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 name="PlaceHolder 2"/>
          <p:cNvSpPr>
            <a:spLocks noGrp="1"/>
          </p:cNvSpPr>
          <p:nvPr>
            <p:ph/>
          </p:nvPr>
        </p:nvSpPr>
        <p:spPr>
          <a:xfrm>
            <a:off x="457200" y="120348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 name="PlaceHolder 3"/>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5"/>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 name="PlaceHolder 2"/>
          <p:cNvSpPr>
            <a:spLocks noGrp="1"/>
          </p:cNvSpPr>
          <p:nvPr>
            <p:ph type="subTitle"/>
          </p:nvPr>
        </p:nvSpPr>
        <p:spPr>
          <a:xfrm>
            <a:off x="457200" y="1203480"/>
            <a:ext cx="8229240" cy="298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p:nvPr>
        </p:nvSpPr>
        <p:spPr>
          <a:xfrm>
            <a:off x="457200" y="1203480"/>
            <a:ext cx="822924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79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2"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3"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4"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 name="PlaceHolder 2"/>
          <p:cNvSpPr>
            <a:spLocks noGrp="1"/>
          </p:cNvSpPr>
          <p:nvPr>
            <p:ph type="subTitle"/>
          </p:nvPr>
        </p:nvSpPr>
        <p:spPr>
          <a:xfrm>
            <a:off x="457200" y="1203480"/>
            <a:ext cx="8229240" cy="298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457200" y="120348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5"/>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2"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3" name="PlaceHolder 2"/>
          <p:cNvSpPr>
            <a:spLocks noGrp="1"/>
          </p:cNvSpPr>
          <p:nvPr>
            <p:ph type="subTitle"/>
          </p:nvPr>
        </p:nvSpPr>
        <p:spPr>
          <a:xfrm>
            <a:off x="457200" y="1203480"/>
            <a:ext cx="8229240" cy="298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5" name="PlaceHolder 2"/>
          <p:cNvSpPr>
            <a:spLocks noGrp="1"/>
          </p:cNvSpPr>
          <p:nvPr>
            <p:ph/>
          </p:nvPr>
        </p:nvSpPr>
        <p:spPr>
          <a:xfrm>
            <a:off x="457200" y="1203480"/>
            <a:ext cx="822924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p:nvPr>
        </p:nvSpPr>
        <p:spPr>
          <a:xfrm>
            <a:off x="457200" y="1203480"/>
            <a:ext cx="822924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79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4"/>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4"/>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4" name="PlaceHolder 2"/>
          <p:cNvSpPr>
            <a:spLocks noGrp="1"/>
          </p:cNvSpPr>
          <p:nvPr>
            <p:ph/>
          </p:nvPr>
        </p:nvSpPr>
        <p:spPr>
          <a:xfrm>
            <a:off x="457200" y="120348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5" name="PlaceHolder 3"/>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7"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5"/>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2"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79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3"/>
          <p:cNvSpPr>
            <a:spLocks noGrp="1"/>
          </p:cNvSpPr>
          <p:nvPr>
            <p:ph/>
          </p:nvPr>
        </p:nvSpPr>
        <p:spPr>
          <a:xfrm>
            <a:off x="467424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4"/>
          <p:cNvSpPr>
            <a:spLocks noGrp="1"/>
          </p:cNvSpPr>
          <p:nvPr>
            <p:ph/>
          </p:nvPr>
        </p:nvSpPr>
        <p:spPr>
          <a:xfrm>
            <a:off x="45720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 name="PlaceHolder 2"/>
          <p:cNvSpPr>
            <a:spLocks noGrp="1"/>
          </p:cNvSpPr>
          <p:nvPr>
            <p:ph/>
          </p:nvPr>
        </p:nvSpPr>
        <p:spPr>
          <a:xfrm>
            <a:off x="457200" y="1203480"/>
            <a:ext cx="4015800" cy="2982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4"/>
          <p:cNvSpPr>
            <a:spLocks noGrp="1"/>
          </p:cNvSpPr>
          <p:nvPr>
            <p:ph/>
          </p:nvPr>
        </p:nvSpPr>
        <p:spPr>
          <a:xfrm>
            <a:off x="4674240" y="276120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 name="PlaceHolder 2"/>
          <p:cNvSpPr>
            <a:spLocks noGrp="1"/>
          </p:cNvSpPr>
          <p:nvPr>
            <p:ph/>
          </p:nvPr>
        </p:nvSpPr>
        <p:spPr>
          <a:xfrm>
            <a:off x="45720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3"/>
          <p:cNvSpPr>
            <a:spLocks noGrp="1"/>
          </p:cNvSpPr>
          <p:nvPr>
            <p:ph/>
          </p:nvPr>
        </p:nvSpPr>
        <p:spPr>
          <a:xfrm>
            <a:off x="4674240" y="1203480"/>
            <a:ext cx="4015800" cy="14223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4"/>
          <p:cNvSpPr>
            <a:spLocks noGrp="1"/>
          </p:cNvSpPr>
          <p:nvPr>
            <p:ph/>
          </p:nvPr>
        </p:nvSpPr>
        <p:spPr>
          <a:xfrm>
            <a:off x="457200" y="2761200"/>
            <a:ext cx="8229240" cy="14223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 name="CuadroTexto 2"/>
          <p:cNvSpPr txBox="1"/>
          <p:nvPr/>
        </p:nvSpPr>
        <p:spPr>
          <a:xfrm>
            <a:off x="-9000" y="5213880"/>
            <a:ext cx="8389800" cy="523080"/>
          </a:xfrm>
          <a:prstGeom prst="rect">
            <a:avLst/>
          </a:prstGeom>
          <a:noFill/>
          <a:ln w="0">
            <a:noFill/>
          </a:ln>
        </p:spPr>
        <p:txBody>
          <a:bodyPr lIns="90000" tIns="45000" rIns="90000" bIns="45000" anchor="t">
            <a:noAutofit/>
          </a:bodyPr>
          <a:lstStyle/>
          <a:p>
            <a:r>
              <a:rPr lang="en-US" sz="1400" b="0" strike="noStrike" spc="-1">
                <a:solidFill>
                  <a:srgbClr val="A5A5A5"/>
                </a:solidFill>
                <a:latin typeface="TrebuchetMS"/>
                <a:ea typeface="TrebuchetMS"/>
              </a:rPr>
              <a:t>This presentation uses a free template provided by FPPT.com</a:t>
            </a:r>
            <a:endParaRPr lang="en-US" sz="1400" b="0" strike="noStrike" spc="-1">
              <a:latin typeface="Arial"/>
            </a:endParaRPr>
          </a:p>
          <a:p>
            <a:r>
              <a:rPr lang="en-US" sz="1400" b="0" strike="noStrike" spc="-1">
                <a:solidFill>
                  <a:srgbClr val="A5A5A5"/>
                </a:solidFill>
                <a:latin typeface="TrebuchetMS"/>
                <a:ea typeface="TrebuchetMS"/>
              </a:rPr>
              <a:t>www.free-power-point-templates.com</a:t>
            </a:r>
            <a:endParaRPr lang="en-US" sz="1400" b="0" strike="noStrike" spc="-1">
              <a:latin typeface="Arial"/>
            </a:endParaRPr>
          </a:p>
        </p:txBody>
      </p:sp>
      <p:sp>
        <p:nvSpPr>
          <p:cNvPr id="4"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 name="PlaceHolder 2"/>
          <p:cNvSpPr>
            <a:spLocks noGrp="1"/>
          </p:cNvSpPr>
          <p:nvPr>
            <p:ph type="body"/>
          </p:nvPr>
        </p:nvSpPr>
        <p:spPr>
          <a:xfrm>
            <a:off x="457200" y="1203480"/>
            <a:ext cx="822924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 name="CuadroTexto 38"/>
          <p:cNvSpPr txBox="1"/>
          <p:nvPr/>
        </p:nvSpPr>
        <p:spPr>
          <a:xfrm>
            <a:off x="-9000" y="5213880"/>
            <a:ext cx="8389800" cy="523080"/>
          </a:xfrm>
          <a:prstGeom prst="rect">
            <a:avLst/>
          </a:prstGeom>
          <a:noFill/>
          <a:ln w="0">
            <a:noFill/>
          </a:ln>
        </p:spPr>
        <p:txBody>
          <a:bodyPr lIns="90000" tIns="45000" rIns="90000" bIns="45000" anchor="t">
            <a:noAutofit/>
          </a:bodyPr>
          <a:lstStyle/>
          <a:p>
            <a:r>
              <a:rPr lang="en-US" sz="1400" b="0" strike="noStrike" spc="-1">
                <a:solidFill>
                  <a:srgbClr val="A5A5A5"/>
                </a:solidFill>
                <a:latin typeface="TrebuchetMS"/>
                <a:ea typeface="TrebuchetMS"/>
              </a:rPr>
              <a:t>This presentation uses a free template provided by FPPT.com</a:t>
            </a:r>
            <a:endParaRPr lang="en-US" sz="1400" b="0" strike="noStrike" spc="-1">
              <a:latin typeface="Arial"/>
            </a:endParaRPr>
          </a:p>
          <a:p>
            <a:r>
              <a:rPr lang="en-US" sz="1400" b="0" strike="noStrike" spc="-1">
                <a:solidFill>
                  <a:srgbClr val="A5A5A5"/>
                </a:solidFill>
                <a:latin typeface="TrebuchetMS"/>
                <a:ea typeface="TrebuchetMS"/>
              </a:rPr>
              <a:t>www.free-power-point-templates.com</a:t>
            </a:r>
            <a:endParaRPr lang="en-US" sz="1400" b="0" strike="noStrike" spc="-1">
              <a:latin typeface="Arial"/>
            </a:endParaRPr>
          </a:p>
        </p:txBody>
      </p:sp>
      <p:sp>
        <p:nvSpPr>
          <p:cNvPr id="40"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1" name="PlaceHolder 2"/>
          <p:cNvSpPr>
            <a:spLocks noGrp="1"/>
          </p:cNvSpPr>
          <p:nvPr>
            <p:ph type="body"/>
          </p:nvPr>
        </p:nvSpPr>
        <p:spPr>
          <a:xfrm>
            <a:off x="457200" y="1203480"/>
            <a:ext cx="822924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8" name="CuadroTexto 77"/>
          <p:cNvSpPr txBox="1"/>
          <p:nvPr/>
        </p:nvSpPr>
        <p:spPr>
          <a:xfrm>
            <a:off x="-9000" y="5213880"/>
            <a:ext cx="8389800" cy="523080"/>
          </a:xfrm>
          <a:prstGeom prst="rect">
            <a:avLst/>
          </a:prstGeom>
          <a:noFill/>
          <a:ln w="0">
            <a:noFill/>
          </a:ln>
        </p:spPr>
        <p:txBody>
          <a:bodyPr lIns="90000" tIns="45000" rIns="90000" bIns="45000" anchor="t">
            <a:noAutofit/>
          </a:bodyPr>
          <a:lstStyle/>
          <a:p>
            <a:r>
              <a:rPr lang="en-US" sz="1400" b="0" strike="noStrike" spc="-1">
                <a:solidFill>
                  <a:srgbClr val="A5A5A5"/>
                </a:solidFill>
                <a:latin typeface="TrebuchetMS"/>
                <a:ea typeface="TrebuchetMS"/>
              </a:rPr>
              <a:t>This presentation uses a free template provided by FPPT.com</a:t>
            </a:r>
            <a:endParaRPr lang="en-US" sz="1400" b="0" strike="noStrike" spc="-1">
              <a:latin typeface="Arial"/>
            </a:endParaRPr>
          </a:p>
          <a:p>
            <a:r>
              <a:rPr lang="en-US" sz="1400" b="0" strike="noStrike" spc="-1">
                <a:solidFill>
                  <a:srgbClr val="A5A5A5"/>
                </a:solidFill>
                <a:latin typeface="TrebuchetMS"/>
                <a:ea typeface="TrebuchetMS"/>
              </a:rPr>
              <a:t>www.free-power-point-templates.com</a:t>
            </a:r>
            <a:endParaRPr lang="en-US" sz="1400" b="0" strike="noStrike" spc="-1">
              <a:latin typeface="Arial"/>
            </a:endParaRPr>
          </a:p>
        </p:txBody>
      </p:sp>
      <p:sp>
        <p:nvSpPr>
          <p:cNvPr id="79" name="Forma libre: forma 78"/>
          <p:cNvSpPr/>
          <p:nvPr/>
        </p:nvSpPr>
        <p:spPr>
          <a:xfrm>
            <a:off x="4572000" y="1552320"/>
            <a:ext cx="4042080" cy="480240"/>
          </a:xfrm>
          <a:custGeom>
            <a:avLst/>
            <a:gdLst/>
            <a:ahLst/>
            <a:cxnLst/>
            <a:rect l="0" t="0" r="r" b="b"/>
            <a:pathLst>
              <a:path w="11229" h="1335">
                <a:moveTo>
                  <a:pt x="0" y="0"/>
                </a:moveTo>
                <a:lnTo>
                  <a:pt x="11228" y="0"/>
                </a:lnTo>
                <a:lnTo>
                  <a:pt x="11228" y="1334"/>
                </a:lnTo>
                <a:lnTo>
                  <a:pt x="0" y="1334"/>
                </a:lnTo>
                <a:lnTo>
                  <a:pt x="0" y="0"/>
                </a:lnTo>
                <a:close/>
              </a:path>
            </a:pathLst>
          </a:custGeom>
          <a:noFill/>
          <a:ln w="0">
            <a:noFill/>
          </a:ln>
        </p:spPr>
      </p:sp>
      <p:sp>
        <p:nvSpPr>
          <p:cNvPr id="80" name="PlaceHolder 1"/>
          <p:cNvSpPr>
            <a:spLocks noGrp="1"/>
          </p:cNvSpPr>
          <p:nvPr>
            <p:ph type="title"/>
          </p:nvPr>
        </p:nvSpPr>
        <p:spPr>
          <a:xfrm>
            <a:off x="457200" y="205200"/>
            <a:ext cx="8229240" cy="858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1" name="PlaceHolder 2"/>
          <p:cNvSpPr>
            <a:spLocks noGrp="1"/>
          </p:cNvSpPr>
          <p:nvPr>
            <p:ph type="body"/>
          </p:nvPr>
        </p:nvSpPr>
        <p:spPr>
          <a:xfrm>
            <a:off x="457200" y="1203480"/>
            <a:ext cx="822924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18" name="CuadroTexto 117"/>
          <p:cNvSpPr txBox="1"/>
          <p:nvPr/>
        </p:nvSpPr>
        <p:spPr>
          <a:xfrm>
            <a:off x="4424040" y="3322080"/>
            <a:ext cx="4015080" cy="1002960"/>
          </a:xfrm>
          <a:prstGeom prst="rect">
            <a:avLst/>
          </a:prstGeom>
          <a:noFill/>
          <a:ln w="0">
            <a:noFill/>
          </a:ln>
        </p:spPr>
        <p:txBody>
          <a:bodyPr lIns="90000" tIns="45000" rIns="90000" bIns="45000" anchor="ctr">
            <a:normAutofit fontScale="97000"/>
          </a:bodyPr>
          <a:lstStyle/>
          <a:p>
            <a:pPr algn="r">
              <a:buNone/>
            </a:pPr>
            <a:r>
              <a:rPr lang="en-US" sz="3200" b="0" strike="noStrike" spc="-1">
                <a:solidFill>
                  <a:srgbClr val="FFFFFF"/>
                </a:solidFill>
                <a:latin typeface="TrebuchetMS"/>
                <a:ea typeface="TrebuchetMS"/>
              </a:rPr>
              <a:t>A* Laboratory Project</a:t>
            </a:r>
            <a:endParaRPr lang="en-US" sz="3200" b="0" strike="noStrike" spc="-1">
              <a:latin typeface="Arial"/>
            </a:endParaRPr>
          </a:p>
        </p:txBody>
      </p:sp>
      <p:sp>
        <p:nvSpPr>
          <p:cNvPr id="119" name="CuadroTexto 118"/>
          <p:cNvSpPr txBox="1"/>
          <p:nvPr/>
        </p:nvSpPr>
        <p:spPr>
          <a:xfrm>
            <a:off x="770040" y="1597320"/>
            <a:ext cx="8296920" cy="1159560"/>
          </a:xfrm>
          <a:prstGeom prst="rect">
            <a:avLst/>
          </a:prstGeom>
          <a:noFill/>
          <a:ln w="0">
            <a:noFill/>
          </a:ln>
        </p:spPr>
        <p:txBody>
          <a:bodyPr lIns="90000" tIns="45000" rIns="90000" bIns="45000" anchor="t">
            <a:normAutofit/>
          </a:bodyPr>
          <a:lstStyle/>
          <a:p>
            <a:pPr algn="r">
              <a:lnSpc>
                <a:spcPct val="80000"/>
              </a:lnSpc>
              <a:spcBef>
                <a:spcPts val="312"/>
              </a:spcBef>
              <a:buNone/>
            </a:pPr>
            <a:r>
              <a:rPr lang="en-US" sz="1300" b="0" strike="noStrike" spc="-1">
                <a:solidFill>
                  <a:srgbClr val="FFFFFF"/>
                </a:solidFill>
                <a:latin typeface="TrebuchetMS"/>
                <a:ea typeface="TrebuchetMS"/>
              </a:rPr>
              <a:t>Group K:</a:t>
            </a:r>
            <a:endParaRPr lang="en-US" sz="1300" b="0" strike="noStrike" spc="-1">
              <a:latin typeface="Arial"/>
            </a:endParaRPr>
          </a:p>
          <a:p>
            <a:pPr algn="r">
              <a:lnSpc>
                <a:spcPct val="80000"/>
              </a:lnSpc>
              <a:spcBef>
                <a:spcPts val="312"/>
              </a:spcBef>
              <a:buNone/>
            </a:pPr>
            <a:r>
              <a:rPr lang="en-US" sz="1300" b="0" strike="noStrike" spc="-1">
                <a:solidFill>
                  <a:srgbClr val="FFFFFF"/>
                </a:solidFill>
                <a:latin typeface="TrebuchetMS"/>
                <a:ea typeface="TrebuchetMS"/>
              </a:rPr>
              <a:t>Emilio Gómez Esteban</a:t>
            </a:r>
            <a:endParaRPr lang="en-US" sz="1300" b="0" strike="noStrike" spc="-1">
              <a:latin typeface="Arial"/>
            </a:endParaRPr>
          </a:p>
          <a:p>
            <a:pPr algn="r">
              <a:lnSpc>
                <a:spcPct val="80000"/>
              </a:lnSpc>
              <a:spcBef>
                <a:spcPts val="312"/>
              </a:spcBef>
              <a:buNone/>
            </a:pPr>
            <a:r>
              <a:rPr lang="en-US" sz="1300" b="0" strike="noStrike" spc="-1">
                <a:solidFill>
                  <a:srgbClr val="FFFFFF"/>
                </a:solidFill>
                <a:latin typeface="TrebuchetMS"/>
                <a:ea typeface="TrebuchetMS"/>
              </a:rPr>
              <a:t>Fernando Javier López Cerezo</a:t>
            </a:r>
            <a:endParaRPr lang="en-US" sz="1300" b="0" strike="noStrike" spc="-1">
              <a:latin typeface="Arial"/>
            </a:endParaRPr>
          </a:p>
          <a:p>
            <a:pPr algn="r">
              <a:lnSpc>
                <a:spcPct val="80000"/>
              </a:lnSpc>
              <a:spcBef>
                <a:spcPts val="312"/>
              </a:spcBef>
              <a:buNone/>
            </a:pPr>
            <a:r>
              <a:rPr lang="en-US" sz="1300" b="0" strike="noStrike" spc="-1">
                <a:solidFill>
                  <a:srgbClr val="FFFFFF"/>
                </a:solidFill>
                <a:latin typeface="TrebuchetMS"/>
                <a:ea typeface="TrebuchetMS"/>
              </a:rPr>
              <a:t>Enrique Pérez Haro</a:t>
            </a:r>
            <a:endParaRPr lang="en-US" sz="1300" b="0" strike="noStrike" spc="-1">
              <a:latin typeface="Arial"/>
            </a:endParaRPr>
          </a:p>
          <a:p>
            <a:pPr algn="r">
              <a:lnSpc>
                <a:spcPct val="80000"/>
              </a:lnSpc>
              <a:spcBef>
                <a:spcPts val="312"/>
              </a:spcBef>
              <a:buNone/>
            </a:pPr>
            <a:r>
              <a:rPr lang="en-US" sz="1300" b="0" strike="noStrike" spc="-1">
                <a:solidFill>
                  <a:srgbClr val="FFFFFF"/>
                </a:solidFill>
                <a:latin typeface="TrebuchetMS"/>
                <a:ea typeface="TrebuchetMS"/>
              </a:rPr>
              <a:t>Juan José Rodríguez Hernández</a:t>
            </a:r>
            <a:endParaRPr lang="en-US" sz="13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3" name="CuadroTexto 142"/>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Representation</a:t>
            </a:r>
            <a:endParaRPr lang="en-US" sz="3600" b="0" strike="noStrike" spc="-1">
              <a:latin typeface="Arial"/>
            </a:endParaRPr>
          </a:p>
        </p:txBody>
      </p:sp>
      <p:sp>
        <p:nvSpPr>
          <p:cNvPr id="144" name="CuadroTexto 143"/>
          <p:cNvSpPr txBox="1"/>
          <p:nvPr/>
        </p:nvSpPr>
        <p:spPr>
          <a:xfrm>
            <a:off x="5761800" y="2050200"/>
            <a:ext cx="2961720" cy="342144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Finally we use this toString method to show the maze on screen. If there is a valid solution there will be a path of ‘+’ from the ‘I’ to the ‘G’ that doesn’t go over an obstacle</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endParaRPr lang="en-US" sz="1700" b="0" strike="noStrike" spc="-1">
              <a:latin typeface="Arial"/>
            </a:endParaRPr>
          </a:p>
        </p:txBody>
      </p:sp>
      <p:pic>
        <p:nvPicPr>
          <p:cNvPr id="145" name="Imagen 144"/>
          <p:cNvPicPr/>
          <p:nvPr/>
        </p:nvPicPr>
        <p:blipFill>
          <a:blip r:embed="rId3"/>
          <a:stretch/>
        </p:blipFill>
        <p:spPr>
          <a:xfrm>
            <a:off x="163440" y="1459440"/>
            <a:ext cx="4694760" cy="2738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6" name="CuadroTexto 145"/>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A* Implementation</a:t>
            </a:r>
            <a:endParaRPr lang="en-US" sz="3600" b="0" strike="noStrike" spc="-1">
              <a:latin typeface="Arial"/>
            </a:endParaRPr>
          </a:p>
        </p:txBody>
      </p:sp>
      <p:sp>
        <p:nvSpPr>
          <p:cNvPr id="147" name="CuadroTexto 146"/>
          <p:cNvSpPr txBox="1"/>
          <p:nvPr/>
        </p:nvSpPr>
        <p:spPr>
          <a:xfrm>
            <a:off x="3818160" y="1297800"/>
            <a:ext cx="5179320" cy="3761640"/>
          </a:xfrm>
          <a:prstGeom prst="rect">
            <a:avLst/>
          </a:prstGeom>
          <a:noFill/>
          <a:ln w="0">
            <a:noFill/>
          </a:ln>
        </p:spPr>
        <p:txBody>
          <a:bodyPr lIns="90000" tIns="45000" rIns="90000" bIns="45000" anchor="t">
            <a:normAutofit fontScale="99000"/>
          </a:bodyPr>
          <a:lstStyle/>
          <a:p>
            <a:pPr algn="ctr">
              <a:spcBef>
                <a:spcPts val="408"/>
              </a:spcBef>
              <a:buNone/>
            </a:pPr>
            <a:r>
              <a:rPr lang="en-US" sz="1700" b="0" strike="noStrike" spc="-1">
                <a:solidFill>
                  <a:srgbClr val="000000"/>
                </a:solidFill>
                <a:latin typeface="TrebuchetMS"/>
                <a:ea typeface="TrebuchetMS"/>
              </a:rPr>
              <a:t>We construct a Maze with a 30% of obstacles. If an error takes place a MazeException is raised and the maze is invalid. If it’s valid we proceed by applying A*.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Firstly we initialise the set of nodes already evaluated (closedset), the set of tentative nodes to be evaluated (openset), the map of navigated nodes (parent), the cost from start along the best known path (g) and the estimated total cost from start to nearest goal (f).</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We assign the value current to the node in openset with the lowest f value.</a:t>
            </a:r>
            <a:endParaRPr lang="en-US" sz="1700" b="0" strike="noStrike" spc="-1">
              <a:latin typeface="Arial"/>
            </a:endParaRPr>
          </a:p>
          <a:p>
            <a:pPr algn="ctr">
              <a:spcBef>
                <a:spcPts val="408"/>
              </a:spcBef>
              <a:buNone/>
            </a:pPr>
            <a:endParaRPr lang="en-US" sz="1700" b="0" strike="noStrike" spc="-1">
              <a:latin typeface="Arial"/>
            </a:endParaRPr>
          </a:p>
        </p:txBody>
      </p:sp>
      <p:pic>
        <p:nvPicPr>
          <p:cNvPr id="148" name="Imagen 147"/>
          <p:cNvPicPr/>
          <p:nvPr/>
        </p:nvPicPr>
        <p:blipFill>
          <a:blip r:embed="rId3"/>
          <a:stretch/>
        </p:blipFill>
        <p:spPr>
          <a:xfrm>
            <a:off x="-10800" y="-54000"/>
            <a:ext cx="1023120" cy="1023120"/>
          </a:xfrm>
          <a:prstGeom prst="rect">
            <a:avLst/>
          </a:prstGeom>
          <a:ln w="0">
            <a:noFill/>
          </a:ln>
        </p:spPr>
      </p:pic>
      <p:pic>
        <p:nvPicPr>
          <p:cNvPr id="149" name="Imagen 148"/>
          <p:cNvPicPr/>
          <p:nvPr/>
        </p:nvPicPr>
        <p:blipFill>
          <a:blip r:embed="rId4"/>
          <a:stretch/>
        </p:blipFill>
        <p:spPr>
          <a:xfrm>
            <a:off x="244800" y="1007640"/>
            <a:ext cx="3465720" cy="41569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0" name="CuadroTexto 149"/>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A* Implementation</a:t>
            </a:r>
            <a:endParaRPr lang="en-US" sz="3600" b="0" strike="noStrike" spc="-1">
              <a:latin typeface="Arial"/>
            </a:endParaRPr>
          </a:p>
        </p:txBody>
      </p:sp>
      <p:sp>
        <p:nvSpPr>
          <p:cNvPr id="151" name="CuadroTexto 150"/>
          <p:cNvSpPr txBox="1"/>
          <p:nvPr/>
        </p:nvSpPr>
        <p:spPr>
          <a:xfrm>
            <a:off x="3964320" y="1028520"/>
            <a:ext cx="5179320" cy="3761640"/>
          </a:xfrm>
          <a:prstGeom prst="rect">
            <a:avLst/>
          </a:prstGeom>
          <a:noFill/>
          <a:ln w="0">
            <a:noFill/>
          </a:ln>
        </p:spPr>
        <p:txBody>
          <a:bodyPr lIns="90000" tIns="45000" rIns="90000" bIns="45000" anchor="t">
            <a:normAutofit/>
          </a:bodyPr>
          <a:lstStyle/>
          <a:p>
            <a:pPr algn="ctr">
              <a:spcBef>
                <a:spcPts val="408"/>
              </a:spcBef>
              <a:buNone/>
            </a:pPr>
            <a:endParaRPr lang="en-US" sz="1800" b="0" strike="noStrike" spc="-1">
              <a:latin typeface="Arial"/>
            </a:endParaRPr>
          </a:p>
          <a:p>
            <a:pPr algn="ctr">
              <a:spcBef>
                <a:spcPts val="408"/>
              </a:spcBef>
              <a:buNone/>
            </a:pPr>
            <a:r>
              <a:rPr lang="en-US" sz="1700" b="0" strike="noStrike" spc="-1">
                <a:solidFill>
                  <a:srgbClr val="000000"/>
                </a:solidFill>
                <a:latin typeface="TrebuchetMS"/>
                <a:ea typeface="TrebuchetMS"/>
              </a:rPr>
              <a:t>If current is the goal we have finished. If that’s not the case we remove current from openset and add it to closedset.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For each valid neighbour of current we calculate its tentative g and choose the one with the lowest value as the next current. We continue this process until we finally reach the goal position or openset is empty and there is no solution</a:t>
            </a:r>
            <a:endParaRPr lang="en-US" sz="1700" b="0" strike="noStrike" spc="-1">
              <a:latin typeface="Arial"/>
            </a:endParaRPr>
          </a:p>
        </p:txBody>
      </p:sp>
      <p:pic>
        <p:nvPicPr>
          <p:cNvPr id="152" name="Imagen 151"/>
          <p:cNvPicPr/>
          <p:nvPr/>
        </p:nvPicPr>
        <p:blipFill>
          <a:blip r:embed="rId3"/>
          <a:stretch/>
        </p:blipFill>
        <p:spPr>
          <a:xfrm>
            <a:off x="-98640" y="1038600"/>
            <a:ext cx="3977640" cy="4094640"/>
          </a:xfrm>
          <a:prstGeom prst="rect">
            <a:avLst/>
          </a:prstGeom>
          <a:ln w="0">
            <a:noFill/>
          </a:ln>
        </p:spPr>
      </p:pic>
      <p:pic>
        <p:nvPicPr>
          <p:cNvPr id="153" name="Imagen 152"/>
          <p:cNvPicPr/>
          <p:nvPr/>
        </p:nvPicPr>
        <p:blipFill>
          <a:blip r:embed="rId4"/>
          <a:stretch/>
        </p:blipFill>
        <p:spPr>
          <a:xfrm>
            <a:off x="-10800" y="-54000"/>
            <a:ext cx="1023120" cy="10231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4" name="CuadroTexto 153"/>
          <p:cNvSpPr txBox="1"/>
          <p:nvPr/>
        </p:nvSpPr>
        <p:spPr>
          <a:xfrm>
            <a:off x="745920" y="20484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Result and Demonstration</a:t>
            </a:r>
            <a:endParaRPr lang="en-US" sz="3600" b="0" strike="noStrike" spc="-1">
              <a:latin typeface="Arial"/>
            </a:endParaRPr>
          </a:p>
        </p:txBody>
      </p:sp>
      <p:pic>
        <p:nvPicPr>
          <p:cNvPr id="156" name="Imagen 155"/>
          <p:cNvPicPr/>
          <p:nvPr/>
        </p:nvPicPr>
        <p:blipFill>
          <a:blip r:embed="rId3"/>
          <a:stretch/>
        </p:blipFill>
        <p:spPr>
          <a:xfrm>
            <a:off x="745920" y="1449746"/>
            <a:ext cx="7480440" cy="335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7" name="CuadroTexto 156"/>
          <p:cNvSpPr txBox="1"/>
          <p:nvPr/>
        </p:nvSpPr>
        <p:spPr>
          <a:xfrm>
            <a:off x="745920" y="20484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Optional Task</a:t>
            </a:r>
            <a:endParaRPr lang="en-US" sz="3600" b="0" strike="noStrike" spc="-1">
              <a:latin typeface="Arial"/>
            </a:endParaRPr>
          </a:p>
        </p:txBody>
      </p:sp>
      <p:sp>
        <p:nvSpPr>
          <p:cNvPr id="158" name="CuadroTexto 157"/>
          <p:cNvSpPr txBox="1"/>
          <p:nvPr/>
        </p:nvSpPr>
        <p:spPr>
          <a:xfrm>
            <a:off x="1738440" y="1362960"/>
            <a:ext cx="5179320" cy="3761640"/>
          </a:xfrm>
          <a:prstGeom prst="rect">
            <a:avLst/>
          </a:prstGeom>
          <a:noFill/>
          <a:ln w="0">
            <a:noFill/>
          </a:ln>
        </p:spPr>
        <p:txBody>
          <a:bodyPr lIns="90000" tIns="45000" rIns="90000" bIns="45000" anchor="t">
            <a:normAutofit/>
          </a:bodyPr>
          <a:lstStyle/>
          <a:p>
            <a:pPr algn="ctr">
              <a:spcBef>
                <a:spcPts val="408"/>
              </a:spcBef>
              <a:buNone/>
            </a:pPr>
            <a:endParaRPr lang="en-US" sz="1800" b="0" strike="noStrike" spc="-1">
              <a:latin typeface="Arial"/>
            </a:endParaRPr>
          </a:p>
          <a:p>
            <a:pPr algn="ctr">
              <a:spcBef>
                <a:spcPts val="408"/>
              </a:spcBef>
              <a:buNone/>
            </a:pPr>
            <a:r>
              <a:rPr lang="en-US" sz="1700" b="0" strike="noStrike" spc="-1">
                <a:solidFill>
                  <a:srgbClr val="000000"/>
                </a:solidFill>
                <a:latin typeface="TrebuchetMS"/>
                <a:ea typeface="TrebuchetMS"/>
              </a:rPr>
              <a:t>We have observed that as we increase the percentage of obstacles in the maze the length of the optimal path increases when compared to the Manhattan distance between the initial and goal positions. It is also less likely that the maze has a solution.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As the number of obstacles tends to zero the length of the optimal path tends to the Manhattan distance and the maze always has a solution</a:t>
            </a:r>
            <a:endParaRPr lang="en-US" sz="17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0" name="CuadroTexto 119"/>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Index</a:t>
            </a:r>
            <a:endParaRPr lang="en-US" sz="3600" b="0" strike="noStrike" spc="-1">
              <a:latin typeface="Arial"/>
            </a:endParaRPr>
          </a:p>
        </p:txBody>
      </p:sp>
      <p:sp>
        <p:nvSpPr>
          <p:cNvPr id="121" name="CuadroTexto 120"/>
          <p:cNvSpPr txBox="1"/>
          <p:nvPr/>
        </p:nvSpPr>
        <p:spPr>
          <a:xfrm>
            <a:off x="426960" y="1275840"/>
            <a:ext cx="8246160" cy="3261960"/>
          </a:xfrm>
          <a:prstGeom prst="rect">
            <a:avLst/>
          </a:prstGeom>
          <a:noFill/>
          <a:ln w="0">
            <a:noFill/>
          </a:ln>
        </p:spPr>
        <p:txBody>
          <a:bodyPr lIns="90000" tIns="45000" rIns="90000" bIns="45000" anchor="t">
            <a:normAutofit/>
          </a:bodyPr>
          <a:lstStyle/>
          <a:p>
            <a:pPr marL="367920" indent="-367920">
              <a:spcBef>
                <a:spcPts val="672"/>
              </a:spcBef>
              <a:buClr>
                <a:srgbClr val="000000"/>
              </a:buClr>
              <a:buSzPct val="45000"/>
              <a:buFont typeface=""/>
              <a:buChar char=""/>
            </a:pPr>
            <a:r>
              <a:rPr lang="en-US" sz="2800" b="0" strike="noStrike" spc="-1">
                <a:solidFill>
                  <a:srgbClr val="000000"/>
                </a:solidFill>
                <a:latin typeface="TrebuchetMS"/>
                <a:ea typeface="TrebuchetMS"/>
              </a:rPr>
              <a:t>Auxiliary Classes - MazeException and Pair</a:t>
            </a:r>
            <a:endParaRPr lang="en-US" sz="2800" b="0" strike="noStrike" spc="-1">
              <a:latin typeface="Arial"/>
            </a:endParaRPr>
          </a:p>
          <a:p>
            <a:pPr marL="367920" indent="-367920">
              <a:spcBef>
                <a:spcPts val="672"/>
              </a:spcBef>
              <a:buClr>
                <a:srgbClr val="000000"/>
              </a:buClr>
              <a:buSzPct val="45000"/>
              <a:buFont typeface=""/>
              <a:buChar char=""/>
            </a:pPr>
            <a:r>
              <a:rPr lang="en-US" sz="2800" b="0" strike="noStrike" spc="-1">
                <a:solidFill>
                  <a:srgbClr val="000000"/>
                </a:solidFill>
                <a:latin typeface="TrebuchetMS"/>
                <a:ea typeface="TrebuchetMS"/>
              </a:rPr>
              <a:t>Maze generation, management and representation</a:t>
            </a:r>
            <a:endParaRPr lang="en-US" sz="2800" b="0" strike="noStrike" spc="-1">
              <a:latin typeface="Arial"/>
            </a:endParaRPr>
          </a:p>
          <a:p>
            <a:pPr marL="367920" indent="-367920">
              <a:spcBef>
                <a:spcPts val="672"/>
              </a:spcBef>
              <a:buClr>
                <a:srgbClr val="000000"/>
              </a:buClr>
              <a:buSzPct val="45000"/>
              <a:buFont typeface=""/>
              <a:buChar char=""/>
            </a:pPr>
            <a:r>
              <a:rPr lang="en-US" sz="2800" b="0" strike="noStrike" spc="-1">
                <a:solidFill>
                  <a:srgbClr val="000000"/>
                </a:solidFill>
                <a:latin typeface="TrebuchetMS"/>
                <a:ea typeface="TrebuchetMS"/>
              </a:rPr>
              <a:t>Implementation of the A* algorithm</a:t>
            </a:r>
            <a:endParaRPr lang="en-US" sz="2800" b="0" strike="noStrike" spc="-1">
              <a:latin typeface="Arial"/>
            </a:endParaRPr>
          </a:p>
          <a:p>
            <a:pPr marL="367920" indent="-367920">
              <a:spcBef>
                <a:spcPts val="672"/>
              </a:spcBef>
              <a:buClr>
                <a:srgbClr val="000000"/>
              </a:buClr>
              <a:buSzPct val="45000"/>
              <a:buFont typeface=""/>
              <a:buChar char=""/>
            </a:pPr>
            <a:r>
              <a:rPr lang="en-US" sz="2800" b="0" strike="noStrike" spc="-1">
                <a:solidFill>
                  <a:srgbClr val="000000"/>
                </a:solidFill>
                <a:latin typeface="TrebuchetMS"/>
                <a:ea typeface="TrebuchetMS"/>
              </a:rPr>
              <a:t>Final result and demonstration</a:t>
            </a:r>
            <a:endParaRPr lang="en-US"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2" name="CuadroTexto 121"/>
          <p:cNvSpPr txBox="1"/>
          <p:nvPr/>
        </p:nvSpPr>
        <p:spPr>
          <a:xfrm>
            <a:off x="3507120" y="78840"/>
            <a:ext cx="4898520" cy="763560"/>
          </a:xfrm>
          <a:prstGeom prst="rect">
            <a:avLst/>
          </a:prstGeom>
          <a:noFill/>
          <a:ln w="0">
            <a:noFill/>
          </a:ln>
        </p:spPr>
        <p:txBody>
          <a:bodyPr lIns="90000" tIns="45000" rIns="90000" bIns="45000" anchor="ctr">
            <a:normAutofit/>
          </a:bodyPr>
          <a:lstStyle/>
          <a:p>
            <a:pPr algn="r">
              <a:buNone/>
            </a:pPr>
            <a:r>
              <a:rPr lang="en-US" sz="3200" b="0" strike="noStrike" spc="-1">
                <a:solidFill>
                  <a:srgbClr val="FFFFFF"/>
                </a:solidFill>
                <a:latin typeface="TrebuchetMS"/>
                <a:ea typeface="TrebuchetMS"/>
              </a:rPr>
              <a:t>MazeException Class</a:t>
            </a:r>
            <a:endParaRPr lang="en-US" sz="3200" b="0" strike="noStrike" spc="-1">
              <a:latin typeface="Arial"/>
            </a:endParaRPr>
          </a:p>
        </p:txBody>
      </p:sp>
      <p:sp>
        <p:nvSpPr>
          <p:cNvPr id="123" name="CuadroTexto 122"/>
          <p:cNvSpPr txBox="1"/>
          <p:nvPr/>
        </p:nvSpPr>
        <p:spPr>
          <a:xfrm>
            <a:off x="793080" y="4229640"/>
            <a:ext cx="7820640" cy="66204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We create our own exception class for any errors that may take place during the execution of our program.</a:t>
            </a:r>
            <a:endParaRPr lang="en-US" sz="1700" b="0" strike="noStrike" spc="-1">
              <a:latin typeface="Arial"/>
            </a:endParaRPr>
          </a:p>
        </p:txBody>
      </p:sp>
      <p:pic>
        <p:nvPicPr>
          <p:cNvPr id="124" name="Imagen 123"/>
          <p:cNvPicPr/>
          <p:nvPr/>
        </p:nvPicPr>
        <p:blipFill>
          <a:blip r:embed="rId3"/>
          <a:stretch/>
        </p:blipFill>
        <p:spPr>
          <a:xfrm>
            <a:off x="2347560" y="1399680"/>
            <a:ext cx="4449240" cy="26917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5" name="CuadroTexto 124"/>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Pair Class</a:t>
            </a:r>
            <a:endParaRPr lang="en-US" sz="3600" b="0" strike="noStrike" spc="-1">
              <a:latin typeface="Arial"/>
            </a:endParaRPr>
          </a:p>
        </p:txBody>
      </p:sp>
      <p:pic>
        <p:nvPicPr>
          <p:cNvPr id="127" name="Imagen 126"/>
          <p:cNvPicPr/>
          <p:nvPr/>
        </p:nvPicPr>
        <p:blipFill>
          <a:blip r:embed="rId3"/>
          <a:stretch/>
        </p:blipFill>
        <p:spPr>
          <a:xfrm>
            <a:off x="64800" y="1293480"/>
            <a:ext cx="5963400" cy="3733920"/>
          </a:xfrm>
          <a:prstGeom prst="rect">
            <a:avLst/>
          </a:prstGeom>
          <a:ln w="0">
            <a:noFill/>
          </a:ln>
        </p:spPr>
      </p:pic>
      <p:sp>
        <p:nvSpPr>
          <p:cNvPr id="126" name="CuadroTexto 125"/>
          <p:cNvSpPr txBox="1"/>
          <p:nvPr/>
        </p:nvSpPr>
        <p:spPr>
          <a:xfrm>
            <a:off x="3315960" y="1523160"/>
            <a:ext cx="5830920" cy="3585240"/>
          </a:xfrm>
          <a:prstGeom prst="rect">
            <a:avLst/>
          </a:prstGeom>
          <a:noFill/>
          <a:ln w="0">
            <a:noFill/>
          </a:ln>
        </p:spPr>
        <p:txBody>
          <a:bodyPr lIns="90000" tIns="45000" rIns="90000" bIns="45000" anchor="t">
            <a:normAutofit/>
          </a:bodyPr>
          <a:lstStyle/>
          <a:p>
            <a:pPr algn="ctr">
              <a:spcBef>
                <a:spcPts val="408"/>
              </a:spcBef>
              <a:buNone/>
            </a:pPr>
            <a:r>
              <a:rPr lang="en-US" sz="1700" b="0" strike="noStrike" spc="-1" dirty="0">
                <a:solidFill>
                  <a:srgbClr val="000000"/>
                </a:solidFill>
                <a:latin typeface="TrebuchetMS"/>
                <a:ea typeface="TrebuchetMS"/>
              </a:rPr>
              <a:t>We create a Pair class to represent the positions of the maze as a tuple (</a:t>
            </a:r>
            <a:r>
              <a:rPr lang="en-US" sz="1700" b="0" strike="noStrike" spc="-1" dirty="0" err="1">
                <a:solidFill>
                  <a:srgbClr val="000000"/>
                </a:solidFill>
                <a:latin typeface="TrebuchetMS"/>
                <a:ea typeface="TrebuchetMS"/>
              </a:rPr>
              <a:t>x,y</a:t>
            </a:r>
            <a:r>
              <a:rPr lang="en-US" sz="1700" b="0" strike="noStrike" spc="-1" dirty="0">
                <a:solidFill>
                  <a:srgbClr val="000000"/>
                </a:solidFill>
                <a:latin typeface="TrebuchetMS"/>
                <a:ea typeface="TrebuchetMS"/>
              </a:rPr>
              <a:t>). </a:t>
            </a:r>
            <a:endParaRPr lang="en-US" sz="1700" b="0" strike="noStrike" spc="-1" dirty="0">
              <a:latin typeface="Arial"/>
            </a:endParaRPr>
          </a:p>
          <a:p>
            <a:pPr algn="ctr">
              <a:spcBef>
                <a:spcPts val="408"/>
              </a:spcBef>
              <a:buNone/>
            </a:pPr>
            <a:endParaRPr lang="en-US" sz="1700" b="0" strike="noStrike" spc="-1" dirty="0">
              <a:latin typeface="Arial"/>
            </a:endParaRPr>
          </a:p>
          <a:p>
            <a:pPr algn="ctr">
              <a:spcBef>
                <a:spcPts val="408"/>
              </a:spcBef>
              <a:buNone/>
            </a:pPr>
            <a:r>
              <a:rPr lang="en-US" sz="1700" b="0" strike="noStrike" spc="-1" dirty="0">
                <a:solidFill>
                  <a:srgbClr val="000000"/>
                </a:solidFill>
                <a:latin typeface="TrebuchetMS"/>
                <a:ea typeface="TrebuchetMS"/>
              </a:rPr>
              <a:t>We define the usual getter and </a:t>
            </a:r>
            <a:r>
              <a:rPr lang="en-US" sz="1700" b="0" strike="noStrike" spc="-1" dirty="0" err="1">
                <a:solidFill>
                  <a:srgbClr val="000000"/>
                </a:solidFill>
                <a:latin typeface="TrebuchetMS"/>
                <a:ea typeface="TrebuchetMS"/>
              </a:rPr>
              <a:t>toString</a:t>
            </a:r>
            <a:r>
              <a:rPr lang="en-US" sz="1700" b="0" strike="noStrike" spc="-1" dirty="0">
                <a:solidFill>
                  <a:srgbClr val="000000"/>
                </a:solidFill>
                <a:latin typeface="TrebuchetMS"/>
                <a:ea typeface="TrebuchetMS"/>
              </a:rPr>
              <a:t> methods. </a:t>
            </a:r>
            <a:endParaRPr lang="en-US" sz="1700" b="0" strike="noStrike" spc="-1" dirty="0">
              <a:latin typeface="Arial"/>
            </a:endParaRPr>
          </a:p>
          <a:p>
            <a:pPr algn="ctr">
              <a:spcBef>
                <a:spcPts val="408"/>
              </a:spcBef>
              <a:buNone/>
            </a:pPr>
            <a:endParaRPr lang="en-US" sz="1700" b="0" strike="noStrike" spc="-1" dirty="0">
              <a:latin typeface="Arial"/>
            </a:endParaRPr>
          </a:p>
          <a:p>
            <a:pPr algn="ctr">
              <a:spcBef>
                <a:spcPts val="408"/>
              </a:spcBef>
              <a:buNone/>
            </a:pPr>
            <a:r>
              <a:rPr lang="en-US" sz="1700" b="0" strike="noStrike" spc="-1" dirty="0">
                <a:solidFill>
                  <a:srgbClr val="000000"/>
                </a:solidFill>
                <a:latin typeface="TrebuchetMS"/>
                <a:ea typeface="TrebuchetMS"/>
              </a:rPr>
              <a:t>We also define that two Pair objects are equal if their first and second attributes are the same.</a:t>
            </a:r>
            <a:endParaRPr lang="en-US"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8" name="CuadroTexto 127"/>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Generation</a:t>
            </a:r>
            <a:endParaRPr lang="en-US" sz="3600" b="0" strike="noStrike" spc="-1">
              <a:latin typeface="Arial"/>
            </a:endParaRPr>
          </a:p>
        </p:txBody>
      </p:sp>
      <p:sp>
        <p:nvSpPr>
          <p:cNvPr id="129" name="CuadroTexto 128"/>
          <p:cNvSpPr txBox="1"/>
          <p:nvPr/>
        </p:nvSpPr>
        <p:spPr>
          <a:xfrm>
            <a:off x="3932280" y="1428840"/>
            <a:ext cx="4869720" cy="3494520"/>
          </a:xfrm>
          <a:prstGeom prst="rect">
            <a:avLst/>
          </a:prstGeom>
          <a:noFill/>
          <a:ln w="0">
            <a:noFill/>
          </a:ln>
        </p:spPr>
        <p:txBody>
          <a:bodyPr lIns="90000" tIns="45000" rIns="90000" bIns="45000" anchor="t">
            <a:normAutofit fontScale="98000"/>
          </a:bodyPr>
          <a:lstStyle/>
          <a:p>
            <a:pPr algn="ctr">
              <a:spcBef>
                <a:spcPts val="408"/>
              </a:spcBef>
              <a:buNone/>
            </a:pPr>
            <a:r>
              <a:rPr lang="en-US" sz="1700" b="0" strike="noStrike" spc="-1">
                <a:solidFill>
                  <a:srgbClr val="000000"/>
                </a:solidFill>
                <a:latin typeface="TrebuchetMS"/>
                <a:ea typeface="TrebuchetMS"/>
              </a:rPr>
              <a:t>We create a Maze class to represent our maze. It has a char matrix “maze” of 60x80 and two Pair variables to represent the Initial and Goal positions.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The constructor of maze takes as input the percentage of obstacles it will be generated with and checks that it’s a valid number. It then creates the obstacles of the maze randomly generating random Pairs.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We initialise the maze matrix with blank spaces.</a:t>
            </a:r>
            <a:endParaRPr lang="en-US" sz="1700" b="0" strike="noStrike" spc="-1">
              <a:latin typeface="Arial"/>
            </a:endParaRPr>
          </a:p>
        </p:txBody>
      </p:sp>
      <p:pic>
        <p:nvPicPr>
          <p:cNvPr id="130" name="Imagen 129"/>
          <p:cNvPicPr/>
          <p:nvPr/>
        </p:nvPicPr>
        <p:blipFill>
          <a:blip r:embed="rId3"/>
          <a:stretch/>
        </p:blipFill>
        <p:spPr>
          <a:xfrm>
            <a:off x="118440" y="1375920"/>
            <a:ext cx="3693240" cy="37879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1" name="CuadroTexto 130"/>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Generation</a:t>
            </a:r>
            <a:endParaRPr lang="en-US" sz="3600" b="0" strike="noStrike" spc="-1">
              <a:latin typeface="Arial"/>
            </a:endParaRPr>
          </a:p>
        </p:txBody>
      </p:sp>
      <p:sp>
        <p:nvSpPr>
          <p:cNvPr id="132" name="CuadroTexto 131"/>
          <p:cNvSpPr txBox="1"/>
          <p:nvPr/>
        </p:nvSpPr>
        <p:spPr>
          <a:xfrm>
            <a:off x="5342400" y="1338840"/>
            <a:ext cx="3762360" cy="349452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We generate the initial and goal positions randomly and check that they are not obstacles.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We represent the initial position with an ‘I’ the goal position with a ‘G’ and all the obstacles with a ‘*’.</a:t>
            </a:r>
            <a:endParaRPr lang="en-US" sz="1700" b="0" strike="noStrike" spc="-1">
              <a:latin typeface="Arial"/>
            </a:endParaRPr>
          </a:p>
          <a:p>
            <a:pPr algn="ctr">
              <a:spcBef>
                <a:spcPts val="408"/>
              </a:spcBef>
              <a:buNone/>
            </a:pPr>
            <a:endParaRPr lang="en-US" sz="1700" b="0" strike="noStrike" spc="-1">
              <a:latin typeface="Arial"/>
            </a:endParaRPr>
          </a:p>
        </p:txBody>
      </p:sp>
      <p:pic>
        <p:nvPicPr>
          <p:cNvPr id="133" name="Imagen 132"/>
          <p:cNvPicPr/>
          <p:nvPr/>
        </p:nvPicPr>
        <p:blipFill>
          <a:blip r:embed="rId3"/>
          <a:stretch/>
        </p:blipFill>
        <p:spPr>
          <a:xfrm>
            <a:off x="-156600" y="1338840"/>
            <a:ext cx="5500080" cy="34945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4" name="CuadroTexto 133"/>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Management</a:t>
            </a:r>
            <a:endParaRPr lang="en-US" sz="3600" b="0" strike="noStrike" spc="-1">
              <a:latin typeface="Arial"/>
            </a:endParaRPr>
          </a:p>
        </p:txBody>
      </p:sp>
      <p:sp>
        <p:nvSpPr>
          <p:cNvPr id="135" name="CuadroTexto 134"/>
          <p:cNvSpPr txBox="1"/>
          <p:nvPr/>
        </p:nvSpPr>
        <p:spPr>
          <a:xfrm>
            <a:off x="5333400" y="1375200"/>
            <a:ext cx="3683160" cy="362160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The method “isValid” takes a Pair as input and returns true if it’s inside the maze and isn’t an obstacle.</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The method “solutionPath” is used to reconstruct the solution, starting at the goal position it pushes in a Stack its parent node, then the parent of that node and so on until the initial position. We end up with a Stack with all of the positions in the final path.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endParaRPr lang="en-US" sz="1700" b="0" strike="noStrike" spc="-1">
              <a:latin typeface="Arial"/>
            </a:endParaRPr>
          </a:p>
        </p:txBody>
      </p:sp>
      <p:pic>
        <p:nvPicPr>
          <p:cNvPr id="136" name="Imagen 135"/>
          <p:cNvPicPr/>
          <p:nvPr/>
        </p:nvPicPr>
        <p:blipFill>
          <a:blip r:embed="rId3"/>
          <a:stretch/>
        </p:blipFill>
        <p:spPr>
          <a:xfrm>
            <a:off x="179640" y="1420200"/>
            <a:ext cx="4919040" cy="35319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7" name="CuadroTexto 136"/>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Management</a:t>
            </a:r>
            <a:endParaRPr lang="en-US" sz="3600" b="0" strike="noStrike" spc="-1">
              <a:latin typeface="Arial"/>
            </a:endParaRPr>
          </a:p>
        </p:txBody>
      </p:sp>
      <p:sp>
        <p:nvSpPr>
          <p:cNvPr id="138" name="CuadroTexto 137"/>
          <p:cNvSpPr txBox="1"/>
          <p:nvPr/>
        </p:nvSpPr>
        <p:spPr>
          <a:xfrm>
            <a:off x="6033600" y="1375200"/>
            <a:ext cx="2961720" cy="342144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We define our heuristic method as the Manhattan Distance.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The method “reconstructionPath” is given the solutionPath Stack as input and pops positions until it reaches the goal, inserting a ‘+’ in those positions.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endParaRPr lang="en-US" sz="1700" b="0" strike="noStrike" spc="-1">
              <a:latin typeface="Arial"/>
            </a:endParaRPr>
          </a:p>
        </p:txBody>
      </p:sp>
      <p:pic>
        <p:nvPicPr>
          <p:cNvPr id="139" name="Imagen 138"/>
          <p:cNvPicPr/>
          <p:nvPr/>
        </p:nvPicPr>
        <p:blipFill>
          <a:blip r:embed="rId3"/>
          <a:stretch/>
        </p:blipFill>
        <p:spPr>
          <a:xfrm>
            <a:off x="134280" y="1432800"/>
            <a:ext cx="5823000" cy="33062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0" name="CuadroTexto 139"/>
          <p:cNvSpPr txBox="1"/>
          <p:nvPr/>
        </p:nvSpPr>
        <p:spPr>
          <a:xfrm>
            <a:off x="463680" y="194760"/>
            <a:ext cx="8246160" cy="763560"/>
          </a:xfrm>
          <a:prstGeom prst="rect">
            <a:avLst/>
          </a:prstGeom>
          <a:noFill/>
          <a:ln w="0">
            <a:noFill/>
          </a:ln>
        </p:spPr>
        <p:txBody>
          <a:bodyPr lIns="90000" tIns="45000" rIns="90000" bIns="45000" anchor="ctr">
            <a:normAutofit/>
          </a:bodyPr>
          <a:lstStyle/>
          <a:p>
            <a:pPr algn="r">
              <a:buNone/>
            </a:pPr>
            <a:r>
              <a:rPr lang="en-US" sz="3600" b="0" strike="noStrike" spc="-1">
                <a:solidFill>
                  <a:srgbClr val="FFFFFF"/>
                </a:solidFill>
                <a:latin typeface="TrebuchetMS"/>
                <a:ea typeface="TrebuchetMS"/>
              </a:rPr>
              <a:t>Maze Management</a:t>
            </a:r>
            <a:endParaRPr lang="en-US" sz="3600" b="0" strike="noStrike" spc="-1">
              <a:latin typeface="Arial"/>
            </a:endParaRPr>
          </a:p>
        </p:txBody>
      </p:sp>
      <p:sp>
        <p:nvSpPr>
          <p:cNvPr id="141" name="CuadroTexto 140"/>
          <p:cNvSpPr txBox="1"/>
          <p:nvPr/>
        </p:nvSpPr>
        <p:spPr>
          <a:xfrm>
            <a:off x="6033600" y="1375200"/>
            <a:ext cx="2961720" cy="3421440"/>
          </a:xfrm>
          <a:prstGeom prst="rect">
            <a:avLst/>
          </a:prstGeom>
          <a:noFill/>
          <a:ln w="0">
            <a:noFill/>
          </a:ln>
        </p:spPr>
        <p:txBody>
          <a:bodyPr lIns="90000" tIns="45000" rIns="90000" bIns="45000" anchor="t">
            <a:normAutofit/>
          </a:bodyPr>
          <a:lstStyle/>
          <a:p>
            <a:pPr algn="ctr">
              <a:spcBef>
                <a:spcPts val="408"/>
              </a:spcBef>
              <a:buNone/>
            </a:pPr>
            <a:r>
              <a:rPr lang="en-US" sz="1700" b="0" strike="noStrike" spc="-1">
                <a:solidFill>
                  <a:srgbClr val="000000"/>
                </a:solidFill>
                <a:latin typeface="TrebuchetMS"/>
                <a:ea typeface="TrebuchetMS"/>
              </a:rPr>
              <a:t>We define our heuristic method as the Manhattan Distance.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r>
              <a:rPr lang="en-US" sz="1700" b="0" strike="noStrike" spc="-1">
                <a:solidFill>
                  <a:srgbClr val="000000"/>
                </a:solidFill>
                <a:latin typeface="TrebuchetMS"/>
                <a:ea typeface="TrebuchetMS"/>
              </a:rPr>
              <a:t>The method “reconstructionPath” is given the solutionPath Stack as input and pops positions until it reaches the goal, inserting a ‘+’ in those positions. </a:t>
            </a:r>
            <a:endParaRPr lang="en-US" sz="1700" b="0" strike="noStrike" spc="-1">
              <a:latin typeface="Arial"/>
            </a:endParaRPr>
          </a:p>
          <a:p>
            <a:pPr algn="ctr">
              <a:spcBef>
                <a:spcPts val="408"/>
              </a:spcBef>
              <a:buNone/>
            </a:pPr>
            <a:endParaRPr lang="en-US" sz="1700" b="0" strike="noStrike" spc="-1">
              <a:latin typeface="Arial"/>
            </a:endParaRPr>
          </a:p>
          <a:p>
            <a:pPr algn="ctr">
              <a:spcBef>
                <a:spcPts val="408"/>
              </a:spcBef>
              <a:buNone/>
            </a:pPr>
            <a:endParaRPr lang="en-US" sz="1700" b="0" strike="noStrike" spc="-1">
              <a:latin typeface="Arial"/>
            </a:endParaRPr>
          </a:p>
        </p:txBody>
      </p:sp>
      <p:pic>
        <p:nvPicPr>
          <p:cNvPr id="142" name="Imagen 141"/>
          <p:cNvPicPr/>
          <p:nvPr/>
        </p:nvPicPr>
        <p:blipFill>
          <a:blip r:embed="rId3"/>
          <a:stretch/>
        </p:blipFill>
        <p:spPr>
          <a:xfrm>
            <a:off x="134280" y="1432800"/>
            <a:ext cx="5823000" cy="33062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703</Words>
  <Application>Microsoft Office PowerPoint</Application>
  <PresentationFormat>Presentación en pantalla (16:9)</PresentationFormat>
  <Paragraphs>60</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14</vt:i4>
      </vt:variant>
    </vt:vector>
  </HeadingPairs>
  <TitlesOfParts>
    <vt:vector size="21" baseType="lpstr">
      <vt:lpstr>Arial</vt:lpstr>
      <vt:lpstr>Symbol</vt:lpstr>
      <vt:lpstr>TrebuchetMS</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Emilio Gomez Esteban</cp:lastModifiedBy>
  <cp:revision>2</cp:revision>
  <dcterms:modified xsi:type="dcterms:W3CDTF">2022-05-19T11:01:06Z</dcterms:modified>
  <dc:language>en-US</dc:language>
</cp:coreProperties>
</file>