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9000" y="5213880"/>
            <a:ext cx="8389800" cy="52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/>
          <p:cNvSpPr txBox="1"/>
          <p:nvPr/>
        </p:nvSpPr>
        <p:spPr>
          <a:xfrm>
            <a:off x="-9000" y="5213880"/>
            <a:ext cx="8389800" cy="52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adroTexto 77"/>
          <p:cNvSpPr txBox="1"/>
          <p:nvPr/>
        </p:nvSpPr>
        <p:spPr>
          <a:xfrm>
            <a:off x="-9000" y="5213880"/>
            <a:ext cx="8389800" cy="52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Forma libre: forma 78"/>
          <p:cNvSpPr/>
          <p:nvPr/>
        </p:nvSpPr>
        <p:spPr>
          <a:xfrm>
            <a:off x="4572000" y="1552320"/>
            <a:ext cx="4042080" cy="480240"/>
          </a:xfrm>
          <a:custGeom>
            <a:avLst/>
            <a:gdLst/>
            <a:ahLst/>
            <a:cxnLst/>
            <a:rect l="0" t="0" r="r" b="b"/>
            <a:pathLst>
              <a:path w="11229" h="1335">
                <a:moveTo>
                  <a:pt x="0" y="0"/>
                </a:moveTo>
                <a:lnTo>
                  <a:pt x="11228" y="0"/>
                </a:lnTo>
                <a:lnTo>
                  <a:pt x="11228" y="1334"/>
                </a:lnTo>
                <a:lnTo>
                  <a:pt x="0" y="1334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adroTexto 117"/>
          <p:cNvSpPr txBox="1"/>
          <p:nvPr/>
        </p:nvSpPr>
        <p:spPr>
          <a:xfrm>
            <a:off x="-9000" y="5213880"/>
            <a:ext cx="8389800" cy="52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A5A5A5"/>
                </a:solidFill>
                <a:latin typeface="TrebuchetMS"/>
                <a:ea typeface="TrebuchetM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adroTexto 156"/>
          <p:cNvSpPr txBox="1"/>
          <p:nvPr/>
        </p:nvSpPr>
        <p:spPr>
          <a:xfrm>
            <a:off x="3646080" y="3322080"/>
            <a:ext cx="4793040" cy="100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7000"/>
          </a:bodyPr>
          <a:lstStyle/>
          <a:p>
            <a:pPr algn="r"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Algorithm Project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770040" y="1597320"/>
            <a:ext cx="8296920" cy="115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80000"/>
              </a:lnSpc>
              <a:spcBef>
                <a:spcPts val="312"/>
              </a:spcBef>
              <a:buNone/>
            </a:pPr>
            <a:r>
              <a:rPr lang="en-US" sz="13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Group K:</a:t>
            </a:r>
            <a:endParaRPr lang="en-US" sz="1300" b="0" strike="noStrike" spc="-1">
              <a:latin typeface="Arial"/>
            </a:endParaRPr>
          </a:p>
          <a:p>
            <a:pPr algn="r">
              <a:lnSpc>
                <a:spcPct val="80000"/>
              </a:lnSpc>
              <a:spcBef>
                <a:spcPts val="312"/>
              </a:spcBef>
              <a:buNone/>
            </a:pPr>
            <a:r>
              <a:rPr lang="en-US" sz="13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Emilio Gómez Esteban</a:t>
            </a:r>
            <a:endParaRPr lang="en-US" sz="1300" b="0" strike="noStrike" spc="-1">
              <a:latin typeface="Arial"/>
            </a:endParaRPr>
          </a:p>
          <a:p>
            <a:pPr algn="r">
              <a:lnSpc>
                <a:spcPct val="80000"/>
              </a:lnSpc>
              <a:spcBef>
                <a:spcPts val="312"/>
              </a:spcBef>
              <a:buNone/>
            </a:pPr>
            <a:r>
              <a:rPr lang="en-US" sz="13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Fernando Javier López Cerezo</a:t>
            </a:r>
            <a:endParaRPr lang="en-US" sz="1300" b="0" strike="noStrike" spc="-1">
              <a:latin typeface="Arial"/>
            </a:endParaRPr>
          </a:p>
          <a:p>
            <a:pPr algn="r">
              <a:lnSpc>
                <a:spcPct val="80000"/>
              </a:lnSpc>
              <a:spcBef>
                <a:spcPts val="312"/>
              </a:spcBef>
              <a:buNone/>
            </a:pPr>
            <a:r>
              <a:rPr lang="en-US" sz="13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Enrique Pérez Haro</a:t>
            </a:r>
            <a:endParaRPr lang="en-US" sz="1300" b="0" strike="noStrike" spc="-1">
              <a:latin typeface="Arial"/>
            </a:endParaRPr>
          </a:p>
          <a:p>
            <a:pPr algn="r">
              <a:lnSpc>
                <a:spcPct val="80000"/>
              </a:lnSpc>
              <a:spcBef>
                <a:spcPts val="312"/>
              </a:spcBef>
              <a:buNone/>
            </a:pPr>
            <a:r>
              <a:rPr lang="en-US" sz="13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Juan José Rodríguez Hernández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adroTexto 181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Sudoku Algorithm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84" name="Imagen 183"/>
          <p:cNvPicPr/>
          <p:nvPr/>
        </p:nvPicPr>
        <p:blipFill>
          <a:blip r:embed="rId3"/>
          <a:stretch/>
        </p:blipFill>
        <p:spPr>
          <a:xfrm>
            <a:off x="73440" y="1338480"/>
            <a:ext cx="7544880" cy="3642480"/>
          </a:xfrm>
          <a:prstGeom prst="rect">
            <a:avLst/>
          </a:prstGeom>
          <a:ln w="0">
            <a:noFill/>
          </a:ln>
        </p:spPr>
      </p:pic>
      <p:sp>
        <p:nvSpPr>
          <p:cNvPr id="183" name="CuadroTexto 182"/>
          <p:cNvSpPr txBox="1"/>
          <p:nvPr/>
        </p:nvSpPr>
        <p:spPr>
          <a:xfrm>
            <a:off x="4879080" y="2060640"/>
            <a:ext cx="4128840" cy="302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TrebuchetMS"/>
                <a:ea typeface="TrebuchetMS"/>
              </a:rPr>
              <a:t>Finally we use the Crossover and Mutation methods to generate Sudoku instances with increasingly better fitness values until we find a valid solution or we complete 20 epochs and reach the best possible generated instance. </a:t>
            </a:r>
            <a:endParaRPr lang="en-US" sz="1700" b="0" strike="noStrike" spc="-1" dirty="0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 dirty="0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TrebuchetMS"/>
                <a:ea typeface="TrebuchetMS"/>
              </a:rPr>
              <a:t>The best solution is inserted into the Sudoku and then compared to the solution generated by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TrebuchetMS"/>
                <a:ea typeface="TrebuchetMS"/>
              </a:rPr>
              <a:t>QQWing</a:t>
            </a:r>
            <a:r>
              <a:rPr lang="en-US" sz="1700" b="0" strike="noStrike" spc="-1" dirty="0">
                <a:solidFill>
                  <a:srgbClr val="000000"/>
                </a:solidFill>
                <a:latin typeface="TrebuchetMS"/>
                <a:ea typeface="TrebuchetMS"/>
              </a:rPr>
              <a:t>.</a:t>
            </a:r>
            <a:endParaRPr lang="en-US" sz="1700" b="0" strike="noStrike" spc="-1" dirty="0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adroTexto 184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Incomplete Work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6" name="CuadroTexto 185"/>
          <p:cNvSpPr txBox="1"/>
          <p:nvPr/>
        </p:nvSpPr>
        <p:spPr>
          <a:xfrm>
            <a:off x="5568120" y="1365480"/>
            <a:ext cx="3506400" cy="36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were unable to implement the Crossover method.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This method would, given two chromosomes, divide them into two and combine them to generate a new chromosome.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Without this method our main method simply generate the initial population and is unable to find the solution or at least better Sudoku instance.</a:t>
            </a:r>
            <a:endParaRPr lang="en-US" sz="1700" b="0" strike="noStrike" spc="-1">
              <a:latin typeface="Arial"/>
            </a:endParaRPr>
          </a:p>
        </p:txBody>
      </p:sp>
      <p:pic>
        <p:nvPicPr>
          <p:cNvPr id="187" name="Imagen 186"/>
          <p:cNvPicPr/>
          <p:nvPr/>
        </p:nvPicPr>
        <p:blipFill>
          <a:blip r:embed="rId3"/>
          <a:stretch/>
        </p:blipFill>
        <p:spPr>
          <a:xfrm>
            <a:off x="-7560" y="1406520"/>
            <a:ext cx="5609520" cy="233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adroTexto 187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Incomplete Work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90" name="Imagen 189"/>
          <p:cNvPicPr/>
          <p:nvPr/>
        </p:nvPicPr>
        <p:blipFill>
          <a:blip r:embed="rId3"/>
          <a:stretch/>
        </p:blipFill>
        <p:spPr>
          <a:xfrm>
            <a:off x="97920" y="1305360"/>
            <a:ext cx="9144000" cy="3207600"/>
          </a:xfrm>
          <a:prstGeom prst="rect">
            <a:avLst/>
          </a:prstGeom>
          <a:ln w="0">
            <a:noFill/>
          </a:ln>
        </p:spPr>
      </p:pic>
      <p:sp>
        <p:nvSpPr>
          <p:cNvPr id="189" name="CuadroTexto 188"/>
          <p:cNvSpPr txBox="1"/>
          <p:nvPr/>
        </p:nvSpPr>
        <p:spPr>
          <a:xfrm>
            <a:off x="4210200" y="2072520"/>
            <a:ext cx="4707360" cy="311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were also unable to implement the Mutation method.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This method would have, given a chromosome, randomly modified one of its genes.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adroTexto 190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Output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93" name="Imagen 192"/>
          <p:cNvPicPr/>
          <p:nvPr/>
        </p:nvPicPr>
        <p:blipFill>
          <a:blip r:embed="rId3"/>
          <a:stretch/>
        </p:blipFill>
        <p:spPr>
          <a:xfrm>
            <a:off x="64800" y="1539720"/>
            <a:ext cx="3306960" cy="1552680"/>
          </a:xfrm>
          <a:prstGeom prst="rect">
            <a:avLst/>
          </a:prstGeom>
          <a:ln w="0">
            <a:noFill/>
          </a:ln>
        </p:spPr>
      </p:pic>
      <p:pic>
        <p:nvPicPr>
          <p:cNvPr id="194" name="Imagen 193"/>
          <p:cNvPicPr/>
          <p:nvPr/>
        </p:nvPicPr>
        <p:blipFill>
          <a:blip r:embed="rId4"/>
          <a:stretch/>
        </p:blipFill>
        <p:spPr>
          <a:xfrm>
            <a:off x="5188320" y="1539720"/>
            <a:ext cx="3124800" cy="1552680"/>
          </a:xfrm>
          <a:prstGeom prst="rect">
            <a:avLst/>
          </a:prstGeom>
          <a:ln w="0">
            <a:noFill/>
          </a:ln>
        </p:spPr>
      </p:pic>
      <p:pic>
        <p:nvPicPr>
          <p:cNvPr id="195" name="Imagen 194"/>
          <p:cNvPicPr/>
          <p:nvPr/>
        </p:nvPicPr>
        <p:blipFill>
          <a:blip r:embed="rId5"/>
          <a:stretch/>
        </p:blipFill>
        <p:spPr>
          <a:xfrm>
            <a:off x="2384640" y="3250440"/>
            <a:ext cx="3863160" cy="18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n 195"/>
          <p:cNvPicPr/>
          <p:nvPr/>
        </p:nvPicPr>
        <p:blipFill>
          <a:blip r:embed="rId3"/>
          <a:stretch/>
        </p:blipFill>
        <p:spPr>
          <a:xfrm>
            <a:off x="2114280" y="1309320"/>
            <a:ext cx="4142520" cy="369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adroTexto 158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Index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426960" y="1275840"/>
            <a:ext cx="8246160" cy="326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7920" indent="-367920">
              <a:spcBef>
                <a:spcPts val="672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Our Fitness Function</a:t>
            </a:r>
            <a:endParaRPr lang="en-US" sz="2800" b="0" strike="noStrike" spc="-1">
              <a:latin typeface="Arial"/>
            </a:endParaRPr>
          </a:p>
          <a:p>
            <a:pPr marL="367920" indent="-367920">
              <a:spcBef>
                <a:spcPts val="672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Genetic Sudoku Algorithm</a:t>
            </a:r>
            <a:endParaRPr lang="en-US" sz="2800" b="0" strike="noStrike" spc="-1">
              <a:latin typeface="Arial"/>
            </a:endParaRPr>
          </a:p>
          <a:p>
            <a:pPr marL="367920" indent="-367920">
              <a:spcBef>
                <a:spcPts val="672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Incomplete Work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adroTexto 160"/>
          <p:cNvSpPr txBox="1"/>
          <p:nvPr/>
        </p:nvSpPr>
        <p:spPr>
          <a:xfrm>
            <a:off x="3507120" y="78840"/>
            <a:ext cx="489852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2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Our Fitness Function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2" name="CuadroTexto 161"/>
          <p:cNvSpPr txBox="1"/>
          <p:nvPr/>
        </p:nvSpPr>
        <p:spPr>
          <a:xfrm>
            <a:off x="5468400" y="1445760"/>
            <a:ext cx="3145320" cy="344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Our class OurFitnessFunctions implements a method evaluate  which evaluates a particular Sudoku instance. 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First we fill the Sudoku’s holes using a chromosome .</a:t>
            </a:r>
            <a:endParaRPr lang="en-US" sz="1700" b="0" strike="noStrike" spc="-1">
              <a:latin typeface="Arial"/>
            </a:endParaRPr>
          </a:p>
        </p:txBody>
      </p:sp>
      <p:pic>
        <p:nvPicPr>
          <p:cNvPr id="163" name="Imagen 162"/>
          <p:cNvPicPr/>
          <p:nvPr/>
        </p:nvPicPr>
        <p:blipFill>
          <a:blip r:embed="rId3"/>
          <a:stretch/>
        </p:blipFill>
        <p:spPr>
          <a:xfrm>
            <a:off x="39600" y="1370160"/>
            <a:ext cx="5428800" cy="344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adroTexto 163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OurFitnessFunction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5336640" y="1523160"/>
            <a:ext cx="3809880" cy="358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Then for each column we count the number of different elements.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do the same for the blocks and add up all the different values from the columns and blocks. 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This is the value returned by evaluate(). The higher the value returned by evaluate the more “fit” the Sudoku instance is. When it reaches the maximum the Sudoku is solved. </a:t>
            </a:r>
            <a:endParaRPr lang="en-US" sz="1700" b="0" strike="noStrike" spc="-1">
              <a:latin typeface="Arial"/>
            </a:endParaRPr>
          </a:p>
        </p:txBody>
      </p:sp>
      <p:pic>
        <p:nvPicPr>
          <p:cNvPr id="166" name="Imagen 165"/>
          <p:cNvPicPr/>
          <p:nvPr/>
        </p:nvPicPr>
        <p:blipFill>
          <a:blip r:embed="rId3"/>
          <a:stretch/>
        </p:blipFill>
        <p:spPr>
          <a:xfrm>
            <a:off x="91440" y="1374840"/>
            <a:ext cx="5299200" cy="32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adroTexto 166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Sudoku Algorithm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5142600" y="1428840"/>
            <a:ext cx="3659400" cy="349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Our class GeneticSudokuAlgorithm contains the main methods to solve the sudoku. 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The method numHoles counts the holes in a given Sudoku.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The method randChromosome given an array with holes fills them randomly making sure that all elements in the same row are different. </a:t>
            </a:r>
            <a:endParaRPr lang="en-US" sz="1700" b="0" strike="noStrike" spc="-1">
              <a:latin typeface="Arial"/>
            </a:endParaRPr>
          </a:p>
        </p:txBody>
      </p:sp>
      <p:pic>
        <p:nvPicPr>
          <p:cNvPr id="169" name="Imagen 168"/>
          <p:cNvPicPr/>
          <p:nvPr/>
        </p:nvPicPr>
        <p:blipFill>
          <a:blip r:embed="rId3"/>
          <a:stretch/>
        </p:blipFill>
        <p:spPr>
          <a:xfrm>
            <a:off x="78840" y="1477440"/>
            <a:ext cx="4869720" cy="339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adroTexto 169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Sudoku Algorithm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72" name="Imagen 171"/>
          <p:cNvPicPr/>
          <p:nvPr/>
        </p:nvPicPr>
        <p:blipFill>
          <a:blip r:embed="rId3"/>
          <a:stretch/>
        </p:blipFill>
        <p:spPr>
          <a:xfrm>
            <a:off x="0" y="1338840"/>
            <a:ext cx="9144000" cy="3120120"/>
          </a:xfrm>
          <a:prstGeom prst="rect">
            <a:avLst/>
          </a:prstGeom>
          <a:ln w="0">
            <a:noFill/>
          </a:ln>
        </p:spPr>
      </p:pic>
      <p:sp>
        <p:nvSpPr>
          <p:cNvPr id="171" name="CuadroTexto 170"/>
          <p:cNvSpPr txBox="1"/>
          <p:nvPr/>
        </p:nvSpPr>
        <p:spPr>
          <a:xfrm>
            <a:off x="4565880" y="1558080"/>
            <a:ext cx="4465800" cy="349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The method fillPopulation generates 20 chromosomes using randChromosome and returns a Genotype variable with those chromosomes.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ChromosomeToArray simply returns an array with the values of a given chromosome.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adroTexto 172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Sudoku Algorithm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336240" y="3413880"/>
            <a:ext cx="8471520" cy="1582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TrebuchetMS"/>
                <a:ea typeface="TrebuchetMS"/>
              </a:rPr>
              <a:t>This method uses the values given by a chromosome to fill the Sudoku. </a:t>
            </a:r>
            <a:endParaRPr lang="en-US" sz="1700" b="0" strike="noStrike" spc="-1" dirty="0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 dirty="0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 dirty="0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 dirty="0">
              <a:latin typeface="Arial"/>
            </a:endParaRPr>
          </a:p>
        </p:txBody>
      </p:sp>
      <p:pic>
        <p:nvPicPr>
          <p:cNvPr id="175" name="Imagen 174"/>
          <p:cNvPicPr/>
          <p:nvPr/>
        </p:nvPicPr>
        <p:blipFill>
          <a:blip r:embed="rId3"/>
          <a:stretch/>
        </p:blipFill>
        <p:spPr>
          <a:xfrm>
            <a:off x="284400" y="1316880"/>
            <a:ext cx="6700680" cy="187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adroTexto 175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Sudoku Algorithm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6033600" y="1375200"/>
            <a:ext cx="2961720" cy="342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shall now explain our main method. Firstly we generate a Sudoku and show it in screen with the holes. 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count the number of holes, create our fitness function and initialise the configuration.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</p:txBody>
      </p:sp>
      <p:pic>
        <p:nvPicPr>
          <p:cNvPr id="178" name="Imagen 177"/>
          <p:cNvPicPr/>
          <p:nvPr/>
        </p:nvPicPr>
        <p:blipFill>
          <a:blip r:embed="rId3"/>
          <a:stretch/>
        </p:blipFill>
        <p:spPr>
          <a:xfrm>
            <a:off x="23760" y="1291680"/>
            <a:ext cx="6103080" cy="384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adroTexto 178"/>
          <p:cNvSpPr txBox="1"/>
          <p:nvPr/>
        </p:nvSpPr>
        <p:spPr>
          <a:xfrm>
            <a:off x="463680" y="194760"/>
            <a:ext cx="8246160" cy="76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r"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TrebuchetMS"/>
                <a:ea typeface="TrebuchetMS"/>
              </a:rPr>
              <a:t>Genetic Sudoku Algorithm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5662440" y="1375200"/>
            <a:ext cx="3332880" cy="36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9000"/>
          </a:bodyPr>
          <a:lstStyle/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create an array of Genes using the holes of the Sudoku. Each Gene is an integer value between 1 and 9. We then create a Chromosome using this Genes.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call the method fillPopulation to generate our population of 20 chromosomes and show it in screen. </a:t>
            </a: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endParaRPr lang="en-US" sz="1700" b="0" strike="noStrike" spc="-1">
              <a:latin typeface="Arial"/>
            </a:endParaRPr>
          </a:p>
          <a:p>
            <a:pPr algn="ctr">
              <a:spcBef>
                <a:spcPts val="408"/>
              </a:spcBef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rebuchetMS"/>
                <a:ea typeface="TrebuchetMS"/>
              </a:rPr>
              <a:t>We calculate which element of our population has the best fitness value, which we then show in screen.</a:t>
            </a:r>
            <a:endParaRPr lang="en-US" sz="1700" b="0" strike="noStrike" spc="-1">
              <a:latin typeface="Arial"/>
            </a:endParaRPr>
          </a:p>
        </p:txBody>
      </p:sp>
      <p:pic>
        <p:nvPicPr>
          <p:cNvPr id="181" name="Imagen 180"/>
          <p:cNvPicPr/>
          <p:nvPr/>
        </p:nvPicPr>
        <p:blipFill>
          <a:blip r:embed="rId3"/>
          <a:stretch/>
        </p:blipFill>
        <p:spPr>
          <a:xfrm>
            <a:off x="169560" y="1375200"/>
            <a:ext cx="5506920" cy="374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481</Words>
  <Application>Microsoft Office PowerPoint</Application>
  <PresentationFormat>Presentación en pantalla (16:9)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Symbol</vt:lpstr>
      <vt:lpstr>TrebuchetMS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Emilio Gomez Esteban</cp:lastModifiedBy>
  <cp:revision>1</cp:revision>
  <dcterms:modified xsi:type="dcterms:W3CDTF">2022-06-11T11:11:04Z</dcterms:modified>
  <dc:language>en-US</dc:language>
</cp:coreProperties>
</file>