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5EEC3C"/>
    <a:srgbClr val="9EFF29"/>
    <a:srgbClr val="A4660C"/>
    <a:srgbClr val="952F69"/>
    <a:srgbClr val="FF856D"/>
    <a:srgbClr val="FF2549"/>
    <a:srgbClr val="003635"/>
    <a:srgbClr val="00585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5960" y="2949677"/>
            <a:ext cx="8048717" cy="16370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83" y="1998415"/>
            <a:ext cx="7975483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13" y="194838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275735"/>
            <a:ext cx="8246070" cy="326212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500" y="605639"/>
            <a:ext cx="646129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5500" y="1519084"/>
            <a:ext cx="6461299" cy="322103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220024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5229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2468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5229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2468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3927" y="3322207"/>
            <a:ext cx="4014994" cy="1002890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Network Laboratory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9932" y="1597446"/>
            <a:ext cx="8296950" cy="1159501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Group K:</a:t>
            </a:r>
          </a:p>
          <a:p>
            <a:r>
              <a:rPr lang="en-US" dirty="0"/>
              <a:t>Emilio Gómez Esteban</a:t>
            </a:r>
          </a:p>
          <a:p>
            <a:r>
              <a:rPr lang="en-US" dirty="0"/>
              <a:t>Fernando Javier López </a:t>
            </a:r>
            <a:r>
              <a:rPr lang="en-US" dirty="0" err="1"/>
              <a:t>Cerezo</a:t>
            </a:r>
            <a:endParaRPr lang="en-US" dirty="0"/>
          </a:p>
          <a:p>
            <a:r>
              <a:rPr lang="en-US" dirty="0"/>
              <a:t>Enrique Pérez </a:t>
            </a:r>
            <a:r>
              <a:rPr lang="en-US" dirty="0" err="1"/>
              <a:t>Haro</a:t>
            </a:r>
            <a:endParaRPr lang="en-US" dirty="0"/>
          </a:p>
          <a:p>
            <a:r>
              <a:rPr lang="en-US" dirty="0"/>
              <a:t>Juan José Rodríguez Hernández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and Validation samples generation</a:t>
            </a:r>
          </a:p>
          <a:p>
            <a:r>
              <a:rPr lang="en-US" dirty="0"/>
              <a:t>Multilayer perceptron training</a:t>
            </a:r>
          </a:p>
          <a:p>
            <a:r>
              <a:rPr lang="en-US" dirty="0"/>
              <a:t>Test samples generation and simulation</a:t>
            </a:r>
          </a:p>
          <a:p>
            <a:r>
              <a:rPr lang="en-US" dirty="0"/>
              <a:t>Results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7247" y="78993"/>
            <a:ext cx="4898623" cy="763525"/>
          </a:xfrm>
        </p:spPr>
        <p:txBody>
          <a:bodyPr>
            <a:normAutofit fontScale="90000"/>
          </a:bodyPr>
          <a:lstStyle/>
          <a:p>
            <a:r>
              <a:rPr lang="en-US" dirty="0"/>
              <a:t>Training and Validation samples generation</a:t>
            </a:r>
          </a:p>
        </p:txBody>
      </p:sp>
      <p:pic>
        <p:nvPicPr>
          <p:cNvPr id="3" name="Marcador de contenido 2" descr="Texto&#10;&#10;Descripción generada automáticamente">
            <a:extLst>
              <a:ext uri="{FF2B5EF4-FFF2-40B4-BE49-F238E27FC236}">
                <a16:creationId xmlns:a16="http://schemas.microsoft.com/office/drawing/2014/main" id="{A6E6B69F-4B14-A4A1-1316-49C678B548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242" y="1335255"/>
            <a:ext cx="4963391" cy="1956372"/>
          </a:xfrm>
          <a:ln>
            <a:solidFill>
              <a:schemeClr val="accent1"/>
            </a:solidFill>
          </a:ln>
          <a:effectLst/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793214" y="3456880"/>
            <a:ext cx="7820561" cy="14346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/>
              <a:t>We have implemented this method to firstly generate 1000 random training samples (</a:t>
            </a:r>
            <a:r>
              <a:rPr lang="en-US" sz="1700" dirty="0" err="1"/>
              <a:t>x,y</a:t>
            </a:r>
            <a:r>
              <a:rPr lang="en-US" sz="1700" dirty="0"/>
              <a:t>), secondly generate 1000 random validation samples (</a:t>
            </a:r>
            <a:r>
              <a:rPr lang="en-US" sz="1700" dirty="0" err="1"/>
              <a:t>x,y</a:t>
            </a:r>
            <a:r>
              <a:rPr lang="en-US" sz="1700" dirty="0"/>
              <a:t>) and lastly to compute the value of the function F(</a:t>
            </a:r>
            <a:r>
              <a:rPr lang="en-US" sz="1700" dirty="0" err="1"/>
              <a:t>x,y</a:t>
            </a:r>
            <a:r>
              <a:rPr lang="en-US" sz="1700" dirty="0"/>
              <a:t>)=sin(x)*cos(y) at those points.  We save (</a:t>
            </a:r>
            <a:r>
              <a:rPr lang="en-US" sz="1700" dirty="0" err="1"/>
              <a:t>x,y</a:t>
            </a:r>
            <a:r>
              <a:rPr lang="en-US" sz="1700" dirty="0"/>
              <a:t>) values at a 2x1000 matrix called </a:t>
            </a:r>
            <a:r>
              <a:rPr lang="en-US" sz="1700" dirty="0" err="1"/>
              <a:t>mInput</a:t>
            </a:r>
            <a:r>
              <a:rPr lang="en-US" sz="1700" dirty="0"/>
              <a:t> and F(</a:t>
            </a:r>
            <a:r>
              <a:rPr lang="en-US" sz="1700" dirty="0" err="1"/>
              <a:t>x,y</a:t>
            </a:r>
            <a:r>
              <a:rPr lang="en-US" sz="1700" dirty="0"/>
              <a:t>) values at a 1x1000 matrix called </a:t>
            </a:r>
            <a:r>
              <a:rPr lang="en-US" sz="1700" dirty="0" err="1"/>
              <a:t>mOutput</a:t>
            </a:r>
            <a:r>
              <a:rPr lang="en-US" sz="1700" dirty="0"/>
              <a:t>. Pairs (</a:t>
            </a:r>
            <a:r>
              <a:rPr lang="en-US" sz="1700" dirty="0" err="1"/>
              <a:t>x,y</a:t>
            </a:r>
            <a:r>
              <a:rPr lang="en-US" sz="1700" dirty="0"/>
              <a:t>) are from [-</a:t>
            </a:r>
            <a:r>
              <a:rPr lang="en-US" sz="1700" dirty="0" err="1"/>
              <a:t>pi,pi</a:t>
            </a:r>
            <a:r>
              <a:rPr lang="en-US" sz="1700" dirty="0"/>
              <a:t>]x[-</a:t>
            </a:r>
            <a:r>
              <a:rPr lang="en-US" sz="1700" dirty="0" err="1"/>
              <a:t>pi,pi</a:t>
            </a:r>
            <a:r>
              <a:rPr lang="en-US" sz="1700" dirty="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Multilayer Perceptron Training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25499" y="3833456"/>
            <a:ext cx="6461299" cy="10139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/>
              <a:t>We initialize the network with the functions of the library. We use 7 neurons in the hidden layer.  Firstly, weights were 0 and then using </a:t>
            </a:r>
            <a:r>
              <a:rPr lang="en-US" sz="1600" dirty="0" err="1"/>
              <a:t>network.reset</a:t>
            </a:r>
            <a:r>
              <a:rPr lang="en-US" sz="1600" dirty="0"/>
              <a:t>() we randomize them. The function selected as Activation function is the Hyperbolic Tangent because it takes values from [-1,1] like our target function. To train the neural network we have to use data structures provided by the </a:t>
            </a:r>
            <a:r>
              <a:rPr lang="en-US" sz="1600" dirty="0" err="1"/>
              <a:t>Encog</a:t>
            </a:r>
            <a:r>
              <a:rPr lang="en-US" sz="1600" dirty="0"/>
              <a:t> libraries.</a:t>
            </a: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7DACF46B-2A6A-7351-088D-18FE70580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660" y="1547669"/>
            <a:ext cx="5677692" cy="20481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 descr="Texto&#10;&#10;Descripción generada automáticamente">
            <a:extLst>
              <a:ext uri="{FF2B5EF4-FFF2-40B4-BE49-F238E27FC236}">
                <a16:creationId xmlns:a16="http://schemas.microsoft.com/office/drawing/2014/main" id="{C7852E25-0089-E70C-2CBF-33E339B5E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5" y="1378710"/>
            <a:ext cx="4858438" cy="2267837"/>
          </a:xfrm>
          <a:noFill/>
          <a:ln>
            <a:solidFill>
              <a:schemeClr val="accent1"/>
            </a:solidFill>
          </a:ln>
        </p:spPr>
      </p:pic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CBBA804-049E-0C25-FA41-C799A2F58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23195" y="1378710"/>
            <a:ext cx="3008313" cy="3518297"/>
          </a:xfrm>
        </p:spPr>
        <p:txBody>
          <a:bodyPr>
            <a:noAutofit/>
          </a:bodyPr>
          <a:lstStyle/>
          <a:p>
            <a:r>
              <a:rPr lang="en-GB" sz="1800" dirty="0"/>
              <a:t>For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training </a:t>
            </a:r>
            <a:r>
              <a:rPr lang="es-ES" sz="1800" dirty="0" err="1"/>
              <a:t>of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neural </a:t>
            </a:r>
            <a:r>
              <a:rPr lang="es-ES" sz="1800" dirty="0" err="1"/>
              <a:t>network</a:t>
            </a:r>
            <a:r>
              <a:rPr lang="es-ES" sz="1800" dirty="0"/>
              <a:t>, </a:t>
            </a:r>
            <a:r>
              <a:rPr lang="es-ES" sz="1800" dirty="0" err="1"/>
              <a:t>we</a:t>
            </a:r>
            <a:r>
              <a:rPr lang="es-ES" sz="1800" dirty="0"/>
              <a:t> </a:t>
            </a:r>
            <a:r>
              <a:rPr lang="es-ES" sz="1800" dirty="0" err="1"/>
              <a:t>keep</a:t>
            </a:r>
            <a:r>
              <a:rPr lang="es-ES" sz="1800" dirty="0"/>
              <a:t> </a:t>
            </a:r>
            <a:r>
              <a:rPr lang="es-ES" sz="1800" dirty="0" err="1"/>
              <a:t>doing</a:t>
            </a:r>
            <a:r>
              <a:rPr lang="es-ES" sz="1800" dirty="0"/>
              <a:t> </a:t>
            </a:r>
            <a:r>
              <a:rPr lang="es-ES" sz="1800" dirty="0" err="1"/>
              <a:t>iterations</a:t>
            </a:r>
            <a:r>
              <a:rPr lang="es-ES" sz="1800" dirty="0"/>
              <a:t> </a:t>
            </a:r>
            <a:r>
              <a:rPr lang="es-ES" sz="1800" dirty="0" err="1"/>
              <a:t>until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training error </a:t>
            </a:r>
            <a:r>
              <a:rPr lang="es-ES" sz="1800" dirty="0" err="1"/>
              <a:t>is</a:t>
            </a:r>
            <a:r>
              <a:rPr lang="es-ES" sz="1800" dirty="0"/>
              <a:t> </a:t>
            </a:r>
            <a:r>
              <a:rPr lang="es-ES" sz="1800" dirty="0" err="1"/>
              <a:t>below</a:t>
            </a:r>
            <a:r>
              <a:rPr lang="es-ES" sz="1800" dirty="0"/>
              <a:t> 0.02. </a:t>
            </a:r>
            <a:r>
              <a:rPr lang="es-ES" sz="1800" dirty="0" err="1"/>
              <a:t>To</a:t>
            </a:r>
            <a:r>
              <a:rPr lang="es-ES" sz="1800" dirty="0"/>
              <a:t> </a:t>
            </a:r>
            <a:r>
              <a:rPr lang="es-ES" sz="1800" dirty="0" err="1"/>
              <a:t>calculate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training error </a:t>
            </a:r>
            <a:r>
              <a:rPr lang="es-ES" sz="1800" dirty="0" err="1"/>
              <a:t>we</a:t>
            </a:r>
            <a:r>
              <a:rPr lang="es-ES" sz="1800" dirty="0"/>
              <a:t> use a </a:t>
            </a:r>
            <a:r>
              <a:rPr lang="es-ES" sz="1800" dirty="0" err="1"/>
              <a:t>method</a:t>
            </a:r>
            <a:r>
              <a:rPr lang="es-ES" sz="1800" dirty="0"/>
              <a:t> </a:t>
            </a:r>
            <a:r>
              <a:rPr lang="es-ES" sz="1800" dirty="0" err="1"/>
              <a:t>implemented</a:t>
            </a:r>
            <a:r>
              <a:rPr lang="es-ES" sz="1800" dirty="0"/>
              <a:t> </a:t>
            </a:r>
            <a:r>
              <a:rPr lang="es-ES" sz="1800" dirty="0" err="1"/>
              <a:t>by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library</a:t>
            </a:r>
            <a:r>
              <a:rPr lang="es-ES" sz="1800" dirty="0"/>
              <a:t>, and </a:t>
            </a:r>
            <a:r>
              <a:rPr lang="es-ES" sz="1800" dirty="0" err="1"/>
              <a:t>for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validation</a:t>
            </a:r>
            <a:r>
              <a:rPr lang="es-ES" sz="1800" dirty="0"/>
              <a:t> error </a:t>
            </a:r>
            <a:r>
              <a:rPr lang="es-ES" sz="1800" dirty="0" err="1"/>
              <a:t>we</a:t>
            </a:r>
            <a:r>
              <a:rPr lang="es-ES" sz="1800" dirty="0"/>
              <a:t> </a:t>
            </a:r>
            <a:r>
              <a:rPr lang="es-ES" sz="1800" dirty="0" err="1"/>
              <a:t>have</a:t>
            </a:r>
            <a:r>
              <a:rPr lang="es-ES" sz="1800" dirty="0"/>
              <a:t> </a:t>
            </a:r>
            <a:r>
              <a:rPr lang="es-ES" sz="1800" dirty="0" err="1"/>
              <a:t>implemented</a:t>
            </a:r>
            <a:r>
              <a:rPr lang="es-ES" sz="1800" dirty="0"/>
              <a:t>  a </a:t>
            </a:r>
            <a:r>
              <a:rPr lang="es-ES" sz="1800" dirty="0" err="1"/>
              <a:t>function</a:t>
            </a:r>
            <a:r>
              <a:rPr lang="es-ES" sz="1800" dirty="0"/>
              <a:t> </a:t>
            </a:r>
            <a:r>
              <a:rPr lang="es-ES" sz="1800" dirty="0" err="1"/>
              <a:t>that</a:t>
            </a:r>
            <a:r>
              <a:rPr lang="es-ES" sz="1800" dirty="0"/>
              <a:t> </a:t>
            </a:r>
            <a:r>
              <a:rPr lang="es-ES" sz="1800" dirty="0" err="1"/>
              <a:t>calculates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mean </a:t>
            </a:r>
            <a:r>
              <a:rPr lang="es-ES" sz="1800" dirty="0" err="1"/>
              <a:t>squared</a:t>
            </a:r>
            <a:r>
              <a:rPr lang="es-ES" sz="1800" dirty="0"/>
              <a:t> error. In </a:t>
            </a:r>
            <a:r>
              <a:rPr lang="es-ES" sz="1800" dirty="0" err="1"/>
              <a:t>each</a:t>
            </a:r>
            <a:r>
              <a:rPr lang="es-ES" sz="1800" dirty="0"/>
              <a:t> </a:t>
            </a:r>
            <a:r>
              <a:rPr lang="es-ES" sz="1800" dirty="0" err="1"/>
              <a:t>iteration</a:t>
            </a:r>
            <a:r>
              <a:rPr lang="es-ES" sz="1800" dirty="0"/>
              <a:t> </a:t>
            </a:r>
            <a:r>
              <a:rPr lang="es-ES" sz="1800" dirty="0" err="1"/>
              <a:t>we</a:t>
            </a:r>
            <a:r>
              <a:rPr lang="es-ES" sz="1800" dirty="0"/>
              <a:t> show </a:t>
            </a:r>
            <a:r>
              <a:rPr lang="es-ES" sz="1800" dirty="0" err="1"/>
              <a:t>the</a:t>
            </a:r>
            <a:r>
              <a:rPr lang="es-ES" sz="1800" dirty="0"/>
              <a:t> training and </a:t>
            </a:r>
            <a:r>
              <a:rPr lang="es-ES" sz="1800" dirty="0" err="1"/>
              <a:t>validation</a:t>
            </a:r>
            <a:r>
              <a:rPr lang="es-ES" sz="1800" dirty="0"/>
              <a:t> </a:t>
            </a:r>
            <a:r>
              <a:rPr lang="es-ES" sz="1800" dirty="0" err="1"/>
              <a:t>errors</a:t>
            </a:r>
            <a:r>
              <a:rPr lang="es-ES" sz="1800" dirty="0"/>
              <a:t> in a .</a:t>
            </a:r>
            <a:r>
              <a:rPr lang="es-ES" sz="1800" dirty="0" err="1"/>
              <a:t>txt</a:t>
            </a:r>
            <a:r>
              <a:rPr lang="es-ES" sz="1800" dirty="0"/>
              <a:t> file.</a:t>
            </a:r>
          </a:p>
        </p:txBody>
      </p:sp>
      <p:pic>
        <p:nvPicPr>
          <p:cNvPr id="9" name="Marcador de contenido 8" descr="Texto, Carta&#10;&#10;Descripción generada automáticamente">
            <a:extLst>
              <a:ext uri="{FF2B5EF4-FFF2-40B4-BE49-F238E27FC236}">
                <a16:creationId xmlns:a16="http://schemas.microsoft.com/office/drawing/2014/main" id="{BD076D74-4C73-DE03-4234-C3A2B3480A2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5" y="3756753"/>
            <a:ext cx="4464998" cy="1189964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5000912-24B5-82CA-D160-99E02D7F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626" y="117006"/>
            <a:ext cx="5551497" cy="763526"/>
          </a:xfrm>
        </p:spPr>
        <p:txBody>
          <a:bodyPr>
            <a:normAutofit fontScale="90000"/>
          </a:bodyPr>
          <a:lstStyle/>
          <a:p>
            <a:r>
              <a:rPr lang="es-ES" dirty="0"/>
              <a:t>Test </a:t>
            </a:r>
            <a:r>
              <a:rPr lang="es-ES" dirty="0" err="1"/>
              <a:t>samples</a:t>
            </a:r>
            <a:r>
              <a:rPr lang="es-ES" dirty="0"/>
              <a:t> </a:t>
            </a:r>
            <a:r>
              <a:rPr lang="es-ES" dirty="0" err="1"/>
              <a:t>generation</a:t>
            </a:r>
            <a:r>
              <a:rPr lang="es-ES" dirty="0"/>
              <a:t> and </a:t>
            </a:r>
            <a:r>
              <a:rPr lang="es-ES" dirty="0" err="1"/>
              <a:t>simulation</a:t>
            </a:r>
            <a:endParaRPr lang="es-ES" dirty="0"/>
          </a:p>
        </p:txBody>
      </p:sp>
      <p:pic>
        <p:nvPicPr>
          <p:cNvPr id="8" name="Marcador de contenido 7" descr="Texto&#10;&#10;Descripción generada automáticamente">
            <a:extLst>
              <a:ext uri="{FF2B5EF4-FFF2-40B4-BE49-F238E27FC236}">
                <a16:creationId xmlns:a16="http://schemas.microsoft.com/office/drawing/2014/main" id="{69B1367B-9A1F-44A2-002D-94C44E2DF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01" y="1391092"/>
            <a:ext cx="6258798" cy="1543265"/>
          </a:xfrm>
          <a:ln>
            <a:solidFill>
              <a:schemeClr val="accent1"/>
            </a:solidFill>
          </a:ln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91E11FDF-0D34-4C9B-FD17-825AF81D1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70" y="3053193"/>
            <a:ext cx="5772956" cy="6763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415D037-F235-86CA-BF55-DB028DE965B4}"/>
              </a:ext>
            </a:extLst>
          </p:cNvPr>
          <p:cNvSpPr txBox="1"/>
          <p:nvPr/>
        </p:nvSpPr>
        <p:spPr>
          <a:xfrm>
            <a:off x="400841" y="3818859"/>
            <a:ext cx="83718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generate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test </a:t>
            </a:r>
            <a:r>
              <a:rPr lang="es-ES" sz="1600" dirty="0" err="1"/>
              <a:t>samples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(</a:t>
            </a:r>
            <a:r>
              <a:rPr lang="es-ES" sz="1600" dirty="0" err="1"/>
              <a:t>x,y</a:t>
            </a:r>
            <a:r>
              <a:rPr lang="es-ES" sz="1600" dirty="0"/>
              <a:t>) in a </a:t>
            </a:r>
            <a:r>
              <a:rPr lang="es-ES" sz="1600" dirty="0" err="1"/>
              <a:t>grid</a:t>
            </a:r>
            <a:r>
              <a:rPr lang="es-ES" sz="1600" dirty="0"/>
              <a:t> os 100x100 </a:t>
            </a:r>
            <a:r>
              <a:rPr lang="es-ES" sz="1600" dirty="0" err="1"/>
              <a:t>points</a:t>
            </a:r>
            <a:r>
              <a:rPr lang="es-ES" sz="1600" dirty="0"/>
              <a:t> </a:t>
            </a:r>
            <a:r>
              <a:rPr lang="es-ES" sz="1600" dirty="0" err="1"/>
              <a:t>on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square</a:t>
            </a:r>
            <a:r>
              <a:rPr lang="es-ES" sz="1600" dirty="0"/>
              <a:t> [-</a:t>
            </a:r>
            <a:r>
              <a:rPr lang="es-ES" sz="1600" dirty="0" err="1"/>
              <a:t>pi,pi</a:t>
            </a:r>
            <a:r>
              <a:rPr lang="es-ES" sz="1600" dirty="0"/>
              <a:t>]x[-</a:t>
            </a:r>
            <a:r>
              <a:rPr lang="es-ES" sz="1600" dirty="0" err="1"/>
              <a:t>pi,pi</a:t>
            </a:r>
            <a:r>
              <a:rPr lang="es-ES" sz="1600" dirty="0"/>
              <a:t>] </a:t>
            </a:r>
            <a:r>
              <a:rPr lang="es-ES" sz="1600" dirty="0" err="1"/>
              <a:t>we</a:t>
            </a:r>
            <a:r>
              <a:rPr lang="es-ES" sz="1600" dirty="0"/>
              <a:t> </a:t>
            </a:r>
            <a:r>
              <a:rPr lang="es-ES" sz="1600" dirty="0" err="1"/>
              <a:t>have</a:t>
            </a:r>
            <a:r>
              <a:rPr lang="es-ES" sz="1600" dirty="0"/>
              <a:t> </a:t>
            </a:r>
            <a:r>
              <a:rPr lang="es-ES" sz="1600" dirty="0" err="1"/>
              <a:t>implemented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method</a:t>
            </a:r>
            <a:r>
              <a:rPr lang="es-ES" sz="1600" dirty="0"/>
              <a:t> </a:t>
            </a:r>
            <a:r>
              <a:rPr lang="es-ES" sz="1600" dirty="0" err="1"/>
              <a:t>testgen</a:t>
            </a:r>
            <a:r>
              <a:rPr lang="es-ES" sz="1600" dirty="0"/>
              <a:t> </a:t>
            </a:r>
            <a:r>
              <a:rPr lang="es-ES" sz="1600" dirty="0" err="1"/>
              <a:t>which</a:t>
            </a:r>
            <a:r>
              <a:rPr lang="es-ES" sz="1600" dirty="0"/>
              <a:t> divides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interval</a:t>
            </a:r>
            <a:r>
              <a:rPr lang="es-ES" sz="1600" dirty="0"/>
              <a:t> [-</a:t>
            </a:r>
            <a:r>
              <a:rPr lang="es-ES" sz="1600" dirty="0" err="1"/>
              <a:t>pi,pi</a:t>
            </a:r>
            <a:r>
              <a:rPr lang="es-ES" sz="1600" dirty="0"/>
              <a:t>] </a:t>
            </a:r>
            <a:r>
              <a:rPr lang="es-ES" sz="1600" dirty="0" err="1"/>
              <a:t>into</a:t>
            </a:r>
            <a:r>
              <a:rPr lang="es-ES" sz="1600" dirty="0"/>
              <a:t> 100 </a:t>
            </a:r>
            <a:r>
              <a:rPr lang="es-ES" sz="1600" dirty="0" err="1"/>
              <a:t>segments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same</a:t>
            </a:r>
            <a:r>
              <a:rPr lang="es-ES" sz="1600" dirty="0"/>
              <a:t> </a:t>
            </a:r>
            <a:r>
              <a:rPr lang="es-ES" sz="1600" dirty="0" err="1"/>
              <a:t>length</a:t>
            </a:r>
            <a:r>
              <a:rPr lang="es-ES" sz="1600" dirty="0"/>
              <a:t> (</a:t>
            </a:r>
            <a:r>
              <a:rPr lang="es-ES" sz="1600" dirty="0" err="1"/>
              <a:t>both</a:t>
            </a:r>
            <a:r>
              <a:rPr lang="es-ES" sz="1600" dirty="0"/>
              <a:t> </a:t>
            </a:r>
            <a:r>
              <a:rPr lang="es-ES" sz="1600" dirty="0" err="1"/>
              <a:t>for</a:t>
            </a:r>
            <a:r>
              <a:rPr lang="es-ES" sz="1600" dirty="0"/>
              <a:t> x and y </a:t>
            </a:r>
            <a:r>
              <a:rPr lang="es-ES" sz="1600" dirty="0" err="1"/>
              <a:t>values</a:t>
            </a:r>
            <a:r>
              <a:rPr lang="es-ES" sz="1600" dirty="0"/>
              <a:t>). </a:t>
            </a:r>
            <a:r>
              <a:rPr lang="es-ES" sz="1600" dirty="0" err="1"/>
              <a:t>Then</a:t>
            </a:r>
            <a:r>
              <a:rPr lang="es-ES" sz="1600" dirty="0"/>
              <a:t> </a:t>
            </a:r>
            <a:r>
              <a:rPr lang="es-ES" sz="1600" dirty="0" err="1"/>
              <a:t>we</a:t>
            </a:r>
            <a:r>
              <a:rPr lang="es-ES" sz="1600" dirty="0"/>
              <a:t> compute F(</a:t>
            </a:r>
            <a:r>
              <a:rPr lang="es-ES" sz="1600" dirty="0" err="1"/>
              <a:t>x,y</a:t>
            </a:r>
            <a:r>
              <a:rPr lang="es-ES" sz="1600" dirty="0"/>
              <a:t>) at </a:t>
            </a:r>
            <a:r>
              <a:rPr lang="es-ES" sz="1600" dirty="0" err="1"/>
              <a:t>those</a:t>
            </a:r>
            <a:r>
              <a:rPr lang="es-ES" sz="1600" dirty="0"/>
              <a:t> </a:t>
            </a:r>
            <a:r>
              <a:rPr lang="es-ES" sz="1600" dirty="0" err="1"/>
              <a:t>points</a:t>
            </a:r>
            <a:r>
              <a:rPr lang="es-ES" sz="1600" dirty="0"/>
              <a:t>. </a:t>
            </a:r>
            <a:r>
              <a:rPr lang="es-ES" sz="1600" dirty="0" err="1"/>
              <a:t>Lastly</a:t>
            </a:r>
            <a:r>
              <a:rPr lang="es-ES" sz="1600" dirty="0"/>
              <a:t>,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simulation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multilayer</a:t>
            </a:r>
            <a:r>
              <a:rPr lang="es-ES" sz="1600" dirty="0"/>
              <a:t> </a:t>
            </a:r>
            <a:r>
              <a:rPr lang="es-ES" sz="1600" dirty="0" err="1"/>
              <a:t>perceptron</a:t>
            </a:r>
            <a:r>
              <a:rPr lang="es-ES" sz="1600" dirty="0"/>
              <a:t> </a:t>
            </a:r>
            <a:r>
              <a:rPr lang="es-ES" sz="1600" dirty="0" err="1"/>
              <a:t>on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test </a:t>
            </a:r>
            <a:r>
              <a:rPr lang="es-ES" sz="1600" dirty="0" err="1"/>
              <a:t>samples</a:t>
            </a:r>
            <a:r>
              <a:rPr lang="es-ES" sz="1600" dirty="0"/>
              <a:t> </a:t>
            </a:r>
            <a:r>
              <a:rPr lang="es-ES" sz="1600" dirty="0" err="1"/>
              <a:t>takes</a:t>
            </a:r>
            <a:r>
              <a:rPr lang="es-ES" sz="1600" dirty="0"/>
              <a:t> place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calculate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mean </a:t>
            </a:r>
            <a:r>
              <a:rPr lang="es-ES" sz="1600" dirty="0" err="1"/>
              <a:t>squared</a:t>
            </a:r>
            <a:r>
              <a:rPr lang="es-ES" sz="1600" dirty="0"/>
              <a:t> error.</a:t>
            </a:r>
          </a:p>
        </p:txBody>
      </p:sp>
    </p:spTree>
    <p:extLst>
      <p:ext uri="{BB962C8B-B14F-4D97-AF65-F5344CB8AC3E}">
        <p14:creationId xmlns:p14="http://schemas.microsoft.com/office/powerpoint/2010/main" val="62983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EFD5-A8D5-F6A4-D7BE-0D84AB78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500" y="605639"/>
            <a:ext cx="6461299" cy="725349"/>
          </a:xfrm>
        </p:spPr>
        <p:txBody>
          <a:bodyPr anchor="ctr">
            <a:normAutofit/>
          </a:bodyPr>
          <a:lstStyle/>
          <a:p>
            <a:r>
              <a:rPr lang="es-ES" dirty="0" err="1"/>
              <a:t>Results</a:t>
            </a:r>
            <a:endParaRPr lang="es-ES" dirty="0"/>
          </a:p>
        </p:txBody>
      </p:sp>
      <p:pic>
        <p:nvPicPr>
          <p:cNvPr id="5" name="Marcador de contenido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51D86E1B-CF42-1B7E-9290-98E98384C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696" y="1597460"/>
            <a:ext cx="5837103" cy="3546040"/>
          </a:xfrm>
          <a:noFill/>
        </p:spPr>
      </p:pic>
    </p:spTree>
    <p:extLst>
      <p:ext uri="{BB962C8B-B14F-4D97-AF65-F5344CB8AC3E}">
        <p14:creationId xmlns:p14="http://schemas.microsoft.com/office/powerpoint/2010/main" val="241262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B9531-7A7D-11F4-0B28-2C08BE17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Results</a:t>
            </a:r>
            <a:endParaRPr lang="es-ES" dirty="0"/>
          </a:p>
        </p:txBody>
      </p:sp>
      <p:pic>
        <p:nvPicPr>
          <p:cNvPr id="5" name="Marcador de contenido 4" descr="Gráfico, Gráfico de superficie&#10;&#10;Descripción generada automáticamente">
            <a:extLst>
              <a:ext uri="{FF2B5EF4-FFF2-40B4-BE49-F238E27FC236}">
                <a16:creationId xmlns:a16="http://schemas.microsoft.com/office/drawing/2014/main" id="{D32BCF02-9E71-2C21-04DA-BFBD758A5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08" y="1519238"/>
            <a:ext cx="6628155" cy="3624262"/>
          </a:xfrm>
        </p:spPr>
      </p:pic>
    </p:spTree>
    <p:extLst>
      <p:ext uri="{BB962C8B-B14F-4D97-AF65-F5344CB8AC3E}">
        <p14:creationId xmlns:p14="http://schemas.microsoft.com/office/powerpoint/2010/main" val="227898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Presentación en pantalla (16:9)</PresentationFormat>
  <Paragraphs>21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Neural Network Laboratory Project</vt:lpstr>
      <vt:lpstr>Index</vt:lpstr>
      <vt:lpstr>Training and Validation samples generation</vt:lpstr>
      <vt:lpstr>Multilayer Perceptron Training</vt:lpstr>
      <vt:lpstr>Presentación de PowerPoint</vt:lpstr>
      <vt:lpstr>Test samples generation and simulation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2022-05-05T15:01:58Z</dcterms:modified>
</cp:coreProperties>
</file>