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59" r:id="rId3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010573-A520-439F-B6D8-0D1290D1DBF4}" v="1298" dt="2020-06-12T16:29:39.213"/>
    <p1510:client id="{D5DE39EE-ECB4-43BD-87EE-B83483848E87}" v="1726" dt="2020-06-11T20:20:42.6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792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321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90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960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768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359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107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818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168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49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979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4536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jlic/Compiladores_Librerias/blob/Tarea3/resultados.zip" TargetMode="External"/><Relationship Id="rId2" Type="http://schemas.openxmlformats.org/officeDocument/2006/relationships/hyperlink" Target="https://github.com/fjlic/Compiladores_Librerias/blob/Tarea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>
                <a:cs typeface="Calibri Light"/>
              </a:rPr>
              <a:t>Analizador Léxico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AB7579-6B8C-4217-B115-9871FF84A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4" descr="Captura de pantalla de un celular con letras&#10;&#10;Descripción generada con confianza alta">
            <a:extLst>
              <a:ext uri="{FF2B5EF4-FFF2-40B4-BE49-F238E27FC236}">
                <a16:creationId xmlns:a16="http://schemas.microsoft.com/office/drawing/2014/main" id="{54CEA300-5737-4708-BA65-2305326F91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9017" y="111050"/>
            <a:ext cx="7222645" cy="6630298"/>
          </a:xfrm>
        </p:spPr>
      </p:pic>
    </p:spTree>
    <p:extLst>
      <p:ext uri="{BB962C8B-B14F-4D97-AF65-F5344CB8AC3E}">
        <p14:creationId xmlns:p14="http://schemas.microsoft.com/office/powerpoint/2010/main" val="166678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7CD6E8-00C8-4E8D-B090-1E1607EF7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38695AD5-3B39-4B24-A244-8A06111DA6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1635" y="78073"/>
            <a:ext cx="6471787" cy="6696254"/>
          </a:xfrm>
        </p:spPr>
      </p:pic>
    </p:spTree>
    <p:extLst>
      <p:ext uri="{BB962C8B-B14F-4D97-AF65-F5344CB8AC3E}">
        <p14:creationId xmlns:p14="http://schemas.microsoft.com/office/powerpoint/2010/main" val="1190695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17A817-30CC-4E0D-9D52-F42EB4873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1073"/>
          </a:xfrm>
        </p:spPr>
        <p:txBody>
          <a:bodyPr>
            <a:normAutofit fontScale="90000"/>
          </a:bodyPr>
          <a:lstStyle/>
          <a:p>
            <a:r>
              <a:rPr lang="es-ES" dirty="0">
                <a:ea typeface="+mj-lt"/>
                <a:cs typeface="+mj-lt"/>
              </a:rPr>
              <a:t>Código implementado. Parte 3.</a:t>
            </a:r>
          </a:p>
        </p:txBody>
      </p:sp>
      <p:pic>
        <p:nvPicPr>
          <p:cNvPr id="5" name="Imagen 5" descr="Captura de pantalla de un celular&#10;&#10;Descripción generada con confianza alta">
            <a:extLst>
              <a:ext uri="{FF2B5EF4-FFF2-40B4-BE49-F238E27FC236}">
                <a16:creationId xmlns:a16="http://schemas.microsoft.com/office/drawing/2014/main" id="{4836519C-9261-4D44-9F8F-84A7CA30DA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2689" y="997774"/>
            <a:ext cx="7505339" cy="5863265"/>
          </a:xfrm>
        </p:spPr>
      </p:pic>
    </p:spTree>
    <p:extLst>
      <p:ext uri="{BB962C8B-B14F-4D97-AF65-F5344CB8AC3E}">
        <p14:creationId xmlns:p14="http://schemas.microsoft.com/office/powerpoint/2010/main" val="3629541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587BCC-BBD9-4C09-A8E4-E3722AA17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4" descr="Captura de pantalla de un celular&#10;&#10;Descripción generada con confianza alta">
            <a:extLst>
              <a:ext uri="{FF2B5EF4-FFF2-40B4-BE49-F238E27FC236}">
                <a16:creationId xmlns:a16="http://schemas.microsoft.com/office/drawing/2014/main" id="{CCC72327-B86C-4BE4-9929-2ECAA8C249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2498" y="100342"/>
            <a:ext cx="6385643" cy="6651715"/>
          </a:xfrm>
        </p:spPr>
      </p:pic>
    </p:spTree>
    <p:extLst>
      <p:ext uri="{BB962C8B-B14F-4D97-AF65-F5344CB8AC3E}">
        <p14:creationId xmlns:p14="http://schemas.microsoft.com/office/powerpoint/2010/main" val="3244862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BBEB6D-2683-42D1-95E9-3D6ADF051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7" name="Imagen 7" descr="Captura de pantalla de un celular&#10;&#10;Descripción generada con confianza alta">
            <a:extLst>
              <a:ext uri="{FF2B5EF4-FFF2-40B4-BE49-F238E27FC236}">
                <a16:creationId xmlns:a16="http://schemas.microsoft.com/office/drawing/2014/main" id="{3B32629B-2339-4449-A7B7-06CC76C7FF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6685" y="71587"/>
            <a:ext cx="6649235" cy="6723602"/>
          </a:xfrm>
        </p:spPr>
      </p:pic>
    </p:spTree>
    <p:extLst>
      <p:ext uri="{BB962C8B-B14F-4D97-AF65-F5344CB8AC3E}">
        <p14:creationId xmlns:p14="http://schemas.microsoft.com/office/powerpoint/2010/main" val="2810113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49C79B-1081-4F5B-8F99-203DAA1BC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4" descr="Captura de pantalla de un celular&#10;&#10;Descripción generada con confianza alta">
            <a:extLst>
              <a:ext uri="{FF2B5EF4-FFF2-40B4-BE49-F238E27FC236}">
                <a16:creationId xmlns:a16="http://schemas.microsoft.com/office/drawing/2014/main" id="{4393D2D3-3D62-48AF-B913-85347847E3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5854" y="85965"/>
            <a:ext cx="5812744" cy="6694847"/>
          </a:xfrm>
        </p:spPr>
      </p:pic>
    </p:spTree>
    <p:extLst>
      <p:ext uri="{BB962C8B-B14F-4D97-AF65-F5344CB8AC3E}">
        <p14:creationId xmlns:p14="http://schemas.microsoft.com/office/powerpoint/2010/main" val="2586778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5D0C87-CB7A-4624-AFC3-2A34BD39C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4" descr="Captura de pantalla de un celular&#10;&#10;Descripción generada con confianza alta">
            <a:extLst>
              <a:ext uri="{FF2B5EF4-FFF2-40B4-BE49-F238E27FC236}">
                <a16:creationId xmlns:a16="http://schemas.microsoft.com/office/drawing/2014/main" id="{3096BA3D-82FB-44EE-9211-241EC9276F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1715" y="42833"/>
            <a:ext cx="6164078" cy="6781110"/>
          </a:xfrm>
        </p:spPr>
      </p:pic>
    </p:spTree>
    <p:extLst>
      <p:ext uri="{BB962C8B-B14F-4D97-AF65-F5344CB8AC3E}">
        <p14:creationId xmlns:p14="http://schemas.microsoft.com/office/powerpoint/2010/main" val="3009164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35CAF8-AE70-46D4-9417-AE50890CE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4" descr="Captura de pantalla de un celular&#10;&#10;Descripción generada con confianza alta">
            <a:extLst>
              <a:ext uri="{FF2B5EF4-FFF2-40B4-BE49-F238E27FC236}">
                <a16:creationId xmlns:a16="http://schemas.microsoft.com/office/drawing/2014/main" id="{23BEFB02-F060-44F2-B3C6-48421CC260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2695" y="57210"/>
            <a:ext cx="7486532" cy="6737979"/>
          </a:xfrm>
        </p:spPr>
      </p:pic>
    </p:spTree>
    <p:extLst>
      <p:ext uri="{BB962C8B-B14F-4D97-AF65-F5344CB8AC3E}">
        <p14:creationId xmlns:p14="http://schemas.microsoft.com/office/powerpoint/2010/main" val="1090934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1DF50A-F618-46EF-B33D-39A29A385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4" descr="Captura de pantalla de un celular con letras&#10;&#10;Descripción generada con confianza alta">
            <a:extLst>
              <a:ext uri="{FF2B5EF4-FFF2-40B4-BE49-F238E27FC236}">
                <a16:creationId xmlns:a16="http://schemas.microsoft.com/office/drawing/2014/main" id="{5C8860D1-2AC8-46FD-8306-9D6C2AE2D9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7979" y="57210"/>
            <a:ext cx="7594040" cy="6737979"/>
          </a:xfrm>
        </p:spPr>
      </p:pic>
    </p:spTree>
    <p:extLst>
      <p:ext uri="{BB962C8B-B14F-4D97-AF65-F5344CB8AC3E}">
        <p14:creationId xmlns:p14="http://schemas.microsoft.com/office/powerpoint/2010/main" val="1111005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AF23B1-9161-4FA2-BF3B-744F94D8E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4" descr="Captura de pantalla de un celular&#10;&#10;Descripción generada con confianza alta">
            <a:extLst>
              <a:ext uri="{FF2B5EF4-FFF2-40B4-BE49-F238E27FC236}">
                <a16:creationId xmlns:a16="http://schemas.microsoft.com/office/drawing/2014/main" id="{88ABEA9A-0DF7-41F4-98F3-3F54503356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2889" y="71587"/>
            <a:ext cx="7612411" cy="6723602"/>
          </a:xfrm>
        </p:spPr>
      </p:pic>
    </p:spTree>
    <p:extLst>
      <p:ext uri="{BB962C8B-B14F-4D97-AF65-F5344CB8AC3E}">
        <p14:creationId xmlns:p14="http://schemas.microsoft.com/office/powerpoint/2010/main" val="71047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FED239-B58B-4F96-B377-65BBF3BCF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cs typeface="Calibri Light"/>
              </a:rPr>
              <a:t>PLY (Python </a:t>
            </a:r>
            <a:r>
              <a:rPr lang="es-ES">
                <a:cs typeface="Calibri Light"/>
              </a:rPr>
              <a:t>Lex-Yacc)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A8992C-9251-49F1-A663-00BCAB67D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s-ES">
                <a:cs typeface="Calibri"/>
              </a:rPr>
              <a:t>Es una implementación de las herramientas de análisis gramatical ("</a:t>
            </a:r>
            <a:r>
              <a:rPr lang="es-ES" err="1">
                <a:cs typeface="Calibri"/>
              </a:rPr>
              <a:t>parsing</a:t>
            </a:r>
            <a:r>
              <a:rPr lang="es-ES">
                <a:cs typeface="Calibri"/>
              </a:rPr>
              <a:t>") lex y </a:t>
            </a:r>
            <a:r>
              <a:rPr lang="es-ES" err="1">
                <a:cs typeface="Calibri"/>
              </a:rPr>
              <a:t>yacc</a:t>
            </a:r>
            <a:r>
              <a:rPr lang="es-ES">
                <a:cs typeface="Calibri"/>
              </a:rPr>
              <a:t> en Python. </a:t>
            </a:r>
            <a:endParaRPr lang="es-ES"/>
          </a:p>
          <a:p>
            <a:pPr marL="0" indent="0" algn="just">
              <a:buNone/>
            </a:pPr>
            <a:endParaRPr lang="es-ES" dirty="0">
              <a:cs typeface="Calibri"/>
            </a:endParaRPr>
          </a:p>
          <a:p>
            <a:pPr algn="just"/>
            <a:r>
              <a:rPr lang="es-ES">
                <a:cs typeface="Calibri"/>
              </a:rPr>
              <a:t>La versión original de PLY se desarrolló en 2001 para usarse en una clase de introducción a los compiladores dónde los estudiantes usaban esta herramienta para construir un compilador para un lenguaje simple similar a Pascal.  Debido a esto, ofrece una revisión de errores extensiva.</a:t>
            </a:r>
            <a:endParaRPr lang="es-E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7672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BA9AC1-FA7D-4437-BFE0-BCB672466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4" descr="Captura de pantalla de un celular&#10;&#10;Descripción generada con confianza alta">
            <a:extLst>
              <a:ext uri="{FF2B5EF4-FFF2-40B4-BE49-F238E27FC236}">
                <a16:creationId xmlns:a16="http://schemas.microsoft.com/office/drawing/2014/main" id="{6B67FDC3-5EB1-49C6-89F3-DDA579E516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5305" y="85965"/>
            <a:ext cx="7136897" cy="6680469"/>
          </a:xfrm>
        </p:spPr>
      </p:pic>
    </p:spTree>
    <p:extLst>
      <p:ext uri="{BB962C8B-B14F-4D97-AF65-F5344CB8AC3E}">
        <p14:creationId xmlns:p14="http://schemas.microsoft.com/office/powerpoint/2010/main" val="425820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E3217D-8D1D-4CE3-BFDE-18EC3BC2D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4" descr="Captura de pantalla de un celular&#10;&#10;Descripción generada con confianza alta">
            <a:extLst>
              <a:ext uri="{FF2B5EF4-FFF2-40B4-BE49-F238E27FC236}">
                <a16:creationId xmlns:a16="http://schemas.microsoft.com/office/drawing/2014/main" id="{BD92335C-A903-4163-881F-1790D0DA1E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008" y="42833"/>
            <a:ext cx="8213797" cy="6766733"/>
          </a:xfrm>
        </p:spPr>
      </p:pic>
    </p:spTree>
    <p:extLst>
      <p:ext uri="{BB962C8B-B14F-4D97-AF65-F5344CB8AC3E}">
        <p14:creationId xmlns:p14="http://schemas.microsoft.com/office/powerpoint/2010/main" val="29302770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C29A1B-B339-4666-9D68-14BDCAC11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4" descr="Captura de pantalla de un celular con letras&#10;&#10;Descripción generada con confianza alta">
            <a:extLst>
              <a:ext uri="{FF2B5EF4-FFF2-40B4-BE49-F238E27FC236}">
                <a16:creationId xmlns:a16="http://schemas.microsoft.com/office/drawing/2014/main" id="{989306C9-4447-474A-A1AE-00D99029EA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313" y="474155"/>
            <a:ext cx="11504353" cy="5904091"/>
          </a:xfrm>
        </p:spPr>
      </p:pic>
    </p:spTree>
    <p:extLst>
      <p:ext uri="{BB962C8B-B14F-4D97-AF65-F5344CB8AC3E}">
        <p14:creationId xmlns:p14="http://schemas.microsoft.com/office/powerpoint/2010/main" val="38223102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980FE8-AD8F-4160-A442-31E03CBE2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507"/>
          </a:xfrm>
        </p:spPr>
        <p:txBody>
          <a:bodyPr/>
          <a:lstStyle/>
          <a:p>
            <a:r>
              <a:rPr lang="es-ES" dirty="0">
                <a:cs typeface="Calibri Light"/>
              </a:rPr>
              <a:t>Código implementado. Parte 4.</a:t>
            </a:r>
            <a:endParaRPr lang="es-ES" dirty="0"/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EF0803BF-7DAA-4FB1-A560-BAC31BCA73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513" y="1530906"/>
            <a:ext cx="11708560" cy="1231420"/>
          </a:xfrm>
        </p:spPr>
      </p:pic>
      <p:pic>
        <p:nvPicPr>
          <p:cNvPr id="5" name="Imagen 5" descr="Captura de pantalla de un celular con letras&#10;&#10;Descripción generada con confianza alta">
            <a:extLst>
              <a:ext uri="{FF2B5EF4-FFF2-40B4-BE49-F238E27FC236}">
                <a16:creationId xmlns:a16="http://schemas.microsoft.com/office/drawing/2014/main" id="{98082DFF-42C7-4C3D-980E-26A8DD08B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46" y="2772824"/>
            <a:ext cx="11729047" cy="390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641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08C8E1-71F4-4115-A065-E8AC12C9A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cs typeface="Calibri Light"/>
              </a:rPr>
              <a:t>Resultados</a:t>
            </a:r>
            <a:endParaRPr lang="es-ES" dirty="0"/>
          </a:p>
        </p:txBody>
      </p:sp>
      <p:pic>
        <p:nvPicPr>
          <p:cNvPr id="5" name="Imagen 5">
            <a:extLst>
              <a:ext uri="{FF2B5EF4-FFF2-40B4-BE49-F238E27FC236}">
                <a16:creationId xmlns:a16="http://schemas.microsoft.com/office/drawing/2014/main" id="{3F471BA8-2DB3-4DC7-8BA1-3B817F21F1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7849"/>
          <a:stretch/>
        </p:blipFill>
        <p:spPr>
          <a:xfrm>
            <a:off x="191759" y="1458119"/>
            <a:ext cx="11808124" cy="4942575"/>
          </a:xfrm>
        </p:spPr>
      </p:pic>
    </p:spTree>
    <p:extLst>
      <p:ext uri="{BB962C8B-B14F-4D97-AF65-F5344CB8AC3E}">
        <p14:creationId xmlns:p14="http://schemas.microsoft.com/office/powerpoint/2010/main" val="17909903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145C67-908F-4DBE-9BCD-08BEF2989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D240E63C-8A92-4C7F-953C-0D8C279240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681"/>
          <a:stretch/>
        </p:blipFill>
        <p:spPr>
          <a:xfrm>
            <a:off x="409396" y="730805"/>
            <a:ext cx="11358803" cy="5663960"/>
          </a:xfrm>
        </p:spPr>
      </p:pic>
    </p:spTree>
    <p:extLst>
      <p:ext uri="{BB962C8B-B14F-4D97-AF65-F5344CB8AC3E}">
        <p14:creationId xmlns:p14="http://schemas.microsoft.com/office/powerpoint/2010/main" val="37897839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301B99-FD74-4554-A8CF-33D8EC3F9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4" descr="Imagen que contiene negro&#10;&#10;Descripción generada con confianza muy alta">
            <a:extLst>
              <a:ext uri="{FF2B5EF4-FFF2-40B4-BE49-F238E27FC236}">
                <a16:creationId xmlns:a16="http://schemas.microsoft.com/office/drawing/2014/main" id="{BBD9DC33-272E-40A1-9766-81A4FD40CD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0112" y="272871"/>
            <a:ext cx="10767359" cy="6321035"/>
          </a:xfrm>
        </p:spPr>
      </p:pic>
    </p:spTree>
    <p:extLst>
      <p:ext uri="{BB962C8B-B14F-4D97-AF65-F5344CB8AC3E}">
        <p14:creationId xmlns:p14="http://schemas.microsoft.com/office/powerpoint/2010/main" val="20285169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06CC44-B1D0-435F-B208-6F7915F36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349A371F-FCB6-4632-B60A-DB44C209F4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1772" y="78601"/>
            <a:ext cx="7957970" cy="6702386"/>
          </a:xfrm>
        </p:spPr>
      </p:pic>
    </p:spTree>
    <p:extLst>
      <p:ext uri="{BB962C8B-B14F-4D97-AF65-F5344CB8AC3E}">
        <p14:creationId xmlns:p14="http://schemas.microsoft.com/office/powerpoint/2010/main" val="6769148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CE0B45-F6E6-4061-8968-DA842EF4D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3FBCF5EF-5AE1-4D90-9962-1A515CDFA5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204" y="292332"/>
            <a:ext cx="11807935" cy="6116947"/>
          </a:xfrm>
        </p:spPr>
      </p:pic>
    </p:spTree>
    <p:extLst>
      <p:ext uri="{BB962C8B-B14F-4D97-AF65-F5344CB8AC3E}">
        <p14:creationId xmlns:p14="http://schemas.microsoft.com/office/powerpoint/2010/main" val="20623365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A10E6B-D1F7-4450-A351-7A2411C72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817E2B-6824-4FB9-9A0D-62CA41D66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>
                <a:cs typeface="Calibri"/>
              </a:rPr>
              <a:t>NOTA: El resto de las imágenes de los resultados junto con el código fuente se encuentra en el repositorio de </a:t>
            </a:r>
            <a:r>
              <a:rPr lang="es-ES" err="1">
                <a:cs typeface="Calibri"/>
              </a:rPr>
              <a:t>github</a:t>
            </a:r>
            <a:r>
              <a:rPr lang="es-ES" dirty="0">
                <a:cs typeface="Calibri"/>
              </a:rPr>
              <a:t>:</a:t>
            </a:r>
          </a:p>
          <a:p>
            <a:endParaRPr lang="es-ES"/>
          </a:p>
          <a:p>
            <a:r>
              <a:rPr lang="es-ES" dirty="0">
                <a:ea typeface="+mn-lt"/>
                <a:cs typeface="+mn-lt"/>
                <a:hlinkClick r:id="rId2"/>
              </a:rPr>
              <a:t>https://github.com/fjlic/Compiladores_Librerias/blob/Tarea3</a:t>
            </a:r>
          </a:p>
          <a:p>
            <a:endParaRPr lang="es-ES" dirty="0">
              <a:ea typeface="+mn-lt"/>
              <a:cs typeface="+mn-lt"/>
            </a:endParaRPr>
          </a:p>
          <a:p>
            <a:endParaRPr lang="es-ES" dirty="0">
              <a:ea typeface="+mn-lt"/>
              <a:cs typeface="+mn-lt"/>
              <a:hlinkClick r:id="rId3"/>
            </a:endParaRPr>
          </a:p>
          <a:p>
            <a:endParaRPr lang="es-ES" dirty="0">
              <a:ea typeface="+mn-lt"/>
              <a:cs typeface="+mn-lt"/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3405040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DCEE11-E082-4D6F-9231-3ECD40CEB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985E39-B6BC-4B94-8D19-44FFA9F62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s-ES" dirty="0">
                <a:cs typeface="Calibri"/>
              </a:rPr>
              <a:t>Se compone de dos módulos separados: </a:t>
            </a:r>
            <a:endParaRPr lang="es-ES">
              <a:cs typeface="Calibri"/>
            </a:endParaRPr>
          </a:p>
          <a:p>
            <a:pPr lvl="1" indent="-457200" algn="just"/>
            <a:r>
              <a:rPr lang="es-ES">
                <a:cs typeface="Calibri"/>
              </a:rPr>
              <a:t>Lex.py se </a:t>
            </a:r>
            <a:r>
              <a:rPr lang="es-ES" dirty="0">
                <a:cs typeface="Calibri"/>
              </a:rPr>
              <a:t>usa para convertir el texto de entrada en una colección de tokens especificadas por una colección de reglas de expresiones regulares. </a:t>
            </a:r>
          </a:p>
          <a:p>
            <a:pPr lvl="1" indent="-457200" algn="just"/>
            <a:endParaRPr lang="es-ES" dirty="0">
              <a:cs typeface="Calibri"/>
            </a:endParaRPr>
          </a:p>
          <a:p>
            <a:pPr lvl="1" indent="-457200" algn="just"/>
            <a:r>
              <a:rPr lang="es-ES">
                <a:cs typeface="Calibri"/>
              </a:rPr>
              <a:t>Yacc.py se utiliza para reconocer la sintaxis del lenguaje que se ha </a:t>
            </a:r>
            <a:r>
              <a:rPr lang="es-ES" dirty="0">
                <a:cs typeface="Calibri"/>
              </a:rPr>
              <a:t>especificado en el formulario. </a:t>
            </a:r>
          </a:p>
          <a:p>
            <a:endParaRPr lang="es-ES" dirty="0">
              <a:highlight>
                <a:srgbClr val="FFFF00"/>
              </a:highlight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3917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25053F-A52A-4FD8-B1FF-74F07812E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714"/>
          </a:xfrm>
        </p:spPr>
        <p:txBody>
          <a:bodyPr/>
          <a:lstStyle/>
          <a:p>
            <a:r>
              <a:rPr lang="es-ES" dirty="0">
                <a:cs typeface="Calibri Light"/>
              </a:rPr>
              <a:t>Ejemplo de </a:t>
            </a:r>
            <a:r>
              <a:rPr lang="es-ES" dirty="0" err="1">
                <a:cs typeface="Calibri Light"/>
              </a:rPr>
              <a:t>ply.lex</a:t>
            </a:r>
            <a:endParaRPr lang="es-ES" err="1"/>
          </a:p>
        </p:txBody>
      </p:sp>
      <p:pic>
        <p:nvPicPr>
          <p:cNvPr id="4" name="Imagen 4" descr="Captura de pantalla de un celular&#10;&#10;Descripción generada con confianza alta">
            <a:extLst>
              <a:ext uri="{FF2B5EF4-FFF2-40B4-BE49-F238E27FC236}">
                <a16:creationId xmlns:a16="http://schemas.microsoft.com/office/drawing/2014/main" id="{8CD04E92-1A17-4DC0-A1D8-0211C860FD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304" r="2063" b="4943"/>
          <a:stretch/>
        </p:blipFill>
        <p:spPr>
          <a:xfrm>
            <a:off x="990289" y="1092381"/>
            <a:ext cx="9737201" cy="5681375"/>
          </a:xfrm>
        </p:spPr>
      </p:pic>
    </p:spTree>
    <p:extLst>
      <p:ext uri="{BB962C8B-B14F-4D97-AF65-F5344CB8AC3E}">
        <p14:creationId xmlns:p14="http://schemas.microsoft.com/office/powerpoint/2010/main" val="2505067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E4A9C-DC80-4D77-941E-92B5E9B17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cs typeface="Calibri Light"/>
              </a:rPr>
              <a:t>Ejemplo </a:t>
            </a:r>
            <a:r>
              <a:rPr lang="es-ES" dirty="0" err="1">
                <a:cs typeface="Calibri Light"/>
              </a:rPr>
              <a:t>ply.yacc</a:t>
            </a:r>
            <a:endParaRPr lang="es-ES" dirty="0" err="1"/>
          </a:p>
        </p:txBody>
      </p:sp>
      <p:pic>
        <p:nvPicPr>
          <p:cNvPr id="4" name="Imagen 4" descr="Captura de pantalla de un celular&#10;&#10;Descripción generada con confianza alta">
            <a:extLst>
              <a:ext uri="{FF2B5EF4-FFF2-40B4-BE49-F238E27FC236}">
                <a16:creationId xmlns:a16="http://schemas.microsoft.com/office/drawing/2014/main" id="{72672DC3-4595-48AB-A54D-0BD539AA13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207" t="21782" r="6905" b="9571"/>
          <a:stretch/>
        </p:blipFill>
        <p:spPr>
          <a:xfrm>
            <a:off x="1586173" y="1379928"/>
            <a:ext cx="8587527" cy="5431214"/>
          </a:xfrm>
        </p:spPr>
      </p:pic>
    </p:spTree>
    <p:extLst>
      <p:ext uri="{BB962C8B-B14F-4D97-AF65-F5344CB8AC3E}">
        <p14:creationId xmlns:p14="http://schemas.microsoft.com/office/powerpoint/2010/main" val="2542544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07E357-24D5-4F7A-BECA-8505291E5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6DF079-5287-4CE3-94AE-A03639E71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s-ES" dirty="0">
                <a:cs typeface="Calibri"/>
              </a:rPr>
              <a:t>Como se observa en los ejemplos anteriores, un analizador léxico utilizando PLY se compone a grandes rasgos de 4 partes:</a:t>
            </a:r>
            <a:endParaRPr lang="es-ES"/>
          </a:p>
          <a:p>
            <a:pPr marL="914400" lvl="1" indent="-457200" algn="just">
              <a:buAutoNum type="arabicPeriod"/>
            </a:pPr>
            <a:r>
              <a:rPr lang="es-ES" dirty="0">
                <a:cs typeface="Calibri"/>
              </a:rPr>
              <a:t>Importar PLY y las librerías necesarias.</a:t>
            </a:r>
          </a:p>
          <a:p>
            <a:pPr marL="914400" lvl="1" indent="-457200" algn="just">
              <a:buAutoNum type="arabicPeriod"/>
            </a:pPr>
            <a:r>
              <a:rPr lang="es-ES" dirty="0">
                <a:cs typeface="Calibri"/>
              </a:rPr>
              <a:t>Definir lista de tokens.</a:t>
            </a:r>
          </a:p>
          <a:p>
            <a:pPr marL="914400" lvl="1" indent="-457200" algn="just">
              <a:buAutoNum type="arabicPeriod"/>
            </a:pPr>
            <a:r>
              <a:rPr lang="es-ES">
                <a:cs typeface="Calibri"/>
              </a:rPr>
              <a:t>Definir expresiones regulares y sus reglas para cada token. Si es necesario realizar algún tipo de acción, se puede especificar una regla de token como una función. </a:t>
            </a:r>
          </a:p>
          <a:p>
            <a:pPr marL="914400" lvl="1" indent="-457200" algn="just">
              <a:buAutoNum type="arabicPeriod"/>
            </a:pPr>
            <a:r>
              <a:rPr lang="es-ES" dirty="0">
                <a:cs typeface="Calibri"/>
              </a:rPr>
              <a:t>Código para la prueba del archivo fuente a analizar.</a:t>
            </a:r>
          </a:p>
          <a:p>
            <a:pPr marL="457200" lvl="1" indent="0">
              <a:buNone/>
            </a:pPr>
            <a:endParaRPr lang="es-ES" dirty="0">
              <a:cs typeface="Calibri"/>
            </a:endParaRPr>
          </a:p>
          <a:p>
            <a:pPr marL="457200" lvl="1" indent="0">
              <a:buNone/>
            </a:pPr>
            <a:endParaRPr lang="es-ES" dirty="0">
              <a:cs typeface="Calibri"/>
            </a:endParaRPr>
          </a:p>
          <a:p>
            <a:pPr lvl="1">
              <a:buFont typeface="Wingdings" panose="020B0604020202020204" pitchFamily="34" charset="0"/>
              <a:buChar char="§"/>
            </a:pPr>
            <a:endParaRPr lang="es-ES" dirty="0">
              <a:cs typeface="Calibri"/>
            </a:endParaRPr>
          </a:p>
          <a:p>
            <a:pPr lvl="1">
              <a:buFont typeface="Wingdings" panose="020B0604020202020204" pitchFamily="34" charset="0"/>
              <a:buChar char="§"/>
            </a:pPr>
            <a:endParaRPr lang="es-E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1564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9C4FCA-6E2E-44C8-A0A1-14A227D31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cs typeface="Calibri Light"/>
              </a:rPr>
              <a:t>Código implementado. Parte 1.</a:t>
            </a:r>
            <a:endParaRPr lang="es-ES" dirty="0"/>
          </a:p>
        </p:txBody>
      </p:sp>
      <p:pic>
        <p:nvPicPr>
          <p:cNvPr id="4" name="Imagen 4" descr="Captura de pantalla de un celular con letras&#10;&#10;Descripción generada con confianza alta">
            <a:extLst>
              <a:ext uri="{FF2B5EF4-FFF2-40B4-BE49-F238E27FC236}">
                <a16:creationId xmlns:a16="http://schemas.microsoft.com/office/drawing/2014/main" id="{3F340324-EAD0-4F3E-A500-95E8883E8A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3743" y="2485022"/>
            <a:ext cx="8527570" cy="2888770"/>
          </a:xfrm>
        </p:spPr>
      </p:pic>
    </p:spTree>
    <p:extLst>
      <p:ext uri="{BB962C8B-B14F-4D97-AF65-F5344CB8AC3E}">
        <p14:creationId xmlns:p14="http://schemas.microsoft.com/office/powerpoint/2010/main" val="3595085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3EB369-6B10-4AC9-BD53-1B004E125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ea typeface="+mj-lt"/>
                <a:cs typeface="+mj-lt"/>
              </a:rPr>
              <a:t>Código implementado. Parte 2.</a:t>
            </a:r>
            <a:endParaRPr lang="es-ES" dirty="0"/>
          </a:p>
        </p:txBody>
      </p:sp>
      <p:pic>
        <p:nvPicPr>
          <p:cNvPr id="4" name="Imagen 4" descr="Imagen de la pantalla de un celular con letras&#10;&#10;Descripción generada con confianza alta">
            <a:extLst>
              <a:ext uri="{FF2B5EF4-FFF2-40B4-BE49-F238E27FC236}">
                <a16:creationId xmlns:a16="http://schemas.microsoft.com/office/drawing/2014/main" id="{02FC24D1-5FC8-4BD6-86D3-2F5267A274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8706" y="1403215"/>
            <a:ext cx="6467115" cy="5339930"/>
          </a:xfrm>
        </p:spPr>
      </p:pic>
    </p:spTree>
    <p:extLst>
      <p:ext uri="{BB962C8B-B14F-4D97-AF65-F5344CB8AC3E}">
        <p14:creationId xmlns:p14="http://schemas.microsoft.com/office/powerpoint/2010/main" val="596143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EEE72-1985-482C-98DE-2FADCA0A4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DB0B91CA-94AD-4FF8-BE17-B520534835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6615" y="126686"/>
            <a:ext cx="6565599" cy="6599026"/>
          </a:xfrm>
        </p:spPr>
      </p:pic>
    </p:spTree>
    <p:extLst>
      <p:ext uri="{BB962C8B-B14F-4D97-AF65-F5344CB8AC3E}">
        <p14:creationId xmlns:p14="http://schemas.microsoft.com/office/powerpoint/2010/main" val="862751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29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0" baseType="lpstr">
      <vt:lpstr>Office Theme</vt:lpstr>
      <vt:lpstr>Analizador Léxico</vt:lpstr>
      <vt:lpstr>PLY (Python Lex-Yacc)</vt:lpstr>
      <vt:lpstr>Presentación de PowerPoint</vt:lpstr>
      <vt:lpstr>Ejemplo de ply.lex</vt:lpstr>
      <vt:lpstr>Ejemplo ply.yacc</vt:lpstr>
      <vt:lpstr>Presentación de PowerPoint</vt:lpstr>
      <vt:lpstr>Código implementado. Parte 1.</vt:lpstr>
      <vt:lpstr>Código implementado. Parte 2.</vt:lpstr>
      <vt:lpstr>Presentación de PowerPoint</vt:lpstr>
      <vt:lpstr>Presentación de PowerPoint</vt:lpstr>
      <vt:lpstr>Presentación de PowerPoint</vt:lpstr>
      <vt:lpstr>Código implementado. Parte 3.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Código implementado. Parte 4.</vt:lpstr>
      <vt:lpstr>Resultados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/>
  <cp:revision>410</cp:revision>
  <dcterms:created xsi:type="dcterms:W3CDTF">2020-06-11T18:59:25Z</dcterms:created>
  <dcterms:modified xsi:type="dcterms:W3CDTF">2020-06-12T17:05:14Z</dcterms:modified>
</cp:coreProperties>
</file>