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69" r:id="rId4"/>
    <p:sldId id="264" r:id="rId5"/>
    <p:sldId id="266" r:id="rId6"/>
    <p:sldId id="263" r:id="rId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pos="2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ega YIN" initials="OY" lastIdx="1" clrIdx="0">
    <p:extLst>
      <p:ext uri="{19B8F6BF-5375-455C-9EA6-DF929625EA0E}">
        <p15:presenceInfo xmlns:p15="http://schemas.microsoft.com/office/powerpoint/2012/main" userId="ce56e89f6bb614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1"/>
    <a:srgbClr val="354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54362" autoAdjust="0"/>
  </p:normalViewPr>
  <p:slideViewPr>
    <p:cSldViewPr snapToGrid="0" showGuides="1">
      <p:cViewPr varScale="1">
        <p:scale>
          <a:sx n="51" d="100"/>
          <a:sy n="51" d="100"/>
        </p:scale>
        <p:origin x="1701" y="35"/>
      </p:cViewPr>
      <p:guideLst>
        <p:guide orient="horz" pos="96"/>
        <p:guide pos="2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2022/4/16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lstStyle/>
          <a:p>
            <a:pPr lvl="0"/>
            <a:r>
              <a:rPr lang="en-US" altLang="zh-CN" dirty="0"/>
              <a:t>We are group 7</a:t>
            </a:r>
          </a:p>
          <a:p>
            <a:pPr lvl="0"/>
            <a:r>
              <a:rPr lang="en-US" altLang="zh-CN" dirty="0"/>
              <a:t>Next, I will show our group’s work</a:t>
            </a:r>
          </a:p>
          <a:p>
            <a:pPr lvl="0"/>
            <a:r>
              <a:rPr lang="zh-CN" altLang="en-US" dirty="0"/>
              <a:t>我们是第七组</a:t>
            </a:r>
            <a:endParaRPr lang="en-US" altLang="zh-CN" dirty="0"/>
          </a:p>
          <a:p>
            <a:pPr lvl="0"/>
            <a:r>
              <a:rPr lang="zh-CN" altLang="en-US" dirty="0"/>
              <a:t>接下来由我来介绍小组作业内容</a:t>
            </a:r>
            <a:endParaRPr lang="en-US" altLang="zh-CN" dirty="0"/>
          </a:p>
          <a:p>
            <a:pPr lvl="0"/>
            <a:r>
              <a:rPr lang="en-US" altLang="zh-CN" dirty="0"/>
              <a:t>----------------</a:t>
            </a:r>
            <a:r>
              <a:rPr lang="zh-CN" altLang="en-US" dirty="0"/>
              <a:t>（拖出</a:t>
            </a:r>
            <a:r>
              <a:rPr lang="en-US" altLang="zh-CN" dirty="0"/>
              <a:t>telegram</a:t>
            </a:r>
            <a:r>
              <a:rPr lang="zh-CN" altLang="en-US" dirty="0"/>
              <a:t>）</a:t>
            </a:r>
            <a:endParaRPr lang="en-US" altLang="zh-CN" dirty="0"/>
          </a:p>
          <a:p>
            <a:pPr lvl="0"/>
            <a:r>
              <a:rPr lang="zh-CN" altLang="en-US" dirty="0"/>
              <a:t>首先是</a:t>
            </a:r>
            <a:r>
              <a:rPr lang="en-US" altLang="zh-CN" dirty="0"/>
              <a:t>chatbot</a:t>
            </a:r>
            <a:r>
              <a:rPr lang="zh-CN" altLang="en-US" dirty="0"/>
              <a:t>的功能部分，我们实现了两个功能，一个是</a:t>
            </a:r>
            <a:r>
              <a:rPr lang="en-US" altLang="zh-CN" dirty="0"/>
              <a:t>TV show review</a:t>
            </a:r>
            <a:r>
              <a:rPr lang="zh-CN" altLang="en-US" dirty="0"/>
              <a:t>，</a:t>
            </a:r>
            <a:endParaRPr lang="en-US" altLang="zh-CN" dirty="0"/>
          </a:p>
          <a:p>
            <a:pPr lvl="0"/>
            <a:r>
              <a:rPr lang="zh-CN" altLang="en-US" dirty="0"/>
              <a:t>输入</a:t>
            </a:r>
            <a:r>
              <a:rPr lang="en-US" altLang="zh-CN" dirty="0"/>
              <a:t>/review</a:t>
            </a:r>
            <a:r>
              <a:rPr lang="zh-CN" altLang="en-US" dirty="0"/>
              <a:t>可以看到。。。</a:t>
            </a:r>
            <a:r>
              <a:rPr lang="en-US" altLang="zh-CN" dirty="0"/>
              <a:t>And I can check </a:t>
            </a:r>
            <a:r>
              <a:rPr lang="zh-CN" altLang="en-US" dirty="0"/>
              <a:t>某个</a:t>
            </a:r>
            <a:r>
              <a:rPr lang="en-US" altLang="zh-CN" dirty="0"/>
              <a:t>topic</a:t>
            </a:r>
            <a:r>
              <a:rPr lang="zh-CN" altLang="en-US" dirty="0"/>
              <a:t>的内容</a:t>
            </a:r>
            <a:endParaRPr lang="en-US" altLang="zh-CN" dirty="0"/>
          </a:p>
          <a:p>
            <a:pPr lvl="0"/>
            <a:r>
              <a:rPr lang="zh-CN" altLang="en-US" dirty="0"/>
              <a:t>一个是</a:t>
            </a:r>
            <a:r>
              <a:rPr lang="en-US" altLang="zh-CN" dirty="0"/>
              <a:t>Sharing a hiking route and photos</a:t>
            </a:r>
            <a:r>
              <a:rPr lang="zh-CN" altLang="en-US" dirty="0"/>
              <a:t>，通过输入</a:t>
            </a:r>
            <a:r>
              <a:rPr lang="en-US" altLang="zh-CN" dirty="0"/>
              <a:t>/start</a:t>
            </a:r>
            <a:r>
              <a:rPr lang="zh-CN" altLang="en-US" dirty="0"/>
              <a:t>开始，然后根据提示可以浏览其它人的分享或者自己添加分享</a:t>
            </a:r>
            <a:endParaRPr lang="en-US" altLang="zh-CN" dirty="0"/>
          </a:p>
          <a:p>
            <a:pPr lvl="0"/>
            <a:r>
              <a:rPr lang="en-US" altLang="zh-CN" dirty="0"/>
              <a:t>------------------</a:t>
            </a:r>
            <a:r>
              <a:rPr lang="zh-CN" altLang="en-US" dirty="0"/>
              <a:t>（切回来）</a:t>
            </a:r>
            <a:endParaRPr lang="en-US" altLang="zh-CN" dirty="0"/>
          </a:p>
          <a:p>
            <a:pPr lvl="0"/>
            <a:r>
              <a:rPr lang="zh-CN" altLang="en-US" dirty="0"/>
              <a:t>然后是云技术的部分</a:t>
            </a:r>
            <a:endParaRPr lang="en-US" altLang="zh-CN" dirty="0"/>
          </a:p>
          <a:p>
            <a:pPr lvl="0"/>
            <a:r>
              <a:rPr lang="zh-CN" altLang="en-US" dirty="0"/>
              <a:t>首先，我们肯定是用了</a:t>
            </a:r>
            <a:r>
              <a:rPr lang="en-US" altLang="zh-CN" dirty="0"/>
              <a:t>git</a:t>
            </a:r>
            <a:r>
              <a:rPr lang="zh-CN" altLang="en-US" dirty="0"/>
              <a:t>进行项目版本管理，在报告上就可以看到我们的</a:t>
            </a:r>
            <a:r>
              <a:rPr lang="en-US" altLang="zh-CN" dirty="0" err="1"/>
              <a:t>github</a:t>
            </a:r>
            <a:r>
              <a:rPr lang="zh-CN" altLang="en-US" dirty="0"/>
              <a:t>项目地址</a:t>
            </a:r>
            <a:endParaRPr lang="en-US" altLang="zh-CN" dirty="0"/>
          </a:p>
          <a:p>
            <a:pPr lvl="0"/>
            <a:r>
              <a:rPr lang="zh-CN" altLang="en-US" dirty="0"/>
              <a:t>然后我们的数据库系统用的是微软</a:t>
            </a:r>
            <a:r>
              <a:rPr lang="en-US" altLang="zh-CN" dirty="0"/>
              <a:t>Azure</a:t>
            </a:r>
            <a:r>
              <a:rPr lang="zh-CN" altLang="en-US" dirty="0"/>
              <a:t>的</a:t>
            </a:r>
            <a:r>
              <a:rPr lang="en-US" altLang="zh-CN" dirty="0" err="1"/>
              <a:t>redis</a:t>
            </a:r>
            <a:r>
              <a:rPr lang="zh-CN" altLang="en-US" dirty="0"/>
              <a:t>数据库，虽然它写的是缓存数据库，容量相对较小，但根据我们的实际情况并不会有大量的数据存储，所以这个</a:t>
            </a:r>
            <a:r>
              <a:rPr lang="en-US" altLang="zh-CN" dirty="0"/>
              <a:t>database</a:t>
            </a:r>
            <a:r>
              <a:rPr lang="zh-CN" altLang="en-US" dirty="0"/>
              <a:t>可以让数据交换更加效率，最后我们决定使用它</a:t>
            </a:r>
            <a:endParaRPr lang="en-US" altLang="zh-CN" dirty="0"/>
          </a:p>
          <a:p>
            <a:pPr lvl="0"/>
            <a:r>
              <a:rPr lang="en-US" altLang="zh-CN" dirty="0"/>
              <a:t>------------------------</a:t>
            </a:r>
          </a:p>
          <a:p>
            <a:pPr lvl="0"/>
            <a:r>
              <a:rPr lang="zh-CN" altLang="en-US" dirty="0"/>
              <a:t>云平台我们选择的是</a:t>
            </a:r>
            <a:r>
              <a:rPr lang="en-US" altLang="zh-CN" dirty="0"/>
              <a:t>Azure app service</a:t>
            </a:r>
            <a:r>
              <a:rPr lang="zh-CN" altLang="en-US" dirty="0"/>
              <a:t>，这个服务是一个</a:t>
            </a:r>
            <a:r>
              <a:rPr lang="en-US" altLang="zh-CN" dirty="0"/>
              <a:t>web</a:t>
            </a:r>
            <a:r>
              <a:rPr lang="zh-CN" altLang="en-US" dirty="0"/>
              <a:t>的云托管平台，</a:t>
            </a:r>
            <a:r>
              <a:rPr lang="en-US" altLang="zh-CN" dirty="0"/>
              <a:t>chatbot</a:t>
            </a:r>
            <a:r>
              <a:rPr lang="zh-CN" altLang="en-US" dirty="0"/>
              <a:t>获得的数据将会传到</a:t>
            </a:r>
            <a:r>
              <a:rPr lang="en-US" altLang="zh-CN" dirty="0"/>
              <a:t>web</a:t>
            </a:r>
            <a:r>
              <a:rPr lang="zh-CN" altLang="en-US" dirty="0"/>
              <a:t>然后</a:t>
            </a:r>
            <a:r>
              <a:rPr lang="en-US" altLang="zh-CN" dirty="0"/>
              <a:t>webhook</a:t>
            </a:r>
            <a:r>
              <a:rPr lang="zh-CN" altLang="en-US" dirty="0"/>
              <a:t>会自动发往</a:t>
            </a:r>
            <a:r>
              <a:rPr lang="en-US" altLang="zh-CN" dirty="0"/>
              <a:t>app service</a:t>
            </a:r>
            <a:r>
              <a:rPr lang="zh-CN" altLang="en-US" dirty="0"/>
              <a:t>，同时我们也将所有的密钥存储在了</a:t>
            </a:r>
            <a:r>
              <a:rPr lang="en-US" altLang="zh-CN" dirty="0"/>
              <a:t>Azure</a:t>
            </a:r>
            <a:r>
              <a:rPr lang="zh-CN" altLang="en-US" dirty="0"/>
              <a:t>的账户里，根据</a:t>
            </a:r>
            <a:r>
              <a:rPr lang="en-US" altLang="zh-CN" dirty="0"/>
              <a:t>azure</a:t>
            </a:r>
            <a:r>
              <a:rPr lang="zh-CN" altLang="en-US" dirty="0"/>
              <a:t>的文档显示，所有存入其账户的信息都会进行加密。</a:t>
            </a:r>
            <a:endParaRPr lang="en-US" altLang="zh-CN" dirty="0"/>
          </a:p>
          <a:p>
            <a:pPr lvl="0"/>
            <a:r>
              <a:rPr lang="en-US" altLang="zh-CN" dirty="0"/>
              <a:t>-----------------------</a:t>
            </a:r>
          </a:p>
          <a:p>
            <a:pPr lvl="0"/>
            <a:r>
              <a:rPr lang="zh-CN" altLang="en-US" dirty="0"/>
              <a:t>然后是</a:t>
            </a:r>
            <a:r>
              <a:rPr lang="en-US" altLang="zh-CN" dirty="0"/>
              <a:t>workflow</a:t>
            </a:r>
            <a:r>
              <a:rPr lang="zh-CN" altLang="en-US" dirty="0"/>
              <a:t>，我们用</a:t>
            </a:r>
            <a:r>
              <a:rPr lang="en-US" altLang="zh-CN" dirty="0" err="1"/>
              <a:t>github</a:t>
            </a:r>
            <a:r>
              <a:rPr lang="en-US" altLang="zh-CN" dirty="0"/>
              <a:t> actions</a:t>
            </a:r>
            <a:r>
              <a:rPr lang="zh-CN" altLang="en-US" dirty="0"/>
              <a:t>进行自动部署，在每次</a:t>
            </a:r>
            <a:r>
              <a:rPr lang="en-US" altLang="zh-CN" dirty="0"/>
              <a:t>commit</a:t>
            </a:r>
            <a:r>
              <a:rPr lang="zh-CN" altLang="en-US" dirty="0"/>
              <a:t>之后，</a:t>
            </a:r>
            <a:r>
              <a:rPr lang="en-US" altLang="zh-CN" dirty="0"/>
              <a:t>it will </a:t>
            </a:r>
            <a:r>
              <a:rPr lang="zh-CN" altLang="en-US" dirty="0"/>
              <a:t>把</a:t>
            </a:r>
            <a:r>
              <a:rPr lang="en-US" altLang="zh-CN" dirty="0"/>
              <a:t>local</a:t>
            </a:r>
            <a:r>
              <a:rPr lang="zh-CN" altLang="en-US" dirty="0"/>
              <a:t>中的内容打包成</a:t>
            </a:r>
            <a:r>
              <a:rPr lang="en-US" altLang="zh-CN" dirty="0"/>
              <a:t>image</a:t>
            </a:r>
            <a:r>
              <a:rPr lang="zh-CN" altLang="en-US" dirty="0"/>
              <a:t>推送给</a:t>
            </a:r>
            <a:r>
              <a:rPr lang="en-US" altLang="zh-CN" dirty="0"/>
              <a:t>azure container registry</a:t>
            </a:r>
            <a:r>
              <a:rPr lang="zh-CN" altLang="en-US" dirty="0"/>
              <a:t>，然后</a:t>
            </a:r>
            <a:r>
              <a:rPr lang="en-US" altLang="zh-CN" dirty="0"/>
              <a:t>azure app service</a:t>
            </a:r>
            <a:r>
              <a:rPr lang="zh-CN" altLang="en-US" dirty="0"/>
              <a:t>会重新获取</a:t>
            </a:r>
            <a:r>
              <a:rPr lang="en-US" altLang="zh-CN" dirty="0"/>
              <a:t>image</a:t>
            </a:r>
            <a:r>
              <a:rPr lang="zh-CN" altLang="en-US" dirty="0"/>
              <a:t>进行部署。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409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first is the functional part of Chatbot. We have developed two functions: </a:t>
            </a:r>
          </a:p>
          <a:p>
            <a:r>
              <a:rPr lang="en-US" altLang="zh-CN" dirty="0"/>
              <a:t>one is TV show </a:t>
            </a:r>
            <a:r>
              <a:rPr lang="en-US" altLang="zh-CN" dirty="0" err="1"/>
              <a:t>review,Enter</a:t>
            </a:r>
            <a:r>
              <a:rPr lang="en-US" altLang="zh-CN" dirty="0"/>
              <a:t> / review to see... </a:t>
            </a:r>
          </a:p>
          <a:p>
            <a:r>
              <a:rPr lang="en-US" altLang="zh-CN" dirty="0"/>
              <a:t>And I can check the content of a topic</a:t>
            </a:r>
          </a:p>
          <a:p>
            <a:r>
              <a:rPr lang="en-US" altLang="zh-CN" dirty="0"/>
              <a:t>Also…</a:t>
            </a:r>
          </a:p>
          <a:p>
            <a:endParaRPr lang="en-US" altLang="zh-CN" dirty="0"/>
          </a:p>
          <a:p>
            <a:r>
              <a:rPr lang="en-US" altLang="zh-CN" dirty="0"/>
              <a:t>The other one is sharing a hiking route and photos, </a:t>
            </a:r>
          </a:p>
          <a:p>
            <a:r>
              <a:rPr lang="en-US" altLang="zh-CN" dirty="0"/>
              <a:t>which starts by typing / start, </a:t>
            </a:r>
          </a:p>
          <a:p>
            <a:r>
              <a:rPr lang="en-US" altLang="zh-CN" dirty="0"/>
              <a:t>and then you can browse other people's shares or add your owns’ </a:t>
            </a:r>
          </a:p>
          <a:p>
            <a:r>
              <a:rPr lang="en-US" altLang="zh-CN" dirty="0"/>
              <a:t>according to the prompt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45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 there is the part of cloud technology</a:t>
            </a:r>
          </a:p>
          <a:p>
            <a:r>
              <a:rPr lang="en-US" altLang="zh-CN" dirty="0"/>
              <a:t>First, of course we use git for project version management. You can see our GitHub project https address on the report</a:t>
            </a:r>
          </a:p>
          <a:p>
            <a:endParaRPr lang="en-US" altLang="zh-CN" dirty="0"/>
          </a:p>
          <a:p>
            <a:r>
              <a:rPr lang="en-US" altLang="zh-CN" dirty="0"/>
              <a:t>Then our database system uses the </a:t>
            </a:r>
            <a:r>
              <a:rPr lang="en-US" altLang="zh-CN" dirty="0" err="1"/>
              <a:t>redis</a:t>
            </a:r>
            <a:r>
              <a:rPr lang="en-US" altLang="zh-CN" dirty="0"/>
              <a:t> database of Microsoft azure. </a:t>
            </a:r>
          </a:p>
          <a:p>
            <a:r>
              <a:rPr lang="en-US" altLang="zh-CN" dirty="0"/>
              <a:t>Although it writes it’s a cache database with relatively small capacity, there will not be a large amount of data storage according to our actual situation, </a:t>
            </a:r>
          </a:p>
          <a:p>
            <a:r>
              <a:rPr lang="en-US" altLang="zh-CN" dirty="0"/>
              <a:t>so this database can make data exchange more efficient. So we decided to use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784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cloud platform we choose is azure app service, which is a web cloud hosting platform. The data obtained by Chatbot will be transferred to the web, and then webhook will automatically send it to azure app service. </a:t>
            </a:r>
          </a:p>
          <a:p>
            <a:r>
              <a:rPr lang="en-US" altLang="zh-CN" dirty="0"/>
              <a:t>At the same time, we also store all keys in azure's account. According to azure's file, all information stored in its account will be encrypted.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15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 there is  our workflow. </a:t>
            </a:r>
          </a:p>
          <a:p>
            <a:r>
              <a:rPr lang="en-US" altLang="zh-CN" dirty="0"/>
              <a:t>We use GitHub actions for automatic deployment. </a:t>
            </a:r>
          </a:p>
          <a:p>
            <a:r>
              <a:rPr lang="en-US" altLang="zh-CN" dirty="0"/>
              <a:t>When there is a commit finish, it will package the content in local into an image and push it to azure container registry, which also is a could service </a:t>
            </a:r>
            <a:r>
              <a:rPr lang="en-US" altLang="zh-CN"/>
              <a:t>from azure. </a:t>
            </a:r>
            <a:r>
              <a:rPr lang="en-US" altLang="zh-CN" dirty="0"/>
              <a:t>Then azure app service will retrieve the image for deployment.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686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2022/4/16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2022/4/16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2022/4/16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2022/4/16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2022/4/16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2022/4/16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2022/4/16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2022/4/16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2022/4/16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2022/4/16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2022/4/16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2022/4/16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1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17" descr="C:\Users\Administrator\Desktop\新建文件夹 (2)\~XX)IB6ENRK@DBH2QI7LR[E.jpg~XX)IB6ENRK@DBH2QI7LR[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" y="6350"/>
            <a:ext cx="12182475" cy="6851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2449513" y="1465263"/>
            <a:ext cx="7292975" cy="3932238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355" strike="noStrike" noProof="1"/>
          </a:p>
        </p:txBody>
      </p:sp>
      <p:sp>
        <p:nvSpPr>
          <p:cNvPr id="4" name="文本框 3"/>
          <p:cNvSpPr txBox="1"/>
          <p:nvPr/>
        </p:nvSpPr>
        <p:spPr>
          <a:xfrm>
            <a:off x="3157490" y="3257550"/>
            <a:ext cx="6469904" cy="8915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auto">
              <a:defRPr/>
            </a:pPr>
            <a:r>
              <a:rPr lang="en-US" altLang="zh-CN" sz="5200" b="1" noProof="1">
                <a:solidFill>
                  <a:schemeClr val="bg1"/>
                </a:solidFill>
                <a:latin typeface="方正黑体简体" pitchFamily="2" charset="-122"/>
                <a:ea typeface="方正黑体简体" pitchFamily="2" charset="-122"/>
                <a:cs typeface="+mn-cs"/>
              </a:rPr>
              <a:t>Telegram Chatbot</a:t>
            </a:r>
            <a:endParaRPr lang="zh-CN" altLang="en-US" sz="5200" b="1" noProof="1">
              <a:solidFill>
                <a:schemeClr val="bg1"/>
              </a:solidFill>
              <a:latin typeface="方正黑体简体" pitchFamily="2" charset="-122"/>
              <a:ea typeface="方正黑体简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54206" y="4046220"/>
            <a:ext cx="5549816" cy="5167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auto">
              <a:lnSpc>
                <a:spcPct val="120000"/>
              </a:lnSpc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Fan Junliang 	21448973 </a:t>
            </a:r>
          </a:p>
          <a:p>
            <a:pPr fontAlgn="auto">
              <a:lnSpc>
                <a:spcPct val="120000"/>
              </a:lnSpc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Song Ningning	21444579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57490" y="2148387"/>
            <a:ext cx="2472432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auto">
              <a:defRPr/>
            </a:pPr>
            <a:r>
              <a:rPr lang="en-US" sz="8000" noProof="1">
                <a:solidFill>
                  <a:schemeClr val="bg1">
                    <a:lumMod val="95000"/>
                  </a:schemeClr>
                </a:solidFill>
                <a:latin typeface="方正黑体_GBK" charset="-122"/>
                <a:ea typeface="方正黑体_GBK" charset="-122"/>
                <a:cs typeface="+mn-cs"/>
              </a:rPr>
              <a:t>PPT</a:t>
            </a:r>
            <a:endParaRPr lang="en-US" sz="3735" noProof="1">
              <a:solidFill>
                <a:schemeClr val="bg1">
                  <a:lumMod val="95000"/>
                </a:schemeClr>
              </a:solidFill>
              <a:latin typeface="方正黑体_GBK" charset="-122"/>
              <a:ea typeface="方正黑体_GBK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79700" y="1711325"/>
            <a:ext cx="6832600" cy="3441700"/>
          </a:xfrm>
          <a:prstGeom prst="rect">
            <a:avLst/>
          </a:prstGeom>
          <a:noFill/>
          <a:ln w="4445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355" strike="noStrike" noProof="1"/>
          </a:p>
        </p:txBody>
      </p:sp>
      <p:sp>
        <p:nvSpPr>
          <p:cNvPr id="10" name="文本框 9"/>
          <p:cNvSpPr txBox="1"/>
          <p:nvPr/>
        </p:nvSpPr>
        <p:spPr>
          <a:xfrm>
            <a:off x="5237377" y="2673985"/>
            <a:ext cx="2310129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auto">
              <a:defRPr/>
            </a:pPr>
            <a:r>
              <a:rPr lang="en-US" altLang="zh-CN" sz="3200" noProof="1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Adobe 宋体 Std L" pitchFamily="18" charset="-122"/>
                <a:cs typeface="+mn-cs"/>
              </a:rPr>
              <a:t>COMP 7940</a:t>
            </a:r>
            <a:endParaRPr lang="en-US" altLang="zh-CN" sz="3200" noProof="1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 bldLvl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60DF22E-5377-4887-9D40-95747209CE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3110392" y="2109786"/>
            <a:ext cx="5549699" cy="46767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flipV="1">
            <a:off x="-15875" y="6786563"/>
            <a:ext cx="12192000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5" name="矩形 84"/>
          <p:cNvSpPr/>
          <p:nvPr/>
        </p:nvSpPr>
        <p:spPr>
          <a:xfrm>
            <a:off x="4437882" y="1032397"/>
            <a:ext cx="4964113" cy="987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/>
            <a:r>
              <a:rPr lang="en-US" altLang="zh-CN" sz="3600" strike="noStrike" noProof="1">
                <a:solidFill>
                  <a:srgbClr val="354359"/>
                </a:solidFill>
                <a:latin typeface="黑体" panose="02010609060101010101" charset="-122"/>
                <a:ea typeface="黑体" panose="02010609060101010101" charset="-122"/>
              </a:rPr>
              <a:t>Chatbot Part</a:t>
            </a:r>
            <a:endParaRPr lang="en-US" altLang="zh-CN" sz="2400" strike="noStrike" noProof="1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Box 76"/>
          <p:cNvSpPr txBox="1"/>
          <p:nvPr/>
        </p:nvSpPr>
        <p:spPr>
          <a:xfrm>
            <a:off x="442913" y="173038"/>
            <a:ext cx="1477392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dirty="0">
                <a:solidFill>
                  <a:srgbClr val="354359"/>
                </a:solidFill>
                <a:latin typeface="微软雅黑" panose="020B0503020204020204" charset="-122"/>
                <a:ea typeface="微软雅黑" panose="020B0503020204020204" charset="-122"/>
              </a:rPr>
              <a:t>Cloud Part</a:t>
            </a:r>
            <a:endParaRPr lang="zh-CN" altLang="en-US" sz="2000" dirty="0">
              <a:solidFill>
                <a:srgbClr val="3543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195" name="图片 4" descr="C:\Users\Administrator\Desktop\新建文件夹 (2)\摄图网_501016354.jpg摄图网_5010163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800"/>
            <a:ext cx="7585075" cy="2698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7585075" y="2590800"/>
            <a:ext cx="4606925" cy="2698750"/>
          </a:xfrm>
          <a:prstGeom prst="rect">
            <a:avLst/>
          </a:prstGeom>
          <a:solidFill>
            <a:srgbClr val="35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197" name="Oval 5"/>
          <p:cNvSpPr/>
          <p:nvPr/>
        </p:nvSpPr>
        <p:spPr>
          <a:xfrm>
            <a:off x="8248650" y="2865438"/>
            <a:ext cx="750888" cy="749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en-US" altLang="zh-CN" sz="3100">
              <a:solidFill>
                <a:srgbClr val="079FB6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</p:txBody>
      </p:sp>
      <p:sp>
        <p:nvSpPr>
          <p:cNvPr id="8199" name="Oval 26"/>
          <p:cNvSpPr/>
          <p:nvPr/>
        </p:nvSpPr>
        <p:spPr>
          <a:xfrm>
            <a:off x="8248650" y="4148138"/>
            <a:ext cx="750888" cy="7508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en-US" altLang="zh-CN" sz="3100">
              <a:solidFill>
                <a:srgbClr val="079FB6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</p:txBody>
      </p:sp>
      <p:sp>
        <p:nvSpPr>
          <p:cNvPr id="8201" name="TextBox 76"/>
          <p:cNvSpPr txBox="1"/>
          <p:nvPr/>
        </p:nvSpPr>
        <p:spPr>
          <a:xfrm>
            <a:off x="9138603" y="3067050"/>
            <a:ext cx="10985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b="1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git</a:t>
            </a:r>
            <a:endParaRPr lang="zh-CN" altLang="en-US" b="1" dirty="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03" name="TextBox 76"/>
          <p:cNvSpPr txBox="1"/>
          <p:nvPr/>
        </p:nvSpPr>
        <p:spPr>
          <a:xfrm>
            <a:off x="9140826" y="4337843"/>
            <a:ext cx="1098550" cy="369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b="1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Azure</a:t>
            </a:r>
            <a:endParaRPr lang="zh-CN" altLang="en-US" b="1" dirty="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流程图: 手动输入 16"/>
          <p:cNvSpPr/>
          <p:nvPr/>
        </p:nvSpPr>
        <p:spPr>
          <a:xfrm rot="10800000">
            <a:off x="0" y="-9525"/>
            <a:ext cx="369888" cy="711200"/>
          </a:xfrm>
          <a:prstGeom prst="flowChartManualInput">
            <a:avLst/>
          </a:prstGeom>
          <a:solidFill>
            <a:srgbClr val="354359"/>
          </a:solidFill>
          <a:ln>
            <a:solidFill>
              <a:srgbClr val="35435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5" name="矩形 14"/>
          <p:cNvSpPr/>
          <p:nvPr/>
        </p:nvSpPr>
        <p:spPr>
          <a:xfrm flipH="1">
            <a:off x="0" y="6524625"/>
            <a:ext cx="12192000" cy="360363"/>
          </a:xfrm>
          <a:prstGeom prst="rect">
            <a:avLst/>
          </a:prstGeom>
          <a:gradFill>
            <a:gsLst>
              <a:gs pos="0">
                <a:srgbClr val="354359"/>
              </a:gs>
              <a:gs pos="100000">
                <a:schemeClr val="bg2">
                  <a:lumMod val="9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6" name="矩形 15"/>
          <p:cNvSpPr/>
          <p:nvPr/>
        </p:nvSpPr>
        <p:spPr>
          <a:xfrm flipH="1">
            <a:off x="0" y="6596063"/>
            <a:ext cx="12192000" cy="288925"/>
          </a:xfrm>
          <a:prstGeom prst="rect">
            <a:avLst/>
          </a:prstGeom>
          <a:solidFill>
            <a:srgbClr val="35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472782-CA37-4E87-890F-7BBDA2051B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8" r="8958"/>
          <a:stretch/>
        </p:blipFill>
        <p:spPr>
          <a:xfrm flipH="1">
            <a:off x="-1" y="2590800"/>
            <a:ext cx="7585075" cy="2698750"/>
          </a:xfrm>
          <a:prstGeom prst="rect">
            <a:avLst/>
          </a:prstGeom>
        </p:spPr>
      </p:pic>
      <p:pic>
        <p:nvPicPr>
          <p:cNvPr id="8" name="图形 7" descr="从云中下载">
            <a:extLst>
              <a:ext uri="{FF2B5EF4-FFF2-40B4-BE49-F238E27FC236}">
                <a16:creationId xmlns:a16="http://schemas.microsoft.com/office/drawing/2014/main" id="{B14A344D-2E67-4BB5-A1DA-5394A6A6F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95812" y="3030620"/>
            <a:ext cx="468312" cy="468312"/>
          </a:xfrm>
          <a:prstGeom prst="rect">
            <a:avLst/>
          </a:prstGeom>
        </p:spPr>
      </p:pic>
      <p:pic>
        <p:nvPicPr>
          <p:cNvPr id="10" name="图形 9" descr="工作流 RTL">
            <a:extLst>
              <a:ext uri="{FF2B5EF4-FFF2-40B4-BE49-F238E27FC236}">
                <a16:creationId xmlns:a16="http://schemas.microsoft.com/office/drawing/2014/main" id="{DC58C5D9-0E7C-438E-BEE1-D3A836F160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9938" y="4288630"/>
            <a:ext cx="468312" cy="46831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373ED5B-0F82-4A81-9AA9-F64027C708E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13" y="4086700"/>
            <a:ext cx="403860" cy="403860"/>
          </a:xfrm>
          <a:prstGeom prst="rect">
            <a:avLst/>
          </a:prstGeom>
        </p:spPr>
      </p:pic>
      <p:sp>
        <p:nvSpPr>
          <p:cNvPr id="34" name="Oval 5">
            <a:extLst>
              <a:ext uri="{FF2B5EF4-FFF2-40B4-BE49-F238E27FC236}">
                <a16:creationId xmlns:a16="http://schemas.microsoft.com/office/drawing/2014/main" id="{55B01CDB-5443-4D00-8290-9A3E13602086}"/>
              </a:ext>
            </a:extLst>
          </p:cNvPr>
          <p:cNvSpPr/>
          <p:nvPr/>
        </p:nvSpPr>
        <p:spPr>
          <a:xfrm>
            <a:off x="10000774" y="2865438"/>
            <a:ext cx="750888" cy="749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en-US" altLang="zh-CN" sz="3100">
              <a:solidFill>
                <a:srgbClr val="079FB6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</p:txBody>
      </p:sp>
      <p:sp>
        <p:nvSpPr>
          <p:cNvPr id="35" name="Oval 26">
            <a:extLst>
              <a:ext uri="{FF2B5EF4-FFF2-40B4-BE49-F238E27FC236}">
                <a16:creationId xmlns:a16="http://schemas.microsoft.com/office/drawing/2014/main" id="{A0E5B6C9-0DC4-44E4-8BA3-525044FDF651}"/>
              </a:ext>
            </a:extLst>
          </p:cNvPr>
          <p:cNvSpPr/>
          <p:nvPr/>
        </p:nvSpPr>
        <p:spPr>
          <a:xfrm>
            <a:off x="10000774" y="4148138"/>
            <a:ext cx="750888" cy="7508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en-US" altLang="zh-CN" sz="3100">
              <a:solidFill>
                <a:srgbClr val="079FB6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</p:txBody>
      </p:sp>
      <p:sp>
        <p:nvSpPr>
          <p:cNvPr id="36" name="TextBox 76">
            <a:extLst>
              <a:ext uri="{FF2B5EF4-FFF2-40B4-BE49-F238E27FC236}">
                <a16:creationId xmlns:a16="http://schemas.microsoft.com/office/drawing/2014/main" id="{6C5204A8-25A0-41EE-AEFE-F630FD1C1773}"/>
              </a:ext>
            </a:extLst>
          </p:cNvPr>
          <p:cNvSpPr txBox="1"/>
          <p:nvPr/>
        </p:nvSpPr>
        <p:spPr>
          <a:xfrm>
            <a:off x="10890727" y="3067050"/>
            <a:ext cx="10985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b="1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b="1" dirty="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TextBox 76">
            <a:extLst>
              <a:ext uri="{FF2B5EF4-FFF2-40B4-BE49-F238E27FC236}">
                <a16:creationId xmlns:a16="http://schemas.microsoft.com/office/drawing/2014/main" id="{E8B811FB-5B65-40AE-8FA4-E924174842F1}"/>
              </a:ext>
            </a:extLst>
          </p:cNvPr>
          <p:cNvSpPr txBox="1"/>
          <p:nvPr/>
        </p:nvSpPr>
        <p:spPr>
          <a:xfrm>
            <a:off x="10892949" y="4337843"/>
            <a:ext cx="1440339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b="1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Workflow</a:t>
            </a:r>
            <a:endParaRPr lang="zh-CN" altLang="en-US" b="1" dirty="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8" name="图形 37" descr="从云中下载">
            <a:extLst>
              <a:ext uri="{FF2B5EF4-FFF2-40B4-BE49-F238E27FC236}">
                <a16:creationId xmlns:a16="http://schemas.microsoft.com/office/drawing/2014/main" id="{E403D95A-C0C9-4A5D-84A9-5D71D4F04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47936" y="3030620"/>
            <a:ext cx="468312" cy="468312"/>
          </a:xfrm>
          <a:prstGeom prst="rect">
            <a:avLst/>
          </a:prstGeom>
        </p:spPr>
      </p:pic>
      <p:pic>
        <p:nvPicPr>
          <p:cNvPr id="39" name="图形 38" descr="工作流 RTL">
            <a:extLst>
              <a:ext uri="{FF2B5EF4-FFF2-40B4-BE49-F238E27FC236}">
                <a16:creationId xmlns:a16="http://schemas.microsoft.com/office/drawing/2014/main" id="{1CB5E69D-1798-4853-8BA6-9DEB52CFDD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42062" y="4288630"/>
            <a:ext cx="468312" cy="4683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10"/>
          <p:cNvSpPr txBox="1"/>
          <p:nvPr/>
        </p:nvSpPr>
        <p:spPr>
          <a:xfrm>
            <a:off x="901701" y="3899073"/>
            <a:ext cx="2039343" cy="338735"/>
          </a:xfrm>
          <a:prstGeom prst="rect">
            <a:avLst/>
          </a:prstGeom>
          <a:noFill/>
        </p:spPr>
        <p:txBody>
          <a:bodyPr wrap="none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z="2135" b="1" strike="noStrike" noProof="1">
                <a:latin typeface="+mn-lt"/>
                <a:ea typeface="+mn-ea"/>
                <a:cs typeface="+mn-ea"/>
                <a:sym typeface="+mn-lt"/>
              </a:rPr>
              <a:t>Tpye Message</a:t>
            </a:r>
            <a:endParaRPr lang="zh-CN" altLang="en-US" sz="2135" b="1" strike="noStrike" noProof="1">
              <a:cs typeface="+mn-ea"/>
              <a:sym typeface="+mn-lt"/>
            </a:endParaRPr>
          </a:p>
        </p:txBody>
      </p:sp>
      <p:sp>
        <p:nvSpPr>
          <p:cNvPr id="38" name="文本框 13"/>
          <p:cNvSpPr txBox="1"/>
          <p:nvPr/>
        </p:nvSpPr>
        <p:spPr>
          <a:xfrm>
            <a:off x="3678238" y="3899073"/>
            <a:ext cx="2039343" cy="338735"/>
          </a:xfrm>
          <a:prstGeom prst="rect">
            <a:avLst/>
          </a:prstGeom>
          <a:noFill/>
        </p:spPr>
        <p:txBody>
          <a:bodyPr wrap="none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z="2135" b="1" strike="noStrike" noProof="1">
                <a:latin typeface="+mn-lt"/>
                <a:ea typeface="+mn-ea"/>
                <a:cs typeface="+mn-ea"/>
                <a:sym typeface="+mn-lt"/>
              </a:rPr>
              <a:t>Send Message</a:t>
            </a:r>
            <a:endParaRPr lang="zh-CN" altLang="en-US" sz="2135" b="1" strike="noStrike" noProof="1">
              <a:cs typeface="+mn-ea"/>
              <a:sym typeface="+mn-lt"/>
            </a:endParaRPr>
          </a:p>
        </p:txBody>
      </p:sp>
      <p:sp>
        <p:nvSpPr>
          <p:cNvPr id="44" name="文本框 16"/>
          <p:cNvSpPr txBox="1"/>
          <p:nvPr/>
        </p:nvSpPr>
        <p:spPr>
          <a:xfrm>
            <a:off x="6456363" y="3899073"/>
            <a:ext cx="2039340" cy="338735"/>
          </a:xfrm>
          <a:prstGeom prst="rect">
            <a:avLst/>
          </a:prstGeom>
          <a:noFill/>
        </p:spPr>
        <p:txBody>
          <a:bodyPr wrap="none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z="2135" b="1" strike="noStrike" noProof="1">
                <a:latin typeface="+mn-lt"/>
                <a:ea typeface="+mn-ea"/>
                <a:cs typeface="+mn-ea"/>
                <a:sym typeface="+mn-lt"/>
              </a:rPr>
              <a:t>Cloud Platform</a:t>
            </a:r>
            <a:endParaRPr lang="zh-CN" altLang="en-US" sz="2135" b="1" strike="noStrike" noProof="1">
              <a:cs typeface="+mn-ea"/>
              <a:sym typeface="+mn-lt"/>
            </a:endParaRPr>
          </a:p>
        </p:txBody>
      </p:sp>
      <p:sp>
        <p:nvSpPr>
          <p:cNvPr id="18" name="文本框 19"/>
          <p:cNvSpPr txBox="1"/>
          <p:nvPr/>
        </p:nvSpPr>
        <p:spPr>
          <a:xfrm>
            <a:off x="9232900" y="3899073"/>
            <a:ext cx="2039339" cy="338735"/>
          </a:xfrm>
          <a:prstGeom prst="rect">
            <a:avLst/>
          </a:prstGeom>
          <a:noFill/>
        </p:spPr>
        <p:txBody>
          <a:bodyPr wrap="none">
            <a:normAutofit fontScale="85000" lnSpcReduction="10000"/>
          </a:bodyPr>
          <a:lstStyle/>
          <a:p>
            <a:pPr algn="ctr" fontAlgn="auto"/>
            <a:r>
              <a:rPr lang="en-US" altLang="zh-CN" sz="2135" b="1" noProof="1">
                <a:latin typeface="+mn-lt"/>
                <a:ea typeface="+mn-ea"/>
                <a:cs typeface="+mn-ea"/>
                <a:sym typeface="+mn-lt"/>
              </a:rPr>
              <a:t>Database</a:t>
            </a:r>
            <a:endParaRPr lang="zh-CN" altLang="en-US" sz="2135" b="1" noProof="1">
              <a:cs typeface="+mn-ea"/>
              <a:sym typeface="+mn-lt"/>
            </a:endParaRPr>
          </a:p>
        </p:txBody>
      </p:sp>
      <p:sp>
        <p:nvSpPr>
          <p:cNvPr id="9241" name="TextBox 76"/>
          <p:cNvSpPr txBox="1"/>
          <p:nvPr/>
        </p:nvSpPr>
        <p:spPr>
          <a:xfrm>
            <a:off x="442913" y="173038"/>
            <a:ext cx="891141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dirty="0">
                <a:solidFill>
                  <a:srgbClr val="354359"/>
                </a:solidFill>
                <a:latin typeface="微软雅黑" panose="020B0503020204020204" charset="-122"/>
                <a:ea typeface="微软雅黑" panose="020B0503020204020204" charset="-122"/>
              </a:rPr>
              <a:t>Azure</a:t>
            </a:r>
            <a:endParaRPr lang="zh-CN" altLang="en-US" sz="2000" dirty="0">
              <a:solidFill>
                <a:srgbClr val="3543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流程图: 手动输入 11"/>
          <p:cNvSpPr/>
          <p:nvPr/>
        </p:nvSpPr>
        <p:spPr>
          <a:xfrm rot="10800000">
            <a:off x="0" y="-9525"/>
            <a:ext cx="369888" cy="711200"/>
          </a:xfrm>
          <a:prstGeom prst="flowChartManualInput">
            <a:avLst/>
          </a:prstGeom>
          <a:solidFill>
            <a:srgbClr val="354359"/>
          </a:solidFill>
          <a:ln>
            <a:solidFill>
              <a:srgbClr val="35435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 flipH="1">
            <a:off x="0" y="6524625"/>
            <a:ext cx="12192000" cy="360363"/>
          </a:xfrm>
          <a:prstGeom prst="rect">
            <a:avLst/>
          </a:prstGeom>
          <a:gradFill>
            <a:gsLst>
              <a:gs pos="0">
                <a:srgbClr val="354359"/>
              </a:gs>
              <a:gs pos="100000">
                <a:schemeClr val="bg2">
                  <a:lumMod val="9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4" name="矩形 13"/>
          <p:cNvSpPr/>
          <p:nvPr/>
        </p:nvSpPr>
        <p:spPr>
          <a:xfrm flipH="1">
            <a:off x="0" y="6596063"/>
            <a:ext cx="12192000" cy="288925"/>
          </a:xfrm>
          <a:prstGeom prst="rect">
            <a:avLst/>
          </a:prstGeom>
          <a:solidFill>
            <a:srgbClr val="35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2E2DF2FD-C693-427B-8135-3C1B1327D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92" y="2516294"/>
            <a:ext cx="1692677" cy="1019878"/>
          </a:xfrm>
          <a:prstGeom prst="rect">
            <a:avLst/>
          </a:prstGeom>
        </p:spPr>
      </p:pic>
      <p:pic>
        <p:nvPicPr>
          <p:cNvPr id="48" name="图形 47" descr="纸张">
            <a:extLst>
              <a:ext uri="{FF2B5EF4-FFF2-40B4-BE49-F238E27FC236}">
                <a16:creationId xmlns:a16="http://schemas.microsoft.com/office/drawing/2014/main" id="{1D257D61-BFF8-40C3-A95F-30E31824A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1033" y="2672194"/>
            <a:ext cx="553287" cy="553287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1BF90935-7A47-47D3-A99D-964E589845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63" y="2405230"/>
            <a:ext cx="1092758" cy="1092758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F1BC6169-792D-4CB9-A7EA-017DB8689C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82" y="1939937"/>
            <a:ext cx="701039" cy="701039"/>
          </a:xfrm>
          <a:prstGeom prst="rect">
            <a:avLst/>
          </a:prstGeom>
        </p:spPr>
      </p:pic>
      <p:pic>
        <p:nvPicPr>
          <p:cNvPr id="51" name="图形 50">
            <a:extLst>
              <a:ext uri="{FF2B5EF4-FFF2-40B4-BE49-F238E27FC236}">
                <a16:creationId xmlns:a16="http://schemas.microsoft.com/office/drawing/2014/main" id="{A414BC95-88A7-495F-9E65-217465BF1C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24049" y="2468736"/>
            <a:ext cx="980834" cy="980834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3DD4191B-DD8A-4C75-91B7-0018441312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335" y="2421477"/>
            <a:ext cx="1036467" cy="1036467"/>
          </a:xfrm>
          <a:prstGeom prst="rect">
            <a:avLst/>
          </a:prstGeom>
        </p:spPr>
      </p:pic>
      <p:sp>
        <p:nvSpPr>
          <p:cNvPr id="53" name="箭头: 右 52">
            <a:extLst>
              <a:ext uri="{FF2B5EF4-FFF2-40B4-BE49-F238E27FC236}">
                <a16:creationId xmlns:a16="http://schemas.microsoft.com/office/drawing/2014/main" id="{3F7D0BF4-8E98-4320-B156-B3B3F60060BB}"/>
              </a:ext>
            </a:extLst>
          </p:cNvPr>
          <p:cNvSpPr/>
          <p:nvPr/>
        </p:nvSpPr>
        <p:spPr>
          <a:xfrm>
            <a:off x="3012682" y="2815827"/>
            <a:ext cx="723900" cy="276644"/>
          </a:xfrm>
          <a:prstGeom prst="rightArrow">
            <a:avLst>
              <a:gd name="adj1" fmla="val 44491"/>
              <a:gd name="adj2" fmla="val 17297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D3BA18C4-B867-484A-8E7C-1C7B6F732C38}"/>
              </a:ext>
            </a:extLst>
          </p:cNvPr>
          <p:cNvSpPr/>
          <p:nvPr/>
        </p:nvSpPr>
        <p:spPr>
          <a:xfrm>
            <a:off x="6496268" y="2815827"/>
            <a:ext cx="723900" cy="276644"/>
          </a:xfrm>
          <a:prstGeom prst="rightArrow">
            <a:avLst>
              <a:gd name="adj1" fmla="val 44491"/>
              <a:gd name="adj2" fmla="val 17297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2BA967C9-22BF-432E-AC9A-38DF3D2DBCBB}"/>
              </a:ext>
            </a:extLst>
          </p:cNvPr>
          <p:cNvSpPr/>
          <p:nvPr/>
        </p:nvSpPr>
        <p:spPr>
          <a:xfrm>
            <a:off x="5043099" y="2815827"/>
            <a:ext cx="723900" cy="276644"/>
          </a:xfrm>
          <a:prstGeom prst="rightArrow">
            <a:avLst>
              <a:gd name="adj1" fmla="val 44491"/>
              <a:gd name="adj2" fmla="val 17297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410FD28-C269-4537-85F4-928D329C68F7}"/>
              </a:ext>
            </a:extLst>
          </p:cNvPr>
          <p:cNvSpPr txBox="1"/>
          <p:nvPr/>
        </p:nvSpPr>
        <p:spPr>
          <a:xfrm>
            <a:off x="7220168" y="3412038"/>
            <a:ext cx="1241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Azure App Service</a:t>
            </a:r>
            <a:endParaRPr lang="zh-CN" altLang="en-US" sz="11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C90D53D-3229-46BA-8866-F48601AE536D}"/>
              </a:ext>
            </a:extLst>
          </p:cNvPr>
          <p:cNvSpPr txBox="1"/>
          <p:nvPr/>
        </p:nvSpPr>
        <p:spPr>
          <a:xfrm>
            <a:off x="6017165" y="3187960"/>
            <a:ext cx="436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web</a:t>
            </a:r>
            <a:endParaRPr lang="zh-CN" altLang="en-US" sz="1100" b="1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8C56DEB-E82C-40E0-ADA7-6090F33F25ED}"/>
              </a:ext>
            </a:extLst>
          </p:cNvPr>
          <p:cNvSpPr txBox="1"/>
          <p:nvPr/>
        </p:nvSpPr>
        <p:spPr>
          <a:xfrm>
            <a:off x="6390621" y="2547710"/>
            <a:ext cx="782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webhook</a:t>
            </a:r>
            <a:endParaRPr lang="zh-CN" altLang="en-US" sz="12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995E9BD-8BD0-4BAD-8B2C-D0E71508A6C6}"/>
              </a:ext>
            </a:extLst>
          </p:cNvPr>
          <p:cNvSpPr txBox="1"/>
          <p:nvPr/>
        </p:nvSpPr>
        <p:spPr>
          <a:xfrm>
            <a:off x="9639436" y="3412038"/>
            <a:ext cx="125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Azure Redis Cache</a:t>
            </a:r>
            <a:endParaRPr lang="zh-CN" altLang="en-US" sz="1100" b="1" dirty="0"/>
          </a:p>
        </p:txBody>
      </p:sp>
      <p:sp>
        <p:nvSpPr>
          <p:cNvPr id="60" name="箭头: 左右 59">
            <a:extLst>
              <a:ext uri="{FF2B5EF4-FFF2-40B4-BE49-F238E27FC236}">
                <a16:creationId xmlns:a16="http://schemas.microsoft.com/office/drawing/2014/main" id="{07DE3C21-DED0-4533-8D27-A4C860D51933}"/>
              </a:ext>
            </a:extLst>
          </p:cNvPr>
          <p:cNvSpPr/>
          <p:nvPr/>
        </p:nvSpPr>
        <p:spPr>
          <a:xfrm>
            <a:off x="8686136" y="2813124"/>
            <a:ext cx="723900" cy="266700"/>
          </a:xfrm>
          <a:prstGeom prst="leftRightArrow">
            <a:avLst>
              <a:gd name="adj1" fmla="val 50000"/>
              <a:gd name="adj2" fmla="val 10714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Tm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TextBox 76"/>
          <p:cNvSpPr txBox="1"/>
          <p:nvPr/>
        </p:nvSpPr>
        <p:spPr>
          <a:xfrm>
            <a:off x="442913" y="173038"/>
            <a:ext cx="1362617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dirty="0">
                <a:solidFill>
                  <a:srgbClr val="354359"/>
                </a:solidFill>
                <a:latin typeface="微软雅黑" panose="020B0503020204020204" charset="-122"/>
                <a:ea typeface="微软雅黑" panose="020B0503020204020204" charset="-122"/>
              </a:rPr>
              <a:t>Workflow</a:t>
            </a:r>
            <a:endParaRPr lang="zh-CN" altLang="en-US" sz="2000" dirty="0">
              <a:solidFill>
                <a:srgbClr val="3543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流程图: 手动输入 22"/>
          <p:cNvSpPr/>
          <p:nvPr/>
        </p:nvSpPr>
        <p:spPr>
          <a:xfrm rot="10800000">
            <a:off x="0" y="-9525"/>
            <a:ext cx="369888" cy="711200"/>
          </a:xfrm>
          <a:prstGeom prst="flowChartManualInput">
            <a:avLst/>
          </a:prstGeom>
          <a:solidFill>
            <a:srgbClr val="354359"/>
          </a:solidFill>
          <a:ln>
            <a:solidFill>
              <a:srgbClr val="35435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4" name="矩形 23"/>
          <p:cNvSpPr/>
          <p:nvPr/>
        </p:nvSpPr>
        <p:spPr>
          <a:xfrm flipH="1">
            <a:off x="0" y="6524625"/>
            <a:ext cx="12192000" cy="360363"/>
          </a:xfrm>
          <a:prstGeom prst="rect">
            <a:avLst/>
          </a:prstGeom>
          <a:gradFill>
            <a:gsLst>
              <a:gs pos="0">
                <a:srgbClr val="354359"/>
              </a:gs>
              <a:gs pos="100000">
                <a:schemeClr val="bg2">
                  <a:lumMod val="9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5" name="矩形 24"/>
          <p:cNvSpPr/>
          <p:nvPr/>
        </p:nvSpPr>
        <p:spPr>
          <a:xfrm flipH="1">
            <a:off x="0" y="6596063"/>
            <a:ext cx="12192000" cy="288925"/>
          </a:xfrm>
          <a:prstGeom prst="rect">
            <a:avLst/>
          </a:prstGeom>
          <a:solidFill>
            <a:srgbClr val="35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147FB29C-0841-43FA-A1A2-B8D2F190F2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088" y="1908699"/>
            <a:ext cx="1609863" cy="84517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D4846455-300F-4836-8EC9-ADB6465AB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24" y="4150842"/>
            <a:ext cx="2331624" cy="140485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EA7F36BD-E194-4F18-B9BF-A46D52ABA1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95" y="4048813"/>
            <a:ext cx="1249582" cy="1249582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A7B59B82-357B-444F-8192-C189B07A6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8074" y="1796816"/>
            <a:ext cx="923392" cy="923392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0C24801C-F41C-4354-982E-8F909EEA6A2F}"/>
              </a:ext>
            </a:extLst>
          </p:cNvPr>
          <p:cNvSpPr txBox="1"/>
          <p:nvPr/>
        </p:nvSpPr>
        <p:spPr>
          <a:xfrm>
            <a:off x="9418003" y="2683844"/>
            <a:ext cx="140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Azure App Service</a:t>
            </a:r>
            <a:endParaRPr lang="zh-CN" altLang="en-US" sz="1200" b="1" dirty="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1C6B5211-BAF7-4B98-8489-401220E083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15" y="5360749"/>
            <a:ext cx="489461" cy="389059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F9E8F745-6DD9-4720-BA14-DAFFECF390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54" y="2129893"/>
            <a:ext cx="1211148" cy="319743"/>
          </a:xfrm>
          <a:prstGeom prst="rect">
            <a:avLst/>
          </a:prstGeom>
        </p:spPr>
      </p:pic>
      <p:sp>
        <p:nvSpPr>
          <p:cNvPr id="48" name="箭头: 右 47">
            <a:extLst>
              <a:ext uri="{FF2B5EF4-FFF2-40B4-BE49-F238E27FC236}">
                <a16:creationId xmlns:a16="http://schemas.microsoft.com/office/drawing/2014/main" id="{946CB34E-B4E2-4F02-8A00-B586AC75C022}"/>
              </a:ext>
            </a:extLst>
          </p:cNvPr>
          <p:cNvSpPr/>
          <p:nvPr/>
        </p:nvSpPr>
        <p:spPr>
          <a:xfrm>
            <a:off x="3605957" y="4625329"/>
            <a:ext cx="821258" cy="381071"/>
          </a:xfrm>
          <a:prstGeom prst="rightArrow">
            <a:avLst>
              <a:gd name="adj1" fmla="val 44491"/>
              <a:gd name="adj2" fmla="val 17297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A20651F-8FBD-446D-9AA5-A3F9E21FBB5D}"/>
              </a:ext>
            </a:extLst>
          </p:cNvPr>
          <p:cNvSpPr txBox="1"/>
          <p:nvPr/>
        </p:nvSpPr>
        <p:spPr>
          <a:xfrm>
            <a:off x="3608860" y="4315961"/>
            <a:ext cx="784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Commit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0D51B08-FED5-4876-B21E-543A08A19F9F}"/>
              </a:ext>
            </a:extLst>
          </p:cNvPr>
          <p:cNvSpPr txBox="1"/>
          <p:nvPr/>
        </p:nvSpPr>
        <p:spPr>
          <a:xfrm>
            <a:off x="5430286" y="5354429"/>
            <a:ext cx="62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Hub</a:t>
            </a:r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A644C9C6-9E59-4A69-B187-3EDEAFCF80B9}"/>
              </a:ext>
            </a:extLst>
          </p:cNvPr>
          <p:cNvSpPr/>
          <p:nvPr/>
        </p:nvSpPr>
        <p:spPr>
          <a:xfrm>
            <a:off x="3024433" y="2116763"/>
            <a:ext cx="821258" cy="381071"/>
          </a:xfrm>
          <a:prstGeom prst="rightArrow">
            <a:avLst>
              <a:gd name="adj1" fmla="val 44491"/>
              <a:gd name="adj2" fmla="val 17297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06503481-984F-413B-A4D6-08576CB5DD6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67" y="1302038"/>
            <a:ext cx="703590" cy="70359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BAE562D9-D60F-4D2A-A3A7-D83E719CCE3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98" y="1908944"/>
            <a:ext cx="916133" cy="703590"/>
          </a:xfrm>
          <a:prstGeom prst="rect">
            <a:avLst/>
          </a:prstGeom>
        </p:spPr>
      </p:pic>
      <p:sp>
        <p:nvSpPr>
          <p:cNvPr id="54" name="箭头: 右 53">
            <a:extLst>
              <a:ext uri="{FF2B5EF4-FFF2-40B4-BE49-F238E27FC236}">
                <a16:creationId xmlns:a16="http://schemas.microsoft.com/office/drawing/2014/main" id="{33DF7D60-97F1-4292-836B-109701436C91}"/>
              </a:ext>
            </a:extLst>
          </p:cNvPr>
          <p:cNvSpPr/>
          <p:nvPr/>
        </p:nvSpPr>
        <p:spPr>
          <a:xfrm>
            <a:off x="5656669" y="2142975"/>
            <a:ext cx="821258" cy="381071"/>
          </a:xfrm>
          <a:prstGeom prst="rightArrow">
            <a:avLst>
              <a:gd name="adj1" fmla="val 44491"/>
              <a:gd name="adj2" fmla="val 17297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6C46902-66D4-4E6F-BC4F-0FA629977F48}"/>
              </a:ext>
            </a:extLst>
          </p:cNvPr>
          <p:cNvSpPr txBox="1"/>
          <p:nvPr/>
        </p:nvSpPr>
        <p:spPr>
          <a:xfrm>
            <a:off x="6543681" y="2683844"/>
            <a:ext cx="1857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Azure Container Registry</a:t>
            </a:r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5EA1524D-B915-489C-83F7-9AB86E4FD258}"/>
              </a:ext>
            </a:extLst>
          </p:cNvPr>
          <p:cNvSpPr/>
          <p:nvPr/>
        </p:nvSpPr>
        <p:spPr>
          <a:xfrm>
            <a:off x="8361349" y="2150212"/>
            <a:ext cx="821258" cy="381071"/>
          </a:xfrm>
          <a:prstGeom prst="rightArrow">
            <a:avLst>
              <a:gd name="adj1" fmla="val 44491"/>
              <a:gd name="adj2" fmla="val 17297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F7F0DDD-B7E6-43E6-82F6-7F508A68FD86}"/>
              </a:ext>
            </a:extLst>
          </p:cNvPr>
          <p:cNvCxnSpPr>
            <a:cxnSpLocks/>
          </p:cNvCxnSpPr>
          <p:nvPr/>
        </p:nvCxnSpPr>
        <p:spPr>
          <a:xfrm>
            <a:off x="2048608" y="3120640"/>
            <a:ext cx="8582457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3B61F78-E0E9-4240-8B4B-B9033E2E4C85}"/>
              </a:ext>
            </a:extLst>
          </p:cNvPr>
          <p:cNvCxnSpPr>
            <a:cxnSpLocks/>
          </p:cNvCxnSpPr>
          <p:nvPr/>
        </p:nvCxnSpPr>
        <p:spPr>
          <a:xfrm flipH="1">
            <a:off x="5430285" y="3120640"/>
            <a:ext cx="1" cy="854697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prstDash val="sysDot"/>
            <a:headEnd type="stealt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C26D67D-6239-411B-85E0-CD078B551E15}"/>
              </a:ext>
            </a:extLst>
          </p:cNvPr>
          <p:cNvSpPr txBox="1"/>
          <p:nvPr/>
        </p:nvSpPr>
        <p:spPr>
          <a:xfrm>
            <a:off x="5534905" y="3458710"/>
            <a:ext cx="160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Github Actions</a:t>
            </a:r>
            <a:endParaRPr lang="zh-CN" altLang="en-US" sz="1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图片 17" descr="C:\Users\Administrator\Desktop\新建文件夹 (2)\~XX)IB6ENRK@DBH2QI7LR[E.jpg~XX)IB6ENRK@DBH2QI7LR[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" y="6350"/>
            <a:ext cx="12182475" cy="6851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2449513" y="1465263"/>
            <a:ext cx="7292975" cy="3932238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355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2679700" y="1711325"/>
            <a:ext cx="6832600" cy="3441700"/>
          </a:xfrm>
          <a:prstGeom prst="rect">
            <a:avLst/>
          </a:prstGeom>
          <a:noFill/>
          <a:ln w="4445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355" strike="noStrike" noProof="1"/>
          </a:p>
        </p:txBody>
      </p:sp>
      <p:pic>
        <p:nvPicPr>
          <p:cNvPr id="34820" name="图片 1" descr="摄图网_4011773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050" y="2147887"/>
            <a:ext cx="5380038" cy="2562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1" name="文本框 6"/>
          <p:cNvSpPr txBox="1"/>
          <p:nvPr/>
        </p:nvSpPr>
        <p:spPr>
          <a:xfrm>
            <a:off x="5110163" y="2514600"/>
            <a:ext cx="881062" cy="860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5000" dirty="0">
                <a:solidFill>
                  <a:schemeClr val="bg1"/>
                </a:solidFill>
                <a:latin typeface="方正黑体_GBK" charset="-122"/>
                <a:ea typeface="方正黑体_GBK" charset="-122"/>
              </a:rPr>
              <a:t>您</a:t>
            </a:r>
          </a:p>
        </p:txBody>
      </p:sp>
      <p:sp>
        <p:nvSpPr>
          <p:cNvPr id="34823" name="文本框 11"/>
          <p:cNvSpPr txBox="1"/>
          <p:nvPr/>
        </p:nvSpPr>
        <p:spPr>
          <a:xfrm>
            <a:off x="6359525" y="2974975"/>
            <a:ext cx="2149475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方正黑体_GBK" charset="-122"/>
                <a:ea typeface="方正黑体_GBK" charset="-122"/>
              </a:rPr>
              <a:t>Listen attentively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643</Words>
  <Application>Microsoft Office PowerPoint</Application>
  <PresentationFormat>宽屏</PresentationFormat>
  <Paragraphs>66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方正黑体_GBK</vt:lpstr>
      <vt:lpstr>方正黑体简体</vt:lpstr>
      <vt:lpstr>黑体</vt:lpstr>
      <vt:lpstr>华文中宋</vt:lpstr>
      <vt:lpstr>微软雅黑</vt:lpstr>
      <vt:lpstr>Agency FB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Omega YIN</cp:lastModifiedBy>
  <cp:revision>63</cp:revision>
  <dcterms:created xsi:type="dcterms:W3CDTF">2020-05-26T07:45:00Z</dcterms:created>
  <dcterms:modified xsi:type="dcterms:W3CDTF">2022-04-16T14:16:14Z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33DA697907CD4AD38D5E6B54B146ACD7</vt:lpwstr>
  </property>
</Properties>
</file>