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5" r:id="rId2"/>
    <p:sldId id="315" r:id="rId3"/>
    <p:sldId id="299" r:id="rId4"/>
    <p:sldId id="328" r:id="rId5"/>
    <p:sldId id="323" r:id="rId6"/>
    <p:sldId id="329" r:id="rId7"/>
    <p:sldId id="324" r:id="rId8"/>
    <p:sldId id="330" r:id="rId9"/>
    <p:sldId id="332" r:id="rId10"/>
    <p:sldId id="333" r:id="rId11"/>
    <p:sldId id="331" r:id="rId12"/>
    <p:sldId id="334" r:id="rId13"/>
    <p:sldId id="325" r:id="rId14"/>
    <p:sldId id="335" r:id="rId15"/>
    <p:sldId id="326" r:id="rId16"/>
    <p:sldId id="336" r:id="rId17"/>
    <p:sldId id="322" r:id="rId18"/>
  </p:sldIdLst>
  <p:sldSz cx="12192000" cy="6858000"/>
  <p:notesSz cx="6858000" cy="9144000"/>
  <p:embeddedFontLst>
    <p:embeddedFont>
      <p:font typeface="Montserrat Light" panose="00000400000000000000" pitchFamily="2" charset="0"/>
      <p:regular r:id="rId20"/>
      <p:italic r:id="rId21"/>
    </p:embeddedFont>
    <p:embeddedFont>
      <p:font typeface="Novecento wide Bold" panose="00000805000000000000" charset="0"/>
      <p:bold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  <p:embeddedFont>
      <p:font typeface="Sitka Text" pitchFamily="2" charset="0"/>
      <p:regular r:id="rId27"/>
      <p:bold r:id="rId28"/>
      <p:italic r:id="rId29"/>
      <p:boldItalic r:id="rId30"/>
    </p:embeddedFont>
    <p:embeddedFont>
      <p:font typeface="等线" panose="02010600030101010101" pitchFamily="2" charset="-122"/>
      <p:regular r:id="rId31"/>
      <p:bold r:id="rId32"/>
    </p:embeddedFont>
    <p:embeddedFont>
      <p:font typeface="等线 Light" panose="02010600030101010101" pitchFamily="2" charset="-122"/>
      <p:regular r:id="rId33"/>
    </p:embeddedFont>
    <p:embeddedFont>
      <p:font typeface="宋体" panose="02010600030101010101" pitchFamily="2" charset="-122"/>
      <p:regular r:id="rId34"/>
    </p:embeddedFont>
    <p:embeddedFont>
      <p:font typeface="微软雅黑" panose="020B0503020204020204" pitchFamily="34" charset="-122"/>
      <p:regular r:id="rId35"/>
      <p:bold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18B37CD-77EB-45CE-9945-69E0C699374D}">
          <p14:sldIdLst>
            <p14:sldId id="275"/>
            <p14:sldId id="315"/>
            <p14:sldId id="299"/>
            <p14:sldId id="328"/>
            <p14:sldId id="323"/>
            <p14:sldId id="329"/>
            <p14:sldId id="324"/>
            <p14:sldId id="330"/>
            <p14:sldId id="332"/>
            <p14:sldId id="333"/>
            <p14:sldId id="331"/>
            <p14:sldId id="334"/>
            <p14:sldId id="325"/>
            <p14:sldId id="335"/>
            <p14:sldId id="326"/>
            <p14:sldId id="336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9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A7EA-1AE8-451A-9961-B4FFFAF4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7B5BB-BA7E-4B59-8B8A-A48EBC99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5D62-B3DA-479E-93A5-89838E6B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20C1D-EEDA-42F2-86D5-182DB783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7F4A4-66C5-46E9-BF04-17FE1AC2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D284-0E9D-482F-B856-76A2D2B0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467B8-FCFB-46D0-BE09-AFF16AF6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6B98-6C5A-476D-A015-FA681105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C7B47-B6EB-4954-BDE1-E528748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DF827-69B8-4B38-8040-758CF7E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1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391CF-CC2A-4981-B400-6D4673D5F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25815-3811-46B4-ADB4-EC121BBC6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E7046-BDD5-4A0C-8A48-0C3DC8AC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F5539-6CBA-4B59-BDD4-F58D128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8429-4810-466B-9CB6-D373CBC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8562-8F23-47E9-99F0-621509ED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12AD7-7614-4879-9241-41E9A77D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CAB5F-C7B0-4A19-AEFF-8522F033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4FCA0-770B-4DC5-ABB8-88AFB3F0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67B72-F3AC-4116-BB94-BA310D61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9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2DBAC-0099-415F-8C27-209D8B8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7D949-E75B-4CAC-A020-67E866BF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EEED9-DB07-4C3A-ADCF-9C57CA2D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C9124-5FEC-4762-9E8E-9DA97954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F0298-5B47-4F21-8D6D-802EE1B7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EBD4-6315-4C3B-9006-3D1D2AF5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60409-B4BB-4801-B450-E9A69A707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A8137-B69A-4248-B9C8-FDA9C2F78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6D9F2-9593-4904-B034-2A3FF62D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8D1F4-BDDB-4BF6-BEE5-6BE1CED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8EF2B-BC9E-4668-90EC-DC7CE6F7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61053-5D47-43A4-AB72-FA4E64B5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1B8E-9ED5-43B0-B3AD-7D522C97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E80D5-E95C-4988-8964-8BFD738A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F7E2C-29B0-4356-BEDE-7D6A55F2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5EE5A-F501-4B77-8B69-B9547B817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05207E-1DF9-421E-8A6E-A9885B3D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E2714-D2A7-4199-A979-FAAC2716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746AF1-733B-4A8C-B99E-95F30DC4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5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3520-6A5C-4117-A68E-9F34D18F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83103-C3F4-4197-9840-19EF9AB2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027D6-4287-49B1-8FF6-B1E4E09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7A8086-B289-424D-9144-B46B6741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6CE17-93FD-470C-852F-C04A5B0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9AC8A-75A5-4308-A4D9-91C6C02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08803-606A-461F-B8A2-45DF36EE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0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9FE5-958D-4A83-84B3-6C93321A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BA609-A975-4B68-9875-22F34E30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AAAEA-D93D-47C2-A6E8-20166051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9314A-6D26-4E6E-AC89-4B321800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572B2-EEF9-42FD-9D6E-FA6BD4FE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C47CD-BEB8-4BCC-8C4C-D655D735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8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16CF-E25A-48BF-B14C-D189023D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54132-8B4D-4A6B-98A4-F85AE4883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800C5-AF5A-463B-B70A-7F969A1E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2C16A-0953-48B3-B315-DBDD1646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652F0-EBD0-48B6-B01E-DC9FE833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C5C9B-59CA-47AA-B824-52C454E5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9E15E8-94A6-48D0-A24D-0B0CB281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64804-F978-483E-822B-83FCB8D3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6681D-E2C3-4C64-AD91-36BDC2BE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B35B2-B2F7-45D0-811E-EA78DE20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AA3CD-6552-417C-A511-789FEB25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4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B5F70-DB87-49FC-96BD-F9F2413BD9E7}"/>
              </a:ext>
            </a:extLst>
          </p:cNvPr>
          <p:cNvSpPr txBox="1"/>
          <p:nvPr/>
        </p:nvSpPr>
        <p:spPr>
          <a:xfrm>
            <a:off x="983848" y="5456348"/>
            <a:ext cx="27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汇报人：樊嘉明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FD266-54AE-4A79-BE5F-32A3138FC0B7}"/>
              </a:ext>
            </a:extLst>
          </p:cNvPr>
          <p:cNvSpPr txBox="1"/>
          <p:nvPr/>
        </p:nvSpPr>
        <p:spPr>
          <a:xfrm>
            <a:off x="983847" y="5926209"/>
            <a:ext cx="412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日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6EBA856-E02C-47F4-972D-8DEBB12B5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36A6BF-75AA-4F2E-BF9C-2DE2FCEB7583}"/>
              </a:ext>
            </a:extLst>
          </p:cNvPr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CC40C2-D189-4E21-9504-708EDA7EA1F5}"/>
              </a:ext>
            </a:extLst>
          </p:cNvPr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09ABC21-B719-4B6E-93E1-DDCEE5B3F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2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F6EB6B-F6F2-F481-6101-06F10B77671A}"/>
              </a:ext>
            </a:extLst>
          </p:cNvPr>
          <p:cNvSpPr txBox="1"/>
          <p:nvPr/>
        </p:nvSpPr>
        <p:spPr>
          <a:xfrm>
            <a:off x="10173628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380AC7-4451-D4B0-762B-2DFC36011A87}"/>
              </a:ext>
            </a:extLst>
          </p:cNvPr>
          <p:cNvSpPr txBox="1"/>
          <p:nvPr/>
        </p:nvSpPr>
        <p:spPr>
          <a:xfrm>
            <a:off x="259975" y="904341"/>
            <a:ext cx="968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   3</a:t>
            </a:r>
            <a:r>
              <a:rPr lang="zh-CN" altLang="en-US" b="1" dirty="0"/>
              <a:t>、实现了收发邮件的功能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FA61365-091F-9B39-4D24-B8D37D625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27" y="0"/>
            <a:ext cx="3550642" cy="685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1BEC269-AAFF-627F-E925-9C7BD94703A9}"/>
              </a:ext>
            </a:extLst>
          </p:cNvPr>
          <p:cNvSpPr txBox="1"/>
          <p:nvPr/>
        </p:nvSpPr>
        <p:spPr>
          <a:xfrm>
            <a:off x="968457" y="2774584"/>
            <a:ext cx="2707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使用了</a:t>
            </a:r>
            <a:r>
              <a:rPr lang="en-US" altLang="zh-CN" dirty="0" err="1"/>
              <a:t>java.mail</a:t>
            </a:r>
            <a:r>
              <a:rPr lang="zh-CN" altLang="en-US" dirty="0"/>
              <a:t>，用户或企业被封禁之后，可以通过发邮件向管理员申请解封。</a:t>
            </a:r>
          </a:p>
        </p:txBody>
      </p:sp>
    </p:spTree>
    <p:extLst>
      <p:ext uri="{BB962C8B-B14F-4D97-AF65-F5344CB8AC3E}">
        <p14:creationId xmlns:p14="http://schemas.microsoft.com/office/powerpoint/2010/main" val="385185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2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F6EB6B-F6F2-F481-6101-06F10B77671A}"/>
              </a:ext>
            </a:extLst>
          </p:cNvPr>
          <p:cNvSpPr txBox="1"/>
          <p:nvPr/>
        </p:nvSpPr>
        <p:spPr>
          <a:xfrm>
            <a:off x="10173628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B3A0F2-D5ED-FCF1-9AB1-6CFA6809F9D9}"/>
              </a:ext>
            </a:extLst>
          </p:cNvPr>
          <p:cNvSpPr txBox="1"/>
          <p:nvPr/>
        </p:nvSpPr>
        <p:spPr>
          <a:xfrm>
            <a:off x="59355" y="904342"/>
            <a:ext cx="9942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</a:t>
            </a:r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zh-CN" altLang="en-US" dirty="0"/>
              <a:t>使用了</a:t>
            </a:r>
            <a:r>
              <a:rPr lang="en-US" altLang="zh-CN" dirty="0" err="1"/>
              <a:t>lomback</a:t>
            </a:r>
            <a:r>
              <a:rPr lang="zh-CN" altLang="en-US" dirty="0"/>
              <a:t>日志实时监控系统运行状态，可以记录运行关键部分和异常情况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zh-CN" altLang="en-US" dirty="0"/>
              <a:t>通过查看下方日志，在系统出现问题时可以快速排查到问题所在，及时修复。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1A532FF-1FA0-94BD-DCDD-9810C87D6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84" y="2232315"/>
            <a:ext cx="8579225" cy="31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4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2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F6EB6B-F6F2-F481-6101-06F10B77671A}"/>
              </a:ext>
            </a:extLst>
          </p:cNvPr>
          <p:cNvSpPr txBox="1"/>
          <p:nvPr/>
        </p:nvSpPr>
        <p:spPr>
          <a:xfrm>
            <a:off x="10173628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DFA9FF-BE3A-3DF5-DAD3-D4AB5C6B846E}"/>
              </a:ext>
            </a:extLst>
          </p:cNvPr>
          <p:cNvSpPr txBox="1"/>
          <p:nvPr/>
        </p:nvSpPr>
        <p:spPr>
          <a:xfrm>
            <a:off x="0" y="904342"/>
            <a:ext cx="9942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       5</a:t>
            </a:r>
            <a:r>
              <a:rPr lang="zh-CN" altLang="en-US" b="1" dirty="0"/>
              <a:t>、</a:t>
            </a:r>
            <a:r>
              <a:rPr lang="zh-CN" altLang="en-US" dirty="0"/>
              <a:t>流水账单可以打印输出为</a:t>
            </a:r>
            <a:r>
              <a:rPr lang="en-US" altLang="zh-CN" dirty="0"/>
              <a:t>txt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	</a:t>
            </a:r>
            <a:r>
              <a:rPr lang="zh-CN" altLang="en-US" dirty="0"/>
              <a:t>用户点击打印输出后，可以直接将流水账单下载到本地。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1A655AA-98E4-0FEB-87B6-71F1A735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52" y="2370859"/>
            <a:ext cx="9090379" cy="20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9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F6EB6B-F6F2-F481-6101-06F10B77671A}"/>
              </a:ext>
            </a:extLst>
          </p:cNvPr>
          <p:cNvSpPr txBox="1"/>
          <p:nvPr/>
        </p:nvSpPr>
        <p:spPr>
          <a:xfrm>
            <a:off x="10173628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A2A2C2-B1A9-CD64-1041-B00CD5B57A2B}"/>
              </a:ext>
            </a:extLst>
          </p:cNvPr>
          <p:cNvSpPr txBox="1"/>
          <p:nvPr/>
        </p:nvSpPr>
        <p:spPr>
          <a:xfrm>
            <a:off x="10173628" y="31981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16C054-8144-7F53-008E-68F5A0FB34D8}"/>
              </a:ext>
            </a:extLst>
          </p:cNvPr>
          <p:cNvSpPr txBox="1"/>
          <p:nvPr/>
        </p:nvSpPr>
        <p:spPr>
          <a:xfrm>
            <a:off x="0" y="1120588"/>
            <a:ext cx="99422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zh-CN" altLang="en-US" dirty="0"/>
              <a:t>整个项目逻辑较复杂，数据库建表比较困难，容易考虑不全面。但是在花了一些</a:t>
            </a:r>
            <a:endParaRPr lang="en-US" altLang="zh-CN" dirty="0"/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时间梳理整个项目，仔细考虑之后还是将表完整的建了出来。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              2</a:t>
            </a:r>
            <a:r>
              <a:rPr lang="zh-CN" altLang="en-US" b="1" dirty="0"/>
              <a:t>、</a:t>
            </a:r>
            <a:r>
              <a:rPr lang="zh-CN" altLang="en-US" dirty="0"/>
              <a:t>在之前基本上没有写过前端页面，所以在搭建前端页面时有些难以下手。在经过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         不断的尝试之后，逐渐熟悉起来。</a:t>
            </a:r>
            <a:endParaRPr lang="en-US" altLang="zh-CN" dirty="0"/>
          </a:p>
          <a:p>
            <a:r>
              <a:rPr lang="en-US" altLang="zh-CN" dirty="0"/>
              <a:t>  </a:t>
            </a:r>
          </a:p>
          <a:p>
            <a:r>
              <a:rPr lang="en-US" altLang="zh-CN" b="1" dirty="0"/>
              <a:t>              3</a:t>
            </a:r>
            <a:r>
              <a:rPr lang="zh-CN" altLang="en-US" b="1" dirty="0"/>
              <a:t>、</a:t>
            </a:r>
            <a:r>
              <a:rPr lang="zh-CN" altLang="en-US" dirty="0"/>
              <a:t>在准备实现一个新功能时，却发现没有学过。但是通过花时间去学习，不断查阅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</a:t>
            </a:r>
            <a:r>
              <a:rPr lang="zh-CN" altLang="en-US" dirty="0"/>
              <a:t>资料，最后也是顺利地实现了新的功能。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zh-CN" altLang="en-US" dirty="0"/>
              <a:t>在测试一个新功能时，往往会发现存在</a:t>
            </a:r>
            <a:r>
              <a:rPr lang="en-US" altLang="zh-CN" dirty="0"/>
              <a:t>bug</a:t>
            </a:r>
            <a:r>
              <a:rPr lang="zh-CN" altLang="en-US" dirty="0"/>
              <a:t>，有时候花了几个小时都没有修复这个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bug</a:t>
            </a:r>
            <a:r>
              <a:rPr lang="zh-CN" altLang="en-US" dirty="0"/>
              <a:t>。最后学会查看日志和报错信息，能快速地找到问题所在并修复。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408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F6EB6B-F6F2-F481-6101-06F10B77671A}"/>
              </a:ext>
            </a:extLst>
          </p:cNvPr>
          <p:cNvSpPr txBox="1"/>
          <p:nvPr/>
        </p:nvSpPr>
        <p:spPr>
          <a:xfrm>
            <a:off x="10173628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A2A2C2-B1A9-CD64-1041-B00CD5B57A2B}"/>
              </a:ext>
            </a:extLst>
          </p:cNvPr>
          <p:cNvSpPr txBox="1"/>
          <p:nvPr/>
        </p:nvSpPr>
        <p:spPr>
          <a:xfrm>
            <a:off x="10173628" y="31981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C79461-E05F-439B-BFA7-990547706D4A}"/>
              </a:ext>
            </a:extLst>
          </p:cNvPr>
          <p:cNvSpPr txBox="1"/>
          <p:nvPr/>
        </p:nvSpPr>
        <p:spPr>
          <a:xfrm>
            <a:off x="10152184" y="376155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A4A743-C15A-19DA-C23A-56F6DA063A35}"/>
              </a:ext>
            </a:extLst>
          </p:cNvPr>
          <p:cNvSpPr txBox="1"/>
          <p:nvPr/>
        </p:nvSpPr>
        <p:spPr>
          <a:xfrm>
            <a:off x="-32011" y="904342"/>
            <a:ext cx="99422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zh-CN" altLang="en-US" dirty="0"/>
              <a:t>在训练营期间，让我不仅巩固了原有的知识基础，还让我对数据结构和算法有了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          更深刻的理解，能更好地掌握。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en-US" dirty="0"/>
              <a:t>整个考核过程下来，让我明白自我管理的重要性，学会了如何高效地管理自己的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时间，进而安排好每一天的任务。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zh-CN" altLang="en-US" dirty="0"/>
              <a:t>在开发一个项目之前，理清项目逻辑，有一个整体的规划是十分重要的，比如画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          流程图，可以大大提高开发项目的效率。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zh-CN" altLang="en-US" dirty="0"/>
              <a:t>在测试功能过程中，查看报错信息，记录异常情况，可以帮助快速找到问题所在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          ，避免浪费过多的时间。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</a:t>
            </a:r>
            <a:r>
              <a:rPr lang="zh-CN" alt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、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测试功能时要考虑全面，往往会发现很多潜在的问题。</a:t>
            </a:r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54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581902B6-01BB-4415-B0CE-7125A3AB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CBFF470B-826F-42F8-BE99-0C03C589C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B348A0-E2B4-4838-9262-54ACCE0FC586}"/>
              </a:ext>
            </a:extLst>
          </p:cNvPr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68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513884-73F1-4547-88FC-3ECA91399A56}"/>
              </a:ext>
            </a:extLst>
          </p:cNvPr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B399000-0D26-4240-B558-FE016C9B219B}"/>
              </a:ext>
            </a:extLst>
          </p:cNvPr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5F8B8C-A732-4A1D-8149-F19C3E21B79C}"/>
              </a:ext>
            </a:extLst>
          </p:cNvPr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FAAE20-D8F0-4F87-AC37-8502B4394D2B}"/>
              </a:ext>
            </a:extLst>
          </p:cNvPr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FC3660-DA7F-4555-96F4-E35E6A6E35DE}"/>
              </a:ext>
            </a:extLst>
          </p:cNvPr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A345C6-14D6-40CB-9563-332AAEAE8839}"/>
              </a:ext>
            </a:extLst>
          </p:cNvPr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5D8A63-15B0-44CB-A213-510EBC49B2EE}"/>
              </a:ext>
            </a:extLst>
          </p:cNvPr>
          <p:cNvSpPr/>
          <p:nvPr/>
        </p:nvSpPr>
        <p:spPr>
          <a:xfrm>
            <a:off x="6294618" y="2054705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4817A2-10E9-4192-B303-2BD883B34F52}"/>
              </a:ext>
            </a:extLst>
          </p:cNvPr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19B616-CE46-4B64-88A7-A37DE6EA12BC}"/>
              </a:ext>
            </a:extLst>
          </p:cNvPr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CE6A3C-8AA6-4135-BB3B-FC8E9C518325}"/>
              </a:ext>
            </a:extLst>
          </p:cNvPr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9A6FFD-69C7-497E-85D7-054768B4E87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7842A79-EBA3-486B-8619-BA194163FDAD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9728AA-342A-4687-935B-84AF07F9531D}"/>
              </a:ext>
            </a:extLst>
          </p:cNvPr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ADD300-945F-4232-AA2A-3C1E081B9A49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06CFB8-0AA2-42BF-9A99-3A980A5EAC0C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59AB53-71F3-450F-9FBC-E36D24756ECC}"/>
              </a:ext>
            </a:extLst>
          </p:cNvPr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72664F9-F5E1-4B16-A869-F5B5D3323D98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16C13E9-82BE-4286-82D4-7923B7B55B35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B679C73-1D02-472F-8905-A22E1608E82B}"/>
              </a:ext>
            </a:extLst>
          </p:cNvPr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FD56C2D-ADA4-4BB4-805C-DB795548035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E06559-56DD-4AE7-82C8-0514802061A8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5B43D91-7C26-4E76-9D3D-F60F5B7077A4}"/>
              </a:ext>
            </a:extLst>
          </p:cNvPr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51F99899-39A8-470D-82EA-6A5DDB62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7A7CAB0-467B-4845-ADDD-6172A0C97C29}"/>
              </a:ext>
            </a:extLst>
          </p:cNvPr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80F2BA-54DB-4929-B992-B4320D029431}"/>
              </a:ext>
            </a:extLst>
          </p:cNvPr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A3B69B4-189E-4530-AFA1-4032975E46E4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284B29-F21C-4CC6-BF25-A2CD9569CDFA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0334F09-EAA9-09B6-C436-7AA18404EF92}"/>
              </a:ext>
            </a:extLst>
          </p:cNvPr>
          <p:cNvSpPr/>
          <p:nvPr/>
        </p:nvSpPr>
        <p:spPr>
          <a:xfrm>
            <a:off x="5398921" y="106923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059DB4-0E53-6628-1FFE-6B6B19E8565B}"/>
              </a:ext>
            </a:extLst>
          </p:cNvPr>
          <p:cNvSpPr/>
          <p:nvPr/>
        </p:nvSpPr>
        <p:spPr>
          <a:xfrm>
            <a:off x="6638414" y="327124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AE9D21-15B6-D127-D3EC-5D5756CD9EB1}"/>
              </a:ext>
            </a:extLst>
          </p:cNvPr>
          <p:cNvSpPr/>
          <p:nvPr/>
        </p:nvSpPr>
        <p:spPr>
          <a:xfrm>
            <a:off x="5786089" y="5566543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7E7AEB-4368-0579-E1D8-0CFB2B615507}"/>
              </a:ext>
            </a:extLst>
          </p:cNvPr>
          <p:cNvSpPr/>
          <p:nvPr/>
        </p:nvSpPr>
        <p:spPr>
          <a:xfrm>
            <a:off x="6510230" y="4462419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</p:spTree>
    <p:extLst>
      <p:ext uri="{BB962C8B-B14F-4D97-AF65-F5344CB8AC3E}">
        <p14:creationId xmlns:p14="http://schemas.microsoft.com/office/powerpoint/2010/main" val="49608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398110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F70720-5647-2062-C243-722759FF02C0}"/>
              </a:ext>
            </a:extLst>
          </p:cNvPr>
          <p:cNvSpPr txBox="1"/>
          <p:nvPr/>
        </p:nvSpPr>
        <p:spPr>
          <a:xfrm>
            <a:off x="-24002" y="943376"/>
            <a:ext cx="9966288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资金管理系统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92100" fontAlgn="base">
              <a:lnSpc>
                <a:spcPts val="2025"/>
              </a:lnSpc>
              <a:spcAft>
                <a:spcPts val="1200"/>
              </a:spcAft>
            </a:pPr>
            <a:r>
              <a:rPr lang="en-US" altLang="zh-CN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   </a:t>
            </a:r>
            <a:r>
              <a:rPr lang="zh-CN" altLang="zh-CN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本项目旨在开发一个安全高效、功能丰富的资金管理系统，以满足用户对流动资金的管理</a:t>
            </a:r>
            <a:endParaRPr lang="en-US" altLang="zh-CN" sz="1800" dirty="0">
              <a:solidFill>
                <a:srgbClr val="1F2328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indent="292100" fontAlgn="base">
              <a:lnSpc>
                <a:spcPts val="2025"/>
              </a:lnSpc>
              <a:spcAft>
                <a:spcPts val="1200"/>
              </a:spcAft>
            </a:pPr>
            <a:r>
              <a:rPr lang="en-US" altLang="zh-CN" dirty="0">
                <a:solidFill>
                  <a:srgbClr val="1F2328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   </a:t>
            </a:r>
            <a:r>
              <a:rPr lang="zh-CN" altLang="zh-CN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需求。在数字货币日益普及的背景下，该系统将提供一个平台，让用户能够更好地管理自</a:t>
            </a:r>
            <a:endParaRPr lang="en-US" altLang="zh-CN" sz="1800" dirty="0">
              <a:solidFill>
                <a:srgbClr val="1F2328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indent="292100" fontAlgn="base">
              <a:lnSpc>
                <a:spcPts val="2025"/>
              </a:lnSpc>
              <a:spcAft>
                <a:spcPts val="1200"/>
              </a:spcAft>
            </a:pPr>
            <a:r>
              <a:rPr lang="en-US" altLang="zh-CN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   </a:t>
            </a:r>
            <a:r>
              <a:rPr lang="zh-CN" altLang="zh-CN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己的资金，并确认资金明细。</a:t>
            </a:r>
            <a:endParaRPr lang="en-US" altLang="zh-CN" sz="1800" dirty="0">
              <a:solidFill>
                <a:srgbClr val="1F2328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indent="292100" fontAlgn="base">
              <a:lnSpc>
                <a:spcPts val="2025"/>
              </a:lnSpc>
              <a:spcAft>
                <a:spcPts val="1200"/>
              </a:spcAft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6CB47080-135F-155A-D0A3-C9C474FF7E88}"/>
              </a:ext>
            </a:extLst>
          </p:cNvPr>
          <p:cNvSpPr/>
          <p:nvPr/>
        </p:nvSpPr>
        <p:spPr>
          <a:xfrm>
            <a:off x="4285129" y="2752661"/>
            <a:ext cx="1192306" cy="5827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QG</a:t>
            </a:r>
            <a:r>
              <a:rPr lang="zh-CN" altLang="en-US" dirty="0"/>
              <a:t>资金管理系统</a:t>
            </a: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96217692-99C4-ED45-2C2C-688CFE6F6AD6}"/>
              </a:ext>
            </a:extLst>
          </p:cNvPr>
          <p:cNvSpPr/>
          <p:nvPr/>
        </p:nvSpPr>
        <p:spPr>
          <a:xfrm>
            <a:off x="1132106" y="3683560"/>
            <a:ext cx="1192306" cy="5827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企业群组模块</a:t>
            </a: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8207BDE5-9B0A-373E-2229-96B49B54ABAC}"/>
              </a:ext>
            </a:extLst>
          </p:cNvPr>
          <p:cNvSpPr/>
          <p:nvPr/>
        </p:nvSpPr>
        <p:spPr>
          <a:xfrm>
            <a:off x="3208496" y="3683560"/>
            <a:ext cx="1192306" cy="5827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用户模块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49CD2387-C428-B600-D5EC-636FC12F6595}"/>
              </a:ext>
            </a:extLst>
          </p:cNvPr>
          <p:cNvSpPr/>
          <p:nvPr/>
        </p:nvSpPr>
        <p:spPr>
          <a:xfrm>
            <a:off x="5400881" y="3683560"/>
            <a:ext cx="1192306" cy="5827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资金模块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675D1E16-252C-D943-5840-AE97379B2AB7}"/>
              </a:ext>
            </a:extLst>
          </p:cNvPr>
          <p:cNvSpPr/>
          <p:nvPr/>
        </p:nvSpPr>
        <p:spPr>
          <a:xfrm>
            <a:off x="7456714" y="3683560"/>
            <a:ext cx="1192306" cy="5827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管理员模块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E635C88-2789-DF80-7705-659F11B1B80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5400000">
            <a:off x="3130675" y="1932952"/>
            <a:ext cx="348193" cy="3153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57D4D54-6C82-230B-5762-54F5D301EEE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4168870" y="2971147"/>
            <a:ext cx="348193" cy="1076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63E6B16F-2334-68B6-1641-FD2667D3F5E3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rot="16200000" flipH="1">
            <a:off x="5265062" y="2951587"/>
            <a:ext cx="348193" cy="1115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559026A9-C3D5-28E1-4CD8-0D6157029050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rot="16200000" flipH="1">
            <a:off x="6292978" y="1923670"/>
            <a:ext cx="348193" cy="3171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CD01338A-226A-BFE6-6A0A-B7118D27E78F}"/>
              </a:ext>
            </a:extLst>
          </p:cNvPr>
          <p:cNvSpPr/>
          <p:nvPr/>
        </p:nvSpPr>
        <p:spPr>
          <a:xfrm>
            <a:off x="5400882" y="4853299"/>
            <a:ext cx="1192306" cy="5827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支付、收款、充值</a:t>
            </a: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C4D26E55-7387-54C2-F57B-DA4BD5C0F328}"/>
              </a:ext>
            </a:extLst>
          </p:cNvPr>
          <p:cNvSpPr/>
          <p:nvPr/>
        </p:nvSpPr>
        <p:spPr>
          <a:xfrm>
            <a:off x="7456714" y="4852365"/>
            <a:ext cx="1192306" cy="5827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管理用户及企业</a:t>
            </a:r>
          </a:p>
        </p:txBody>
      </p: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94E7E198-897F-BE1D-86CD-47E27FCA170A}"/>
              </a:ext>
            </a:extLst>
          </p:cNvPr>
          <p:cNvSpPr/>
          <p:nvPr/>
        </p:nvSpPr>
        <p:spPr>
          <a:xfrm>
            <a:off x="3208497" y="4853890"/>
            <a:ext cx="1192306" cy="5827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设置个人信息</a:t>
            </a: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D286804D-DFE8-C1A1-F7DD-16B3CBB78FE2}"/>
              </a:ext>
            </a:extLst>
          </p:cNvPr>
          <p:cNvSpPr/>
          <p:nvPr/>
        </p:nvSpPr>
        <p:spPr>
          <a:xfrm>
            <a:off x="1132106" y="4851431"/>
            <a:ext cx="1192306" cy="5827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创建、加入、退出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62A2DC3-CE08-70B8-1DBD-77599A030844}"/>
              </a:ext>
            </a:extLst>
          </p:cNvPr>
          <p:cNvCxnSpPr>
            <a:stCxn id="15" idx="2"/>
            <a:endCxn id="55" idx="0"/>
          </p:cNvCxnSpPr>
          <p:nvPr/>
        </p:nvCxnSpPr>
        <p:spPr>
          <a:xfrm>
            <a:off x="1728259" y="4266266"/>
            <a:ext cx="0" cy="5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B4DC87D-6BEE-29FB-9984-71F3625BDB92}"/>
              </a:ext>
            </a:extLst>
          </p:cNvPr>
          <p:cNvCxnSpPr>
            <a:stCxn id="16" idx="2"/>
            <a:endCxn id="50" idx="0"/>
          </p:cNvCxnSpPr>
          <p:nvPr/>
        </p:nvCxnSpPr>
        <p:spPr>
          <a:xfrm>
            <a:off x="3804649" y="4266266"/>
            <a:ext cx="1" cy="58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E853E7F-340E-3ED0-147A-4F8B8D3B70E6}"/>
              </a:ext>
            </a:extLst>
          </p:cNvPr>
          <p:cNvCxnSpPr>
            <a:stCxn id="18" idx="2"/>
            <a:endCxn id="45" idx="0"/>
          </p:cNvCxnSpPr>
          <p:nvPr/>
        </p:nvCxnSpPr>
        <p:spPr>
          <a:xfrm>
            <a:off x="5997034" y="4266266"/>
            <a:ext cx="1" cy="58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BDB9E56-EB56-2F4A-EE71-C767476175AE}"/>
              </a:ext>
            </a:extLst>
          </p:cNvPr>
          <p:cNvCxnSpPr>
            <a:stCxn id="20" idx="2"/>
            <a:endCxn id="48" idx="0"/>
          </p:cNvCxnSpPr>
          <p:nvPr/>
        </p:nvCxnSpPr>
        <p:spPr>
          <a:xfrm>
            <a:off x="8052867" y="4266266"/>
            <a:ext cx="0" cy="58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0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639B0F-3FE7-A360-AEA7-416FC50E2515}"/>
              </a:ext>
            </a:extLst>
          </p:cNvPr>
          <p:cNvSpPr txBox="1"/>
          <p:nvPr/>
        </p:nvSpPr>
        <p:spPr>
          <a:xfrm>
            <a:off x="714301" y="1109809"/>
            <a:ext cx="912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设计思路流程图如下：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</a:t>
            </a:r>
            <a:endParaRPr lang="zh-CN" altLang="en-US" dirty="0"/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566EC4DD-2E8A-8D75-E949-54D936BDD6A4}"/>
              </a:ext>
            </a:extLst>
          </p:cNvPr>
          <p:cNvSpPr/>
          <p:nvPr/>
        </p:nvSpPr>
        <p:spPr>
          <a:xfrm>
            <a:off x="3485310" y="1522622"/>
            <a:ext cx="1192306" cy="5827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功能分析</a:t>
            </a: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7125D27-98B9-258B-AB75-C06CF4E428AF}"/>
              </a:ext>
            </a:extLst>
          </p:cNvPr>
          <p:cNvSpPr/>
          <p:nvPr/>
        </p:nvSpPr>
        <p:spPr>
          <a:xfrm>
            <a:off x="3485310" y="2392199"/>
            <a:ext cx="1192306" cy="5827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数据库设计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ACDDF693-0C38-C571-E6DE-B6F4A0646B27}"/>
              </a:ext>
            </a:extLst>
          </p:cNvPr>
          <p:cNvSpPr/>
          <p:nvPr/>
        </p:nvSpPr>
        <p:spPr>
          <a:xfrm>
            <a:off x="3485310" y="3261776"/>
            <a:ext cx="1192306" cy="5827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规划开发计划</a:t>
            </a: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B9041674-33DE-4E9E-782E-A8F707F3734F}"/>
              </a:ext>
            </a:extLst>
          </p:cNvPr>
          <p:cNvSpPr/>
          <p:nvPr/>
        </p:nvSpPr>
        <p:spPr>
          <a:xfrm>
            <a:off x="2293004" y="4131353"/>
            <a:ext cx="1192306" cy="5827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逐步实现基本功能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E4110CF0-D197-E28C-95D8-4B89D4A19918}"/>
              </a:ext>
            </a:extLst>
          </p:cNvPr>
          <p:cNvSpPr/>
          <p:nvPr/>
        </p:nvSpPr>
        <p:spPr>
          <a:xfrm>
            <a:off x="4677616" y="4131353"/>
            <a:ext cx="1192306" cy="5827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测试修复</a:t>
            </a: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6C81652D-D3B0-4A98-3972-2A9D035F92ED}"/>
              </a:ext>
            </a:extLst>
          </p:cNvPr>
          <p:cNvSpPr/>
          <p:nvPr/>
        </p:nvSpPr>
        <p:spPr>
          <a:xfrm>
            <a:off x="3485310" y="4999555"/>
            <a:ext cx="1192306" cy="5827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进阶需求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DEBC79E5-42BB-989B-AEC8-86D24B7C27C0}"/>
              </a:ext>
            </a:extLst>
          </p:cNvPr>
          <p:cNvSpPr/>
          <p:nvPr/>
        </p:nvSpPr>
        <p:spPr>
          <a:xfrm>
            <a:off x="3485310" y="5869132"/>
            <a:ext cx="1192306" cy="5827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安全性保障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425732D-6F75-C937-16A9-864F95BF23BD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081463" y="2105328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5E80390-97DB-23EE-81B4-DF04CD70415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4081463" y="2974905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B54A815D-5464-9939-2593-CE999AA05BE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3341875" y="3391764"/>
            <a:ext cx="286871" cy="1192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DB17A950-373E-9D7D-7B3D-07F6A645E4A4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 rot="16200000" flipH="1">
            <a:off x="4534181" y="3391764"/>
            <a:ext cx="286871" cy="1192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3906C47-2ECB-EB26-8AED-5044F7072A96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 rot="16200000" flipH="1">
            <a:off x="3342562" y="4260654"/>
            <a:ext cx="285496" cy="1192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2361413-4E7D-BDBF-E1B9-9EE2D755FEC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4534868" y="4260654"/>
            <a:ext cx="285496" cy="1192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FC13681-F3C2-0CB2-C146-83B7C630DDA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4081463" y="5582261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3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7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2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F6EB6B-F6F2-F481-6101-06F10B77671A}"/>
              </a:ext>
            </a:extLst>
          </p:cNvPr>
          <p:cNvSpPr txBox="1"/>
          <p:nvPr/>
        </p:nvSpPr>
        <p:spPr>
          <a:xfrm>
            <a:off x="10173628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55941A-4C3A-4287-3537-1DF5728D08E3}"/>
              </a:ext>
            </a:extLst>
          </p:cNvPr>
          <p:cNvSpPr txBox="1"/>
          <p:nvPr/>
        </p:nvSpPr>
        <p:spPr>
          <a:xfrm>
            <a:off x="98615" y="929494"/>
            <a:ext cx="9800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zh-CN" altLang="en-US" dirty="0"/>
              <a:t>用户登录时需要输入验证码，保证用户的账户安全</a:t>
            </a:r>
            <a:endParaRPr lang="en-US" altLang="zh-CN" dirty="0"/>
          </a:p>
          <a:p>
            <a:r>
              <a:rPr lang="en-US" altLang="zh-CN" dirty="0"/>
              <a:t>              </a:t>
            </a:r>
          </a:p>
          <a:p>
            <a:r>
              <a:rPr lang="en-US" altLang="zh-CN" dirty="0"/>
              <a:t>              </a:t>
            </a:r>
            <a:r>
              <a:rPr lang="zh-CN" altLang="en-US" dirty="0"/>
              <a:t>验证码由数字和大小写字母随机组成，有随机的颜色，还会随机生成干扰线段，</a:t>
            </a:r>
            <a:endParaRPr lang="en-US" altLang="zh-CN" dirty="0"/>
          </a:p>
          <a:p>
            <a:r>
              <a:rPr lang="zh-CN" altLang="en-US" dirty="0"/>
              <a:t>       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用户点击验证码会进行实时刷新。</a:t>
            </a:r>
            <a:endParaRPr lang="en-US" altLang="zh-CN" dirty="0"/>
          </a:p>
        </p:txBody>
      </p:sp>
      <p:pic>
        <p:nvPicPr>
          <p:cNvPr id="17" name="QQ录屏20240504172842">
            <a:hlinkClick r:id="" action="ppaction://media"/>
            <a:extLst>
              <a:ext uri="{FF2B5EF4-FFF2-40B4-BE49-F238E27FC236}">
                <a16:creationId xmlns:a16="http://schemas.microsoft.com/office/drawing/2014/main" id="{C722447C-C54F-ABD2-7ADE-ECFCC498D9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97392" y="2826455"/>
            <a:ext cx="4541838" cy="184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4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49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2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F6EB6B-F6F2-F481-6101-06F10B77671A}"/>
              </a:ext>
            </a:extLst>
          </p:cNvPr>
          <p:cNvSpPr txBox="1"/>
          <p:nvPr/>
        </p:nvSpPr>
        <p:spPr>
          <a:xfrm>
            <a:off x="10173628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E7CED2-8561-7C65-A6EA-875F527A5C73}"/>
              </a:ext>
            </a:extLst>
          </p:cNvPr>
          <p:cNvSpPr txBox="1"/>
          <p:nvPr/>
        </p:nvSpPr>
        <p:spPr>
          <a:xfrm>
            <a:off x="0" y="971526"/>
            <a:ext cx="9942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en-US" dirty="0"/>
              <a:t>企业群组内有聊天室的功能。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   这是一个基于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WebSocket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的聊天室服务器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，</a:t>
            </a:r>
            <a:r>
              <a:rPr lang="zh-CN" altLang="en-US" dirty="0"/>
              <a:t> ，同属于一个企业群组的用户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可以在单独的聊天室内聊天。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1B9A871-BB9F-B088-7489-FD77099DE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73" y="2642414"/>
            <a:ext cx="3800978" cy="36385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305A9B0-2F8A-E3A7-C7CF-603EEC1F7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925" y="2642414"/>
            <a:ext cx="4106659" cy="363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1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812</Words>
  <Application>Microsoft Office PowerPoint</Application>
  <PresentationFormat>宽屏</PresentationFormat>
  <Paragraphs>155</Paragraphs>
  <Slides>17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Söhne</vt:lpstr>
      <vt:lpstr>宋体</vt:lpstr>
      <vt:lpstr>等线 Light</vt:lpstr>
      <vt:lpstr>Novecento wide Bold</vt:lpstr>
      <vt:lpstr>Arial</vt:lpstr>
      <vt:lpstr>Segoe UI</vt:lpstr>
      <vt:lpstr>微软雅黑</vt:lpstr>
      <vt:lpstr>Sitka Text</vt:lpstr>
      <vt:lpstr>等线</vt:lpstr>
      <vt:lpstr>Montserrat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嘉明 樊</cp:lastModifiedBy>
  <cp:revision>12</cp:revision>
  <dcterms:created xsi:type="dcterms:W3CDTF">2022-04-30T16:30:33Z</dcterms:created>
  <dcterms:modified xsi:type="dcterms:W3CDTF">2024-05-04T14:50:31Z</dcterms:modified>
</cp:coreProperties>
</file>