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69" r:id="rId5"/>
    <p:sldId id="261" r:id="rId6"/>
    <p:sldId id="262" r:id="rId7"/>
    <p:sldId id="266" r:id="rId8"/>
    <p:sldId id="278" r:id="rId9"/>
    <p:sldId id="263" r:id="rId10"/>
    <p:sldId id="267" r:id="rId11"/>
    <p:sldId id="279" r:id="rId12"/>
    <p:sldId id="264" r:id="rId13"/>
    <p:sldId id="268" r:id="rId14"/>
    <p:sldId id="280" r:id="rId15"/>
    <p:sldId id="275" r:id="rId16"/>
    <p:sldId id="276" r:id="rId17"/>
    <p:sldId id="265" r:id="rId18"/>
    <p:sldId id="270" r:id="rId19"/>
    <p:sldId id="281" r:id="rId20"/>
    <p:sldId id="277" r:id="rId21"/>
    <p:sldId id="260" r:id="rId22"/>
    <p:sldId id="271" r:id="rId23"/>
    <p:sldId id="273" r:id="rId24"/>
    <p:sldId id="274" r:id="rId25"/>
    <p:sldId id="27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80423" autoAdjust="0"/>
  </p:normalViewPr>
  <p:slideViewPr>
    <p:cSldViewPr snapToGrid="0" snapToObjects="1">
      <p:cViewPr varScale="1">
        <p:scale>
          <a:sx n="98" d="100"/>
          <a:sy n="98" d="100"/>
        </p:scale>
        <p:origin x="7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8D2D6-E382-5642-B203-2A158F707BC8}" type="datetimeFigureOut">
              <a:rPr lang="es-ES" smtClean="0"/>
              <a:t>31/05/2018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1ADD6-5C3A-F44E-AEEF-211C124509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ADD6-5C3A-F44E-AEEF-211C124509F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ES" dirty="0" smtClean="0"/>
              <a:t>Tiempo Real : recogerá los datos enviados por los usuarios y se guardaran en el sistema para un posterior procesamiento</a:t>
            </a:r>
          </a:p>
          <a:p>
            <a:pPr lvl="1"/>
            <a:r>
              <a:rPr lang="es-ES" dirty="0" err="1" smtClean="0"/>
              <a:t>Batch</a:t>
            </a:r>
            <a:r>
              <a:rPr lang="es-ES" dirty="0" smtClean="0"/>
              <a:t>: Proceso encargado de leer la información recibida en el modulo de tiempo real y del procesamiento de la misma para calcular nuevas valoraciones y cargar los datos necesarios para el </a:t>
            </a:r>
            <a:r>
              <a:rPr lang="es-ES" dirty="0" err="1" smtClean="0"/>
              <a:t>recomendador</a:t>
            </a:r>
            <a:r>
              <a:rPr lang="es-ES" dirty="0" smtClean="0"/>
              <a:t> de películas</a:t>
            </a:r>
          </a:p>
          <a:p>
            <a:pPr lvl="1"/>
            <a:r>
              <a:rPr lang="es-ES" dirty="0" err="1" smtClean="0"/>
              <a:t>Recomendador</a:t>
            </a:r>
            <a:r>
              <a:rPr lang="es-ES" dirty="0" smtClean="0"/>
              <a:t> de películas: Proceso encargado de realizar la recomendación de películas para cada uno de los usuarios de la plataforma basándose en lo visto anteriormente.</a:t>
            </a:r>
          </a:p>
          <a:p>
            <a:pPr lvl="1"/>
            <a:r>
              <a:rPr lang="es-ES" dirty="0" smtClean="0"/>
              <a:t>Front : Modulo donde veremos en graficas y tablas cierta información que puede ser útil para el funcionamiento de la plataforma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ADD6-5C3A-F44E-AEEF-211C124509F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s-ES" sz="2200" dirty="0" smtClean="0"/>
              <a:t>Se han trabajado con los siguientes ficheros CSV:</a:t>
            </a:r>
          </a:p>
          <a:p>
            <a:pPr lvl="1">
              <a:lnSpc>
                <a:spcPct val="80000"/>
              </a:lnSpc>
            </a:pPr>
            <a:r>
              <a:rPr lang="es-ES" sz="2200" dirty="0" smtClean="0"/>
              <a:t>movies_metadata.csv: donde se encuentran las películas y sus características</a:t>
            </a:r>
          </a:p>
          <a:p>
            <a:pPr lvl="1">
              <a:lnSpc>
                <a:spcPct val="80000"/>
              </a:lnSpc>
            </a:pPr>
            <a:r>
              <a:rPr lang="es-ES" sz="2200" dirty="0" smtClean="0"/>
              <a:t>ratings.csv: donde se encuentran las valoraciones de cada película, con el usuario que la ha realizado y la fecha de la valoración.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ADD6-5C3A-F44E-AEEF-211C124509F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ADD6-5C3A-F44E-AEEF-211C124509F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7806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ADD6-5C3A-F44E-AEEF-211C124509FC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ADD6-5C3A-F44E-AEEF-211C124509FC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8669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ADD6-5C3A-F44E-AEEF-211C124509FC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5835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ADD6-5C3A-F44E-AEEF-211C124509FC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7509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ADD6-5C3A-F44E-AEEF-211C124509FC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7299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ounakbanik/the-movies-datas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28400" y="1380068"/>
            <a:ext cx="8574622" cy="2616199"/>
          </a:xfrm>
        </p:spPr>
        <p:txBody>
          <a:bodyPr/>
          <a:lstStyle/>
          <a:p>
            <a:r>
              <a:rPr lang="es-ES" dirty="0" smtClean="0">
                <a:ln w="3175" cmpd="sng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rgbClr val="0070C0"/>
                </a:solidFill>
                <a:effectLst>
                  <a:glow rad="101600">
                    <a:schemeClr val="accent1">
                      <a:alpha val="40000"/>
                    </a:schemeClr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dirty="0" smtClean="0">
                <a:ln w="3175" cmpd="sng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rgbClr val="0070C0"/>
                </a:solidFill>
                <a:effectLst>
                  <a:glow rad="101600">
                    <a:schemeClr val="accent1">
                      <a:alpha val="40000"/>
                    </a:schemeClr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dirty="0" smtClean="0">
                <a:ln w="3175" cmpd="sng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rgbClr val="0070C0"/>
                </a:solidFill>
                <a:effectLst>
                  <a:glow rad="101600">
                    <a:schemeClr val="accent1">
                      <a:alpha val="40000"/>
                    </a:schemeClr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Plataforma de Películas </a:t>
            </a:r>
            <a:endParaRPr lang="es-ES" dirty="0">
              <a:ln w="3175" cmpd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solidFill>
                <a:srgbClr val="0070C0"/>
              </a:solidFill>
              <a:effectLst>
                <a:glow rad="101600">
                  <a:schemeClr val="accent1">
                    <a:alpha val="40000"/>
                  </a:schemeClr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>
                <a:ln w="9525">
                  <a:solidFill>
                    <a:schemeClr val="accent1"/>
                  </a:soli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>
                    <a:schemeClr val="accent1">
                      <a:alpha val="40000"/>
                    </a:schemeClr>
                  </a:glow>
                  <a:reflection stA="45000" endPos="0" dir="5400000" sy="-100000" algn="bl" rotWithShape="0"/>
                </a:effectLst>
              </a:rPr>
              <a:t>Recomendador</a:t>
            </a:r>
            <a:r>
              <a:rPr lang="es-ES" dirty="0" smtClean="0">
                <a:ln w="9525">
                  <a:solidFill>
                    <a:schemeClr val="accent1"/>
                  </a:soli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>
                    <a:schemeClr val="accent1">
                      <a:alpha val="40000"/>
                    </a:schemeClr>
                  </a:glow>
                  <a:reflection stA="45000" endPos="0" dir="5400000" sy="-100000" algn="bl" rotWithShape="0"/>
                </a:effectLst>
              </a:rPr>
              <a:t> de películas y estadísticas del </a:t>
            </a:r>
            <a:r>
              <a:rPr lang="es-ES" dirty="0" err="1" smtClean="0">
                <a:ln w="9525">
                  <a:solidFill>
                    <a:schemeClr val="accent1"/>
                  </a:soli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>
                    <a:schemeClr val="accent1">
                      <a:alpha val="40000"/>
                    </a:schemeClr>
                  </a:glow>
                  <a:reflection stA="45000" endPos="0" dir="5400000" sy="-100000" algn="bl" rotWithShape="0"/>
                </a:effectLst>
              </a:rPr>
              <a:t>site</a:t>
            </a:r>
            <a:r>
              <a:rPr lang="es-ES" dirty="0" smtClean="0">
                <a:ln w="9525">
                  <a:solidFill>
                    <a:schemeClr val="accent1"/>
                  </a:soli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>
                    <a:schemeClr val="accent1">
                      <a:alpha val="40000"/>
                    </a:schemeClr>
                  </a:glow>
                  <a:reflection stA="45000" endPos="0" dir="5400000" sy="-100000" algn="bl" rotWithShape="0"/>
                </a:effectLst>
              </a:rPr>
              <a:t>.</a:t>
            </a:r>
          </a:p>
          <a:p>
            <a:endParaRPr lang="es-ES" dirty="0">
              <a:ln w="9525">
                <a:solidFill>
                  <a:schemeClr val="accent1"/>
                </a:solidFill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effectLst>
                <a:glow>
                  <a:schemeClr val="accent1">
                    <a:alpha val="40000"/>
                  </a:schemeClr>
                </a:glow>
                <a:reflection stA="45000" endPos="0" dir="5400000" sy="-100000" algn="bl" rotWithShape="0"/>
              </a:effectLst>
            </a:endParaRPr>
          </a:p>
          <a:p>
            <a:r>
              <a:rPr lang="es-ES" dirty="0" smtClean="0">
                <a:ln w="9525">
                  <a:solidFill>
                    <a:schemeClr val="accent1"/>
                  </a:soli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>
                    <a:schemeClr val="accent1">
                      <a:alpha val="40000"/>
                    </a:schemeClr>
                  </a:glow>
                  <a:reflection stA="45000" endPos="0" dir="5400000" sy="-100000" algn="bl" rotWithShape="0"/>
                </a:effectLst>
              </a:rPr>
              <a:t>Francisco Jose Márquez Tinte</a:t>
            </a:r>
            <a:endParaRPr lang="es-ES" dirty="0">
              <a:ln w="9525">
                <a:solidFill>
                  <a:schemeClr val="accent1"/>
                </a:solidFill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effectLst>
                <a:glow>
                  <a:schemeClr val="accent1">
                    <a:alpha val="40000"/>
                  </a:schemeClr>
                </a:glow>
                <a:reflection stA="45000" endPos="0" dir="5400000" sy="-100000" algn="bl" rotWithShape="0"/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199" y="5535195"/>
            <a:ext cx="39624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524435"/>
          </a:xfrm>
        </p:spPr>
        <p:txBody>
          <a:bodyPr>
            <a:normAutofit fontScale="90000"/>
          </a:bodyPr>
          <a:lstStyle/>
          <a:p>
            <a:r>
              <a:rPr lang="es-ES" dirty="0">
                <a:ln w="3175" cmpd="sng"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000000">
                      <a:alpha val="76000"/>
                    </a:srgbClr>
                  </a:outerShdw>
                </a:effectLst>
              </a:rPr>
              <a:t>PROCESO </a:t>
            </a:r>
            <a:r>
              <a:rPr lang="es-ES" dirty="0" smtClean="0">
                <a:ln w="3175" cmpd="sng"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000000">
                      <a:alpha val="76000"/>
                    </a:srgbClr>
                  </a:outerShdw>
                </a:effectLst>
              </a:rPr>
              <a:t>BATCH – CARGA CSV</a:t>
            </a:r>
            <a:endParaRPr lang="es-ES" dirty="0">
              <a:ln w="3175" cmpd="sng"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000000">
                    <a:alpha val="76000"/>
                  </a:srgbClr>
                </a:outerShdw>
              </a:effectLst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382" y="2194562"/>
            <a:ext cx="2139177" cy="1004483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422" y="3696491"/>
            <a:ext cx="1671558" cy="134102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729" y="3912625"/>
            <a:ext cx="1400868" cy="140086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949" y="5178835"/>
            <a:ext cx="1134461" cy="850846"/>
          </a:xfrm>
          <a:prstGeom prst="rect">
            <a:avLst/>
          </a:prstGeom>
        </p:spPr>
      </p:pic>
      <p:sp>
        <p:nvSpPr>
          <p:cNvPr id="8" name="Disco magnético 7"/>
          <p:cNvSpPr/>
          <p:nvPr/>
        </p:nvSpPr>
        <p:spPr>
          <a:xfrm>
            <a:off x="8092462" y="2526433"/>
            <a:ext cx="2094808" cy="130509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CuadroTexto 8"/>
          <p:cNvSpPr txBox="1"/>
          <p:nvPr/>
        </p:nvSpPr>
        <p:spPr>
          <a:xfrm>
            <a:off x="1840503" y="4147536"/>
            <a:ext cx="2194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dirty="0" smtClean="0"/>
              <a:t>/</a:t>
            </a:r>
            <a:r>
              <a:rPr lang="es-ES_tradnl" sz="1100" dirty="0" err="1" smtClean="0"/>
              <a:t>csv</a:t>
            </a:r>
            <a:r>
              <a:rPr lang="es-ES_tradnl" sz="1100" dirty="0" smtClean="0"/>
              <a:t>/movies_metadata.csv</a:t>
            </a:r>
          </a:p>
          <a:p>
            <a:r>
              <a:rPr lang="es-ES_tradnl" sz="1100" dirty="0" smtClean="0"/>
              <a:t>/</a:t>
            </a:r>
            <a:r>
              <a:rPr lang="es-ES_tradnl" sz="1100" dirty="0" err="1" smtClean="0"/>
              <a:t>csv</a:t>
            </a:r>
            <a:r>
              <a:rPr lang="es-ES_tradnl" sz="1100" dirty="0" smtClean="0"/>
              <a:t>/</a:t>
            </a:r>
            <a:r>
              <a:rPr lang="es-ES_tradnl" sz="1100" dirty="0" err="1" smtClean="0"/>
              <a:t>ratings.cvs</a:t>
            </a:r>
            <a:endParaRPr lang="es-ES_tradnl" sz="1100" dirty="0"/>
          </a:p>
        </p:txBody>
      </p:sp>
      <p:cxnSp>
        <p:nvCxnSpPr>
          <p:cNvPr id="11" name="Conector recto de flecha 10"/>
          <p:cNvCxnSpPr>
            <a:stCxn id="9" idx="3"/>
            <a:endCxn id="5" idx="1"/>
          </p:cNvCxnSpPr>
          <p:nvPr/>
        </p:nvCxnSpPr>
        <p:spPr>
          <a:xfrm>
            <a:off x="4035063" y="4362980"/>
            <a:ext cx="1207359" cy="4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isco magnético 14"/>
          <p:cNvSpPr/>
          <p:nvPr/>
        </p:nvSpPr>
        <p:spPr>
          <a:xfrm>
            <a:off x="1790008" y="3543989"/>
            <a:ext cx="2094808" cy="130509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8095232" y="3060848"/>
            <a:ext cx="2194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dirty="0" smtClean="0"/>
              <a:t>/new/</a:t>
            </a:r>
            <a:r>
              <a:rPr lang="es-ES_tradnl" sz="1100" dirty="0" err="1" smtClean="0"/>
              <a:t>movies</a:t>
            </a:r>
            <a:r>
              <a:rPr lang="es-ES_tradnl" sz="1100" dirty="0" smtClean="0"/>
              <a:t>/YYYY/MM/DD</a:t>
            </a:r>
          </a:p>
          <a:p>
            <a:r>
              <a:rPr lang="es-ES_tradnl" sz="1100" dirty="0" smtClean="0"/>
              <a:t>/new/</a:t>
            </a:r>
            <a:r>
              <a:rPr lang="es-ES_tradnl" sz="1100" dirty="0" err="1" smtClean="0"/>
              <a:t>valorations</a:t>
            </a:r>
            <a:r>
              <a:rPr lang="es-ES_tradnl" sz="1100" dirty="0" smtClean="0"/>
              <a:t>/YYYY/MM/DD</a:t>
            </a:r>
            <a:endParaRPr lang="es-ES_tradnl" sz="1100" dirty="0"/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6919384" y="3113595"/>
            <a:ext cx="1125128" cy="1095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ergamino horizontal 23"/>
          <p:cNvSpPr/>
          <p:nvPr/>
        </p:nvSpPr>
        <p:spPr>
          <a:xfrm>
            <a:off x="8044512" y="5131642"/>
            <a:ext cx="1529542" cy="980138"/>
          </a:xfrm>
          <a:prstGeom prst="horizont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" name="CuadroTexto 24"/>
          <p:cNvSpPr txBox="1"/>
          <p:nvPr/>
        </p:nvSpPr>
        <p:spPr>
          <a:xfrm>
            <a:off x="7981623" y="5490798"/>
            <a:ext cx="1767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 err="1" smtClean="0"/>
              <a:t>Valorations_druid_topic</a:t>
            </a:r>
            <a:endParaRPr lang="es-ES_tradnl" sz="1200" dirty="0"/>
          </a:p>
        </p:txBody>
      </p:sp>
      <p:cxnSp>
        <p:nvCxnSpPr>
          <p:cNvPr id="26" name="Conector recto de flecha 25"/>
          <p:cNvCxnSpPr>
            <a:endCxn id="25" idx="1"/>
          </p:cNvCxnSpPr>
          <p:nvPr/>
        </p:nvCxnSpPr>
        <p:spPr>
          <a:xfrm>
            <a:off x="7024255" y="4671753"/>
            <a:ext cx="957368" cy="957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endCxn id="7" idx="1"/>
          </p:cNvCxnSpPr>
          <p:nvPr/>
        </p:nvCxnSpPr>
        <p:spPr>
          <a:xfrm>
            <a:off x="9590889" y="5565465"/>
            <a:ext cx="909060" cy="38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623" y="1433297"/>
            <a:ext cx="2139177" cy="100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112" y="300037"/>
            <a:ext cx="6016254" cy="646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06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524435"/>
          </a:xfrm>
        </p:spPr>
        <p:txBody>
          <a:bodyPr>
            <a:normAutofit fontScale="90000"/>
          </a:bodyPr>
          <a:lstStyle/>
          <a:p>
            <a:r>
              <a:rPr lang="es-ES" dirty="0">
                <a:ln w="3175" cmpd="sng"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000000">
                      <a:alpha val="76000"/>
                    </a:srgbClr>
                  </a:outerShdw>
                </a:effectLst>
              </a:rPr>
              <a:t>PROCESO </a:t>
            </a:r>
            <a:r>
              <a:rPr lang="es-ES" dirty="0" smtClean="0">
                <a:ln w="3175" cmpd="sng"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000000">
                      <a:alpha val="76000"/>
                    </a:srgbClr>
                  </a:outerShdw>
                </a:effectLst>
              </a:rPr>
              <a:t>BATCH – CARGA DIARIA</a:t>
            </a:r>
            <a:endParaRPr lang="es-ES" dirty="0">
              <a:ln w="3175" cmpd="sng"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000000">
                    <a:alpha val="76000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317813"/>
            <a:ext cx="10018713" cy="447338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ES" dirty="0" smtClean="0"/>
              <a:t>Este proceso será el encargado del procesamiento de toda la información que nos ha llegado a través de los </a:t>
            </a:r>
            <a:r>
              <a:rPr lang="es-ES" dirty="0" err="1" smtClean="0"/>
              <a:t>csv</a:t>
            </a:r>
            <a:r>
              <a:rPr lang="es-ES" dirty="0" smtClean="0"/>
              <a:t>, y del </a:t>
            </a:r>
            <a:r>
              <a:rPr lang="es-ES" dirty="0" err="1" smtClean="0"/>
              <a:t>streaming</a:t>
            </a:r>
            <a:r>
              <a:rPr lang="es-ES" dirty="0" smtClean="0"/>
              <a:t>. 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Se hará un procesamiento al día, con lo que cargara toda la información del </a:t>
            </a:r>
            <a:r>
              <a:rPr lang="es-ES" dirty="0" err="1" smtClean="0"/>
              <a:t>dia</a:t>
            </a:r>
            <a:r>
              <a:rPr lang="es-ES" dirty="0" smtClean="0"/>
              <a:t> anterior por defecto. En el caso de querer cargar un </a:t>
            </a:r>
            <a:r>
              <a:rPr lang="es-ES" dirty="0" err="1" smtClean="0"/>
              <a:t>dia</a:t>
            </a:r>
            <a:r>
              <a:rPr lang="es-ES" dirty="0" smtClean="0"/>
              <a:t> en concreto, se le pasara por parámetro la fecha a cargar. </a:t>
            </a:r>
          </a:p>
          <a:p>
            <a:pPr marL="0" indent="0">
              <a:buNone/>
            </a:pPr>
            <a:r>
              <a:rPr lang="es-ES" dirty="0" smtClean="0"/>
              <a:t>El procesamiento de películas leerá del directorio </a:t>
            </a:r>
            <a:r>
              <a:rPr lang="es-ES" dirty="0"/>
              <a:t>“/</a:t>
            </a:r>
            <a:r>
              <a:rPr lang="es-ES" dirty="0" smtClean="0"/>
              <a:t>new/</a:t>
            </a:r>
            <a:r>
              <a:rPr lang="es-ES" dirty="0" err="1" smtClean="0"/>
              <a:t>movie</a:t>
            </a:r>
            <a:r>
              <a:rPr lang="es-ES" dirty="0" smtClean="0"/>
              <a:t>/YYYY/MM/DD” y por cada una de los registros, comprobara su existencia en </a:t>
            </a:r>
            <a:r>
              <a:rPr lang="es-ES" dirty="0" err="1" smtClean="0"/>
              <a:t>mongodb</a:t>
            </a:r>
            <a:r>
              <a:rPr lang="es-ES" dirty="0" smtClean="0"/>
              <a:t>. En el caso afirmativo, modificará con lo nuevo, y en el caso contrario insertará la nueva información.</a:t>
            </a:r>
          </a:p>
          <a:p>
            <a:pPr marL="0" indent="0">
              <a:buNone/>
            </a:pPr>
            <a:r>
              <a:rPr lang="es-ES" dirty="0" smtClean="0"/>
              <a:t>El procesamiento de valoraciones, leerá </a:t>
            </a:r>
            <a:r>
              <a:rPr lang="es-ES" dirty="0"/>
              <a:t>del directorio </a:t>
            </a:r>
            <a:r>
              <a:rPr lang="es-ES" dirty="0" smtClean="0"/>
              <a:t>“/new/</a:t>
            </a:r>
            <a:r>
              <a:rPr lang="es-ES" dirty="0" err="1" smtClean="0"/>
              <a:t>valorations</a:t>
            </a:r>
            <a:r>
              <a:rPr lang="es-ES" dirty="0" smtClean="0"/>
              <a:t>/YYYY/MM/DD” y guardara esa información en otro directorio de HDFS (“/</a:t>
            </a:r>
            <a:r>
              <a:rPr lang="es-ES" dirty="0" err="1" smtClean="0"/>
              <a:t>recomender</a:t>
            </a:r>
            <a:r>
              <a:rPr lang="es-ES" dirty="0" smtClean="0"/>
              <a:t>/</a:t>
            </a:r>
            <a:r>
              <a:rPr lang="es-ES" dirty="0" err="1" smtClean="0"/>
              <a:t>valorations</a:t>
            </a:r>
            <a:r>
              <a:rPr lang="es-ES" dirty="0" smtClean="0"/>
              <a:t>/YYYY/MM”) para que el </a:t>
            </a:r>
            <a:r>
              <a:rPr lang="es-ES" dirty="0" err="1" smtClean="0"/>
              <a:t>recomendador</a:t>
            </a:r>
            <a:r>
              <a:rPr lang="es-ES" dirty="0" smtClean="0"/>
              <a:t> use la información. Seguidamente, agruparemos las valoraciones por película, y calcularemos la nueva valoración de cada una de ellas. Por ultimo, agruparemos por usuario, las películas que ha visualizado, y cargaremos la información en una colección de </a:t>
            </a:r>
            <a:r>
              <a:rPr lang="es-ES" dirty="0" err="1" smtClean="0"/>
              <a:t>mongodb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60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524435"/>
          </a:xfrm>
        </p:spPr>
        <p:txBody>
          <a:bodyPr>
            <a:normAutofit fontScale="90000"/>
          </a:bodyPr>
          <a:lstStyle/>
          <a:p>
            <a:r>
              <a:rPr lang="es-ES" dirty="0">
                <a:ln w="3175" cmpd="sng"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000000">
                      <a:alpha val="76000"/>
                    </a:srgbClr>
                  </a:outerShdw>
                </a:effectLst>
              </a:rPr>
              <a:t>PROCESO </a:t>
            </a:r>
            <a:r>
              <a:rPr lang="es-ES" dirty="0" smtClean="0">
                <a:ln w="3175" cmpd="sng"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000000">
                      <a:alpha val="76000"/>
                    </a:srgbClr>
                  </a:outerShdw>
                </a:effectLst>
              </a:rPr>
              <a:t>BATCH – CARGA DIARIA</a:t>
            </a:r>
            <a:endParaRPr lang="es-ES" dirty="0">
              <a:ln w="3175" cmpd="sng"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000000">
                    <a:alpha val="76000"/>
                  </a:srgbClr>
                </a:outerShdw>
              </a:effectLst>
            </a:endParaRPr>
          </a:p>
        </p:txBody>
      </p:sp>
      <p:pic>
        <p:nvPicPr>
          <p:cNvPr id="4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382" y="2194562"/>
            <a:ext cx="2139177" cy="100448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422" y="3696491"/>
            <a:ext cx="1671558" cy="134102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840503" y="4147536"/>
            <a:ext cx="2194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dirty="0" smtClean="0"/>
              <a:t>/new/</a:t>
            </a:r>
            <a:r>
              <a:rPr lang="es-ES_tradnl" sz="1100" dirty="0" err="1" smtClean="0"/>
              <a:t>movies</a:t>
            </a:r>
            <a:r>
              <a:rPr lang="es-ES_tradnl" sz="1100" dirty="0" smtClean="0"/>
              <a:t>/YYYY/MM/DD</a:t>
            </a:r>
          </a:p>
          <a:p>
            <a:r>
              <a:rPr lang="es-ES_tradnl" sz="1100" dirty="0" smtClean="0"/>
              <a:t>/new/</a:t>
            </a:r>
            <a:r>
              <a:rPr lang="es-ES_tradnl" sz="1100" dirty="0" err="1" smtClean="0"/>
              <a:t>valorations</a:t>
            </a:r>
            <a:r>
              <a:rPr lang="es-ES_tradnl" sz="1100" dirty="0" smtClean="0"/>
              <a:t>/YYYY/MM/DD</a:t>
            </a:r>
            <a:endParaRPr lang="es-ES_tradnl" sz="1100" dirty="0"/>
          </a:p>
        </p:txBody>
      </p:sp>
      <p:cxnSp>
        <p:nvCxnSpPr>
          <p:cNvPr id="7" name="Conector recto de flecha 6"/>
          <p:cNvCxnSpPr>
            <a:stCxn id="6" idx="3"/>
            <a:endCxn id="5" idx="1"/>
          </p:cNvCxnSpPr>
          <p:nvPr/>
        </p:nvCxnSpPr>
        <p:spPr>
          <a:xfrm>
            <a:off x="4035063" y="4362980"/>
            <a:ext cx="1207359" cy="4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isco magnético 7"/>
          <p:cNvSpPr/>
          <p:nvPr/>
        </p:nvSpPr>
        <p:spPr>
          <a:xfrm>
            <a:off x="1790008" y="3543989"/>
            <a:ext cx="2094808" cy="130509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117664"/>
            <a:ext cx="2620846" cy="1081381"/>
          </a:xfrm>
          <a:prstGeom prst="rect">
            <a:avLst/>
          </a:prstGeom>
        </p:spPr>
      </p:pic>
      <p:sp>
        <p:nvSpPr>
          <p:cNvPr id="11" name="Disco magnético 10"/>
          <p:cNvSpPr/>
          <p:nvPr/>
        </p:nvSpPr>
        <p:spPr>
          <a:xfrm>
            <a:off x="8387542" y="3458095"/>
            <a:ext cx="2402378" cy="150182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7064227" y="4358957"/>
            <a:ext cx="1207359" cy="4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8528858" y="4081549"/>
            <a:ext cx="19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m</a:t>
            </a:r>
            <a:r>
              <a:rPr lang="es-ES_tradnl" dirty="0" err="1" smtClean="0"/>
              <a:t>ovie</a:t>
            </a:r>
            <a:endParaRPr lang="es-ES_trad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user.views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7330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757" y="0"/>
            <a:ext cx="58942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34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524435"/>
          </a:xfrm>
        </p:spPr>
        <p:txBody>
          <a:bodyPr>
            <a:normAutofit fontScale="90000"/>
          </a:bodyPr>
          <a:lstStyle/>
          <a:p>
            <a:r>
              <a:rPr lang="es-ES" dirty="0">
                <a:ln w="3175" cmpd="sng"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000000">
                      <a:alpha val="76000"/>
                    </a:srgbClr>
                  </a:outerShdw>
                </a:effectLst>
              </a:rPr>
              <a:t>PROCESO </a:t>
            </a:r>
            <a:r>
              <a:rPr lang="es-ES" dirty="0" smtClean="0">
                <a:ln w="3175" cmpd="sng"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000000">
                      <a:alpha val="76000"/>
                    </a:srgbClr>
                  </a:outerShdw>
                </a:effectLst>
              </a:rPr>
              <a:t>BATCH – CARGA DIARIA</a:t>
            </a:r>
            <a:endParaRPr lang="es-ES" dirty="0">
              <a:ln w="3175" cmpd="sng"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000000">
                    <a:alpha val="76000"/>
                  </a:srgb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20" y="1519450"/>
            <a:ext cx="6143295" cy="434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3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524435"/>
          </a:xfrm>
        </p:spPr>
        <p:txBody>
          <a:bodyPr>
            <a:normAutofit fontScale="90000"/>
          </a:bodyPr>
          <a:lstStyle/>
          <a:p>
            <a:r>
              <a:rPr lang="es-ES" dirty="0">
                <a:ln w="3175" cmpd="sng"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000000">
                      <a:alpha val="76000"/>
                    </a:srgbClr>
                  </a:outerShdw>
                </a:effectLst>
              </a:rPr>
              <a:t>PROCESO </a:t>
            </a:r>
            <a:r>
              <a:rPr lang="es-ES" dirty="0" smtClean="0">
                <a:ln w="3175" cmpd="sng"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000000">
                      <a:alpha val="76000"/>
                    </a:srgbClr>
                  </a:outerShdw>
                </a:effectLst>
              </a:rPr>
              <a:t>BATCH – CARGA DIARIA</a:t>
            </a:r>
            <a:endParaRPr lang="es-ES" dirty="0">
              <a:ln w="3175" cmpd="sng"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000000">
                    <a:alpha val="76000"/>
                  </a:srgb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468" y="1571366"/>
            <a:ext cx="7259063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6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524435"/>
          </a:xfrm>
        </p:spPr>
        <p:txBody>
          <a:bodyPr>
            <a:normAutofit fontScale="90000"/>
          </a:bodyPr>
          <a:lstStyle/>
          <a:p>
            <a:r>
              <a:rPr lang="es-ES" dirty="0">
                <a:ln w="3175" cmpd="sng"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000000">
                      <a:alpha val="76000"/>
                    </a:srgbClr>
                  </a:outerShdw>
                </a:effectLst>
              </a:rPr>
              <a:t>PROCESO </a:t>
            </a:r>
            <a:r>
              <a:rPr lang="es-ES" dirty="0" smtClean="0">
                <a:ln w="3175" cmpd="sng"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000000">
                      <a:alpha val="76000"/>
                    </a:srgbClr>
                  </a:outerShdw>
                </a:effectLst>
              </a:rPr>
              <a:t>BATCH – RECOMENDADOR</a:t>
            </a:r>
            <a:endParaRPr lang="es-ES" dirty="0">
              <a:ln w="3175" cmpd="sng"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000000">
                    <a:alpha val="76000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317813"/>
            <a:ext cx="10018713" cy="44733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smtClean="0"/>
              <a:t>Este proceso es el encargado de realizar la recomendación de un numero de películas a cada usuario, basándose en las valoraciones que ha dado, y en los géneros en los que esta catalogada cada película. </a:t>
            </a:r>
          </a:p>
          <a:p>
            <a:pPr marL="0" indent="0">
              <a:buNone/>
            </a:pPr>
            <a:r>
              <a:rPr lang="es-ES" dirty="0" smtClean="0"/>
              <a:t>Hemos usado el algoritmo de factorización de matrices ALS( </a:t>
            </a:r>
            <a:r>
              <a:rPr lang="es-ES" dirty="0" err="1" smtClean="0"/>
              <a:t>Alternative</a:t>
            </a:r>
            <a:r>
              <a:rPr lang="es-ES" dirty="0" smtClean="0"/>
              <a:t> </a:t>
            </a:r>
            <a:r>
              <a:rPr lang="es-ES" dirty="0" err="1" smtClean="0"/>
              <a:t>Least</a:t>
            </a:r>
            <a:r>
              <a:rPr lang="es-ES" dirty="0" smtClean="0"/>
              <a:t> </a:t>
            </a:r>
            <a:r>
              <a:rPr lang="es-ES" dirty="0" err="1" smtClean="0"/>
              <a:t>Square</a:t>
            </a:r>
            <a:r>
              <a:rPr lang="es-ES" dirty="0" smtClean="0"/>
              <a:t>) incluido en </a:t>
            </a:r>
            <a:r>
              <a:rPr lang="es-ES" dirty="0" err="1" smtClean="0"/>
              <a:t>Spark</a:t>
            </a:r>
            <a:r>
              <a:rPr lang="es-ES" dirty="0" smtClean="0"/>
              <a:t> </a:t>
            </a:r>
            <a:r>
              <a:rPr lang="es-ES" dirty="0" err="1" smtClean="0"/>
              <a:t>Mlib</a:t>
            </a:r>
            <a:r>
              <a:rPr lang="es-ES" dirty="0"/>
              <a:t>.</a:t>
            </a:r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Leera</a:t>
            </a:r>
            <a:r>
              <a:rPr lang="es-ES" dirty="0" smtClean="0"/>
              <a:t> la información almacenada en HDFS en el directorio “/</a:t>
            </a:r>
            <a:r>
              <a:rPr lang="es-ES" dirty="0" err="1"/>
              <a:t>recomender</a:t>
            </a:r>
            <a:r>
              <a:rPr lang="es-ES" dirty="0"/>
              <a:t>/</a:t>
            </a:r>
            <a:r>
              <a:rPr lang="es-ES" dirty="0" err="1"/>
              <a:t>valorations</a:t>
            </a:r>
            <a:r>
              <a:rPr lang="es-ES" dirty="0"/>
              <a:t>/YYYY/MM</a:t>
            </a:r>
            <a:r>
              <a:rPr lang="es-ES" dirty="0" smtClean="0"/>
              <a:t>” y cargara todo el catalogo de películas almacenado en </a:t>
            </a:r>
            <a:r>
              <a:rPr lang="es-ES" dirty="0" err="1" smtClean="0"/>
              <a:t>mongodb</a:t>
            </a:r>
            <a:r>
              <a:rPr lang="es-ES" dirty="0" smtClean="0"/>
              <a:t>. Los datos que necesitamos de cada película es el identificador (“</a:t>
            </a:r>
            <a:r>
              <a:rPr lang="es-ES" dirty="0" err="1" smtClean="0"/>
              <a:t>movieId</a:t>
            </a:r>
            <a:r>
              <a:rPr lang="es-ES" dirty="0" smtClean="0"/>
              <a:t>”), el titulo, y los géneros a los que pertenece. </a:t>
            </a:r>
          </a:p>
          <a:p>
            <a:pPr marL="0" indent="0">
              <a:buNone/>
            </a:pPr>
            <a:r>
              <a:rPr lang="es-ES" dirty="0" smtClean="0"/>
              <a:t>Ahora, por cada uno de los usuarios, lanzamos el algoritmo de recomendación, entrenándolo con los datos de las películas que ha valorado, y el catalogo entero. Acabado esto, haremos la predicción y nos quedaremos con los 20 primeros resultados obtenidos, y los guardaremos en </a:t>
            </a:r>
            <a:r>
              <a:rPr lang="es-ES" dirty="0" err="1" smtClean="0"/>
              <a:t>mongodb</a:t>
            </a:r>
            <a:r>
              <a:rPr lang="es-ES" dirty="0" smtClean="0"/>
              <a:t> en la colección que tiene la información de los usuarios.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08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524435"/>
          </a:xfrm>
        </p:spPr>
        <p:txBody>
          <a:bodyPr>
            <a:normAutofit fontScale="90000"/>
          </a:bodyPr>
          <a:lstStyle/>
          <a:p>
            <a:r>
              <a:rPr lang="es-ES" dirty="0">
                <a:ln w="3175" cmpd="sng"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000000">
                      <a:alpha val="76000"/>
                    </a:srgbClr>
                  </a:outerShdw>
                </a:effectLst>
              </a:rPr>
              <a:t>PROCESO </a:t>
            </a:r>
            <a:r>
              <a:rPr lang="es-ES" dirty="0" smtClean="0">
                <a:ln w="3175" cmpd="sng"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000000">
                      <a:alpha val="76000"/>
                    </a:srgbClr>
                  </a:outerShdw>
                </a:effectLst>
              </a:rPr>
              <a:t>BATCH – RECOMENDADOR</a:t>
            </a:r>
            <a:endParaRPr lang="es-ES" dirty="0">
              <a:ln w="3175" cmpd="sng"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000000">
                    <a:alpha val="76000"/>
                  </a:srgbClr>
                </a:outerShdw>
              </a:effectLst>
            </a:endParaRPr>
          </a:p>
        </p:txBody>
      </p:sp>
      <p:pic>
        <p:nvPicPr>
          <p:cNvPr id="5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144" y="1645923"/>
            <a:ext cx="2139177" cy="100448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053" y="3649394"/>
            <a:ext cx="1671558" cy="1341021"/>
          </a:xfrm>
          <a:prstGeom prst="rect">
            <a:avLst/>
          </a:prstGeom>
        </p:spPr>
      </p:pic>
      <p:sp>
        <p:nvSpPr>
          <p:cNvPr id="7" name="CuadroTexto 5"/>
          <p:cNvSpPr txBox="1"/>
          <p:nvPr/>
        </p:nvSpPr>
        <p:spPr>
          <a:xfrm>
            <a:off x="1542319" y="3382761"/>
            <a:ext cx="22742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100" dirty="0" smtClean="0"/>
              <a:t>/</a:t>
            </a:r>
            <a:r>
              <a:rPr lang="es-ES_tradnl" sz="1100" dirty="0" err="1" smtClean="0"/>
              <a:t>recomender</a:t>
            </a:r>
            <a:r>
              <a:rPr lang="es-ES_tradnl" sz="1100" dirty="0" smtClean="0"/>
              <a:t>/</a:t>
            </a:r>
            <a:r>
              <a:rPr lang="es-ES_tradnl" sz="1100" dirty="0" err="1" smtClean="0"/>
              <a:t>valorations</a:t>
            </a:r>
            <a:r>
              <a:rPr lang="es-ES_tradnl" sz="1100" dirty="0" smtClean="0"/>
              <a:t>/YYYY/MM</a:t>
            </a:r>
            <a:endParaRPr lang="es-ES_tradnl" sz="1100" dirty="0"/>
          </a:p>
        </p:txBody>
      </p:sp>
      <p:cxnSp>
        <p:nvCxnSpPr>
          <p:cNvPr id="8" name="Conector recto de flecha 7"/>
          <p:cNvCxnSpPr>
            <a:stCxn id="7" idx="3"/>
            <a:endCxn id="6" idx="1"/>
          </p:cNvCxnSpPr>
          <p:nvPr/>
        </p:nvCxnSpPr>
        <p:spPr>
          <a:xfrm>
            <a:off x="3816616" y="3513566"/>
            <a:ext cx="1069437" cy="806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Disco magnético 8"/>
          <p:cNvSpPr/>
          <p:nvPr/>
        </p:nvSpPr>
        <p:spPr>
          <a:xfrm>
            <a:off x="1599892" y="2779214"/>
            <a:ext cx="2094808" cy="130509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_tradnl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144" y="4213120"/>
            <a:ext cx="2121935" cy="875527"/>
          </a:xfrm>
          <a:prstGeom prst="rect">
            <a:avLst/>
          </a:prstGeom>
        </p:spPr>
      </p:pic>
      <p:sp>
        <p:nvSpPr>
          <p:cNvPr id="11" name="Disco magnético 10"/>
          <p:cNvSpPr/>
          <p:nvPr/>
        </p:nvSpPr>
        <p:spPr>
          <a:xfrm>
            <a:off x="8247304" y="3499659"/>
            <a:ext cx="2402378" cy="150182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_tradnl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6923989" y="4400521"/>
            <a:ext cx="1207359" cy="4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3"/>
          <p:cNvSpPr txBox="1"/>
          <p:nvPr/>
        </p:nvSpPr>
        <p:spPr>
          <a:xfrm>
            <a:off x="8388620" y="4123113"/>
            <a:ext cx="19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 smtClean="0"/>
              <a:t>user.views</a:t>
            </a:r>
            <a:endParaRPr lang="es-ES_tradnl" dirty="0"/>
          </a:p>
        </p:txBody>
      </p:sp>
      <p:sp>
        <p:nvSpPr>
          <p:cNvPr id="14" name="Disco magnético 13"/>
          <p:cNvSpPr/>
          <p:nvPr/>
        </p:nvSpPr>
        <p:spPr>
          <a:xfrm>
            <a:off x="1791095" y="5173283"/>
            <a:ext cx="1468572" cy="108619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_tradnl"/>
          </a:p>
        </p:txBody>
      </p:sp>
      <p:sp>
        <p:nvSpPr>
          <p:cNvPr id="15" name="CuadroTexto 17"/>
          <p:cNvSpPr txBox="1"/>
          <p:nvPr/>
        </p:nvSpPr>
        <p:spPr>
          <a:xfrm>
            <a:off x="1827404" y="5632003"/>
            <a:ext cx="1241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100" dirty="0" err="1" smtClean="0"/>
              <a:t>movie</a:t>
            </a:r>
            <a:endParaRPr lang="es-ES_tradnl" sz="1100" dirty="0" smtClean="0"/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3342795" y="4472305"/>
            <a:ext cx="1543258" cy="1246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Imagen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304" y="2212642"/>
            <a:ext cx="2121935" cy="87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6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956" y="0"/>
            <a:ext cx="52740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7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ln w="3175" cmpd="sng"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000000">
                      <a:alpha val="76000"/>
                    </a:srgbClr>
                  </a:outerShdw>
                </a:effectLst>
              </a:rPr>
              <a:t>Descripción </a:t>
            </a:r>
            <a:r>
              <a:rPr lang="es-ES" dirty="0">
                <a:ln w="3175" cmpd="sng"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000000">
                      <a:alpha val="76000"/>
                    </a:srgbClr>
                  </a:outerShdw>
                </a:effectLst>
              </a:rPr>
              <a:t>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8807" y="1989221"/>
            <a:ext cx="10409719" cy="3801979"/>
          </a:xfrm>
        </p:spPr>
        <p:txBody>
          <a:bodyPr>
            <a:normAutofit lnSpcReduction="10000"/>
          </a:bodyPr>
          <a:lstStyle/>
          <a:p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La finalidad de esta plataforma es analizar la información que tenemos en la plataforma, tales como el catalogo de películas, y las valoraciones que ha dado cada usuario a las mismas.</a:t>
            </a:r>
          </a:p>
          <a:p>
            <a:pPr marL="0" indent="0">
              <a:buNone/>
            </a:pPr>
            <a:r>
              <a:rPr lang="es-ES" dirty="0" smtClean="0"/>
              <a:t>Se han desarrollado varios módulos para el procesamiento de la información. </a:t>
            </a:r>
            <a:endParaRPr lang="es-ES" dirty="0"/>
          </a:p>
          <a:p>
            <a:pPr lvl="1"/>
            <a:r>
              <a:rPr lang="es-ES" dirty="0" smtClean="0"/>
              <a:t>Tiempo Real</a:t>
            </a:r>
          </a:p>
          <a:p>
            <a:pPr lvl="1"/>
            <a:r>
              <a:rPr lang="es-ES" dirty="0" err="1" smtClean="0"/>
              <a:t>Batch</a:t>
            </a:r>
            <a:endParaRPr lang="es-ES" dirty="0" smtClean="0"/>
          </a:p>
          <a:p>
            <a:pPr lvl="1"/>
            <a:r>
              <a:rPr lang="es-ES" dirty="0" err="1" smtClean="0"/>
              <a:t>Recomendador</a:t>
            </a:r>
            <a:r>
              <a:rPr lang="es-ES" dirty="0" smtClean="0"/>
              <a:t> de películas</a:t>
            </a:r>
          </a:p>
          <a:p>
            <a:pPr lvl="1"/>
            <a:r>
              <a:rPr lang="es-ES" dirty="0" smtClean="0"/>
              <a:t>Front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524435"/>
          </a:xfrm>
        </p:spPr>
        <p:txBody>
          <a:bodyPr>
            <a:normAutofit fontScale="90000"/>
          </a:bodyPr>
          <a:lstStyle/>
          <a:p>
            <a:r>
              <a:rPr lang="es-ES" dirty="0">
                <a:ln w="3175" cmpd="sng"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000000">
                      <a:alpha val="76000"/>
                    </a:srgbClr>
                  </a:outerShdw>
                </a:effectLst>
              </a:rPr>
              <a:t>PROCESO </a:t>
            </a:r>
            <a:r>
              <a:rPr lang="es-ES" dirty="0" smtClean="0">
                <a:ln w="3175" cmpd="sng"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000000">
                      <a:alpha val="76000"/>
                    </a:srgbClr>
                  </a:outerShdw>
                </a:effectLst>
              </a:rPr>
              <a:t>BATCH – RECOMENDADOR</a:t>
            </a:r>
            <a:endParaRPr lang="es-ES" dirty="0">
              <a:ln w="3175" cmpd="sng"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000000">
                    <a:alpha val="76000"/>
                  </a:srgb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530" y="1396342"/>
            <a:ext cx="6444370" cy="457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8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13020"/>
          </a:xfrm>
        </p:spPr>
        <p:txBody>
          <a:bodyPr>
            <a:normAutofit/>
          </a:bodyPr>
          <a:lstStyle/>
          <a:p>
            <a:r>
              <a:rPr lang="es-ES" dirty="0" smtClean="0">
                <a:ln w="3175" cmpd="sng"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000000">
                      <a:alpha val="76000"/>
                    </a:srgbClr>
                  </a:outerShdw>
                </a:effectLst>
              </a:rPr>
              <a:t>Visualización del dato</a:t>
            </a:r>
            <a:endParaRPr lang="es-ES" dirty="0">
              <a:ln w="3175" cmpd="sng"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000000">
                    <a:alpha val="76000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8807" y="1953719"/>
            <a:ext cx="10409719" cy="414228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_tradnl" dirty="0" smtClean="0"/>
              <a:t>Para poder visualizar la información que hemos ido procesando en las diferentes capas, usamos </a:t>
            </a:r>
            <a:r>
              <a:rPr lang="es-ES_tradnl" dirty="0" err="1" smtClean="0"/>
              <a:t>Druid</a:t>
            </a:r>
            <a:r>
              <a:rPr lang="es-ES_tradnl" dirty="0" smtClean="0"/>
              <a:t>, que es un indexador de información, y que ha estado escuchando el tópico de Kafka “</a:t>
            </a:r>
            <a:r>
              <a:rPr lang="es-ES" dirty="0" err="1"/>
              <a:t>valorations-druid-topic</a:t>
            </a:r>
            <a:r>
              <a:rPr lang="es-ES_tradnl" dirty="0" smtClean="0"/>
              <a:t>”. Esta configurado, para que cada dos minutos consolide la información que esta escuchando por ese tópico.  Para poder tener una representación grafica de los datos, usamos la herramienta </a:t>
            </a:r>
            <a:r>
              <a:rPr lang="es-ES_tradnl" dirty="0" err="1" smtClean="0"/>
              <a:t>Grafana</a:t>
            </a:r>
            <a:r>
              <a:rPr lang="es-ES_tradnl" dirty="0" smtClean="0"/>
              <a:t>, que se conectara mediante un </a:t>
            </a:r>
            <a:r>
              <a:rPr lang="es-ES_tradnl" dirty="0" err="1" smtClean="0"/>
              <a:t>plugin</a:t>
            </a:r>
            <a:r>
              <a:rPr lang="es-ES_tradnl" dirty="0" smtClean="0"/>
              <a:t> a </a:t>
            </a:r>
            <a:r>
              <a:rPr lang="es-ES_tradnl" dirty="0" err="1" smtClean="0"/>
              <a:t>Druid</a:t>
            </a:r>
            <a:r>
              <a:rPr lang="es-ES_tradnl" dirty="0" smtClean="0"/>
              <a:t> y sacara los datos en graficas o tablas, según nos convenga. </a:t>
            </a:r>
          </a:p>
          <a:p>
            <a:pPr marL="0" indent="0">
              <a:buNone/>
            </a:pPr>
            <a:r>
              <a:rPr lang="es-ES_tradnl" dirty="0" smtClean="0"/>
              <a:t>Aquí tendremos dos </a:t>
            </a:r>
            <a:r>
              <a:rPr lang="es-ES_tradnl" dirty="0" err="1" smtClean="0"/>
              <a:t>Dashboards</a:t>
            </a:r>
            <a:r>
              <a:rPr lang="es-ES_tradnl" dirty="0" smtClean="0"/>
              <a:t>:</a:t>
            </a:r>
          </a:p>
          <a:p>
            <a:r>
              <a:rPr lang="es-ES_tradnl" dirty="0" smtClean="0"/>
              <a:t>Datos totales:</a:t>
            </a:r>
          </a:p>
          <a:p>
            <a:pPr lvl="1"/>
            <a:r>
              <a:rPr lang="es-ES_tradnl" dirty="0" smtClean="0"/>
              <a:t>Película mas valorada</a:t>
            </a:r>
          </a:p>
          <a:p>
            <a:pPr lvl="1"/>
            <a:r>
              <a:rPr lang="es-ES_tradnl" dirty="0" smtClean="0"/>
              <a:t>Usuario que mas películas ha visto</a:t>
            </a:r>
          </a:p>
          <a:p>
            <a:pPr lvl="1"/>
            <a:r>
              <a:rPr lang="es-ES_tradnl" dirty="0" smtClean="0"/>
              <a:t>Visualizaciones únicas por día</a:t>
            </a:r>
          </a:p>
          <a:p>
            <a:r>
              <a:rPr lang="es-ES_tradnl" dirty="0" smtClean="0"/>
              <a:t>Datos en una franja de años</a:t>
            </a:r>
          </a:p>
          <a:p>
            <a:pPr lvl="1"/>
            <a:r>
              <a:rPr lang="es-ES_tradnl" dirty="0" smtClean="0"/>
              <a:t>Valoración media por día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13020"/>
          </a:xfrm>
        </p:spPr>
        <p:txBody>
          <a:bodyPr>
            <a:normAutofit/>
          </a:bodyPr>
          <a:lstStyle/>
          <a:p>
            <a:r>
              <a:rPr lang="es-ES" dirty="0" smtClean="0">
                <a:ln w="3175" cmpd="sng"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000000">
                      <a:alpha val="76000"/>
                    </a:srgbClr>
                  </a:outerShdw>
                </a:effectLst>
              </a:rPr>
              <a:t>Visualización del dato</a:t>
            </a:r>
            <a:endParaRPr lang="es-ES" dirty="0">
              <a:ln w="3175" cmpd="sng"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000000">
                    <a:alpha val="76000"/>
                  </a:srgb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026" y="1798821"/>
            <a:ext cx="4890052" cy="279659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418" y="1798821"/>
            <a:ext cx="4636246" cy="278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13020"/>
          </a:xfrm>
        </p:spPr>
        <p:txBody>
          <a:bodyPr>
            <a:normAutofit/>
          </a:bodyPr>
          <a:lstStyle/>
          <a:p>
            <a:r>
              <a:rPr lang="es-ES" dirty="0" smtClean="0">
                <a:ln w="3175" cmpd="sng"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000000">
                      <a:alpha val="76000"/>
                    </a:srgbClr>
                  </a:outerShdw>
                </a:effectLst>
              </a:rPr>
              <a:t>Visualización del dato</a:t>
            </a:r>
            <a:endParaRPr lang="es-ES" dirty="0">
              <a:ln w="3175" cmpd="sng"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000000">
                    <a:alpha val="76000"/>
                  </a:srgb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1798821"/>
            <a:ext cx="4474241" cy="270286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207" y="1798821"/>
            <a:ext cx="4417591" cy="270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13020"/>
          </a:xfrm>
        </p:spPr>
        <p:txBody>
          <a:bodyPr>
            <a:normAutofit/>
          </a:bodyPr>
          <a:lstStyle/>
          <a:p>
            <a:r>
              <a:rPr lang="es-ES" dirty="0" smtClean="0">
                <a:ln w="3175" cmpd="sng"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000000">
                      <a:alpha val="76000"/>
                    </a:srgbClr>
                  </a:outerShdw>
                </a:effectLst>
              </a:rPr>
              <a:t>Visualización del dato</a:t>
            </a:r>
            <a:endParaRPr lang="es-ES" dirty="0">
              <a:ln w="3175" cmpd="sng"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000000">
                    <a:alpha val="76000"/>
                  </a:srgb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226" y="2294244"/>
            <a:ext cx="10058400" cy="310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4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04185" y="1005996"/>
            <a:ext cx="9233385" cy="2676543"/>
          </a:xfrm>
        </p:spPr>
        <p:txBody>
          <a:bodyPr>
            <a:normAutofit/>
          </a:bodyPr>
          <a:lstStyle/>
          <a:p>
            <a:pPr algn="ctr"/>
            <a:r>
              <a:rPr lang="es-ES" dirty="0" smtClean="0">
                <a:ln w="3175" cmpd="sng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rgbClr val="0070C0"/>
                </a:solidFill>
                <a:effectLst>
                  <a:glow rad="101600">
                    <a:schemeClr val="accent1">
                      <a:alpha val="40000"/>
                    </a:schemeClr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TFM Master </a:t>
            </a:r>
            <a:br>
              <a:rPr lang="es-ES" dirty="0" smtClean="0">
                <a:ln w="3175" cmpd="sng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rgbClr val="0070C0"/>
                </a:solidFill>
                <a:effectLst>
                  <a:glow rad="101600">
                    <a:schemeClr val="accent1">
                      <a:alpha val="40000"/>
                    </a:schemeClr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dirty="0" smtClean="0">
                <a:ln w="3175" cmpd="sng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rgbClr val="0070C0"/>
                </a:solidFill>
                <a:effectLst>
                  <a:glow rad="101600">
                    <a:schemeClr val="accent1">
                      <a:alpha val="40000"/>
                    </a:schemeClr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Arquitectura Big Data </a:t>
            </a:r>
            <a:endParaRPr lang="es-ES" dirty="0">
              <a:ln w="3175" cmpd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solidFill>
                <a:srgbClr val="0070C0"/>
              </a:solidFill>
              <a:effectLst>
                <a:glow rad="101600">
                  <a:schemeClr val="accent1">
                    <a:alpha val="40000"/>
                  </a:schemeClr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91497" y="3682539"/>
            <a:ext cx="4819589" cy="1388534"/>
          </a:xfrm>
        </p:spPr>
        <p:txBody>
          <a:bodyPr/>
          <a:lstStyle/>
          <a:p>
            <a:endParaRPr lang="es-ES" dirty="0">
              <a:ln w="9525">
                <a:solidFill>
                  <a:schemeClr val="accent1"/>
                </a:solidFill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effectLst>
                <a:glow>
                  <a:schemeClr val="accent1">
                    <a:alpha val="40000"/>
                  </a:schemeClr>
                </a:glow>
                <a:reflection stA="45000" endPos="0" dir="5400000" sy="-100000" algn="bl" rotWithShape="0"/>
              </a:effectLst>
            </a:endParaRPr>
          </a:p>
          <a:p>
            <a:r>
              <a:rPr lang="es-ES" dirty="0" smtClean="0">
                <a:ln w="9525">
                  <a:solidFill>
                    <a:schemeClr val="accent1"/>
                  </a:soli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>
                    <a:schemeClr val="accent1">
                      <a:alpha val="40000"/>
                    </a:schemeClr>
                  </a:glow>
                  <a:reflection stA="45000" endPos="0" dir="5400000" sy="-100000" algn="bl" rotWithShape="0"/>
                </a:effectLst>
              </a:rPr>
              <a:t>Francisco Jose Márquez Tinte</a:t>
            </a:r>
          </a:p>
          <a:p>
            <a:r>
              <a:rPr lang="es-ES" dirty="0" smtClean="0">
                <a:ln w="9525">
                  <a:solidFill>
                    <a:schemeClr val="accent1"/>
                  </a:soli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>
                    <a:schemeClr val="accent1">
                      <a:alpha val="40000"/>
                    </a:schemeClr>
                  </a:glow>
                  <a:reflection stA="45000" endPos="0" dir="5400000" sy="-100000" algn="bl" rotWithShape="0"/>
                </a:effectLst>
              </a:rPr>
              <a:t>netkako@Hotmail.com</a:t>
            </a:r>
            <a:endParaRPr lang="es-ES" dirty="0">
              <a:ln w="9525">
                <a:solidFill>
                  <a:schemeClr val="accent1"/>
                </a:solidFill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effectLst>
                <a:glow>
                  <a:schemeClr val="accent1">
                    <a:alpha val="40000"/>
                  </a:schemeClr>
                </a:glow>
                <a:reflection stA="45000" endPos="0" dir="5400000" sy="-100000" algn="bl" rotWithShape="0"/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213" y="4182073"/>
            <a:ext cx="3962400" cy="889000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029498" y="5206540"/>
            <a:ext cx="4819589" cy="994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s-ES" dirty="0" smtClean="0">
              <a:ln w="9525">
                <a:solidFill>
                  <a:schemeClr val="accent1"/>
                </a:solidFill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effectLst>
                <a:glow>
                  <a:schemeClr val="accent1">
                    <a:alpha val="40000"/>
                  </a:schemeClr>
                </a:glow>
                <a:reflection stA="45000" endPos="0" dir="5400000" sy="-100000" algn="bl" rotWithShape="0"/>
              </a:effectLst>
            </a:endParaRPr>
          </a:p>
          <a:p>
            <a:r>
              <a:rPr lang="es-ES" dirty="0" smtClean="0">
                <a:ln w="9525">
                  <a:solidFill>
                    <a:schemeClr val="accent1"/>
                  </a:soli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>
                    <a:schemeClr val="accent1">
                      <a:alpha val="40000"/>
                    </a:schemeClr>
                  </a:glow>
                  <a:reflection stA="45000" endPos="0" dir="5400000" sy="-100000" algn="bl" rotWithShape="0"/>
                </a:effectLst>
              </a:rPr>
              <a:t>Junio 2018</a:t>
            </a:r>
            <a:endParaRPr lang="es-ES" dirty="0">
              <a:ln w="9525">
                <a:solidFill>
                  <a:schemeClr val="accent1"/>
                </a:solidFill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effectLst>
                <a:glow>
                  <a:schemeClr val="accent1">
                    <a:alpha val="40000"/>
                  </a:schemeClr>
                </a:glow>
                <a:reflection stA="45000" endPos="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723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n w="3175" cmpd="sng"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000000">
                      <a:alpha val="76000"/>
                    </a:srgbClr>
                  </a:outerShdw>
                </a:effectLst>
              </a:rPr>
              <a:t>DataSet</a:t>
            </a:r>
            <a:endParaRPr lang="es-ES" dirty="0">
              <a:ln w="3175" cmpd="sng"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000000">
                    <a:alpha val="76000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936865"/>
            <a:ext cx="10018713" cy="3854335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s-ES" sz="2200" dirty="0"/>
              <a:t>El </a:t>
            </a:r>
            <a:r>
              <a:rPr lang="es-ES" sz="2200" dirty="0" err="1"/>
              <a:t>dataset</a:t>
            </a:r>
            <a:r>
              <a:rPr lang="es-ES" sz="2200" dirty="0"/>
              <a:t> usado en el proyecto se ha obtenido del </a:t>
            </a:r>
            <a:r>
              <a:rPr lang="es-ES" sz="2200" dirty="0" err="1"/>
              <a:t>site</a:t>
            </a:r>
            <a:r>
              <a:rPr lang="es-ES" sz="2200" dirty="0"/>
              <a:t> </a:t>
            </a:r>
            <a:r>
              <a:rPr lang="es-ES" sz="2200" dirty="0">
                <a:hlinkClick r:id="rId3"/>
              </a:rPr>
              <a:t>https://www.kaggle.com/rounakbanik/the-movies-dataset/</a:t>
            </a:r>
            <a:r>
              <a:rPr lang="es-ES" sz="2200" dirty="0"/>
              <a:t> </a:t>
            </a:r>
            <a:r>
              <a:rPr lang="es-ES" sz="2200" dirty="0" smtClean="0"/>
              <a:t> </a:t>
            </a:r>
          </a:p>
          <a:p>
            <a:pPr>
              <a:lnSpc>
                <a:spcPct val="80000"/>
              </a:lnSpc>
            </a:pPr>
            <a:r>
              <a:rPr lang="es-ES" sz="2200" dirty="0" smtClean="0"/>
              <a:t>Catalogo de </a:t>
            </a:r>
            <a:r>
              <a:rPr lang="es-ES" sz="2200" dirty="0"/>
              <a:t>mas de 45.000 </a:t>
            </a:r>
            <a:r>
              <a:rPr lang="es-ES" sz="2200" dirty="0" smtClean="0"/>
              <a:t>películas</a:t>
            </a:r>
          </a:p>
          <a:p>
            <a:pPr>
              <a:lnSpc>
                <a:spcPct val="80000"/>
              </a:lnSpc>
            </a:pPr>
            <a:r>
              <a:rPr lang="es-ES" sz="2200" dirty="0" smtClean="0"/>
              <a:t>Mas de 270,000 usuarios</a:t>
            </a:r>
          </a:p>
          <a:p>
            <a:pPr>
              <a:lnSpc>
                <a:spcPct val="80000"/>
              </a:lnSpc>
            </a:pPr>
            <a:r>
              <a:rPr lang="es-ES" sz="2200" dirty="0" smtClean="0"/>
              <a:t>26 millones de valoraciones </a:t>
            </a:r>
            <a:endParaRPr lang="es-ES" sz="2200" dirty="0"/>
          </a:p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s-ES" sz="2200" dirty="0" smtClean="0"/>
              <a:t>Todos </a:t>
            </a:r>
            <a:r>
              <a:rPr lang="es-ES" sz="2200" dirty="0"/>
              <a:t>estos datos son aproximadamente hasta el mes de Julio de 2017</a:t>
            </a:r>
            <a:r>
              <a:rPr lang="es-ES" sz="2200" dirty="0" smtClean="0"/>
              <a:t>.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n w="3175" cmpd="sng"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000000">
                      <a:alpha val="76000"/>
                    </a:srgbClr>
                  </a:outerShdw>
                </a:effectLst>
              </a:rPr>
              <a:t>Software</a:t>
            </a:r>
            <a:endParaRPr lang="es-ES" dirty="0">
              <a:ln w="3175" cmpd="sng"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000000">
                    <a:alpha val="76000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936865"/>
            <a:ext cx="10018713" cy="3854335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s-ES" dirty="0" smtClean="0"/>
              <a:t>Se ha desarrollado sobre un SO Ubuntu 16.4 lanzado con Virtual Box sobre portátil </a:t>
            </a:r>
            <a:r>
              <a:rPr lang="es-ES" dirty="0" err="1" smtClean="0"/>
              <a:t>MacBookPro</a:t>
            </a:r>
            <a:r>
              <a:rPr lang="es-ES" dirty="0" smtClean="0"/>
              <a:t> 2011 con 16gb de RAM.</a:t>
            </a:r>
          </a:p>
          <a:p>
            <a:pPr marL="457200" lvl="1" indent="0">
              <a:buNone/>
            </a:pPr>
            <a:r>
              <a:rPr lang="es-ES" dirty="0" smtClean="0"/>
              <a:t>El software utilizado es el siguiente:</a:t>
            </a:r>
            <a:endParaRPr lang="es-ES" dirty="0"/>
          </a:p>
          <a:p>
            <a:pPr lvl="1"/>
            <a:r>
              <a:rPr lang="es-ES" dirty="0" err="1" smtClean="0"/>
              <a:t>Hadoop</a:t>
            </a:r>
            <a:r>
              <a:rPr lang="es-ES" dirty="0" smtClean="0"/>
              <a:t> 2.7.4</a:t>
            </a:r>
          </a:p>
          <a:p>
            <a:pPr lvl="1"/>
            <a:r>
              <a:rPr lang="es-ES" dirty="0" err="1" smtClean="0"/>
              <a:t>Spark</a:t>
            </a:r>
            <a:r>
              <a:rPr lang="es-ES" dirty="0" smtClean="0"/>
              <a:t> 1.6.2</a:t>
            </a:r>
          </a:p>
          <a:p>
            <a:pPr lvl="2"/>
            <a:r>
              <a:rPr lang="es-ES" dirty="0" err="1" smtClean="0"/>
              <a:t>Spark</a:t>
            </a:r>
            <a:r>
              <a:rPr lang="es-ES" dirty="0" smtClean="0"/>
              <a:t> </a:t>
            </a:r>
            <a:r>
              <a:rPr lang="es-ES" dirty="0" err="1" smtClean="0"/>
              <a:t>Mlib</a:t>
            </a:r>
            <a:endParaRPr lang="es-ES" dirty="0" smtClean="0"/>
          </a:p>
          <a:p>
            <a:pPr lvl="2"/>
            <a:r>
              <a:rPr lang="es-ES" dirty="0" err="1" smtClean="0"/>
              <a:t>Spark</a:t>
            </a:r>
            <a:r>
              <a:rPr lang="es-ES" dirty="0" smtClean="0"/>
              <a:t> CSV</a:t>
            </a:r>
          </a:p>
          <a:p>
            <a:pPr lvl="1"/>
            <a:r>
              <a:rPr lang="es-ES" dirty="0" smtClean="0"/>
              <a:t>Kafka 2.11.0</a:t>
            </a:r>
          </a:p>
          <a:p>
            <a:pPr lvl="1"/>
            <a:r>
              <a:rPr lang="es-ES" dirty="0" err="1" smtClean="0"/>
              <a:t>Zookeeper</a:t>
            </a:r>
            <a:r>
              <a:rPr lang="es-ES" dirty="0" smtClean="0"/>
              <a:t> 2.11.0</a:t>
            </a:r>
          </a:p>
          <a:p>
            <a:pPr lvl="1"/>
            <a:r>
              <a:rPr lang="es-ES" dirty="0" err="1" smtClean="0"/>
              <a:t>Druid</a:t>
            </a:r>
            <a:r>
              <a:rPr lang="es-ES" dirty="0" smtClean="0"/>
              <a:t> 0.12.0</a:t>
            </a:r>
          </a:p>
          <a:p>
            <a:pPr lvl="1"/>
            <a:r>
              <a:rPr lang="es-ES" dirty="0" err="1" smtClean="0"/>
              <a:t>Grafana</a:t>
            </a:r>
            <a:r>
              <a:rPr lang="es-ES" dirty="0" smtClean="0"/>
              <a:t> 5.1.2</a:t>
            </a:r>
          </a:p>
          <a:p>
            <a:pPr lvl="1"/>
            <a:r>
              <a:rPr lang="es-ES" dirty="0" err="1" smtClean="0"/>
              <a:t>MongoDb</a:t>
            </a:r>
            <a:r>
              <a:rPr lang="es-ES" dirty="0" smtClean="0"/>
              <a:t> 3.6.2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244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701" y="4659064"/>
            <a:ext cx="1154375" cy="74889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347" y="2181290"/>
            <a:ext cx="2218490" cy="104160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120" y="2174464"/>
            <a:ext cx="1956191" cy="104160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450" y="4506277"/>
            <a:ext cx="1375104" cy="1030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423" y="4188782"/>
            <a:ext cx="1998696" cy="112301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594" y="1973465"/>
            <a:ext cx="1231657" cy="1445858"/>
          </a:xfrm>
          <a:prstGeom prst="rect">
            <a:avLst/>
          </a:prstGeom>
        </p:spPr>
      </p:pic>
      <p:cxnSp>
        <p:nvCxnSpPr>
          <p:cNvPr id="11" name="Conector recto de flecha 10"/>
          <p:cNvCxnSpPr>
            <a:stCxn id="4" idx="3"/>
            <a:endCxn id="7" idx="1"/>
          </p:cNvCxnSpPr>
          <p:nvPr/>
        </p:nvCxnSpPr>
        <p:spPr>
          <a:xfrm flipV="1">
            <a:off x="3024076" y="5021277"/>
            <a:ext cx="1069374" cy="1223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7" idx="3"/>
            <a:endCxn id="20" idx="1"/>
          </p:cNvCxnSpPr>
          <p:nvPr/>
        </p:nvCxnSpPr>
        <p:spPr>
          <a:xfrm flipV="1">
            <a:off x="5468554" y="5012495"/>
            <a:ext cx="773430" cy="878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7" idx="0"/>
            <a:endCxn id="5" idx="2"/>
          </p:cNvCxnSpPr>
          <p:nvPr/>
        </p:nvCxnSpPr>
        <p:spPr>
          <a:xfrm flipH="1" flipV="1">
            <a:off x="3381592" y="3222898"/>
            <a:ext cx="1399410" cy="128337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5" idx="3"/>
            <a:endCxn id="6" idx="1"/>
          </p:cNvCxnSpPr>
          <p:nvPr/>
        </p:nvCxnSpPr>
        <p:spPr>
          <a:xfrm flipV="1">
            <a:off x="4490837" y="2695268"/>
            <a:ext cx="1039283" cy="6826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6" idx="3"/>
            <a:endCxn id="9" idx="1"/>
          </p:cNvCxnSpPr>
          <p:nvPr/>
        </p:nvCxnSpPr>
        <p:spPr>
          <a:xfrm>
            <a:off x="7486311" y="2695268"/>
            <a:ext cx="1039283" cy="112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Y 21"/>
          <p:cNvSpPr/>
          <p:nvPr/>
        </p:nvSpPr>
        <p:spPr>
          <a:xfrm>
            <a:off x="11111948" y="3882458"/>
            <a:ext cx="612648" cy="61264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" name="Conector recto de flecha 23"/>
          <p:cNvCxnSpPr/>
          <p:nvPr/>
        </p:nvCxnSpPr>
        <p:spPr>
          <a:xfrm flipH="1" flipV="1">
            <a:off x="9757251" y="3008136"/>
            <a:ext cx="1354697" cy="99913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H="1">
            <a:off x="10140770" y="4518573"/>
            <a:ext cx="1083064" cy="95385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75902"/>
          </a:xfrm>
        </p:spPr>
        <p:txBody>
          <a:bodyPr/>
          <a:lstStyle/>
          <a:p>
            <a:r>
              <a:rPr lang="es-ES" dirty="0" smtClean="0">
                <a:ln w="3175" cmpd="sng"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000000">
                      <a:alpha val="76000"/>
                    </a:srgbClr>
                  </a:outerShdw>
                </a:effectLst>
              </a:rPr>
              <a:t>Arquitectura Propuesta</a:t>
            </a:r>
            <a:endParaRPr lang="es-ES" dirty="0">
              <a:ln w="3175" cmpd="sng"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000000">
                    <a:alpha val="76000"/>
                  </a:srgbClr>
                </a:outerShdw>
              </a:effectLst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644" y="5311795"/>
            <a:ext cx="1976253" cy="830026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984" y="4578236"/>
            <a:ext cx="1338765" cy="868518"/>
          </a:xfrm>
          <a:prstGeom prst="rect">
            <a:avLst/>
          </a:prstGeom>
        </p:spPr>
      </p:pic>
      <p:cxnSp>
        <p:nvCxnSpPr>
          <p:cNvPr id="29" name="Conector recto de flecha 28"/>
          <p:cNvCxnSpPr>
            <a:stCxn id="6" idx="2"/>
            <a:endCxn id="20" idx="0"/>
          </p:cNvCxnSpPr>
          <p:nvPr/>
        </p:nvCxnSpPr>
        <p:spPr>
          <a:xfrm>
            <a:off x="6508216" y="3216072"/>
            <a:ext cx="403151" cy="136216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20" idx="3"/>
          </p:cNvCxnSpPr>
          <p:nvPr/>
        </p:nvCxnSpPr>
        <p:spPr>
          <a:xfrm>
            <a:off x="7580749" y="5012495"/>
            <a:ext cx="497674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ra sonriente 39"/>
          <p:cNvSpPr/>
          <p:nvPr/>
        </p:nvSpPr>
        <p:spPr>
          <a:xfrm>
            <a:off x="829157" y="4724667"/>
            <a:ext cx="565265" cy="62553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41" name="Conector recto de flecha 40"/>
          <p:cNvCxnSpPr>
            <a:stCxn id="40" idx="6"/>
            <a:endCxn id="4" idx="1"/>
          </p:cNvCxnSpPr>
          <p:nvPr/>
        </p:nvCxnSpPr>
        <p:spPr>
          <a:xfrm flipV="1">
            <a:off x="1394422" y="5033512"/>
            <a:ext cx="475279" cy="392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524435"/>
          </a:xfrm>
        </p:spPr>
        <p:txBody>
          <a:bodyPr>
            <a:normAutofit fontScale="90000"/>
          </a:bodyPr>
          <a:lstStyle/>
          <a:p>
            <a:r>
              <a:rPr lang="es-ES" dirty="0">
                <a:ln w="3175" cmpd="sng"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000000">
                      <a:alpha val="76000"/>
                    </a:srgbClr>
                  </a:outerShdw>
                </a:effectLst>
              </a:rPr>
              <a:t>PROCESO STREAMING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317813"/>
            <a:ext cx="10018713" cy="44733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dirty="0" smtClean="0"/>
              <a:t>Es el proceso encargado de recoger la información de los usuarios y las nuevas películas añadidas al catalogo. Los consolidara en HDFS y en el caso de las valoraciones, los enviara a través de un tópico de Kafka para que </a:t>
            </a:r>
            <a:r>
              <a:rPr lang="es-ES" dirty="0" err="1" smtClean="0"/>
              <a:t>Druid</a:t>
            </a:r>
            <a:r>
              <a:rPr lang="es-ES" dirty="0" smtClean="0"/>
              <a:t> lo consuma.</a:t>
            </a:r>
          </a:p>
          <a:p>
            <a:pPr marL="0" indent="0">
              <a:buNone/>
            </a:pPr>
            <a:r>
              <a:rPr lang="es-ES" dirty="0" smtClean="0"/>
              <a:t>En cada ventana definida, procesara los datos de los dos tópicos definidos:</a:t>
            </a:r>
          </a:p>
          <a:p>
            <a:r>
              <a:rPr lang="es-ES" dirty="0"/>
              <a:t>“</a:t>
            </a:r>
            <a:r>
              <a:rPr lang="es-ES" dirty="0" err="1"/>
              <a:t>movies-topic</a:t>
            </a:r>
            <a:r>
              <a:rPr lang="es-ES" dirty="0"/>
              <a:t>”</a:t>
            </a:r>
            <a:endParaRPr lang="es-ES" dirty="0" smtClean="0"/>
          </a:p>
          <a:p>
            <a:r>
              <a:rPr lang="es-ES" dirty="0"/>
              <a:t>“</a:t>
            </a:r>
            <a:r>
              <a:rPr lang="es-ES" dirty="0" err="1"/>
              <a:t>valorations-topic</a:t>
            </a:r>
            <a:r>
              <a:rPr lang="es-ES" dirty="0"/>
              <a:t>”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El tópico definido para enviar las valoraciones a </a:t>
            </a:r>
            <a:r>
              <a:rPr lang="es-ES" dirty="0" err="1"/>
              <a:t>D</a:t>
            </a:r>
            <a:r>
              <a:rPr lang="es-ES" dirty="0" err="1" smtClean="0"/>
              <a:t>ruid</a:t>
            </a:r>
            <a:r>
              <a:rPr lang="es-ES" dirty="0" smtClean="0"/>
              <a:t> </a:t>
            </a:r>
            <a:r>
              <a:rPr lang="es-ES" dirty="0"/>
              <a:t>es </a:t>
            </a:r>
            <a:r>
              <a:rPr lang="es-ES" dirty="0" smtClean="0"/>
              <a:t>“</a:t>
            </a:r>
            <a:r>
              <a:rPr lang="es-ES" dirty="0" err="1" smtClean="0"/>
              <a:t>valorations-druid-topic</a:t>
            </a:r>
            <a:r>
              <a:rPr lang="es-ES" dirty="0" smtClean="0"/>
              <a:t>”</a:t>
            </a:r>
          </a:p>
          <a:p>
            <a:pPr marL="0" indent="0">
              <a:buNone/>
            </a:pPr>
            <a:r>
              <a:rPr lang="es-ES" dirty="0" smtClean="0"/>
              <a:t>La información recibida se almacenara en HDFS en el directorio “/new/{</a:t>
            </a:r>
            <a:r>
              <a:rPr lang="es-ES" dirty="0" err="1" smtClean="0"/>
              <a:t>movie|valorations</a:t>
            </a:r>
            <a:r>
              <a:rPr lang="es-ES" dirty="0" smtClean="0"/>
              <a:t>}/YYYY/MM/DD” y estará en formato </a:t>
            </a:r>
            <a:r>
              <a:rPr lang="es-ES" dirty="0" err="1" smtClean="0"/>
              <a:t>parquet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dirty="0" smtClean="0"/>
              <a:t>La información enviada a </a:t>
            </a:r>
            <a:r>
              <a:rPr lang="es-ES" dirty="0" err="1" smtClean="0"/>
              <a:t>Druid</a:t>
            </a:r>
            <a:r>
              <a:rPr lang="es-ES" dirty="0" smtClean="0"/>
              <a:t> estará en formato JSON.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6774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524435"/>
          </a:xfrm>
        </p:spPr>
        <p:txBody>
          <a:bodyPr>
            <a:normAutofit fontScale="90000"/>
          </a:bodyPr>
          <a:lstStyle/>
          <a:p>
            <a:r>
              <a:rPr lang="es-ES" dirty="0">
                <a:ln w="3175" cmpd="sng"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000000">
                      <a:alpha val="76000"/>
                    </a:srgbClr>
                  </a:outerShdw>
                </a:effectLst>
              </a:rPr>
              <a:t>PROCESO STREAMING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95" y="1083424"/>
            <a:ext cx="1510911" cy="1510911"/>
          </a:xfrm>
        </p:spPr>
      </p:pic>
      <p:pic>
        <p:nvPicPr>
          <p:cNvPr id="5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724" y="1083424"/>
            <a:ext cx="1510911" cy="1510911"/>
          </a:xfrm>
          <a:prstGeom prst="rect">
            <a:avLst/>
          </a:prstGeom>
        </p:spPr>
      </p:pic>
      <p:sp>
        <p:nvSpPr>
          <p:cNvPr id="6" name="Pergamino horizontal 5"/>
          <p:cNvSpPr/>
          <p:nvPr/>
        </p:nvSpPr>
        <p:spPr>
          <a:xfrm>
            <a:off x="3158836" y="2336640"/>
            <a:ext cx="1529542" cy="980138"/>
          </a:xfrm>
          <a:prstGeom prst="horizont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CuadroTexto 6"/>
          <p:cNvSpPr txBox="1"/>
          <p:nvPr/>
        </p:nvSpPr>
        <p:spPr>
          <a:xfrm>
            <a:off x="3416530" y="2726576"/>
            <a:ext cx="1130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 smtClean="0"/>
              <a:t>Movies_topic</a:t>
            </a:r>
            <a:endParaRPr lang="es-ES_tradnl" sz="1200" dirty="0"/>
          </a:p>
        </p:txBody>
      </p:sp>
      <p:sp>
        <p:nvSpPr>
          <p:cNvPr id="8" name="Pergamino horizontal 7"/>
          <p:cNvSpPr/>
          <p:nvPr/>
        </p:nvSpPr>
        <p:spPr>
          <a:xfrm>
            <a:off x="3211480" y="3636198"/>
            <a:ext cx="1529542" cy="980138"/>
          </a:xfrm>
          <a:prstGeom prst="horizont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CuadroTexto 8"/>
          <p:cNvSpPr txBox="1"/>
          <p:nvPr/>
        </p:nvSpPr>
        <p:spPr>
          <a:xfrm>
            <a:off x="3383278" y="4026134"/>
            <a:ext cx="1324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 smtClean="0"/>
              <a:t>Valorations_topic</a:t>
            </a:r>
            <a:endParaRPr lang="es-ES_tradnl" sz="12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504" y="2677465"/>
            <a:ext cx="2215376" cy="1269556"/>
          </a:xfrm>
          <a:prstGeom prst="rect">
            <a:avLst/>
          </a:prstGeom>
        </p:spPr>
      </p:pic>
      <p:cxnSp>
        <p:nvCxnSpPr>
          <p:cNvPr id="12" name="Conector recto de flecha 11"/>
          <p:cNvCxnSpPr>
            <a:stCxn id="6" idx="3"/>
            <a:endCxn id="10" idx="1"/>
          </p:cNvCxnSpPr>
          <p:nvPr/>
        </p:nvCxnSpPr>
        <p:spPr>
          <a:xfrm>
            <a:off x="4688378" y="2826709"/>
            <a:ext cx="763126" cy="485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8" idx="3"/>
            <a:endCxn id="10" idx="1"/>
          </p:cNvCxnSpPr>
          <p:nvPr/>
        </p:nvCxnSpPr>
        <p:spPr>
          <a:xfrm flipV="1">
            <a:off x="4741022" y="3312243"/>
            <a:ext cx="710482" cy="814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Imagen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870" y="5387930"/>
            <a:ext cx="2138010" cy="1003935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7362299" y="5297300"/>
            <a:ext cx="2394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/>
              <a:t>/new/</a:t>
            </a:r>
            <a:r>
              <a:rPr lang="es-ES_tradnl" sz="1400" dirty="0" err="1" smtClean="0"/>
              <a:t>valorations</a:t>
            </a:r>
            <a:r>
              <a:rPr lang="es-ES_tradnl" sz="1400" dirty="0" smtClean="0"/>
              <a:t>/YY/MM/DD</a:t>
            </a:r>
            <a:endParaRPr lang="es-ES_tradnl" sz="14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742775" y="5297301"/>
            <a:ext cx="2128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/>
              <a:t>/new/</a:t>
            </a:r>
            <a:r>
              <a:rPr lang="es-ES_tradnl" sz="1400" dirty="0" err="1" smtClean="0"/>
              <a:t>movie</a:t>
            </a:r>
            <a:r>
              <a:rPr lang="es-ES_tradnl" sz="1400" dirty="0" smtClean="0"/>
              <a:t>/YY/MM/DD</a:t>
            </a:r>
            <a:endParaRPr lang="es-ES_tradnl" sz="1400" dirty="0"/>
          </a:p>
        </p:txBody>
      </p:sp>
      <p:sp>
        <p:nvSpPr>
          <p:cNvPr id="20" name="Disco magnético 19"/>
          <p:cNvSpPr/>
          <p:nvPr/>
        </p:nvSpPr>
        <p:spPr>
          <a:xfrm>
            <a:off x="4285150" y="5619404"/>
            <a:ext cx="1043308" cy="55695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Disco magnético 20"/>
          <p:cNvSpPr/>
          <p:nvPr/>
        </p:nvSpPr>
        <p:spPr>
          <a:xfrm>
            <a:off x="7867292" y="5619404"/>
            <a:ext cx="1043308" cy="55695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2" name="Conector recto de flecha 21"/>
          <p:cNvCxnSpPr>
            <a:stCxn id="10" idx="2"/>
          </p:cNvCxnSpPr>
          <p:nvPr/>
        </p:nvCxnSpPr>
        <p:spPr>
          <a:xfrm flipH="1">
            <a:off x="6068292" y="3947021"/>
            <a:ext cx="490900" cy="1440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10" idx="2"/>
          </p:cNvCxnSpPr>
          <p:nvPr/>
        </p:nvCxnSpPr>
        <p:spPr>
          <a:xfrm>
            <a:off x="6559192" y="3947021"/>
            <a:ext cx="602695" cy="1440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Pergamino horizontal 27"/>
          <p:cNvSpPr/>
          <p:nvPr/>
        </p:nvSpPr>
        <p:spPr>
          <a:xfrm>
            <a:off x="8451835" y="2812388"/>
            <a:ext cx="1529542" cy="980138"/>
          </a:xfrm>
          <a:prstGeom prst="horizont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" name="CuadroTexto 29"/>
          <p:cNvSpPr txBox="1"/>
          <p:nvPr/>
        </p:nvSpPr>
        <p:spPr>
          <a:xfrm>
            <a:off x="8388946" y="3171544"/>
            <a:ext cx="1767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 err="1" smtClean="0"/>
              <a:t>Valorations_druid_topic</a:t>
            </a:r>
            <a:endParaRPr lang="es-ES_tradnl" sz="1200" dirty="0"/>
          </a:p>
        </p:txBody>
      </p:sp>
      <p:cxnSp>
        <p:nvCxnSpPr>
          <p:cNvPr id="31" name="Conector recto de flecha 30"/>
          <p:cNvCxnSpPr>
            <a:stCxn id="10" idx="3"/>
            <a:endCxn id="30" idx="1"/>
          </p:cNvCxnSpPr>
          <p:nvPr/>
        </p:nvCxnSpPr>
        <p:spPr>
          <a:xfrm flipV="1">
            <a:off x="7666880" y="3310044"/>
            <a:ext cx="722066" cy="2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Imagen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460" y="2677465"/>
            <a:ext cx="1486748" cy="1115061"/>
          </a:xfrm>
          <a:prstGeom prst="rect">
            <a:avLst/>
          </a:prstGeom>
        </p:spPr>
      </p:pic>
      <p:cxnSp>
        <p:nvCxnSpPr>
          <p:cNvPr id="35" name="Conector recto de flecha 34"/>
          <p:cNvCxnSpPr>
            <a:endCxn id="34" idx="1"/>
          </p:cNvCxnSpPr>
          <p:nvPr/>
        </p:nvCxnSpPr>
        <p:spPr>
          <a:xfrm flipV="1">
            <a:off x="9981377" y="3234996"/>
            <a:ext cx="561083" cy="2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73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Marcador de contenido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572" y="358371"/>
            <a:ext cx="6353167" cy="6399548"/>
          </a:xfrm>
        </p:spPr>
      </p:pic>
    </p:spTree>
    <p:extLst>
      <p:ext uri="{BB962C8B-B14F-4D97-AF65-F5344CB8AC3E}">
        <p14:creationId xmlns:p14="http://schemas.microsoft.com/office/powerpoint/2010/main" val="377426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524435"/>
          </a:xfrm>
        </p:spPr>
        <p:txBody>
          <a:bodyPr>
            <a:normAutofit fontScale="90000"/>
          </a:bodyPr>
          <a:lstStyle/>
          <a:p>
            <a:r>
              <a:rPr lang="es-ES" dirty="0">
                <a:ln w="3175" cmpd="sng"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000000">
                      <a:alpha val="76000"/>
                    </a:srgbClr>
                  </a:outerShdw>
                </a:effectLst>
              </a:rPr>
              <a:t>PROCESO </a:t>
            </a:r>
            <a:r>
              <a:rPr lang="es-ES" dirty="0" smtClean="0">
                <a:ln w="3175" cmpd="sng"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000000">
                      <a:alpha val="76000"/>
                    </a:srgbClr>
                  </a:outerShdw>
                </a:effectLst>
              </a:rPr>
              <a:t>BATCH – CARGA CSV</a:t>
            </a:r>
            <a:endParaRPr lang="es-ES" dirty="0">
              <a:ln w="3175" cmpd="sng"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000000">
                    <a:alpha val="76000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317813"/>
            <a:ext cx="10018713" cy="4473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Es el proceso que revisara si se han dejado ficheros con formato .</a:t>
            </a:r>
            <a:r>
              <a:rPr lang="es-ES" dirty="0" err="1"/>
              <a:t>csv</a:t>
            </a:r>
            <a:r>
              <a:rPr lang="es-ES" dirty="0"/>
              <a:t> para una carga. Seria un caso en el cual hay datos que no han llegado por </a:t>
            </a:r>
            <a:r>
              <a:rPr lang="es-ES" dirty="0" err="1"/>
              <a:t>streaming</a:t>
            </a:r>
            <a:r>
              <a:rPr lang="es-ES" dirty="0"/>
              <a:t> y quieren ser añadidos al sistema. </a:t>
            </a:r>
          </a:p>
          <a:p>
            <a:pPr marL="0" indent="0">
              <a:buNone/>
            </a:pPr>
            <a:r>
              <a:rPr lang="es-ES" dirty="0"/>
              <a:t>Se </a:t>
            </a:r>
            <a:r>
              <a:rPr lang="es-ES" dirty="0" smtClean="0"/>
              <a:t>leerá </a:t>
            </a:r>
            <a:r>
              <a:rPr lang="es-ES" dirty="0"/>
              <a:t>del directorio /</a:t>
            </a:r>
            <a:r>
              <a:rPr lang="es-ES" dirty="0" err="1"/>
              <a:t>csv</a:t>
            </a:r>
            <a:r>
              <a:rPr lang="es-ES" dirty="0"/>
              <a:t> los ficheros “movies_metadata.csv” y “ratings.csv”. Tanto con el primero como con el segundo, se leerán y almacenaran los registros correctos en el directorio HDFS /new/{</a:t>
            </a:r>
            <a:r>
              <a:rPr lang="es-ES" dirty="0" err="1"/>
              <a:t>movie|valorations</a:t>
            </a:r>
            <a:r>
              <a:rPr lang="es-ES" dirty="0"/>
              <a:t>}/</a:t>
            </a:r>
            <a:r>
              <a:rPr lang="es-ES" dirty="0" smtClean="0"/>
              <a:t>YYYY/MM/DD, en el que la fecha es el </a:t>
            </a:r>
            <a:r>
              <a:rPr lang="es-ES" dirty="0" err="1" smtClean="0"/>
              <a:t>dia</a:t>
            </a:r>
            <a:r>
              <a:rPr lang="es-ES" dirty="0" smtClean="0"/>
              <a:t> anterior de la fecha de ejecución, para un posterior procesamiento.</a:t>
            </a:r>
          </a:p>
          <a:p>
            <a:pPr marL="0" indent="0">
              <a:buNone/>
            </a:pPr>
            <a:r>
              <a:rPr lang="es-ES" dirty="0" smtClean="0"/>
              <a:t>Un añadido en la parte de la lectura del fichero “ratings.csv” es que una vez guardado en HDFS, enviaremos cada uno de los registros a </a:t>
            </a:r>
            <a:r>
              <a:rPr lang="es-ES" dirty="0" err="1" smtClean="0"/>
              <a:t>Druid</a:t>
            </a:r>
            <a:r>
              <a:rPr lang="es-ES" dirty="0" smtClean="0"/>
              <a:t> por el </a:t>
            </a:r>
            <a:r>
              <a:rPr lang="es-ES" dirty="0" err="1" smtClean="0"/>
              <a:t>topic</a:t>
            </a:r>
            <a:r>
              <a:rPr lang="es-ES" dirty="0" smtClean="0"/>
              <a:t> </a:t>
            </a:r>
            <a:r>
              <a:rPr lang="es-ES" dirty="0"/>
              <a:t>“</a:t>
            </a:r>
            <a:r>
              <a:rPr lang="es-ES" dirty="0" err="1"/>
              <a:t>valorations-druid-topic</a:t>
            </a:r>
            <a:r>
              <a:rPr lang="es-ES" dirty="0" smtClean="0"/>
              <a:t>”. </a:t>
            </a:r>
            <a:r>
              <a:rPr lang="es-ES" dirty="0"/>
              <a:t>La información enviada </a:t>
            </a:r>
            <a:r>
              <a:rPr lang="es-ES" dirty="0" smtClean="0"/>
              <a:t>estará </a:t>
            </a:r>
            <a:r>
              <a:rPr lang="es-ES" dirty="0"/>
              <a:t>en formato JSON</a:t>
            </a:r>
            <a:r>
              <a:rPr lang="es-ES" dirty="0" smtClean="0"/>
              <a:t>.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646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523</TotalTime>
  <Words>1136</Words>
  <Application>Microsoft Office PowerPoint</Application>
  <PresentationFormat>Panorámica</PresentationFormat>
  <Paragraphs>111</Paragraphs>
  <Slides>25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Corbel</vt:lpstr>
      <vt:lpstr>Parallax</vt:lpstr>
      <vt:lpstr> Plataforma de Películas </vt:lpstr>
      <vt:lpstr>Descripción del proyecto</vt:lpstr>
      <vt:lpstr>DataSet</vt:lpstr>
      <vt:lpstr>Software</vt:lpstr>
      <vt:lpstr>Arquitectura Propuesta</vt:lpstr>
      <vt:lpstr>PROCESO STREAMING</vt:lpstr>
      <vt:lpstr>PROCESO STREAMING</vt:lpstr>
      <vt:lpstr>Presentación de PowerPoint</vt:lpstr>
      <vt:lpstr>PROCESO BATCH – CARGA CSV</vt:lpstr>
      <vt:lpstr>PROCESO BATCH – CARGA CSV</vt:lpstr>
      <vt:lpstr>Presentación de PowerPoint</vt:lpstr>
      <vt:lpstr>PROCESO BATCH – CARGA DIARIA</vt:lpstr>
      <vt:lpstr>PROCESO BATCH – CARGA DIARIA</vt:lpstr>
      <vt:lpstr>Presentación de PowerPoint</vt:lpstr>
      <vt:lpstr>PROCESO BATCH – CARGA DIARIA</vt:lpstr>
      <vt:lpstr>PROCESO BATCH – CARGA DIARIA</vt:lpstr>
      <vt:lpstr>PROCESO BATCH – RECOMENDADOR</vt:lpstr>
      <vt:lpstr>PROCESO BATCH – RECOMENDADOR</vt:lpstr>
      <vt:lpstr>Presentación de PowerPoint</vt:lpstr>
      <vt:lpstr>PROCESO BATCH – RECOMENDADOR</vt:lpstr>
      <vt:lpstr>Visualización del dato</vt:lpstr>
      <vt:lpstr>Visualización del dato</vt:lpstr>
      <vt:lpstr>Visualización del dato</vt:lpstr>
      <vt:lpstr>Visualización del dato</vt:lpstr>
      <vt:lpstr>TFM Master  Arquitectura Big Data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FMarquez</cp:lastModifiedBy>
  <cp:revision>56</cp:revision>
  <dcterms:created xsi:type="dcterms:W3CDTF">2018-02-26T19:30:04Z</dcterms:created>
  <dcterms:modified xsi:type="dcterms:W3CDTF">2018-05-31T09:13:09Z</dcterms:modified>
</cp:coreProperties>
</file>