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or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or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63334a0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63334a0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Francisco, Vivian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63334a0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63334a0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3c50784f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3c50784f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63334a02f_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63334a02f_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63334a02f_4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63334a02f_4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63334a02f_4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63334a02f_4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5993" l="0" r="0" t="14256"/>
          <a:stretch/>
        </p:blipFill>
        <p:spPr>
          <a:xfrm>
            <a:off x="168299" y="4063625"/>
            <a:ext cx="2091000" cy="97062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93350" y="58775"/>
            <a:ext cx="6847500" cy="93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Predicting Flight Delays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35175" y="879300"/>
            <a:ext cx="62766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ora"/>
                <a:ea typeface="Lora"/>
                <a:cs typeface="Lora"/>
                <a:sym typeface="Lora"/>
              </a:rPr>
              <a:t>BA476 B1 Team 6: </a:t>
            </a:r>
            <a:r>
              <a:rPr lang="en" sz="1200">
                <a:latin typeface="Lora"/>
                <a:ea typeface="Lora"/>
                <a:cs typeface="Lora"/>
                <a:sym typeface="Lora"/>
              </a:rPr>
              <a:t>Uriel Choi, Zac Held, Francisco Moguel, Vivian Shen, Albert Zhang</a:t>
            </a:r>
            <a:endParaRPr sz="1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83488" y="1425288"/>
            <a:ext cx="86880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By predicting the </a:t>
            </a:r>
            <a:r>
              <a:rPr b="1" lang="en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delay duration</a:t>
            </a:r>
            <a:r>
              <a:rPr lang="en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of a flight, the goal is to help airlines, airports, and passengers better manage their schedules and minimize the impact of disruptions. </a:t>
            </a:r>
            <a:endParaRPr sz="18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48800" y="2950525"/>
            <a:ext cx="18105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This predictive model can be used to: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59" name="Google Shape;59;p13"/>
          <p:cNvGrpSpPr/>
          <p:nvPr/>
        </p:nvGrpSpPr>
        <p:grpSpPr>
          <a:xfrm>
            <a:off x="2534675" y="2490900"/>
            <a:ext cx="3563500" cy="1917950"/>
            <a:chOff x="2478450" y="2487400"/>
            <a:chExt cx="3563500" cy="1917950"/>
          </a:xfrm>
        </p:grpSpPr>
        <p:pic>
          <p:nvPicPr>
            <p:cNvPr id="60" name="Google Shape;6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78450" y="2487400"/>
              <a:ext cx="3563500" cy="1917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3"/>
            <p:cNvSpPr txBox="1"/>
            <p:nvPr/>
          </p:nvSpPr>
          <p:spPr>
            <a:xfrm>
              <a:off x="2795000" y="2925750"/>
              <a:ext cx="3240300" cy="12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Lora"/>
                <a:buChar char="●"/>
              </a:pPr>
              <a:r>
                <a:rPr lang="en" sz="1500">
                  <a:solidFill>
                    <a:schemeClr val="dk2"/>
                  </a:solidFill>
                  <a:latin typeface="Lora"/>
                  <a:ea typeface="Lora"/>
                  <a:cs typeface="Lora"/>
                  <a:sym typeface="Lora"/>
                </a:rPr>
                <a:t>Improve </a:t>
              </a:r>
              <a:r>
                <a:rPr lang="en" sz="1500">
                  <a:solidFill>
                    <a:schemeClr val="dk2"/>
                  </a:solidFill>
                  <a:latin typeface="Lora"/>
                  <a:ea typeface="Lora"/>
                  <a:cs typeface="Lora"/>
                  <a:sym typeface="Lora"/>
                </a:rPr>
                <a:t>operational efficiency </a:t>
              </a:r>
              <a:endParaRPr sz="15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Lora"/>
                <a:buChar char="●"/>
              </a:pPr>
              <a:r>
                <a:rPr lang="en" sz="1500">
                  <a:solidFill>
                    <a:schemeClr val="dk2"/>
                  </a:solidFill>
                  <a:latin typeface="Lora"/>
                  <a:ea typeface="Lora"/>
                  <a:cs typeface="Lora"/>
                  <a:sym typeface="Lora"/>
                </a:rPr>
                <a:t>optimize resource allocation</a:t>
              </a:r>
              <a:endParaRPr sz="15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Lora"/>
                <a:buChar char="●"/>
              </a:pPr>
              <a:r>
                <a:rPr lang="en" sz="1500">
                  <a:solidFill>
                    <a:schemeClr val="dk2"/>
                  </a:solidFill>
                  <a:latin typeface="Lora"/>
                  <a:ea typeface="Lora"/>
                  <a:cs typeface="Lora"/>
                  <a:sym typeface="Lora"/>
                </a:rPr>
                <a:t>enhance customer satisfaction</a:t>
              </a:r>
              <a:endParaRPr sz="1500">
                <a:solidFill>
                  <a:schemeClr val="dk2"/>
                </a:solidFill>
              </a:endParaRPr>
            </a:p>
          </p:txBody>
        </p:sp>
      </p:grpSp>
      <p:sp>
        <p:nvSpPr>
          <p:cNvPr id="62" name="Google Shape;62;p13"/>
          <p:cNvSpPr txBox="1"/>
          <p:nvPr/>
        </p:nvSpPr>
        <p:spPr>
          <a:xfrm>
            <a:off x="6665275" y="2950525"/>
            <a:ext cx="20910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by providing more reliable delay estimates.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Dataset &amp; Variables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"/>
              <a:buChar char="●"/>
            </a:pPr>
            <a:r>
              <a:rPr lang="en" sz="1700">
                <a:latin typeface="Lora"/>
                <a:ea typeface="Lora"/>
                <a:cs typeface="Lora"/>
                <a:sym typeface="Lora"/>
              </a:rPr>
              <a:t>Source: US Department of Transportation – Bureau of Transportation Statistics, August 2019 - August 2023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3 million observations, and 30 variables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Includes all U.S. domestic flight data from 2019 - 2023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The columns include both categorical and numerical data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Categorical data includes the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origin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city, destination city, airline carrier, etc.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Numerical data includes delay minutes by diverse factors and specifying if the flight was diverted (on a 0-1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indicator)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Outcome variable: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ARR_DELAY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Difference in minutes between scheduled and actual arrival time.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Predictor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>
                <a:latin typeface="Lora"/>
                <a:ea typeface="Lora"/>
                <a:cs typeface="Lora"/>
                <a:sym typeface="Lora"/>
              </a:rPr>
              <a:t>variables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: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○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flight date, airline, origin and destination city, airtime, distance, and delays in minutes due to carrier, weather, national air system, security, and late aircraft.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Trends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and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Relationships: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Visualizations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750" y="0"/>
            <a:ext cx="55078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5" y="201751"/>
            <a:ext cx="7606222" cy="48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285" y="0"/>
            <a:ext cx="62114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192" y="0"/>
            <a:ext cx="70176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551" y="0"/>
            <a:ext cx="70288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