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1" r:id="rId4"/>
    <p:sldId id="278" r:id="rId5"/>
    <p:sldId id="260" r:id="rId6"/>
    <p:sldId id="275" r:id="rId7"/>
    <p:sldId id="277" r:id="rId8"/>
    <p:sldId id="276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74" r:id="rId19"/>
  </p:sldIdLst>
  <p:sldSz cx="18288000" cy="10287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Glacial Indifference" panose="020B0604020202020204" charset="0"/>
      <p:regular r:id="rId29"/>
    </p:embeddedFont>
    <p:embeddedFont>
      <p:font typeface="Russo One" panose="020B0604020202020204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B9C2F-9055-418F-8158-046E3704C7B0}" type="datetimeFigureOut">
              <a:rPr lang="pt-BR" smtClean="0"/>
              <a:t>11/07/2020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B08BB-E180-405B-ABF5-737CAD31DD9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402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B08BB-E180-405B-ABF5-737CAD31DD9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3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jpe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744633" y="1035703"/>
            <a:ext cx="359014" cy="8121869"/>
          </a:xfrm>
          <a:prstGeom prst="rect">
            <a:avLst/>
          </a:prstGeom>
          <a:solidFill>
            <a:srgbClr val="00B0F0"/>
          </a:solidFill>
        </p:spPr>
      </p:sp>
      <p:sp>
        <p:nvSpPr>
          <p:cNvPr id="3" name="AutoShape 3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00B0F0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32038" y="3993899"/>
            <a:ext cx="3246608" cy="2313208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5133778" y="3479659"/>
            <a:ext cx="10871752" cy="4038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en-US" sz="8000" dirty="0">
                <a:solidFill>
                  <a:srgbClr val="00B0F0"/>
                </a:solidFill>
                <a:latin typeface="Russo One" panose="02000503050000020004" pitchFamily="2" charset="0"/>
              </a:rPr>
              <a:t>TROUBLESHOOTING YOUR SQL SERVER</a:t>
            </a:r>
          </a:p>
          <a:p>
            <a:pPr algn="l">
              <a:lnSpc>
                <a:spcPts val="10400"/>
              </a:lnSpc>
            </a:pPr>
            <a:r>
              <a:rPr lang="en-US" sz="6600" dirty="0">
                <a:solidFill>
                  <a:schemeClr val="bg1"/>
                </a:solidFill>
                <a:latin typeface="Russo One" panose="02000503050000020004" pitchFamily="2" charset="0"/>
              </a:rPr>
              <a:t>#CASES01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133778" y="1057275"/>
            <a:ext cx="9964019" cy="605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620"/>
              </a:lnSpc>
            </a:pPr>
            <a:r>
              <a:rPr lang="en-US" sz="4200" spc="264" dirty="0">
                <a:solidFill>
                  <a:schemeClr val="bg1"/>
                </a:solidFill>
                <a:latin typeface="Glacial Indifference"/>
              </a:rPr>
              <a:t>DATA TUNING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260869" y="808734"/>
            <a:ext cx="10462280" cy="901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400" spc="224" dirty="0">
                <a:solidFill>
                  <a:srgbClr val="38B6FF"/>
                </a:solidFill>
                <a:latin typeface="Russo One" panose="02000503050000020004" pitchFamily="2" charset="0"/>
              </a:rPr>
              <a:t>#CASE03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t="5831" b="2764"/>
          <a:stretch>
            <a:fillRect/>
          </a:stretch>
        </p:blipFill>
        <p:spPr>
          <a:xfrm>
            <a:off x="11795992" y="-161473"/>
            <a:ext cx="6206871" cy="8515350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F3F5F9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D5A67A4B-3BAE-4A9F-A06A-C1D98E699C44}"/>
              </a:ext>
            </a:extLst>
          </p:cNvPr>
          <p:cNvSpPr txBox="1"/>
          <p:nvPr/>
        </p:nvSpPr>
        <p:spPr>
          <a:xfrm>
            <a:off x="858078" y="2781300"/>
            <a:ext cx="10462280" cy="6144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5460"/>
              </a:lnSpc>
              <a:buFontTx/>
              <a:buChar char="-"/>
            </a:pP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Database: StackOverflow50BkpCase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B34E90F-D8A5-42CE-ADB8-322B461F9AC7}"/>
              </a:ext>
            </a:extLst>
          </p:cNvPr>
          <p:cNvSpPr txBox="1"/>
          <p:nvPr/>
        </p:nvSpPr>
        <p:spPr>
          <a:xfrm>
            <a:off x="766088" y="2007895"/>
            <a:ext cx="10462280" cy="80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600" spc="224" dirty="0">
                <a:solidFill>
                  <a:srgbClr val="38B6FF"/>
                </a:solidFill>
                <a:latin typeface="Russo One" panose="02000503050000020004" pitchFamily="2" charset="0"/>
              </a:rPr>
              <a:t>INICIALIZAR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F5A8F0A9-4F56-43C0-93EB-FEAF03684CFD}"/>
              </a:ext>
            </a:extLst>
          </p:cNvPr>
          <p:cNvSpPr txBox="1"/>
          <p:nvPr/>
        </p:nvSpPr>
        <p:spPr>
          <a:xfrm>
            <a:off x="766088" y="4991100"/>
            <a:ext cx="10462280" cy="80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600" spc="224" dirty="0">
                <a:solidFill>
                  <a:srgbClr val="38B6FF"/>
                </a:solidFill>
                <a:latin typeface="Russo One" panose="02000503050000020004" pitchFamily="2" charset="0"/>
              </a:rPr>
              <a:t>ÚTIL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626A745D-84A3-4ADF-98F3-535AB32B2875}"/>
              </a:ext>
            </a:extLst>
          </p:cNvPr>
          <p:cNvSpPr txBox="1"/>
          <p:nvPr/>
        </p:nvSpPr>
        <p:spPr>
          <a:xfrm>
            <a:off x="838931" y="5792666"/>
            <a:ext cx="10462280" cy="1319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5460"/>
              </a:lnSpc>
              <a:buFontTx/>
              <a:buChar char="-"/>
            </a:pP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Procedure </a:t>
            </a:r>
            <a:r>
              <a:rPr lang="en-US" sz="2400" spc="151" dirty="0" err="1">
                <a:solidFill>
                  <a:srgbClr val="F3F5F9"/>
                </a:solidFill>
                <a:latin typeface="Russo One" panose="02000503050000020004" pitchFamily="2" charset="0"/>
              </a:rPr>
              <a:t>sp_ListBackups</a:t>
            </a: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 no database DBA, para </a:t>
            </a:r>
            <a:r>
              <a:rPr lang="en-US" sz="2400" spc="151" dirty="0" err="1">
                <a:solidFill>
                  <a:srgbClr val="F3F5F9"/>
                </a:solidFill>
                <a:latin typeface="Russo One" panose="02000503050000020004" pitchFamily="2" charset="0"/>
              </a:rPr>
              <a:t>consultar</a:t>
            </a: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 </a:t>
            </a:r>
            <a:r>
              <a:rPr lang="en-US" sz="2400" spc="151" dirty="0" err="1">
                <a:solidFill>
                  <a:srgbClr val="F3F5F9"/>
                </a:solidFill>
                <a:latin typeface="Russo One" panose="02000503050000020004" pitchFamily="2" charset="0"/>
              </a:rPr>
              <a:t>métricas</a:t>
            </a: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 das </a:t>
            </a:r>
            <a:r>
              <a:rPr lang="en-US" sz="2400" spc="151" dirty="0" err="1">
                <a:solidFill>
                  <a:srgbClr val="F3F5F9"/>
                </a:solidFill>
                <a:latin typeface="Russo One" panose="02000503050000020004" pitchFamily="2" charset="0"/>
              </a:rPr>
              <a:t>últimas</a:t>
            </a: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 </a:t>
            </a:r>
            <a:r>
              <a:rPr lang="en-US" sz="2400" spc="151" dirty="0" err="1">
                <a:solidFill>
                  <a:srgbClr val="F3F5F9"/>
                </a:solidFill>
                <a:latin typeface="Russo One" panose="02000503050000020004" pitchFamily="2" charset="0"/>
              </a:rPr>
              <a:t>execuções</a:t>
            </a: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 de backup.</a:t>
            </a:r>
          </a:p>
        </p:txBody>
      </p:sp>
    </p:spTree>
    <p:extLst>
      <p:ext uri="{BB962C8B-B14F-4D97-AF65-F5344CB8AC3E}">
        <p14:creationId xmlns:p14="http://schemas.microsoft.com/office/powerpoint/2010/main" val="2855771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8B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923812" y="333368"/>
            <a:ext cx="10195581" cy="919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400" spc="224" dirty="0">
                <a:solidFill>
                  <a:srgbClr val="020301"/>
                </a:solidFill>
                <a:latin typeface="Russo One" panose="02000503050000020004" pitchFamily="2" charset="0"/>
              </a:rPr>
              <a:t>#CASE03 - SOLUÇÃO</a:t>
            </a:r>
          </a:p>
        </p:txBody>
      </p:sp>
      <p:sp>
        <p:nvSpPr>
          <p:cNvPr id="6" name="AutoShape 6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020301"/>
          </a:solidFill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l="29788" t="605" r="12248"/>
          <a:stretch>
            <a:fillRect/>
          </a:stretch>
        </p:blipFill>
        <p:spPr>
          <a:xfrm>
            <a:off x="11266398" y="14859"/>
            <a:ext cx="7020276" cy="8020426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1028700" y="986980"/>
            <a:ext cx="210021" cy="8313041"/>
          </a:xfrm>
          <a:prstGeom prst="rect">
            <a:avLst/>
          </a:prstGeom>
          <a:solidFill>
            <a:srgbClr val="020301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3F9E6184-4CF2-4E2A-92CE-C7A46D9FBB2F}"/>
              </a:ext>
            </a:extLst>
          </p:cNvPr>
          <p:cNvSpPr/>
          <p:nvPr/>
        </p:nvSpPr>
        <p:spPr>
          <a:xfrm>
            <a:off x="1469770" y="1485626"/>
            <a:ext cx="958584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StackOverflow50bkpcase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MODIFY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FILE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StackOverflow2013_2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FILENAME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N'D:\DADOS02\StackOverflow2013_bkp_2.ndf'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StackOverflow50bkpcase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MODIFY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FILE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StackOverflow2013_3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FILENAME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N'D:\DADOS03\StackOverflow2013_bkp_3.ndf'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StackOverflow50bkpcase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MODIFY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FILE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StackOverflow2013_4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FILENAME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N'D:\DADOS04\StackOverflow2013_bkp_4.ndf'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StackOverflow50bkpcase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MODIFY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FILE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StackOverflow2013_5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FILENAME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N'D:\DADOS04\StackOverflow2013_bkp_5.ndf'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sz="16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45E8EAF-BCC0-4B14-9269-D8DBAC3BB313}"/>
              </a:ext>
            </a:extLst>
          </p:cNvPr>
          <p:cNvSpPr/>
          <p:nvPr/>
        </p:nvSpPr>
        <p:spPr>
          <a:xfrm>
            <a:off x="1469770" y="4844278"/>
            <a:ext cx="95858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StackOverflow50bkpcase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RESTRICTED_USER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ROLLBACK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IMMEDIATE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StackOverflow50bkpcase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OFFLINE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xp_cmdshell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'COPY D:\DADOS01\StackOverflow2013_bkp_2.ndf D:\DADOS02\'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xp_cmdshell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'COPY D:\DADOS01\StackOverflow2013_bkp_3.ndf D:\DADOS03\'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xp_cmdshell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'COPY D:\DADOS01\StackOverflow2013_bkp_4.ndf D:\DADOS04\'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xp_cmdshell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'COPY D:\DADOS01\StackOverflow2013_bkp_5.ndf D:\DADOS04\’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StackOverflow50bkpcase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ONLINE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StackOverflow50bkpcase </a:t>
            </a:r>
            <a:r>
              <a:rPr lang="da-DK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da-DK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>
                <a:solidFill>
                  <a:srgbClr val="0000FF"/>
                </a:solidFill>
                <a:latin typeface="Consolas" panose="020B0609020204030204" pitchFamily="49" charset="0"/>
              </a:rPr>
              <a:t>MULTI_USER</a:t>
            </a:r>
            <a:endParaRPr lang="da-DK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pt-BR" sz="16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44F94EE-7E82-42CA-AE03-BE3AB6F3037C}"/>
              </a:ext>
            </a:extLst>
          </p:cNvPr>
          <p:cNvSpPr/>
          <p:nvPr/>
        </p:nvSpPr>
        <p:spPr>
          <a:xfrm>
            <a:off x="1469770" y="8356818"/>
            <a:ext cx="958583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BACKUP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StackOverflow50bkpcase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DISK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'G:\BACKUP01\StackOverflw50_pt1.bak'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DISK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'G:\BACKUP02\StackOverflw50_pt2.bak'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DISK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'G:\BACKUP03\StackOverflw50_pt3.bak'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DISK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'G:\BACKUP04\StackOverflw50_pt4.bak'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WITH COMPRESSION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rgbClr val="FF00FF"/>
                </a:solidFill>
                <a:latin typeface="Consolas" panose="020B0609020204030204" pitchFamily="49" charset="0"/>
              </a:rPr>
              <a:t>CHECKSUM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rgbClr val="00FF00"/>
                </a:solidFill>
                <a:latin typeface="Consolas" panose="020B0609020204030204" pitchFamily="49" charset="0"/>
              </a:rPr>
              <a:t>STATS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764364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260869" y="808734"/>
            <a:ext cx="10462280" cy="901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400" spc="224" dirty="0">
                <a:solidFill>
                  <a:srgbClr val="38B6FF"/>
                </a:solidFill>
                <a:latin typeface="Russo One" panose="02000503050000020004" pitchFamily="2" charset="0"/>
              </a:rPr>
              <a:t>#CASE04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t="5831" b="2764"/>
          <a:stretch>
            <a:fillRect/>
          </a:stretch>
        </p:blipFill>
        <p:spPr>
          <a:xfrm>
            <a:off x="11795992" y="-161473"/>
            <a:ext cx="6206871" cy="8515350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F3F5F9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D5A67A4B-3BAE-4A9F-A06A-C1D98E699C44}"/>
              </a:ext>
            </a:extLst>
          </p:cNvPr>
          <p:cNvSpPr txBox="1"/>
          <p:nvPr/>
        </p:nvSpPr>
        <p:spPr>
          <a:xfrm>
            <a:off x="835618" y="2680135"/>
            <a:ext cx="10462280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1600" spc="151" dirty="0">
                <a:solidFill>
                  <a:srgbClr val="F3F5F9"/>
                </a:solidFill>
                <a:latin typeface="Russo One" panose="02000503050000020004" pitchFamily="2" charset="0"/>
              </a:rPr>
              <a:t>VOCÊ </a:t>
            </a:r>
            <a:r>
              <a:rPr lang="en-US" sz="1600" spc="151">
                <a:solidFill>
                  <a:srgbClr val="F3F5F9"/>
                </a:solidFill>
                <a:latin typeface="Russo One" panose="02000503050000020004" pitchFamily="2" charset="0"/>
              </a:rPr>
              <a:t>É CONSULTOR </a:t>
            </a:r>
            <a:r>
              <a:rPr lang="en-US" sz="1600" spc="151" dirty="0">
                <a:solidFill>
                  <a:srgbClr val="F3F5F9"/>
                </a:solidFill>
                <a:latin typeface="Russo One" panose="02000503050000020004" pitchFamily="2" charset="0"/>
              </a:rPr>
              <a:t>DBA ESPECIALISTA EM </a:t>
            </a:r>
            <a:r>
              <a:rPr lang="en-US" sz="1600" spc="151">
                <a:solidFill>
                  <a:srgbClr val="F3F5F9"/>
                </a:solidFill>
                <a:latin typeface="Russo One" panose="02000503050000020004" pitchFamily="2" charset="0"/>
              </a:rPr>
              <a:t>SQL SERVER PELA DATA TUNING. </a:t>
            </a:r>
            <a:r>
              <a:rPr lang="en-US" sz="1600" spc="151" dirty="0">
                <a:solidFill>
                  <a:srgbClr val="F3F5F9"/>
                </a:solidFill>
                <a:latin typeface="Russo One" panose="02000503050000020004" pitchFamily="2" charset="0"/>
              </a:rPr>
              <a:t>EM UMA BELA QUINTA-FEIRA DE FERIADO PROLONGADO VOCÊ É ACIONADO PELO DIRETOR DE UMA EMPRESA DE TOTENS DE MEIO DE PAGAMENTO, ELE ESTA DESESPERADO POIS ESTA COM UM INCIDENTE DE ALTA CRITICIDADE NA EMPRESA. CHEGANDO LA TE INFORMAM QUE O STORAGE QUE CONCENTRAVA TODO AMBIENTE SQL SERVER EM CLUSTER FAILOVER FOI PERDIDO, APÓS TEREM CHAMADO UM ESPECIALISTA EM STORAGE O MESMO CONSEGUIU RECUPERAR O ARQUIVO .MDF DO PRINCIPAL BANCO DE DADOS DA EMPRESA, PORÉM, OS DISCOS DE TRANSACTION LOG FORAM TODOS PERDIDOS E OS DISCOS COM OS BACKUPS TAMBÉM.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B34E90F-D8A5-42CE-ADB8-322B461F9AC7}"/>
              </a:ext>
            </a:extLst>
          </p:cNvPr>
          <p:cNvSpPr txBox="1"/>
          <p:nvPr/>
        </p:nvSpPr>
        <p:spPr>
          <a:xfrm>
            <a:off x="766088" y="1638300"/>
            <a:ext cx="10462280" cy="80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600" spc="224" dirty="0">
                <a:solidFill>
                  <a:srgbClr val="38B6FF"/>
                </a:solidFill>
                <a:latin typeface="Russo One" panose="02000503050000020004" pitchFamily="2" charset="0"/>
              </a:rPr>
              <a:t>CONTEXTO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F5A8F0A9-4F56-43C0-93EB-FEAF03684CFD}"/>
              </a:ext>
            </a:extLst>
          </p:cNvPr>
          <p:cNvSpPr txBox="1"/>
          <p:nvPr/>
        </p:nvSpPr>
        <p:spPr>
          <a:xfrm>
            <a:off x="766088" y="5605829"/>
            <a:ext cx="10462280" cy="80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600" spc="224" dirty="0">
                <a:solidFill>
                  <a:srgbClr val="38B6FF"/>
                </a:solidFill>
                <a:latin typeface="Russo One" panose="02000503050000020004" pitchFamily="2" charset="0"/>
              </a:rPr>
              <a:t>MISSÃO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2CF065A-F2F9-47E9-AE44-EF580EC15CD2}"/>
              </a:ext>
            </a:extLst>
          </p:cNvPr>
          <p:cNvSpPr/>
          <p:nvPr/>
        </p:nvSpPr>
        <p:spPr>
          <a:xfrm>
            <a:off x="696558" y="6616125"/>
            <a:ext cx="10462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pc="151" dirty="0">
                <a:solidFill>
                  <a:srgbClr val="F3F5F9"/>
                </a:solidFill>
                <a:latin typeface="Russo One" panose="02000503050000020004" pitchFamily="2" charset="0"/>
              </a:rPr>
              <a:t>COLOCAR O PRINCIPAL BANCO DE DADOS DA EMPRESA ONLINE NOVAMENTE NA INSTANCIA E VERIFICAR A CONSISTENCIA DOS DADOS.</a:t>
            </a:r>
          </a:p>
        </p:txBody>
      </p:sp>
    </p:spTree>
    <p:extLst>
      <p:ext uri="{BB962C8B-B14F-4D97-AF65-F5344CB8AC3E}">
        <p14:creationId xmlns:p14="http://schemas.microsoft.com/office/powerpoint/2010/main" val="1026760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260869" y="808734"/>
            <a:ext cx="10462280" cy="901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400" spc="224" dirty="0">
                <a:solidFill>
                  <a:srgbClr val="38B6FF"/>
                </a:solidFill>
                <a:latin typeface="Russo One" panose="02000503050000020004" pitchFamily="2" charset="0"/>
              </a:rPr>
              <a:t>#CASE04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t="5831" b="2764"/>
          <a:stretch>
            <a:fillRect/>
          </a:stretch>
        </p:blipFill>
        <p:spPr>
          <a:xfrm>
            <a:off x="11795992" y="-161473"/>
            <a:ext cx="6206871" cy="8515350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F3F5F9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D5A67A4B-3BAE-4A9F-A06A-C1D98E699C44}"/>
              </a:ext>
            </a:extLst>
          </p:cNvPr>
          <p:cNvSpPr txBox="1"/>
          <p:nvPr/>
        </p:nvSpPr>
        <p:spPr>
          <a:xfrm>
            <a:off x="858078" y="2781300"/>
            <a:ext cx="10462280" cy="6144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5460"/>
              </a:lnSpc>
              <a:buFontTx/>
              <a:buChar char="-"/>
            </a:pP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O ARQUIVO MDF ESTA EM: D:\DADOS01\Northwind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B34E90F-D8A5-42CE-ADB8-322B461F9AC7}"/>
              </a:ext>
            </a:extLst>
          </p:cNvPr>
          <p:cNvSpPr txBox="1"/>
          <p:nvPr/>
        </p:nvSpPr>
        <p:spPr>
          <a:xfrm>
            <a:off x="766088" y="2007895"/>
            <a:ext cx="10462280" cy="80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600" spc="224" dirty="0">
                <a:solidFill>
                  <a:srgbClr val="38B6FF"/>
                </a:solidFill>
                <a:latin typeface="Russo One" panose="02000503050000020004" pitchFamily="2" charset="0"/>
              </a:rPr>
              <a:t>INICIALIZAR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F5A8F0A9-4F56-43C0-93EB-FEAF03684CFD}"/>
              </a:ext>
            </a:extLst>
          </p:cNvPr>
          <p:cNvSpPr txBox="1"/>
          <p:nvPr/>
        </p:nvSpPr>
        <p:spPr>
          <a:xfrm>
            <a:off x="766088" y="4991100"/>
            <a:ext cx="10462280" cy="80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600" spc="224" dirty="0">
                <a:solidFill>
                  <a:srgbClr val="38B6FF"/>
                </a:solidFill>
                <a:latin typeface="Russo One" panose="02000503050000020004" pitchFamily="2" charset="0"/>
              </a:rPr>
              <a:t>DESAFIO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626A745D-84A3-4ADF-98F3-535AB32B2875}"/>
              </a:ext>
            </a:extLst>
          </p:cNvPr>
          <p:cNvSpPr txBox="1"/>
          <p:nvPr/>
        </p:nvSpPr>
        <p:spPr>
          <a:xfrm>
            <a:off x="838931" y="5792666"/>
            <a:ext cx="10462280" cy="6144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5460"/>
              </a:lnSpc>
              <a:buFontTx/>
              <a:buChar char="-"/>
            </a:pPr>
            <a:r>
              <a:rPr lang="en-US" sz="2400" spc="151" dirty="0" err="1">
                <a:solidFill>
                  <a:srgbClr val="F3F5F9"/>
                </a:solidFill>
                <a:latin typeface="Russo One" panose="02000503050000020004" pitchFamily="2" charset="0"/>
              </a:rPr>
              <a:t>Tente</a:t>
            </a: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 resolver </a:t>
            </a:r>
            <a:r>
              <a:rPr lang="en-US" sz="2400" spc="151" dirty="0" err="1">
                <a:solidFill>
                  <a:srgbClr val="F3F5F9"/>
                </a:solidFill>
                <a:latin typeface="Russo One" panose="02000503050000020004" pitchFamily="2" charset="0"/>
              </a:rPr>
              <a:t>sem</a:t>
            </a: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 </a:t>
            </a:r>
            <a:r>
              <a:rPr lang="en-US" sz="2400" spc="151" dirty="0" err="1">
                <a:solidFill>
                  <a:srgbClr val="F3F5F9"/>
                </a:solidFill>
                <a:latin typeface="Russo One" panose="02000503050000020004" pitchFamily="2" charset="0"/>
              </a:rPr>
              <a:t>olhar</a:t>
            </a: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 </a:t>
            </a:r>
            <a:r>
              <a:rPr lang="en-US" sz="2400" spc="151" dirty="0" err="1">
                <a:solidFill>
                  <a:srgbClr val="F3F5F9"/>
                </a:solidFill>
                <a:latin typeface="Russo One" panose="02000503050000020004" pitchFamily="2" charset="0"/>
              </a:rPr>
              <a:t>na</a:t>
            </a: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 internet.</a:t>
            </a:r>
          </a:p>
        </p:txBody>
      </p:sp>
    </p:spTree>
    <p:extLst>
      <p:ext uri="{BB962C8B-B14F-4D97-AF65-F5344CB8AC3E}">
        <p14:creationId xmlns:p14="http://schemas.microsoft.com/office/powerpoint/2010/main" val="886425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8B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923812" y="333368"/>
            <a:ext cx="10195581" cy="919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400" spc="224" dirty="0">
                <a:solidFill>
                  <a:srgbClr val="020301"/>
                </a:solidFill>
                <a:latin typeface="Russo One" panose="02000503050000020004" pitchFamily="2" charset="0"/>
              </a:rPr>
              <a:t>#CASE04 - SOLUÇÃO</a:t>
            </a:r>
          </a:p>
        </p:txBody>
      </p:sp>
      <p:sp>
        <p:nvSpPr>
          <p:cNvPr id="6" name="AutoShape 6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020301"/>
          </a:solidFill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l="29788" t="605" r="12248"/>
          <a:stretch>
            <a:fillRect/>
          </a:stretch>
        </p:blipFill>
        <p:spPr>
          <a:xfrm>
            <a:off x="11266398" y="14859"/>
            <a:ext cx="7020276" cy="8020426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1028700" y="986980"/>
            <a:ext cx="210021" cy="8313041"/>
          </a:xfrm>
          <a:prstGeom prst="rect">
            <a:avLst/>
          </a:prstGeom>
          <a:solidFill>
            <a:srgbClr val="020301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3F9E6184-4CF2-4E2A-92CE-C7A46D9FBB2F}"/>
              </a:ext>
            </a:extLst>
          </p:cNvPr>
          <p:cNvSpPr/>
          <p:nvPr/>
        </p:nvSpPr>
        <p:spPr>
          <a:xfrm>
            <a:off x="1425320" y="1252850"/>
            <a:ext cx="9585840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8000"/>
                </a:solidFill>
                <a:latin typeface="Consolas" panose="020B0609020204030204" pitchFamily="49" charset="0"/>
              </a:rPr>
              <a:t>-- Criar um banco de dados vazio com o mesmo nome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[Northwind]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CONTAINMENT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N'Northwind'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FILENAME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N'D:\DADOS01\northwnd.mdf'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SIZE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8192KB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FILEGROWTH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65536KB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FF00FF"/>
                </a:solidFill>
                <a:latin typeface="Consolas" panose="020B0609020204030204" pitchFamily="49" charset="0"/>
              </a:rPr>
              <a:t>LOG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N'Northwind_log'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FILENAME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N'E:\LOG01\northwndl.ldf'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SIZE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8192KB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FILEGROWTH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65536KB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8000"/>
                </a:solidFill>
                <a:latin typeface="Consolas" panose="020B0609020204030204" pitchFamily="49" charset="0"/>
              </a:rPr>
              <a:t>-- Setar o banco para OFFLINE para poder liberar os arquivos de dados e log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[Northwind]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OFFLINE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8000"/>
                </a:solidFill>
                <a:latin typeface="Consolas" panose="020B0609020204030204" pitchFamily="49" charset="0"/>
              </a:rPr>
              <a:t>-- Movimentar arquivos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xp_cmdshell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'del "D:\DADOS01\northwnd.mdf"'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xp_cmdshell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'copy D:\DADOS01\northwind\northwnd.mdf D:\DADOS01\northwnd.mdf'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8000"/>
                </a:solidFill>
                <a:latin typeface="Consolas" panose="020B0609020204030204" pitchFamily="49" charset="0"/>
              </a:rPr>
              <a:t>-- Alterar o nome do arquivo northwndl.ldf para northwndl_new.ldf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xp_cmdshell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'copy E:\LOG01\northwndl.ldf E:\LOG01\northwndl_new.ldf'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xp_cmdshell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'del E:\LOG01\northwndl.ldf'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8000"/>
                </a:solidFill>
                <a:latin typeface="Consolas" panose="020B0609020204030204" pitchFamily="49" charset="0"/>
              </a:rPr>
              <a:t>-- Efetuar o rebuild do log, neste momento o SQL Server discarta todas as transações existentes e cria um novo arquivo de log para o banco.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[Northwind]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REBUILD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'Northwind_log'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FILENAME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'E:\LOG01\northwndl.ldf'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8000"/>
                </a:solidFill>
                <a:latin typeface="Consolas" panose="020B0609020204030204" pitchFamily="49" charset="0"/>
              </a:rPr>
              <a:t>-- Colocar banco online e aberto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[Northwind]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ONLINE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[Northwind]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MULTI_USER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316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260869" y="808734"/>
            <a:ext cx="10462280" cy="901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400" spc="224" dirty="0">
                <a:solidFill>
                  <a:srgbClr val="38B6FF"/>
                </a:solidFill>
                <a:latin typeface="Russo One" panose="02000503050000020004" pitchFamily="2" charset="0"/>
              </a:rPr>
              <a:t>#CASE05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t="5831" b="2764"/>
          <a:stretch>
            <a:fillRect/>
          </a:stretch>
        </p:blipFill>
        <p:spPr>
          <a:xfrm>
            <a:off x="11795992" y="-161473"/>
            <a:ext cx="6206871" cy="8515350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F3F5F9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D5A67A4B-3BAE-4A9F-A06A-C1D98E699C44}"/>
              </a:ext>
            </a:extLst>
          </p:cNvPr>
          <p:cNvSpPr txBox="1"/>
          <p:nvPr/>
        </p:nvSpPr>
        <p:spPr>
          <a:xfrm>
            <a:off x="835618" y="2680135"/>
            <a:ext cx="10462280" cy="12067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pc="151" dirty="0">
                <a:solidFill>
                  <a:srgbClr val="F3F5F9"/>
                </a:solidFill>
                <a:latin typeface="Russo One" panose="02000503050000020004" pitchFamily="2" charset="0"/>
              </a:rPr>
              <a:t>VOCÊ É O DBA RESPONSÁVEL PELO AMBIENTE PRODUTIVO SQL SERVER 2019 DA DATA TUNING. A ÁREA DE NEGÓCIO REPORTOU LENTIDÃO EXTREMA NA EXTRAÇÃO DE RELATÓRIOS E NÃO CONSEGUE REALIZAR SUAS ATIVIDADES.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B34E90F-D8A5-42CE-ADB8-322B461F9AC7}"/>
              </a:ext>
            </a:extLst>
          </p:cNvPr>
          <p:cNvSpPr txBox="1"/>
          <p:nvPr/>
        </p:nvSpPr>
        <p:spPr>
          <a:xfrm>
            <a:off x="766088" y="1638300"/>
            <a:ext cx="10462280" cy="80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600" spc="224" dirty="0">
                <a:solidFill>
                  <a:srgbClr val="38B6FF"/>
                </a:solidFill>
                <a:latin typeface="Russo One" panose="02000503050000020004" pitchFamily="2" charset="0"/>
              </a:rPr>
              <a:t>CONTEXTO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F5A8F0A9-4F56-43C0-93EB-FEAF03684CFD}"/>
              </a:ext>
            </a:extLst>
          </p:cNvPr>
          <p:cNvSpPr txBox="1"/>
          <p:nvPr/>
        </p:nvSpPr>
        <p:spPr>
          <a:xfrm>
            <a:off x="766088" y="5605829"/>
            <a:ext cx="10462280" cy="80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600" spc="224" dirty="0">
                <a:solidFill>
                  <a:srgbClr val="38B6FF"/>
                </a:solidFill>
                <a:latin typeface="Russo One" panose="02000503050000020004" pitchFamily="2" charset="0"/>
              </a:rPr>
              <a:t>MISSÃO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2CF065A-F2F9-47E9-AE44-EF580EC15CD2}"/>
              </a:ext>
            </a:extLst>
          </p:cNvPr>
          <p:cNvSpPr/>
          <p:nvPr/>
        </p:nvSpPr>
        <p:spPr>
          <a:xfrm>
            <a:off x="696558" y="6616125"/>
            <a:ext cx="10462280" cy="883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pc="151" dirty="0">
                <a:solidFill>
                  <a:srgbClr val="F3F5F9"/>
                </a:solidFill>
                <a:latin typeface="Russo One" panose="02000503050000020004" pitchFamily="2" charset="0"/>
              </a:rPr>
              <a:t>DESCOBRIR O OFENSOR E PROPOR A SOLUÇÃO PARA NORMALIZAÇÃO DO AMBIENTE.</a:t>
            </a:r>
          </a:p>
        </p:txBody>
      </p:sp>
    </p:spTree>
    <p:extLst>
      <p:ext uri="{BB962C8B-B14F-4D97-AF65-F5344CB8AC3E}">
        <p14:creationId xmlns:p14="http://schemas.microsoft.com/office/powerpoint/2010/main" val="1990597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260869" y="808734"/>
            <a:ext cx="10462280" cy="901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400" spc="224" dirty="0">
                <a:solidFill>
                  <a:srgbClr val="38B6FF"/>
                </a:solidFill>
                <a:latin typeface="Russo One" panose="02000503050000020004" pitchFamily="2" charset="0"/>
              </a:rPr>
              <a:t>#CASE05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t="5831" b="2764"/>
          <a:stretch>
            <a:fillRect/>
          </a:stretch>
        </p:blipFill>
        <p:spPr>
          <a:xfrm>
            <a:off x="11795992" y="-161473"/>
            <a:ext cx="6206871" cy="8515350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F3F5F9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D5A67A4B-3BAE-4A9F-A06A-C1D98E699C44}"/>
              </a:ext>
            </a:extLst>
          </p:cNvPr>
          <p:cNvSpPr txBox="1"/>
          <p:nvPr/>
        </p:nvSpPr>
        <p:spPr>
          <a:xfrm>
            <a:off x="858078" y="2781300"/>
            <a:ext cx="10462280" cy="1319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5460"/>
              </a:lnSpc>
              <a:buFontTx/>
              <a:buChar char="-"/>
            </a:pP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EXECUTAR O ARQUIVO C:\SCRIPTS\CASE05\FOGONOPARQUINHO.BAT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B34E90F-D8A5-42CE-ADB8-322B461F9AC7}"/>
              </a:ext>
            </a:extLst>
          </p:cNvPr>
          <p:cNvSpPr txBox="1"/>
          <p:nvPr/>
        </p:nvSpPr>
        <p:spPr>
          <a:xfrm>
            <a:off x="766088" y="2007895"/>
            <a:ext cx="10462280" cy="80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600" spc="224" dirty="0">
                <a:solidFill>
                  <a:srgbClr val="38B6FF"/>
                </a:solidFill>
                <a:latin typeface="Russo One" panose="02000503050000020004" pitchFamily="2" charset="0"/>
              </a:rPr>
              <a:t>INICIALIZAR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F5A8F0A9-4F56-43C0-93EB-FEAF03684CFD}"/>
              </a:ext>
            </a:extLst>
          </p:cNvPr>
          <p:cNvSpPr txBox="1"/>
          <p:nvPr/>
        </p:nvSpPr>
        <p:spPr>
          <a:xfrm>
            <a:off x="766088" y="4991100"/>
            <a:ext cx="10462280" cy="80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600" spc="224" dirty="0">
                <a:solidFill>
                  <a:srgbClr val="38B6FF"/>
                </a:solidFill>
                <a:latin typeface="Russo One" panose="02000503050000020004" pitchFamily="2" charset="0"/>
              </a:rPr>
              <a:t>ÚTIL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0252806F-8F30-48F6-B72C-01BE25BDB0F0}"/>
              </a:ext>
            </a:extLst>
          </p:cNvPr>
          <p:cNvSpPr txBox="1"/>
          <p:nvPr/>
        </p:nvSpPr>
        <p:spPr>
          <a:xfrm>
            <a:off x="838931" y="5792666"/>
            <a:ext cx="10462280" cy="6144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5460"/>
              </a:lnSpc>
              <a:buFontTx/>
              <a:buChar char="-"/>
            </a:pPr>
            <a:r>
              <a:rPr lang="en-US" sz="2400" spc="151" dirty="0" err="1">
                <a:solidFill>
                  <a:srgbClr val="F3F5F9"/>
                </a:solidFill>
                <a:latin typeface="Russo One" panose="02000503050000020004" pitchFamily="2" charset="0"/>
              </a:rPr>
              <a:t>Utilizar</a:t>
            </a: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 o </a:t>
            </a:r>
            <a:r>
              <a:rPr lang="en-US" sz="2400" spc="151" dirty="0" err="1">
                <a:solidFill>
                  <a:srgbClr val="F3F5F9"/>
                </a:solidFill>
                <a:latin typeface="Russo One" panose="02000503050000020004" pitchFamily="2" charset="0"/>
              </a:rPr>
              <a:t>arquivo</a:t>
            </a: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 Util_Case05.sql</a:t>
            </a:r>
          </a:p>
        </p:txBody>
      </p:sp>
    </p:spTree>
    <p:extLst>
      <p:ext uri="{BB962C8B-B14F-4D97-AF65-F5344CB8AC3E}">
        <p14:creationId xmlns:p14="http://schemas.microsoft.com/office/powerpoint/2010/main" val="2467016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8B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923812" y="333368"/>
            <a:ext cx="10195581" cy="919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400" spc="224" dirty="0">
                <a:solidFill>
                  <a:srgbClr val="020301"/>
                </a:solidFill>
                <a:latin typeface="Russo One" panose="02000503050000020004" pitchFamily="2" charset="0"/>
              </a:rPr>
              <a:t>#CASE05 - SOLUÇÃO</a:t>
            </a:r>
          </a:p>
        </p:txBody>
      </p:sp>
      <p:sp>
        <p:nvSpPr>
          <p:cNvPr id="6" name="AutoShape 6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020301"/>
          </a:solidFill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l="29788" t="605" r="12248"/>
          <a:stretch>
            <a:fillRect/>
          </a:stretch>
        </p:blipFill>
        <p:spPr>
          <a:xfrm>
            <a:off x="11266398" y="14859"/>
            <a:ext cx="7020276" cy="8020426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1028700" y="986980"/>
            <a:ext cx="210021" cy="8313041"/>
          </a:xfrm>
          <a:prstGeom prst="rect">
            <a:avLst/>
          </a:prstGeom>
          <a:solidFill>
            <a:srgbClr val="020301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3F9E6184-4CF2-4E2A-92CE-C7A46D9FBB2F}"/>
              </a:ext>
            </a:extLst>
          </p:cNvPr>
          <p:cNvSpPr/>
          <p:nvPr/>
        </p:nvSpPr>
        <p:spPr>
          <a:xfrm>
            <a:off x="1426509" y="2326105"/>
            <a:ext cx="958584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[StackOverflow2010]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 DROP INDEX [Posts].[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IX_Posts_AnswerQuality_CreationDate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NONCLUSTERED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IX_Posts_AnswerQuality_CreationDate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[Posts]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AnswerQuality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CreationDate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INCLUDE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ViewCount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Score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AnswerCount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CommentCount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OwnerUserId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pt-BR" dirty="0"/>
            </a:br>
            <a:endParaRPr lang="pt-BR" dirty="0"/>
          </a:p>
          <a:p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217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1046180"/>
            <a:ext cx="9357380" cy="901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40"/>
              </a:lnSpc>
            </a:pPr>
            <a:r>
              <a:rPr lang="en-US" sz="6400" spc="224" dirty="0">
                <a:solidFill>
                  <a:srgbClr val="38B6FF"/>
                </a:solidFill>
                <a:latin typeface="Russo One" panose="02000503050000020004" pitchFamily="2" charset="0"/>
              </a:rPr>
              <a:t>E POR HOJE É SÓ!</a:t>
            </a:r>
          </a:p>
        </p:txBody>
      </p:sp>
      <p:sp>
        <p:nvSpPr>
          <p:cNvPr id="12" name="AutoShape 12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F3F5F9"/>
          </a:solidFill>
        </p:spPr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0D65D3F-24BC-4A6B-B2FC-21EC5A8E86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80F2DB0B-9A68-4E2A-80EB-663C3B359B78}"/>
              </a:ext>
            </a:extLst>
          </p:cNvPr>
          <p:cNvSpPr/>
          <p:nvPr/>
        </p:nvSpPr>
        <p:spPr>
          <a:xfrm>
            <a:off x="11741721" y="8115300"/>
            <a:ext cx="7517606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7040"/>
              </a:lnSpc>
            </a:pPr>
            <a:r>
              <a:rPr lang="en-US" sz="6000" spc="224" dirty="0">
                <a:solidFill>
                  <a:srgbClr val="38B6FF"/>
                </a:solidFill>
                <a:latin typeface="Russo One" panose="02000503050000020004" pitchFamily="2" charset="0"/>
              </a:rPr>
              <a:t>BORA BEBER!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B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020301"/>
          </a:solidFill>
        </p:spPr>
      </p:sp>
      <p:sp>
        <p:nvSpPr>
          <p:cNvPr id="4" name="TextBox 4"/>
          <p:cNvSpPr txBox="1"/>
          <p:nvPr/>
        </p:nvSpPr>
        <p:spPr>
          <a:xfrm>
            <a:off x="508582" y="367603"/>
            <a:ext cx="6880880" cy="919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400" spc="224" dirty="0">
                <a:solidFill>
                  <a:srgbClr val="020301"/>
                </a:solidFill>
                <a:latin typeface="Russo One" panose="02000503050000020004" pitchFamily="2" charset="0"/>
              </a:rPr>
              <a:t>SP_WHO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CCE33791-5F7B-40B5-B11C-73D7A0367C59}"/>
              </a:ext>
            </a:extLst>
          </p:cNvPr>
          <p:cNvGrpSpPr/>
          <p:nvPr/>
        </p:nvGrpSpPr>
        <p:grpSpPr>
          <a:xfrm>
            <a:off x="289116" y="1828226"/>
            <a:ext cx="7887192" cy="2477074"/>
            <a:chOff x="289116" y="1619451"/>
            <a:chExt cx="7887192" cy="2477074"/>
          </a:xfrm>
        </p:grpSpPr>
        <p:sp>
          <p:nvSpPr>
            <p:cNvPr id="6" name="TextBox 6"/>
            <p:cNvSpPr txBox="1"/>
            <p:nvPr/>
          </p:nvSpPr>
          <p:spPr>
            <a:xfrm>
              <a:off x="3058722" y="1904920"/>
              <a:ext cx="5117586" cy="165429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409"/>
                </a:lnSpc>
              </a:pPr>
              <a:r>
                <a:rPr lang="en-US" sz="3200" b="1" spc="96" dirty="0">
                  <a:solidFill>
                    <a:srgbClr val="020301"/>
                  </a:solidFill>
                  <a:latin typeface="Glacial Indifference"/>
                </a:rPr>
                <a:t>GUILHERME TORRES</a:t>
              </a:r>
            </a:p>
            <a:p>
              <a:pPr algn="l">
                <a:lnSpc>
                  <a:spcPts val="4409"/>
                </a:lnSpc>
              </a:pPr>
              <a:r>
                <a:rPr lang="en-US" sz="2000" spc="96" dirty="0">
                  <a:solidFill>
                    <a:schemeClr val="bg1"/>
                  </a:solidFill>
                  <a:latin typeface="Glacial Indifference"/>
                </a:rPr>
                <a:t>Co-Founder Data Tuning</a:t>
              </a:r>
            </a:p>
            <a:p>
              <a:pPr>
                <a:lnSpc>
                  <a:spcPts val="4409"/>
                </a:lnSpc>
              </a:pPr>
              <a:r>
                <a:rPr lang="en-US" sz="2000" spc="96" dirty="0">
                  <a:solidFill>
                    <a:schemeClr val="bg1"/>
                  </a:solidFill>
                  <a:latin typeface="Glacial Indifference"/>
                </a:rPr>
                <a:t>Senior SQL Server DBA Banco </a:t>
              </a:r>
              <a:r>
                <a:rPr lang="en-US" sz="2000" spc="96" dirty="0" err="1">
                  <a:solidFill>
                    <a:schemeClr val="bg1"/>
                  </a:solidFill>
                  <a:latin typeface="Glacial Indifference"/>
                </a:rPr>
                <a:t>Itau</a:t>
              </a:r>
              <a:r>
                <a:rPr lang="en-US" sz="2000" spc="96" dirty="0">
                  <a:solidFill>
                    <a:schemeClr val="bg1"/>
                  </a:solidFill>
                  <a:latin typeface="Glacial Indifference"/>
                </a:rPr>
                <a:t> SA</a:t>
              </a:r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B9018E43-4466-4372-BF47-88C0D37F63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116" y="1619451"/>
              <a:ext cx="2166001" cy="2477074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id="{01A4A83A-36E8-432B-B313-EA6C213DB2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693" y="2795369"/>
            <a:ext cx="763850" cy="763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F0C13FF-C956-4DFC-8324-0051F41F56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11694" y="4174800"/>
            <a:ext cx="763849" cy="770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10F0C27-56B9-42E0-B76E-22CB6FF0F49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10377" y="5621683"/>
            <a:ext cx="763848" cy="770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E665011-E01C-4520-BF2B-2B619504155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377" y="7065102"/>
            <a:ext cx="770260" cy="770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003D8C2-FB65-4780-9F34-DB24DE82D74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377" y="8508521"/>
            <a:ext cx="763848" cy="763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F85E4839-AC31-48A9-B1EF-B706AB213856}"/>
              </a:ext>
            </a:extLst>
          </p:cNvPr>
          <p:cNvSpPr txBox="1"/>
          <p:nvPr/>
        </p:nvSpPr>
        <p:spPr>
          <a:xfrm>
            <a:off x="11180343" y="2946461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linkedin.com/</a:t>
            </a:r>
            <a:r>
              <a:rPr lang="pt-BR" sz="2400" dirty="0" err="1"/>
              <a:t>company</a:t>
            </a:r>
            <a:r>
              <a:rPr lang="pt-BR" sz="2400" dirty="0"/>
              <a:t>/data-</a:t>
            </a:r>
            <a:r>
              <a:rPr lang="pt-BR" sz="2400" dirty="0" err="1"/>
              <a:t>tuning</a:t>
            </a:r>
            <a:endParaRPr lang="pt-BR" sz="24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AF75EF5-E943-4C96-A662-FE2014CA4B4F}"/>
              </a:ext>
            </a:extLst>
          </p:cNvPr>
          <p:cNvSpPr txBox="1"/>
          <p:nvPr/>
        </p:nvSpPr>
        <p:spPr>
          <a:xfrm>
            <a:off x="11180343" y="4329097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contato@datatuning.com.br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8ACA2A4-9FAB-4926-9276-D19925ED673D}"/>
              </a:ext>
            </a:extLst>
          </p:cNvPr>
          <p:cNvSpPr txBox="1"/>
          <p:nvPr/>
        </p:nvSpPr>
        <p:spPr>
          <a:xfrm>
            <a:off x="11180343" y="577598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https://datatuning.com.br/blog/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156E7A0-6F26-4C5E-9E1C-33E53582A1FB}"/>
              </a:ext>
            </a:extLst>
          </p:cNvPr>
          <p:cNvSpPr txBox="1"/>
          <p:nvPr/>
        </p:nvSpPr>
        <p:spPr>
          <a:xfrm>
            <a:off x="11180343" y="7211383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Data </a:t>
            </a:r>
            <a:r>
              <a:rPr lang="pt-BR" sz="2400" dirty="0" err="1"/>
              <a:t>Tuning</a:t>
            </a:r>
            <a:r>
              <a:rPr lang="pt-BR" sz="2400" dirty="0"/>
              <a:t> </a:t>
            </a:r>
            <a:r>
              <a:rPr lang="pt-BR" sz="2400" dirty="0" err="1"/>
              <a:t>Group</a:t>
            </a:r>
            <a:endParaRPr lang="pt-BR" sz="24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DA4FD33-6EF2-432D-844A-D977646DDDA6}"/>
              </a:ext>
            </a:extLst>
          </p:cNvPr>
          <p:cNvSpPr txBox="1"/>
          <p:nvPr/>
        </p:nvSpPr>
        <p:spPr>
          <a:xfrm>
            <a:off x="11180343" y="8633776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youtube.com/DataTuning</a:t>
            </a: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735AD579-F4B7-4D95-A1F3-74FA3DDB8960}"/>
              </a:ext>
            </a:extLst>
          </p:cNvPr>
          <p:cNvSpPr txBox="1"/>
          <p:nvPr/>
        </p:nvSpPr>
        <p:spPr>
          <a:xfrm>
            <a:off x="9286719" y="1651583"/>
            <a:ext cx="7705881" cy="596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09"/>
              </a:lnSpc>
            </a:pPr>
            <a:r>
              <a:rPr lang="en-US" sz="5400" b="1" spc="96" dirty="0">
                <a:solidFill>
                  <a:schemeClr val="bg1"/>
                </a:solidFill>
                <a:latin typeface="Glacial Indifference"/>
              </a:rPr>
              <a:t>CONTATOS</a:t>
            </a:r>
            <a:endParaRPr lang="en-US" sz="3200" spc="96" dirty="0">
              <a:solidFill>
                <a:schemeClr val="bg1"/>
              </a:solidFill>
              <a:latin typeface="Glacial Indifference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031F3093-E664-4C83-AB3B-83A2F8A03F3E}"/>
              </a:ext>
            </a:extLst>
          </p:cNvPr>
          <p:cNvSpPr txBox="1"/>
          <p:nvPr/>
        </p:nvSpPr>
        <p:spPr>
          <a:xfrm>
            <a:off x="3058721" y="4932065"/>
            <a:ext cx="5117586" cy="1654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09"/>
              </a:lnSpc>
            </a:pPr>
            <a:r>
              <a:rPr lang="en-US" sz="3200" b="1" spc="96" dirty="0">
                <a:solidFill>
                  <a:srgbClr val="020301"/>
                </a:solidFill>
                <a:latin typeface="Glacial Indifference"/>
              </a:rPr>
              <a:t>MARCEL INOWE</a:t>
            </a:r>
          </a:p>
          <a:p>
            <a:pPr algn="l">
              <a:lnSpc>
                <a:spcPts val="4409"/>
              </a:lnSpc>
            </a:pPr>
            <a:r>
              <a:rPr lang="en-US" sz="2000" spc="96" dirty="0">
                <a:solidFill>
                  <a:schemeClr val="bg1"/>
                </a:solidFill>
                <a:latin typeface="Glacial Indifference"/>
              </a:rPr>
              <a:t>Co-Founder Data Tuning</a:t>
            </a:r>
          </a:p>
          <a:p>
            <a:pPr>
              <a:lnSpc>
                <a:spcPts val="4409"/>
              </a:lnSpc>
            </a:pPr>
            <a:r>
              <a:rPr lang="en-US" sz="2000" spc="96" dirty="0">
                <a:solidFill>
                  <a:schemeClr val="bg1"/>
                </a:solidFill>
                <a:latin typeface="Glacial Indifference"/>
              </a:rPr>
              <a:t>Senior SQL Server DBA Banco </a:t>
            </a:r>
            <a:r>
              <a:rPr lang="en-US" sz="2000" spc="96" dirty="0" err="1">
                <a:solidFill>
                  <a:schemeClr val="bg1"/>
                </a:solidFill>
                <a:latin typeface="Glacial Indifference"/>
              </a:rPr>
              <a:t>Itau</a:t>
            </a:r>
            <a:r>
              <a:rPr lang="en-US" sz="2000" spc="96" dirty="0">
                <a:solidFill>
                  <a:schemeClr val="bg1"/>
                </a:solidFill>
                <a:latin typeface="Glacial Indifference"/>
              </a:rPr>
              <a:t> SA</a:t>
            </a: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E468994E-DA24-49D1-A064-E9BC10FF3861}"/>
              </a:ext>
            </a:extLst>
          </p:cNvPr>
          <p:cNvSpPr txBox="1"/>
          <p:nvPr/>
        </p:nvSpPr>
        <p:spPr>
          <a:xfrm>
            <a:off x="3039644" y="7639905"/>
            <a:ext cx="5117586" cy="1654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09"/>
              </a:lnSpc>
            </a:pPr>
            <a:r>
              <a:rPr lang="en-US" sz="3200" b="1" spc="96" dirty="0">
                <a:solidFill>
                  <a:srgbClr val="020301"/>
                </a:solidFill>
                <a:latin typeface="Glacial Indifference"/>
              </a:rPr>
              <a:t>WILLIAM LINO</a:t>
            </a:r>
          </a:p>
          <a:p>
            <a:pPr algn="l">
              <a:lnSpc>
                <a:spcPts val="4409"/>
              </a:lnSpc>
            </a:pPr>
            <a:r>
              <a:rPr lang="en-US" sz="2000" spc="96" dirty="0">
                <a:solidFill>
                  <a:schemeClr val="bg1"/>
                </a:solidFill>
                <a:latin typeface="Glacial Indifference"/>
              </a:rPr>
              <a:t>Co-Founder Data Tuning</a:t>
            </a:r>
          </a:p>
          <a:p>
            <a:pPr>
              <a:lnSpc>
                <a:spcPts val="4409"/>
              </a:lnSpc>
            </a:pPr>
            <a:r>
              <a:rPr lang="en-US" sz="2000" spc="96" dirty="0">
                <a:solidFill>
                  <a:schemeClr val="bg1"/>
                </a:solidFill>
                <a:latin typeface="Glacial Indifference"/>
              </a:rPr>
              <a:t>Senior SQL Server DBA Banco </a:t>
            </a:r>
            <a:r>
              <a:rPr lang="en-US" sz="2000" spc="96" dirty="0" err="1">
                <a:solidFill>
                  <a:schemeClr val="bg1"/>
                </a:solidFill>
                <a:latin typeface="Glacial Indifference"/>
              </a:rPr>
              <a:t>Itau</a:t>
            </a:r>
            <a:r>
              <a:rPr lang="en-US" sz="2000" spc="96" dirty="0">
                <a:solidFill>
                  <a:schemeClr val="bg1"/>
                </a:solidFill>
                <a:latin typeface="Glacial Indifference"/>
              </a:rPr>
              <a:t> SA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6ADC78-073E-4B62-9B06-D8BAAA04772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9117" y="7269984"/>
            <a:ext cx="2166001" cy="247707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48" name="Imagem 2047">
            <a:extLst>
              <a:ext uri="{FF2B5EF4-FFF2-40B4-BE49-F238E27FC236}">
                <a16:creationId xmlns:a16="http://schemas.microsoft.com/office/drawing/2014/main" id="{37BCA832-1066-4DDA-9BDD-0BFE53359E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9116" y="4520677"/>
            <a:ext cx="2166001" cy="247707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260869" y="808734"/>
            <a:ext cx="10462280" cy="901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400" spc="224" dirty="0">
                <a:solidFill>
                  <a:srgbClr val="38B6FF"/>
                </a:solidFill>
                <a:latin typeface="Russo One" panose="02000503050000020004" pitchFamily="2" charset="0"/>
              </a:rPr>
              <a:t>#CASE01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t="5831" b="2764"/>
          <a:stretch>
            <a:fillRect/>
          </a:stretch>
        </p:blipFill>
        <p:spPr>
          <a:xfrm>
            <a:off x="11795992" y="-161473"/>
            <a:ext cx="6206871" cy="8515350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F3F5F9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D5A67A4B-3BAE-4A9F-A06A-C1D98E699C44}"/>
              </a:ext>
            </a:extLst>
          </p:cNvPr>
          <p:cNvSpPr txBox="1"/>
          <p:nvPr/>
        </p:nvSpPr>
        <p:spPr>
          <a:xfrm>
            <a:off x="858078" y="2781300"/>
            <a:ext cx="10462280" cy="2730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VOCÊ É O DBA RESPONSÁVEL PELO AMBIENTE PRODUTIVO SQL SERVER 2019 DA DATA TUNING. O SR MARCEL INOWE IMPLEMENTOU UMA MONITORIA DE CPU E TEM RECEBIDO ALGUNS ALERTAS DE 100%.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B34E90F-D8A5-42CE-ADB8-322B461F9AC7}"/>
              </a:ext>
            </a:extLst>
          </p:cNvPr>
          <p:cNvSpPr txBox="1"/>
          <p:nvPr/>
        </p:nvSpPr>
        <p:spPr>
          <a:xfrm>
            <a:off x="766088" y="2007895"/>
            <a:ext cx="10462280" cy="80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600" spc="224" dirty="0">
                <a:solidFill>
                  <a:srgbClr val="38B6FF"/>
                </a:solidFill>
                <a:latin typeface="Russo One" panose="02000503050000020004" pitchFamily="2" charset="0"/>
              </a:rPr>
              <a:t>CONTEXTO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F5A8F0A9-4F56-43C0-93EB-FEAF03684CFD}"/>
              </a:ext>
            </a:extLst>
          </p:cNvPr>
          <p:cNvSpPr txBox="1"/>
          <p:nvPr/>
        </p:nvSpPr>
        <p:spPr>
          <a:xfrm>
            <a:off x="762775" y="5781455"/>
            <a:ext cx="10462280" cy="80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600" spc="224" dirty="0">
                <a:solidFill>
                  <a:srgbClr val="38B6FF"/>
                </a:solidFill>
                <a:latin typeface="Russo One" panose="02000503050000020004" pitchFamily="2" charset="0"/>
              </a:rPr>
              <a:t>MISSÃO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626A745D-84A3-4ADF-98F3-535AB32B2875}"/>
              </a:ext>
            </a:extLst>
          </p:cNvPr>
          <p:cNvSpPr txBox="1"/>
          <p:nvPr/>
        </p:nvSpPr>
        <p:spPr>
          <a:xfrm>
            <a:off x="835618" y="6583021"/>
            <a:ext cx="10462280" cy="1319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5460"/>
              </a:lnSpc>
              <a:buFontTx/>
              <a:buChar char="-"/>
            </a:pP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IDENTIFICAR OFENSOR.</a:t>
            </a:r>
          </a:p>
          <a:p>
            <a:pPr marL="342900" indent="-342900" algn="l">
              <a:lnSpc>
                <a:spcPts val="5460"/>
              </a:lnSpc>
              <a:buFontTx/>
              <a:buChar char="-"/>
            </a:pP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ELIMINAR</a:t>
            </a:r>
            <a:r>
              <a:rPr lang="pt-BR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/</a:t>
            </a: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DIMINUIR OS PICOS DE 100% DE CPU.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260869" y="808734"/>
            <a:ext cx="10462280" cy="901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400" spc="224" dirty="0">
                <a:solidFill>
                  <a:srgbClr val="38B6FF"/>
                </a:solidFill>
                <a:latin typeface="Russo One" panose="02000503050000020004" pitchFamily="2" charset="0"/>
              </a:rPr>
              <a:t>#CASE01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t="5831" b="2764"/>
          <a:stretch>
            <a:fillRect/>
          </a:stretch>
        </p:blipFill>
        <p:spPr>
          <a:xfrm>
            <a:off x="11795992" y="-161473"/>
            <a:ext cx="6206871" cy="8515350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F3F5F9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D5A67A4B-3BAE-4A9F-A06A-C1D98E699C44}"/>
              </a:ext>
            </a:extLst>
          </p:cNvPr>
          <p:cNvSpPr txBox="1"/>
          <p:nvPr/>
        </p:nvSpPr>
        <p:spPr>
          <a:xfrm>
            <a:off x="858078" y="2781300"/>
            <a:ext cx="10462280" cy="1319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5460"/>
              </a:lnSpc>
              <a:buFontTx/>
              <a:buChar char="-"/>
            </a:pP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ACESSAR O CAMINHO C:\Scripts\Case01;</a:t>
            </a:r>
          </a:p>
          <a:p>
            <a:pPr marL="342900" indent="-342900">
              <a:lnSpc>
                <a:spcPts val="5460"/>
              </a:lnSpc>
              <a:buFontTx/>
              <a:buChar char="-"/>
            </a:pP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EXECUTAR O ARQUIVO START.BAT E </a:t>
            </a:r>
            <a:r>
              <a:rPr lang="en-US" sz="2400" u="sng" spc="151" dirty="0">
                <a:solidFill>
                  <a:srgbClr val="F3F5F9"/>
                </a:solidFill>
                <a:latin typeface="Russo One" panose="02000503050000020004" pitchFamily="2" charset="0"/>
              </a:rPr>
              <a:t>MANTÊ-LO ABERTO</a:t>
            </a: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;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B34E90F-D8A5-42CE-ADB8-322B461F9AC7}"/>
              </a:ext>
            </a:extLst>
          </p:cNvPr>
          <p:cNvSpPr txBox="1"/>
          <p:nvPr/>
        </p:nvSpPr>
        <p:spPr>
          <a:xfrm>
            <a:off x="766088" y="2007895"/>
            <a:ext cx="10462280" cy="80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600" spc="224" dirty="0">
                <a:solidFill>
                  <a:srgbClr val="38B6FF"/>
                </a:solidFill>
                <a:latin typeface="Russo One" panose="02000503050000020004" pitchFamily="2" charset="0"/>
              </a:rPr>
              <a:t>INICIALIZAR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F5A8F0A9-4F56-43C0-93EB-FEAF03684CFD}"/>
              </a:ext>
            </a:extLst>
          </p:cNvPr>
          <p:cNvSpPr txBox="1"/>
          <p:nvPr/>
        </p:nvSpPr>
        <p:spPr>
          <a:xfrm>
            <a:off x="766088" y="4991100"/>
            <a:ext cx="10462280" cy="80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600" spc="224" dirty="0">
                <a:solidFill>
                  <a:srgbClr val="38B6FF"/>
                </a:solidFill>
                <a:latin typeface="Russo One" panose="02000503050000020004" pitchFamily="2" charset="0"/>
              </a:rPr>
              <a:t>ÚTIL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626A745D-84A3-4ADF-98F3-535AB32B2875}"/>
              </a:ext>
            </a:extLst>
          </p:cNvPr>
          <p:cNvSpPr txBox="1"/>
          <p:nvPr/>
        </p:nvSpPr>
        <p:spPr>
          <a:xfrm>
            <a:off x="838931" y="5792666"/>
            <a:ext cx="10462280" cy="2730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5460"/>
              </a:lnSpc>
              <a:buFontTx/>
              <a:buChar char="-"/>
            </a:pP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UTILIZAR O ARQUIVO UTIL.SQL PARA TROUBLESHOOTING;</a:t>
            </a:r>
          </a:p>
          <a:p>
            <a:pPr marL="342900" indent="-342900">
              <a:lnSpc>
                <a:spcPts val="5460"/>
              </a:lnSpc>
              <a:buFontTx/>
              <a:buChar char="-"/>
            </a:pP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PARA PAUSAR O CASE, NA SESSÃO DO POWERSHELL QUE ESTÁ ABERTA EXECUTAR O ARQUIVO .\Stop.ps1 E PARA INICIAR NOVAMENTE DIGITAR .\Start</a:t>
            </a:r>
            <a:r>
              <a:rPr lang="en-US" sz="2400" spc="151">
                <a:solidFill>
                  <a:srgbClr val="F3F5F9"/>
                </a:solidFill>
                <a:latin typeface="Russo One" panose="02000503050000020004" pitchFamily="2" charset="0"/>
              </a:rPr>
              <a:t>.ps1;</a:t>
            </a:r>
            <a:endParaRPr lang="en-US" sz="2400" spc="151" dirty="0">
              <a:solidFill>
                <a:srgbClr val="F3F5F9"/>
              </a:solidFill>
              <a:latin typeface="Russo One" panose="02000503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80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8B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28800" y="988757"/>
            <a:ext cx="10539879" cy="878144"/>
            <a:chOff x="-459064" y="57151"/>
            <a:chExt cx="14053170" cy="2653716"/>
          </a:xfrm>
        </p:grpSpPr>
        <p:sp>
          <p:nvSpPr>
            <p:cNvPr id="3" name="TextBox 3"/>
            <p:cNvSpPr txBox="1"/>
            <p:nvPr/>
          </p:nvSpPr>
          <p:spPr>
            <a:xfrm>
              <a:off x="0" y="57151"/>
              <a:ext cx="13594106" cy="12259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39"/>
                </a:lnSpc>
              </a:pPr>
              <a:r>
                <a:rPr lang="en-US" sz="6400" spc="224" dirty="0">
                  <a:solidFill>
                    <a:srgbClr val="020301"/>
                  </a:solidFill>
                  <a:latin typeface="Russo One" panose="02000503050000020004" pitchFamily="2" charset="0"/>
                </a:rPr>
                <a:t>#CASE01 - SOLUÇÃO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459064" y="2009820"/>
              <a:ext cx="10680906" cy="7010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09"/>
                </a:lnSpc>
              </a:pPr>
              <a:endParaRPr lang="en-US" sz="3200" spc="96" dirty="0">
                <a:solidFill>
                  <a:srgbClr val="020301"/>
                </a:solidFill>
                <a:latin typeface="Glacial Indifference"/>
              </a:endParaRPr>
            </a:p>
          </p:txBody>
        </p:sp>
      </p:grpSp>
      <p:sp>
        <p:nvSpPr>
          <p:cNvPr id="6" name="AutoShape 6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020301"/>
          </a:solidFill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l="29788" t="605" r="12248"/>
          <a:stretch>
            <a:fillRect/>
          </a:stretch>
        </p:blipFill>
        <p:spPr>
          <a:xfrm>
            <a:off x="11266398" y="14859"/>
            <a:ext cx="7020276" cy="8020426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1028700" y="986980"/>
            <a:ext cx="210021" cy="8313041"/>
          </a:xfrm>
          <a:prstGeom prst="rect">
            <a:avLst/>
          </a:prstGeom>
          <a:solidFill>
            <a:srgbClr val="020301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7DB3DAC7-923B-4C4B-BFF8-EC4486E83D59}"/>
              </a:ext>
            </a:extLst>
          </p:cNvPr>
          <p:cNvSpPr txBox="1"/>
          <p:nvPr/>
        </p:nvSpPr>
        <p:spPr>
          <a:xfrm>
            <a:off x="1495377" y="2891168"/>
            <a:ext cx="10462280" cy="2025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i="1" spc="151" dirty="0" err="1">
                <a:latin typeface="Russo One" panose="02000503050000020004" pitchFamily="2" charset="0"/>
              </a:rPr>
              <a:t>IDX_Posts_PostTypeId_CreationDate_CommentCount</a:t>
            </a:r>
            <a:r>
              <a:rPr lang="en-US" i="1" spc="151" dirty="0">
                <a:latin typeface="Russo One" panose="02000503050000020004" pitchFamily="2" charset="0"/>
              </a:rPr>
              <a:t> ON </a:t>
            </a:r>
            <a:r>
              <a:rPr lang="en-US" i="1" spc="151" dirty="0" err="1">
                <a:latin typeface="Russo One" panose="02000503050000020004" pitchFamily="2" charset="0"/>
              </a:rPr>
              <a:t>dbo.Posts</a:t>
            </a:r>
            <a:r>
              <a:rPr lang="en-US" i="1" spc="151" dirty="0">
                <a:latin typeface="Russo One" panose="02000503050000020004" pitchFamily="2" charset="0"/>
              </a:rPr>
              <a:t>(</a:t>
            </a:r>
            <a:r>
              <a:rPr lang="en-US" i="1" spc="151" dirty="0" err="1">
                <a:latin typeface="Russo One" panose="02000503050000020004" pitchFamily="2" charset="0"/>
              </a:rPr>
              <a:t>PostTypeId,CreationDate,CommentCount</a:t>
            </a:r>
            <a:r>
              <a:rPr lang="en-US" i="1" spc="151" dirty="0">
                <a:latin typeface="Russo One" panose="02000503050000020004" pitchFamily="2" charset="0"/>
              </a:rPr>
              <a:t>) </a:t>
            </a:r>
          </a:p>
          <a:p>
            <a:pPr algn="l">
              <a:lnSpc>
                <a:spcPts val="5460"/>
              </a:lnSpc>
            </a:pPr>
            <a:r>
              <a:rPr lang="en-US" i="1" spc="151" dirty="0">
                <a:latin typeface="Russo One" panose="02000503050000020004" pitchFamily="2" charset="0"/>
              </a:rPr>
              <a:t>INCLUDE(Title)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E9B84ED7-1FB0-4DB5-A580-4B6982B43E3E}"/>
              </a:ext>
            </a:extLst>
          </p:cNvPr>
          <p:cNvSpPr txBox="1"/>
          <p:nvPr/>
        </p:nvSpPr>
        <p:spPr>
          <a:xfrm>
            <a:off x="1403387" y="2117763"/>
            <a:ext cx="10462280" cy="80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600" spc="224" dirty="0">
                <a:latin typeface="Russo One" panose="02000503050000020004" pitchFamily="2" charset="0"/>
              </a:rPr>
              <a:t>CRIAÇÃO DE ÍNDICE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FCB77974-EFD9-42FE-8E44-4858451D93B4}"/>
              </a:ext>
            </a:extLst>
          </p:cNvPr>
          <p:cNvSpPr txBox="1"/>
          <p:nvPr/>
        </p:nvSpPr>
        <p:spPr>
          <a:xfrm>
            <a:off x="1403387" y="4838027"/>
            <a:ext cx="10462280" cy="80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600" spc="224" dirty="0">
                <a:latin typeface="Russo One" panose="02000503050000020004" pitchFamily="2" charset="0"/>
              </a:rPr>
              <a:t>REFATORAÇÃO DA PROCEDURE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81E1565-E087-4C0B-9337-B65952A1C8B7}"/>
              </a:ext>
            </a:extLst>
          </p:cNvPr>
          <p:cNvSpPr txBox="1"/>
          <p:nvPr/>
        </p:nvSpPr>
        <p:spPr>
          <a:xfrm>
            <a:off x="1377744" y="5639593"/>
            <a:ext cx="9796664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i="1" dirty="0">
                <a:latin typeface="Russo One" panose="020B0604020202020204" charset="0"/>
              </a:rPr>
              <a:t>CREATE OR ALTER PROCEDURE </a:t>
            </a:r>
            <a:r>
              <a:rPr lang="pt-BR" sz="1600" i="1" dirty="0" err="1">
                <a:latin typeface="Russo One" panose="020B0604020202020204" charset="0"/>
              </a:rPr>
              <a:t>dbo.sp_get_latest_questions</a:t>
            </a:r>
            <a:endParaRPr lang="pt-BR" sz="1600" i="1" dirty="0">
              <a:latin typeface="Russo One" panose="020B0604020202020204" charset="0"/>
            </a:endParaRPr>
          </a:p>
          <a:p>
            <a:r>
              <a:rPr lang="pt-BR" sz="1600" i="1" dirty="0">
                <a:latin typeface="Russo One" panose="020B0604020202020204" charset="0"/>
              </a:rPr>
              <a:t>AS</a:t>
            </a:r>
          </a:p>
          <a:p>
            <a:r>
              <a:rPr lang="pt-BR" sz="1600" i="1" dirty="0">
                <a:latin typeface="Russo One" panose="020B0604020202020204" charset="0"/>
              </a:rPr>
              <a:t>BEGIN</a:t>
            </a:r>
          </a:p>
          <a:p>
            <a:r>
              <a:rPr lang="pt-BR" sz="1600" i="1" dirty="0">
                <a:latin typeface="Russo One" panose="020B0604020202020204" charset="0"/>
              </a:rPr>
              <a:t>  DECLARE @DATA DATE = (SELECT CAST(MAX(</a:t>
            </a:r>
            <a:r>
              <a:rPr lang="pt-BR" sz="1600" i="1" dirty="0" err="1">
                <a:latin typeface="Russo One" panose="020B0604020202020204" charset="0"/>
              </a:rPr>
              <a:t>CreationDate</a:t>
            </a:r>
            <a:r>
              <a:rPr lang="pt-BR" sz="1600" i="1" dirty="0">
                <a:latin typeface="Russo One" panose="020B0604020202020204" charset="0"/>
              </a:rPr>
              <a:t>) AS DATE) FROM Posts)</a:t>
            </a:r>
          </a:p>
          <a:p>
            <a:r>
              <a:rPr lang="pt-BR" sz="1600" i="1" dirty="0">
                <a:latin typeface="Russo One" panose="020B0604020202020204" charset="0"/>
              </a:rPr>
              <a:t>  SELECT TOP 100 </a:t>
            </a:r>
            <a:r>
              <a:rPr lang="pt-BR" sz="1600" i="1" dirty="0" err="1">
                <a:latin typeface="Russo One" panose="020B0604020202020204" charset="0"/>
              </a:rPr>
              <a:t>p.Id</a:t>
            </a:r>
            <a:r>
              <a:rPr lang="pt-BR" sz="1600" i="1" dirty="0">
                <a:latin typeface="Russo One" panose="020B0604020202020204" charset="0"/>
              </a:rPr>
              <a:t>, </a:t>
            </a:r>
            <a:r>
              <a:rPr lang="pt-BR" sz="1600" i="1" dirty="0" err="1">
                <a:latin typeface="Russo One" panose="020B0604020202020204" charset="0"/>
              </a:rPr>
              <a:t>p.PostTypeId</a:t>
            </a:r>
            <a:r>
              <a:rPr lang="pt-BR" sz="1600" i="1" dirty="0">
                <a:latin typeface="Russo One" panose="020B0604020202020204" charset="0"/>
              </a:rPr>
              <a:t>, </a:t>
            </a:r>
            <a:r>
              <a:rPr lang="pt-BR" sz="1600" i="1" dirty="0" err="1">
                <a:latin typeface="Russo One" panose="020B0604020202020204" charset="0"/>
              </a:rPr>
              <a:t>p.CreationDate</a:t>
            </a:r>
            <a:r>
              <a:rPr lang="pt-BR" sz="1600" i="1" dirty="0">
                <a:latin typeface="Russo One" panose="020B0604020202020204" charset="0"/>
              </a:rPr>
              <a:t>, </a:t>
            </a:r>
            <a:r>
              <a:rPr lang="pt-BR" sz="1600" i="1" dirty="0" err="1">
                <a:latin typeface="Russo One" panose="020B0604020202020204" charset="0"/>
              </a:rPr>
              <a:t>p.Title</a:t>
            </a:r>
            <a:r>
              <a:rPr lang="pt-BR" sz="1600" i="1" dirty="0">
                <a:latin typeface="Russo One" panose="020B0604020202020204" charset="0"/>
              </a:rPr>
              <a:t> </a:t>
            </a:r>
          </a:p>
          <a:p>
            <a:r>
              <a:rPr lang="pt-BR" sz="1600" i="1" dirty="0">
                <a:latin typeface="Russo One" panose="020B0604020202020204" charset="0"/>
              </a:rPr>
              <a:t>  FROM Posts p</a:t>
            </a:r>
          </a:p>
          <a:p>
            <a:r>
              <a:rPr lang="pt-BR" sz="1600" i="1" dirty="0">
                <a:latin typeface="Russo One" panose="020B0604020202020204" charset="0"/>
              </a:rPr>
              <a:t>  WHERE</a:t>
            </a:r>
          </a:p>
          <a:p>
            <a:r>
              <a:rPr lang="pt-BR" sz="1600" i="1" dirty="0">
                <a:latin typeface="Russo One" panose="020B0604020202020204" charset="0"/>
              </a:rPr>
              <a:t>  </a:t>
            </a:r>
            <a:r>
              <a:rPr lang="pt-BR" sz="1600" i="1" dirty="0" err="1">
                <a:latin typeface="Russo One" panose="020B0604020202020204" charset="0"/>
              </a:rPr>
              <a:t>p.PostTypeId</a:t>
            </a:r>
            <a:r>
              <a:rPr lang="pt-BR" sz="1600" i="1" dirty="0">
                <a:latin typeface="Russo One" panose="020B0604020202020204" charset="0"/>
              </a:rPr>
              <a:t>=1 </a:t>
            </a:r>
            <a:r>
              <a:rPr lang="pt-BR" sz="1600" i="1" dirty="0" err="1">
                <a:latin typeface="Russo One" panose="020B0604020202020204" charset="0"/>
              </a:rPr>
              <a:t>and</a:t>
            </a:r>
            <a:r>
              <a:rPr lang="pt-BR" sz="1600" i="1" dirty="0">
                <a:latin typeface="Russo One" panose="020B0604020202020204" charset="0"/>
              </a:rPr>
              <a:t> </a:t>
            </a:r>
          </a:p>
          <a:p>
            <a:r>
              <a:rPr lang="pt-BR" sz="1600" i="1" dirty="0">
                <a:latin typeface="Russo One" panose="020B0604020202020204" charset="0"/>
              </a:rPr>
              <a:t>  </a:t>
            </a:r>
            <a:r>
              <a:rPr lang="pt-BR" sz="1600" i="1" dirty="0" err="1">
                <a:latin typeface="Russo One" panose="020B0604020202020204" charset="0"/>
              </a:rPr>
              <a:t>p.CreationDate</a:t>
            </a:r>
            <a:r>
              <a:rPr lang="pt-BR" sz="1600" i="1" dirty="0">
                <a:latin typeface="Russo One" panose="020B0604020202020204" charset="0"/>
              </a:rPr>
              <a:t>  BETWEEN CAST(CAST(@DATA AS VARCHAR(10)) + ' 00:00:00.000' AS   DATETIME) AND CAST(CAST(@DATA AS VARCHAR(10)) + ' 23:59:59.997' AS DATETIME)</a:t>
            </a:r>
          </a:p>
          <a:p>
            <a:r>
              <a:rPr lang="pt-BR" sz="1600" i="1" dirty="0">
                <a:latin typeface="Russo One" panose="020B0604020202020204" charset="0"/>
              </a:rPr>
              <a:t>  ORDER BY </a:t>
            </a:r>
            <a:r>
              <a:rPr lang="pt-BR" sz="1600" i="1" dirty="0" err="1">
                <a:latin typeface="Russo One" panose="020B0604020202020204" charset="0"/>
              </a:rPr>
              <a:t>CommentCount</a:t>
            </a:r>
            <a:r>
              <a:rPr lang="pt-BR" sz="1600" i="1" dirty="0">
                <a:latin typeface="Russo One" panose="020B0604020202020204" charset="0"/>
              </a:rPr>
              <a:t> DESC</a:t>
            </a:r>
          </a:p>
          <a:p>
            <a:r>
              <a:rPr lang="pt-BR" sz="1600" i="1" dirty="0">
                <a:latin typeface="Russo One" panose="020B0604020202020204" charset="0"/>
              </a:rPr>
              <a:t>END</a:t>
            </a:r>
          </a:p>
          <a:p>
            <a:r>
              <a:rPr lang="pt-BR" sz="1600" i="1" dirty="0">
                <a:latin typeface="Russo One" panose="020B0604020202020204" charset="0"/>
              </a:rPr>
              <a:t>GO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260869" y="808734"/>
            <a:ext cx="10462280" cy="901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400" spc="224" dirty="0">
                <a:solidFill>
                  <a:srgbClr val="38B6FF"/>
                </a:solidFill>
                <a:latin typeface="Russo One" panose="02000503050000020004" pitchFamily="2" charset="0"/>
              </a:rPr>
              <a:t>#CASE02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t="5831" b="2764"/>
          <a:stretch>
            <a:fillRect/>
          </a:stretch>
        </p:blipFill>
        <p:spPr>
          <a:xfrm>
            <a:off x="11795992" y="-161473"/>
            <a:ext cx="6206871" cy="8515350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F3F5F9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D5A67A4B-3BAE-4A9F-A06A-C1D98E699C44}"/>
              </a:ext>
            </a:extLst>
          </p:cNvPr>
          <p:cNvSpPr txBox="1"/>
          <p:nvPr/>
        </p:nvSpPr>
        <p:spPr>
          <a:xfrm>
            <a:off x="858078" y="2781300"/>
            <a:ext cx="10462280" cy="2730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VOCÊ É O DBA RESPONSÁVEL PELO AMBIENTE PRODUTIVO SQL SERVER 2019 DA DATA TUNING. O SR GUILHERME TORRES REPORTOU LENTIDÃO NA API DE INSERÇÃO DE PEDIDOS DO ECOMMERCE (DATABASE ECOM).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B34E90F-D8A5-42CE-ADB8-322B461F9AC7}"/>
              </a:ext>
            </a:extLst>
          </p:cNvPr>
          <p:cNvSpPr txBox="1"/>
          <p:nvPr/>
        </p:nvSpPr>
        <p:spPr>
          <a:xfrm>
            <a:off x="766088" y="2007895"/>
            <a:ext cx="10462280" cy="80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600" spc="224" dirty="0">
                <a:solidFill>
                  <a:srgbClr val="38B6FF"/>
                </a:solidFill>
                <a:latin typeface="Russo One" panose="02000503050000020004" pitchFamily="2" charset="0"/>
              </a:rPr>
              <a:t>CONTEXTO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F5A8F0A9-4F56-43C0-93EB-FEAF03684CFD}"/>
              </a:ext>
            </a:extLst>
          </p:cNvPr>
          <p:cNvSpPr txBox="1"/>
          <p:nvPr/>
        </p:nvSpPr>
        <p:spPr>
          <a:xfrm>
            <a:off x="762775" y="5753100"/>
            <a:ext cx="10462280" cy="80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600" spc="224" dirty="0">
                <a:solidFill>
                  <a:srgbClr val="38B6FF"/>
                </a:solidFill>
                <a:latin typeface="Russo One" panose="02000503050000020004" pitchFamily="2" charset="0"/>
              </a:rPr>
              <a:t>MISSÃO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626A745D-84A3-4ADF-98F3-535AB32B2875}"/>
              </a:ext>
            </a:extLst>
          </p:cNvPr>
          <p:cNvSpPr txBox="1"/>
          <p:nvPr/>
        </p:nvSpPr>
        <p:spPr>
          <a:xfrm>
            <a:off x="835618" y="6554666"/>
            <a:ext cx="10462280" cy="2025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5460"/>
              </a:lnSpc>
              <a:buFontTx/>
              <a:buChar char="-"/>
            </a:pP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IDENTIFICAR O PROBLEMA.</a:t>
            </a:r>
          </a:p>
          <a:p>
            <a:pPr marL="342900" indent="-342900" algn="l">
              <a:lnSpc>
                <a:spcPts val="5460"/>
              </a:lnSpc>
              <a:buFontTx/>
              <a:buChar char="-"/>
            </a:pP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IMPLANTAR POSSÍVEIS SOLUÇÕES PARA DIMINUIR A LENTIDÃO \ TEMPO DE RESPOSTA.</a:t>
            </a:r>
          </a:p>
        </p:txBody>
      </p:sp>
    </p:spTree>
    <p:extLst>
      <p:ext uri="{BB962C8B-B14F-4D97-AF65-F5344CB8AC3E}">
        <p14:creationId xmlns:p14="http://schemas.microsoft.com/office/powerpoint/2010/main" val="4355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260869" y="808734"/>
            <a:ext cx="10462280" cy="901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400" spc="224" dirty="0">
                <a:solidFill>
                  <a:srgbClr val="38B6FF"/>
                </a:solidFill>
                <a:latin typeface="Russo One" panose="02000503050000020004" pitchFamily="2" charset="0"/>
              </a:rPr>
              <a:t>#CASE02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t="5831" b="2764"/>
          <a:stretch>
            <a:fillRect/>
          </a:stretch>
        </p:blipFill>
        <p:spPr>
          <a:xfrm>
            <a:off x="11795992" y="-161473"/>
            <a:ext cx="6206871" cy="8515350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F3F5F9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D5A67A4B-3BAE-4A9F-A06A-C1D98E699C44}"/>
              </a:ext>
            </a:extLst>
          </p:cNvPr>
          <p:cNvSpPr txBox="1"/>
          <p:nvPr/>
        </p:nvSpPr>
        <p:spPr>
          <a:xfrm>
            <a:off x="858078" y="2781300"/>
            <a:ext cx="10462280" cy="1319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5460"/>
              </a:lnSpc>
              <a:buFontTx/>
              <a:buChar char="-"/>
            </a:pPr>
            <a:r>
              <a:rPr lang="en-US" sz="2400" spc="151" dirty="0" err="1">
                <a:solidFill>
                  <a:srgbClr val="F3F5F9"/>
                </a:solidFill>
                <a:latin typeface="Russo One" panose="02000503050000020004" pitchFamily="2" charset="0"/>
              </a:rPr>
              <a:t>Acessar</a:t>
            </a: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 o </a:t>
            </a:r>
            <a:r>
              <a:rPr lang="en-US" sz="2400" spc="151" dirty="0" err="1">
                <a:solidFill>
                  <a:srgbClr val="F3F5F9"/>
                </a:solidFill>
                <a:latin typeface="Russo One" panose="02000503050000020004" pitchFamily="2" charset="0"/>
              </a:rPr>
              <a:t>caminho</a:t>
            </a: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 C:\Scripts\Case02</a:t>
            </a:r>
          </a:p>
          <a:p>
            <a:pPr marL="342900" indent="-342900">
              <a:lnSpc>
                <a:spcPts val="5460"/>
              </a:lnSpc>
              <a:buFontTx/>
              <a:buChar char="-"/>
            </a:pPr>
            <a:r>
              <a:rPr lang="en-US" sz="2400" spc="151" dirty="0" err="1">
                <a:solidFill>
                  <a:srgbClr val="F3F5F9"/>
                </a:solidFill>
                <a:latin typeface="Russo One" panose="02000503050000020004" pitchFamily="2" charset="0"/>
              </a:rPr>
              <a:t>Executar</a:t>
            </a: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 o </a:t>
            </a:r>
            <a:r>
              <a:rPr lang="en-US" sz="2400" spc="151" dirty="0" err="1">
                <a:solidFill>
                  <a:srgbClr val="F3F5F9"/>
                </a:solidFill>
                <a:latin typeface="Russo One" panose="02000503050000020004" pitchFamily="2" charset="0"/>
              </a:rPr>
              <a:t>arquivo</a:t>
            </a: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 Inicio_Carga.bat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B34E90F-D8A5-42CE-ADB8-322B461F9AC7}"/>
              </a:ext>
            </a:extLst>
          </p:cNvPr>
          <p:cNvSpPr txBox="1"/>
          <p:nvPr/>
        </p:nvSpPr>
        <p:spPr>
          <a:xfrm>
            <a:off x="766088" y="2007895"/>
            <a:ext cx="10462280" cy="80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600" spc="224" dirty="0">
                <a:solidFill>
                  <a:srgbClr val="38B6FF"/>
                </a:solidFill>
                <a:latin typeface="Russo One" panose="02000503050000020004" pitchFamily="2" charset="0"/>
              </a:rPr>
              <a:t>INICIALIZAR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F5A8F0A9-4F56-43C0-93EB-FEAF03684CFD}"/>
              </a:ext>
            </a:extLst>
          </p:cNvPr>
          <p:cNvSpPr txBox="1"/>
          <p:nvPr/>
        </p:nvSpPr>
        <p:spPr>
          <a:xfrm>
            <a:off x="766088" y="4991100"/>
            <a:ext cx="10462280" cy="80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600" spc="224" dirty="0">
                <a:solidFill>
                  <a:srgbClr val="38B6FF"/>
                </a:solidFill>
                <a:latin typeface="Russo One" panose="02000503050000020004" pitchFamily="2" charset="0"/>
              </a:rPr>
              <a:t>ÚTIL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626A745D-84A3-4ADF-98F3-535AB32B2875}"/>
              </a:ext>
            </a:extLst>
          </p:cNvPr>
          <p:cNvSpPr txBox="1"/>
          <p:nvPr/>
        </p:nvSpPr>
        <p:spPr>
          <a:xfrm>
            <a:off x="838931" y="5792666"/>
            <a:ext cx="10462280" cy="6144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5460"/>
              </a:lnSpc>
              <a:buFontTx/>
              <a:buChar char="-"/>
            </a:pPr>
            <a:r>
              <a:rPr lang="en-US" sz="2400" spc="151" dirty="0" err="1">
                <a:solidFill>
                  <a:srgbClr val="F3F5F9"/>
                </a:solidFill>
                <a:latin typeface="Russo One" panose="02000503050000020004" pitchFamily="2" charset="0"/>
              </a:rPr>
              <a:t>Utilizar</a:t>
            </a: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 o </a:t>
            </a:r>
            <a:r>
              <a:rPr lang="en-US" sz="2400" spc="151" dirty="0" err="1">
                <a:solidFill>
                  <a:srgbClr val="F3F5F9"/>
                </a:solidFill>
                <a:latin typeface="Russo One" panose="02000503050000020004" pitchFamily="2" charset="0"/>
              </a:rPr>
              <a:t>arquivo</a:t>
            </a: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 Util_Case02.sql</a:t>
            </a:r>
          </a:p>
        </p:txBody>
      </p:sp>
    </p:spTree>
    <p:extLst>
      <p:ext uri="{BB962C8B-B14F-4D97-AF65-F5344CB8AC3E}">
        <p14:creationId xmlns:p14="http://schemas.microsoft.com/office/powerpoint/2010/main" val="3131805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8B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173098" y="988756"/>
            <a:ext cx="10195581" cy="919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400" spc="224" dirty="0">
                <a:solidFill>
                  <a:srgbClr val="020301"/>
                </a:solidFill>
                <a:latin typeface="Russo One" panose="02000503050000020004" pitchFamily="2" charset="0"/>
              </a:rPr>
              <a:t>#CASE02 - SOLUÇÃO</a:t>
            </a:r>
          </a:p>
        </p:txBody>
      </p:sp>
      <p:sp>
        <p:nvSpPr>
          <p:cNvPr id="6" name="AutoShape 6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020301"/>
          </a:solidFill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 l="29788" t="605" r="12248"/>
          <a:stretch>
            <a:fillRect/>
          </a:stretch>
        </p:blipFill>
        <p:spPr>
          <a:xfrm>
            <a:off x="11266398" y="14859"/>
            <a:ext cx="7020276" cy="8020426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1028700" y="986980"/>
            <a:ext cx="210021" cy="8313041"/>
          </a:xfrm>
          <a:prstGeom prst="rect">
            <a:avLst/>
          </a:prstGeom>
          <a:solidFill>
            <a:srgbClr val="020301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5CA3D862-A1BC-4115-954B-A4AFD348415A}"/>
              </a:ext>
            </a:extLst>
          </p:cNvPr>
          <p:cNvSpPr txBox="1"/>
          <p:nvPr/>
        </p:nvSpPr>
        <p:spPr>
          <a:xfrm>
            <a:off x="1403387" y="2117763"/>
            <a:ext cx="10462280" cy="3494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 algn="l">
              <a:lnSpc>
                <a:spcPts val="7039"/>
              </a:lnSpc>
              <a:buFontTx/>
              <a:buChar char="-"/>
            </a:pPr>
            <a:r>
              <a:rPr lang="en-US" sz="3600" spc="224" dirty="0">
                <a:latin typeface="Russo One" panose="02000503050000020004" pitchFamily="2" charset="0"/>
              </a:rPr>
              <a:t>PARTICIONAR TABELA POR HASH</a:t>
            </a:r>
          </a:p>
          <a:p>
            <a:pPr marL="571500" indent="-571500" algn="l">
              <a:lnSpc>
                <a:spcPts val="7039"/>
              </a:lnSpc>
              <a:buFontTx/>
              <a:buChar char="-"/>
            </a:pPr>
            <a:r>
              <a:rPr lang="en-US" sz="3600" spc="224" dirty="0">
                <a:latin typeface="Russo One" panose="02000503050000020004" pitchFamily="2" charset="0"/>
              </a:rPr>
              <a:t>OPTMIZE FOR SEQUENTIAL KEY</a:t>
            </a:r>
          </a:p>
          <a:p>
            <a:pPr marL="571500" indent="-571500" algn="l">
              <a:lnSpc>
                <a:spcPts val="7039"/>
              </a:lnSpc>
              <a:buFontTx/>
              <a:buChar char="-"/>
            </a:pPr>
            <a:r>
              <a:rPr lang="en-US" sz="3600" spc="224" dirty="0">
                <a:latin typeface="Russo One" panose="02000503050000020004" pitchFamily="2" charset="0"/>
              </a:rPr>
              <a:t>IN_MEMORY</a:t>
            </a:r>
          </a:p>
          <a:p>
            <a:pPr marL="571500" indent="-571500">
              <a:lnSpc>
                <a:spcPts val="7039"/>
              </a:lnSpc>
              <a:buFontTx/>
              <a:buChar char="-"/>
            </a:pPr>
            <a:r>
              <a:rPr lang="en-US" sz="3600" spc="224" dirty="0">
                <a:latin typeface="Russo One" panose="02000503050000020004" pitchFamily="2" charset="0"/>
              </a:rPr>
              <a:t>DELAYED DURABILITY</a:t>
            </a: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0A4F1186-F7BF-4D9D-9B76-02CD01F486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228195"/>
              </p:ext>
            </p:extLst>
          </p:nvPr>
        </p:nvGraphicFramePr>
        <p:xfrm>
          <a:off x="1724025" y="6577012"/>
          <a:ext cx="2268139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Objeto de Shell de Gerenciador" showAsIcon="1" r:id="rId5" imgW="758880" imgH="311400" progId="Package">
                  <p:embed/>
                </p:oleObj>
              </mc:Choice>
              <mc:Fallback>
                <p:oleObj name="Objeto de Shell de Gerenciador" showAsIcon="1" r:id="rId5" imgW="758880" imgH="311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4025" y="6577012"/>
                        <a:ext cx="2268139" cy="928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5355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260869" y="808734"/>
            <a:ext cx="10462280" cy="901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400" spc="224" dirty="0">
                <a:solidFill>
                  <a:srgbClr val="38B6FF"/>
                </a:solidFill>
                <a:latin typeface="Russo One" panose="02000503050000020004" pitchFamily="2" charset="0"/>
              </a:rPr>
              <a:t>#CASE03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t="5831" b="2764"/>
          <a:stretch>
            <a:fillRect/>
          </a:stretch>
        </p:blipFill>
        <p:spPr>
          <a:xfrm>
            <a:off x="11795992" y="-161473"/>
            <a:ext cx="6206871" cy="8515350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F3F5F9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D5A67A4B-3BAE-4A9F-A06A-C1D98E699C44}"/>
              </a:ext>
            </a:extLst>
          </p:cNvPr>
          <p:cNvSpPr txBox="1"/>
          <p:nvPr/>
        </p:nvSpPr>
        <p:spPr>
          <a:xfrm>
            <a:off x="835618" y="2680135"/>
            <a:ext cx="10462280" cy="27084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1600" spc="151" dirty="0">
                <a:solidFill>
                  <a:srgbClr val="F3F5F9"/>
                </a:solidFill>
                <a:latin typeface="Russo One" panose="02000503050000020004" pitchFamily="2" charset="0"/>
              </a:rPr>
              <a:t>VOCÊ É O DBA RESPONSÁVEL PELO AMBIENTE PRODUTIVO SQL SERVER 2019 DA DATA TUNING. ESSE AMBIENTE POSSUI UM PROCESSAMENTO CRÍTICO DE UMA ROTINA DE COMPENSAÇÃO DE CRÉDITOS NAS CARTEIRAS DOS CLIENTES. A JANELA DE EXECUÇÃO NÃO PODE ULTRAPASSAR 1 HORA.  O PROCESSAMENTO DA ROTINA POSSUI:</a:t>
            </a:r>
          </a:p>
          <a:p>
            <a:pPr algn="l"/>
            <a:endParaRPr lang="en-US" sz="1600" spc="151" dirty="0">
              <a:solidFill>
                <a:srgbClr val="F3F5F9"/>
              </a:solidFill>
              <a:latin typeface="Russo One" panose="02000503050000020004" pitchFamily="2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600" spc="151" dirty="0">
                <a:solidFill>
                  <a:srgbClr val="F3F5F9"/>
                </a:solidFill>
                <a:latin typeface="Russo One" panose="02000503050000020004" pitchFamily="2" charset="0"/>
              </a:rPr>
              <a:t>BACKUP FULL ANTES DA EXECUÇÃO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spc="151" dirty="0">
                <a:solidFill>
                  <a:srgbClr val="F3F5F9"/>
                </a:solidFill>
                <a:latin typeface="Russo One" panose="02000503050000020004" pitchFamily="2" charset="0"/>
              </a:rPr>
              <a:t>PROCESSAMENTO DA ROTINA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spc="151" dirty="0">
                <a:solidFill>
                  <a:srgbClr val="F3F5F9"/>
                </a:solidFill>
                <a:latin typeface="Russo One" panose="02000503050000020004" pitchFamily="2" charset="0"/>
              </a:rPr>
              <a:t>BACKUP FULL AO TÉRMINO DA EXECUÇÃO</a:t>
            </a:r>
          </a:p>
          <a:p>
            <a:pPr marL="342900" indent="-342900" algn="l">
              <a:buFont typeface="+mj-lt"/>
              <a:buAutoNum type="arabicPeriod"/>
            </a:pPr>
            <a:endParaRPr lang="en-US" sz="1600" spc="151" dirty="0">
              <a:solidFill>
                <a:srgbClr val="F3F5F9"/>
              </a:solidFill>
              <a:latin typeface="Russo One" panose="02000503050000020004" pitchFamily="2" charset="0"/>
            </a:endParaRPr>
          </a:p>
          <a:p>
            <a:pPr algn="l"/>
            <a:r>
              <a:rPr lang="en-US" sz="1600" spc="151" dirty="0">
                <a:solidFill>
                  <a:srgbClr val="F3F5F9"/>
                </a:solidFill>
                <a:latin typeface="Russo One" panose="02000503050000020004" pitchFamily="2" charset="0"/>
              </a:rPr>
              <a:t>ABAIXO SEGUE O HISTÓRICO DE EXECUÇÃO DA ÚLTIMA, ONDE O SLA FOI PERDIDO TODOS OS DIAS.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B34E90F-D8A5-42CE-ADB8-322B461F9AC7}"/>
              </a:ext>
            </a:extLst>
          </p:cNvPr>
          <p:cNvSpPr txBox="1"/>
          <p:nvPr/>
        </p:nvSpPr>
        <p:spPr>
          <a:xfrm>
            <a:off x="766088" y="1638300"/>
            <a:ext cx="10462280" cy="80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600" spc="224" dirty="0">
                <a:solidFill>
                  <a:srgbClr val="38B6FF"/>
                </a:solidFill>
                <a:latin typeface="Russo One" panose="02000503050000020004" pitchFamily="2" charset="0"/>
              </a:rPr>
              <a:t>CONTEXTO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F5A8F0A9-4F56-43C0-93EB-FEAF03684CFD}"/>
              </a:ext>
            </a:extLst>
          </p:cNvPr>
          <p:cNvSpPr txBox="1"/>
          <p:nvPr/>
        </p:nvSpPr>
        <p:spPr>
          <a:xfrm>
            <a:off x="835618" y="7638404"/>
            <a:ext cx="10462280" cy="80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600" spc="224" dirty="0">
                <a:solidFill>
                  <a:srgbClr val="38B6FF"/>
                </a:solidFill>
                <a:latin typeface="Russo One" panose="02000503050000020004" pitchFamily="2" charset="0"/>
              </a:rPr>
              <a:t>MISSÃO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2CF065A-F2F9-47E9-AE44-EF580EC15CD2}"/>
              </a:ext>
            </a:extLst>
          </p:cNvPr>
          <p:cNvSpPr/>
          <p:nvPr/>
        </p:nvSpPr>
        <p:spPr>
          <a:xfrm>
            <a:off x="766088" y="8648700"/>
            <a:ext cx="104622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pc="151" dirty="0">
                <a:solidFill>
                  <a:srgbClr val="F3F5F9"/>
                </a:solidFill>
                <a:latin typeface="Russo One" panose="02000503050000020004" pitchFamily="2" charset="0"/>
              </a:rPr>
              <a:t>INICIOU-SE UMA AÇÃO CONJUNTA ENTRE DBA E EQUIPE RESPONSÁVEL PELA ROTINA PARA DIMINUIR O TEMPO TOTAL DO PROCESSAMENTO E ATENDER O SLA PROPOSTO. SUA RESPONSABILIDADE É DIMINUIR O TEMPO DO BACKUP, SABENDO-SE QUE A ROTINA DURARÁ APÓS AS MELHORIAS 52 MINUTOS.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8EA36F46-8112-4467-A8B4-374D66BBE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761840"/>
              </p:ext>
            </p:extLst>
          </p:nvPr>
        </p:nvGraphicFramePr>
        <p:xfrm>
          <a:off x="845557" y="5648358"/>
          <a:ext cx="5952922" cy="1597476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1006127">
                  <a:extLst>
                    <a:ext uri="{9D8B030D-6E8A-4147-A177-3AD203B41FA5}">
                      <a16:colId xmlns:a16="http://schemas.microsoft.com/office/drawing/2014/main" val="614451213"/>
                    </a:ext>
                  </a:extLst>
                </a:gridCol>
                <a:gridCol w="1312340">
                  <a:extLst>
                    <a:ext uri="{9D8B030D-6E8A-4147-A177-3AD203B41FA5}">
                      <a16:colId xmlns:a16="http://schemas.microsoft.com/office/drawing/2014/main" val="1736226608"/>
                    </a:ext>
                  </a:extLst>
                </a:gridCol>
                <a:gridCol w="1210270">
                  <a:extLst>
                    <a:ext uri="{9D8B030D-6E8A-4147-A177-3AD203B41FA5}">
                      <a16:colId xmlns:a16="http://schemas.microsoft.com/office/drawing/2014/main" val="1147992002"/>
                    </a:ext>
                  </a:extLst>
                </a:gridCol>
                <a:gridCol w="1213915">
                  <a:extLst>
                    <a:ext uri="{9D8B030D-6E8A-4147-A177-3AD203B41FA5}">
                      <a16:colId xmlns:a16="http://schemas.microsoft.com/office/drawing/2014/main" val="1936580770"/>
                    </a:ext>
                  </a:extLst>
                </a:gridCol>
                <a:gridCol w="1210270">
                  <a:extLst>
                    <a:ext uri="{9D8B030D-6E8A-4147-A177-3AD203B41FA5}">
                      <a16:colId xmlns:a16="http://schemas.microsoft.com/office/drawing/2014/main" val="3762262195"/>
                    </a:ext>
                  </a:extLst>
                </a:gridCol>
              </a:tblGrid>
              <a:tr h="26624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effectLst/>
                        </a:rPr>
                        <a:t>DATA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effectLst/>
                        </a:rPr>
                        <a:t>BACKUP INICIAL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effectLst/>
                        </a:rPr>
                        <a:t>ROTINA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>
                          <a:effectLst/>
                        </a:rPr>
                        <a:t>BACKUP FINAL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effectLst/>
                        </a:rPr>
                        <a:t>TEMPO TOTAL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011308"/>
                  </a:ext>
                </a:extLst>
              </a:tr>
              <a:tr h="26624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effectLst/>
                        </a:rPr>
                        <a:t>06/07/2020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08:29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53:54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08:41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01:11:04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1011030"/>
                  </a:ext>
                </a:extLst>
              </a:tr>
              <a:tr h="26624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effectLst/>
                        </a:rPr>
                        <a:t>07/07/2020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08:51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52:05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08:57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01:09:53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8990500"/>
                  </a:ext>
                </a:extLst>
              </a:tr>
              <a:tr h="26624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effectLst/>
                        </a:rPr>
                        <a:t>08/07/2020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08:14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59:14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08:12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01:15:40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0911717"/>
                  </a:ext>
                </a:extLst>
              </a:tr>
              <a:tr h="26624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effectLst/>
                        </a:rPr>
                        <a:t>09/07/2020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08:33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53:19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08:50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01:10:42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9135983"/>
                  </a:ext>
                </a:extLst>
              </a:tr>
              <a:tr h="26624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effectLst/>
                        </a:rPr>
                        <a:t>10/07/2020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09:10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57:45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09:22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01:16:17</a:t>
                      </a:r>
                      <a:endParaRPr lang="pt-B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466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2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6661</TotalTime>
  <Words>1463</Words>
  <Application>Microsoft Office PowerPoint</Application>
  <PresentationFormat>Custom</PresentationFormat>
  <Paragraphs>205</Paragraphs>
  <Slides>18</Slides>
  <Notes>1</Notes>
  <HiddenSlides>5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Glacial Indifference</vt:lpstr>
      <vt:lpstr>Calibri</vt:lpstr>
      <vt:lpstr>Arial</vt:lpstr>
      <vt:lpstr>Russo One</vt:lpstr>
      <vt:lpstr>Consolas</vt:lpstr>
      <vt:lpstr>Office Theme</vt:lpstr>
      <vt:lpstr>Objeto de Shell de Gerenciador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TUNING</dc:title>
  <dc:creator>Guilherme Torres</dc:creator>
  <cp:lastModifiedBy>William Lino Oliveira</cp:lastModifiedBy>
  <cp:revision>77</cp:revision>
  <dcterms:created xsi:type="dcterms:W3CDTF">2006-08-16T00:00:00Z</dcterms:created>
  <dcterms:modified xsi:type="dcterms:W3CDTF">2020-07-11T11:27:13Z</dcterms:modified>
  <dc:identifier>DAD_WODvzJw</dc:identifier>
</cp:coreProperties>
</file>