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84" r:id="rId9"/>
    <p:sldId id="261" r:id="rId10"/>
    <p:sldId id="278" r:id="rId11"/>
    <p:sldId id="260" r:id="rId12"/>
    <p:sldId id="285" r:id="rId13"/>
    <p:sldId id="286" r:id="rId14"/>
    <p:sldId id="287" r:id="rId15"/>
    <p:sldId id="288" r:id="rId16"/>
    <p:sldId id="290" r:id="rId17"/>
    <p:sldId id="274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Glacial Indifference" panose="020B0604020202020204" charset="0"/>
      <p:regular r:id="rId28"/>
    </p:embeddedFont>
    <p:embeddedFont>
      <p:font typeface="Russo One" panose="02000503050000020004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9C2F-9055-418F-8158-046E3704C7B0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08BB-E180-405B-ABF5-737CAD31D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133778" y="3479659"/>
            <a:ext cx="10871752" cy="403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dirty="0">
                <a:solidFill>
                  <a:srgbClr val="00B0F0"/>
                </a:solidFill>
                <a:latin typeface="Russo One" panose="02000503050000020004" pitchFamily="2" charset="0"/>
              </a:rPr>
              <a:t>TROUBLESHOOTING YOUR SQL SERVER</a:t>
            </a:r>
          </a:p>
          <a:p>
            <a:pPr algn="l">
              <a:lnSpc>
                <a:spcPts val="10400"/>
              </a:lnSpc>
            </a:pPr>
            <a:r>
              <a:rPr lang="en-US" sz="6600" dirty="0">
                <a:solidFill>
                  <a:schemeClr val="bg1"/>
                </a:solidFill>
                <a:latin typeface="Russo One" panose="02000503050000020004" pitchFamily="2" charset="0"/>
              </a:rPr>
              <a:t>#CASES01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07913C-F5C7-4333-8A7D-5E6A3743B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0" y="1035703"/>
            <a:ext cx="4635217" cy="1181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#CASE08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641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ACESSAR A BASE DE DADOS FATURAMENTO;</a:t>
            </a:r>
          </a:p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EXECUTA A PROCEDURE DE FATURAMENTO DAS FILIAIS:</a:t>
            </a: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exec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dbo.sp_fatura_pedido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@idFilial = 1</a:t>
            </a: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exec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dbo.sp_fatura_pedido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@idFilial = 3</a:t>
            </a: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exec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dbo.sp_fatura_pedido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@idFilial = 2</a:t>
            </a: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exec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Russo One" panose="020B0604020202020204" charset="0"/>
              </a:rPr>
              <a:t>dbo.sp_fatura_pedido</a:t>
            </a:r>
            <a:r>
              <a:rPr lang="pt-BR" sz="2000" dirty="0">
                <a:solidFill>
                  <a:schemeClr val="bg1"/>
                </a:solidFill>
                <a:latin typeface="Russo One" panose="020B0604020202020204" charset="0"/>
              </a:rPr>
              <a:t> @idFilial = 4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5573907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6375473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CASO NECESSITE RESTAURAR A BASE FATURAMENTO NOVAMENTE EXECUTE O SCRIPT C:\Scripts\Case08\Prepare.sql</a:t>
            </a:r>
          </a:p>
        </p:txBody>
      </p:sp>
    </p:spTree>
    <p:extLst>
      <p:ext uri="{BB962C8B-B14F-4D97-AF65-F5344CB8AC3E}">
        <p14:creationId xmlns:p14="http://schemas.microsoft.com/office/powerpoint/2010/main" val="25028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988757"/>
            <a:ext cx="10539879" cy="901272"/>
            <a:chOff x="-459064" y="57151"/>
            <a:chExt cx="14053170" cy="2723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272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#CASE08 - SOLUÇÕES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7DB3DAC7-923B-4C4B-BFF8-EC4486E83D59}"/>
              </a:ext>
            </a:extLst>
          </p:cNvPr>
          <p:cNvSpPr txBox="1"/>
          <p:nvPr/>
        </p:nvSpPr>
        <p:spPr>
          <a:xfrm>
            <a:off x="1495377" y="2891168"/>
            <a:ext cx="10462280" cy="593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i="1" spc="151" dirty="0">
                <a:latin typeface="Russo One" panose="02000503050000020004" pitchFamily="2" charset="0"/>
              </a:rPr>
              <a:t>ALTER INDEX ALL ON </a:t>
            </a:r>
            <a:r>
              <a:rPr lang="en-US" i="1" spc="151" dirty="0" err="1">
                <a:latin typeface="Russo One" panose="02000503050000020004" pitchFamily="2" charset="0"/>
              </a:rPr>
              <a:t>Pedidos</a:t>
            </a:r>
            <a:r>
              <a:rPr lang="en-US" i="1" spc="151" dirty="0">
                <a:latin typeface="Russo One" panose="02000503050000020004" pitchFamily="2" charset="0"/>
              </a:rPr>
              <a:t> REBUILD WITH(ONLINE=ON)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REBUILD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CB77974-EFD9-42FE-8E44-4858451D93B4}"/>
              </a:ext>
            </a:extLst>
          </p:cNvPr>
          <p:cNvSpPr txBox="1"/>
          <p:nvPr/>
        </p:nvSpPr>
        <p:spPr>
          <a:xfrm>
            <a:off x="1403387" y="3623392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DROP/CREATE CLUSTERED INDEX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E1565-E087-4C0B-9337-B65952A1C8B7}"/>
              </a:ext>
            </a:extLst>
          </p:cNvPr>
          <p:cNvSpPr txBox="1"/>
          <p:nvPr/>
        </p:nvSpPr>
        <p:spPr>
          <a:xfrm>
            <a:off x="1377744" y="4424958"/>
            <a:ext cx="9796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spc="151" dirty="0">
                <a:latin typeface="Russo One" panose="02000503050000020004" pitchFamily="2" charset="0"/>
              </a:rPr>
              <a:t>ALTER TABLE [</a:t>
            </a:r>
            <a:r>
              <a:rPr lang="pt-BR" i="1" spc="151" dirty="0" err="1">
                <a:latin typeface="Russo One" panose="02000503050000020004" pitchFamily="2" charset="0"/>
              </a:rPr>
              <a:t>dbo</a:t>
            </a:r>
            <a:r>
              <a:rPr lang="pt-BR" i="1" spc="151" dirty="0">
                <a:latin typeface="Russo One" panose="02000503050000020004" pitchFamily="2" charset="0"/>
              </a:rPr>
              <a:t>].[Pedidos] DROP CONSTRAINT [</a:t>
            </a:r>
            <a:r>
              <a:rPr lang="pt-BR" i="1" spc="151" dirty="0" err="1">
                <a:latin typeface="Russo One" panose="02000503050000020004" pitchFamily="2" charset="0"/>
              </a:rPr>
              <a:t>PK_Pedidos</a:t>
            </a:r>
            <a:r>
              <a:rPr lang="pt-BR" i="1" spc="151" dirty="0">
                <a:latin typeface="Russo One" panose="02000503050000020004" pitchFamily="2" charset="0"/>
              </a:rPr>
              <a:t>]</a:t>
            </a:r>
          </a:p>
          <a:p>
            <a:r>
              <a:rPr lang="pt-BR" i="1" spc="151" dirty="0">
                <a:latin typeface="Russo One" panose="02000503050000020004" pitchFamily="2" charset="0"/>
              </a:rPr>
              <a:t>GO</a:t>
            </a:r>
          </a:p>
          <a:p>
            <a:r>
              <a:rPr lang="pt-BR" i="1" spc="151" dirty="0">
                <a:latin typeface="Russo One" panose="02000503050000020004" pitchFamily="2" charset="0"/>
              </a:rPr>
              <a:t>ALTER TABLE </a:t>
            </a:r>
            <a:r>
              <a:rPr lang="pt-BR" i="1" spc="151" dirty="0" err="1">
                <a:latin typeface="Russo One" panose="02000503050000020004" pitchFamily="2" charset="0"/>
              </a:rPr>
              <a:t>dbo.Pedidos</a:t>
            </a:r>
            <a:r>
              <a:rPr lang="pt-BR" i="1" spc="151" dirty="0">
                <a:latin typeface="Russo One" panose="02000503050000020004" pitchFamily="2" charset="0"/>
              </a:rPr>
              <a:t> ADD  CONSTRAINT </a:t>
            </a:r>
            <a:r>
              <a:rPr lang="pt-BR" i="1" spc="151" dirty="0" err="1">
                <a:latin typeface="Russo One" panose="02000503050000020004" pitchFamily="2" charset="0"/>
              </a:rPr>
              <a:t>PK_Pedidos</a:t>
            </a:r>
            <a:r>
              <a:rPr lang="pt-BR" i="1" spc="151" dirty="0">
                <a:latin typeface="Russo One" panose="02000503050000020004" pitchFamily="2" charset="0"/>
              </a:rPr>
              <a:t> PRIMARY KEY NONCLUSTERED (Id)</a:t>
            </a:r>
          </a:p>
          <a:p>
            <a:r>
              <a:rPr lang="pt-BR" i="1" spc="151" dirty="0">
                <a:latin typeface="Russo One" panose="02000503050000020004" pitchFamily="2" charset="0"/>
              </a:rPr>
              <a:t>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C8B35-D7E9-4511-841A-85364A4DF898}"/>
              </a:ext>
            </a:extLst>
          </p:cNvPr>
          <p:cNvSpPr txBox="1"/>
          <p:nvPr/>
        </p:nvSpPr>
        <p:spPr>
          <a:xfrm>
            <a:off x="1397210" y="5829300"/>
            <a:ext cx="10462280" cy="1699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DELETE TODOS REGISTROS(DUPLICATE GROUP)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76B9CE-963F-4DF8-9A4B-29517C62A12F}"/>
              </a:ext>
            </a:extLst>
          </p:cNvPr>
          <p:cNvSpPr txBox="1"/>
          <p:nvPr/>
        </p:nvSpPr>
        <p:spPr>
          <a:xfrm>
            <a:off x="1377739" y="7658100"/>
            <a:ext cx="979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spc="151" dirty="0">
                <a:latin typeface="Russo One" panose="02000503050000020004" pitchFamily="2" charset="0"/>
              </a:rPr>
              <a:t>DELETE FROM Posts WHERE </a:t>
            </a:r>
            <a:r>
              <a:rPr lang="pt-BR" i="1" spc="151" dirty="0" err="1">
                <a:latin typeface="Russo One" panose="02000503050000020004" pitchFamily="2" charset="0"/>
              </a:rPr>
              <a:t>IdFilial</a:t>
            </a:r>
            <a:r>
              <a:rPr lang="pt-BR" i="1" spc="151" dirty="0">
                <a:latin typeface="Russo One" panose="02000503050000020004" pitchFamily="2" charset="0"/>
              </a:rPr>
              <a:t> =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#CASE09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3435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DE UMA GRANDE MINERADORA MULTINACIONAL. VOCÊ RECEBE UMA LIGAÇÃO DA AREA DE OPERAÇÃO DIZENDO QUE A INSTANCIA SQL ESTA FORA E NÃO CONSEGUEM COLOCAR ELA NO AR NOVAMENTE.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60579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6859466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 PROBLEMA O MAIS RÁPIDO POSSÍVEL;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COLOCAR A INSTANCIA NO AR NOVAMENTE POIS A EMPRESA ESTA COM SEUS SISTEMAS FORA.</a:t>
            </a:r>
            <a:endParaRPr lang="en-US" sz="24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#CASE09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685800" y="1943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758643" y="2744666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VERIFIQUE LOGS DA INSTANCIA E\OU DO SISTEMA OPERACIONAL.</a:t>
            </a:r>
          </a:p>
        </p:txBody>
      </p:sp>
    </p:spTree>
    <p:extLst>
      <p:ext uri="{BB962C8B-B14F-4D97-AF65-F5344CB8AC3E}">
        <p14:creationId xmlns:p14="http://schemas.microsoft.com/office/powerpoint/2010/main" val="292775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988757"/>
            <a:ext cx="10539879" cy="901272"/>
            <a:chOff x="-459064" y="57151"/>
            <a:chExt cx="14053170" cy="2723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272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#CASE09 - SOLUÇÃO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7021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pc="224" dirty="0">
                <a:latin typeface="Russo One" panose="02000503050000020004" pitchFamily="2" charset="0"/>
              </a:rPr>
              <a:t>1 – </a:t>
            </a:r>
            <a:r>
              <a:rPr lang="en-US" spc="224" dirty="0" err="1">
                <a:latin typeface="Russo One" panose="02000503050000020004" pitchFamily="2" charset="0"/>
              </a:rPr>
              <a:t>Abrir</a:t>
            </a:r>
            <a:r>
              <a:rPr lang="en-US" spc="224" dirty="0">
                <a:latin typeface="Russo One" panose="02000503050000020004" pitchFamily="2" charset="0"/>
              </a:rPr>
              <a:t> o SQL SERVER Config. Man.</a:t>
            </a:r>
          </a:p>
          <a:p>
            <a:pPr algn="l">
              <a:lnSpc>
                <a:spcPts val="7039"/>
              </a:lnSpc>
            </a:pPr>
            <a:r>
              <a:rPr lang="en-US" spc="224" dirty="0">
                <a:latin typeface="Russo One" panose="02000503050000020004" pitchFamily="2" charset="0"/>
              </a:rPr>
              <a:t>2 - </a:t>
            </a:r>
            <a:r>
              <a:rPr lang="pt-BR" spc="224" dirty="0">
                <a:latin typeface="Russo One" panose="02000503050000020004" pitchFamily="2" charset="0"/>
              </a:rPr>
              <a:t>Inserir no Startup Parameters a trace flag -T3608 e o parametro -m para inicializacao em single user</a:t>
            </a:r>
          </a:p>
          <a:p>
            <a:pPr algn="l">
              <a:lnSpc>
                <a:spcPts val="7039"/>
              </a:lnSpc>
            </a:pPr>
            <a:r>
              <a:rPr lang="pt-BR" spc="224" dirty="0">
                <a:latin typeface="Russo One" panose="02000503050000020004" pitchFamily="2" charset="0"/>
              </a:rPr>
              <a:t>3 – Abrir o CMD</a:t>
            </a:r>
          </a:p>
          <a:p>
            <a:pPr algn="l">
              <a:lnSpc>
                <a:spcPts val="7039"/>
              </a:lnSpc>
            </a:pPr>
            <a:r>
              <a:rPr lang="pt-BR" spc="224" dirty="0">
                <a:latin typeface="Russo One" panose="02000503050000020004" pitchFamily="2" charset="0"/>
              </a:rPr>
              <a:t>4 – Digitar sqlcmd e logar na instancia</a:t>
            </a:r>
          </a:p>
          <a:p>
            <a:pPr algn="l">
              <a:lnSpc>
                <a:spcPts val="7039"/>
              </a:lnSpc>
            </a:pPr>
            <a:r>
              <a:rPr lang="pt-BR" spc="224" dirty="0">
                <a:latin typeface="Russo One" panose="02000503050000020004" pitchFamily="2" charset="0"/>
              </a:rPr>
              <a:t>5 - Alterar o caminho do arquivo de log:</a:t>
            </a:r>
          </a:p>
          <a:p>
            <a:pPr algn="l">
              <a:lnSpc>
                <a:spcPts val="7039"/>
              </a:lnSpc>
            </a:pPr>
            <a:endParaRPr lang="pt-BR" spc="224" dirty="0">
              <a:latin typeface="Russo One" panose="02000503050000020004" pitchFamily="2" charset="0"/>
            </a:endParaRPr>
          </a:p>
          <a:p>
            <a:pPr algn="l">
              <a:lnSpc>
                <a:spcPts val="7039"/>
              </a:lnSpc>
            </a:pPr>
            <a:r>
              <a:rPr lang="en-US" spc="224" dirty="0">
                <a:latin typeface="Russo One" panose="02000503050000020004" pitchFamily="2" charset="0"/>
              </a:rPr>
              <a:t>6 – </a:t>
            </a:r>
            <a:r>
              <a:rPr lang="en-US" spc="224" dirty="0" err="1">
                <a:latin typeface="Russo One" panose="02000503050000020004" pitchFamily="2" charset="0"/>
              </a:rPr>
              <a:t>Reiniciar</a:t>
            </a:r>
            <a:r>
              <a:rPr lang="en-US" spc="224" dirty="0">
                <a:latin typeface="Russo One" panose="02000503050000020004" pitchFamily="2" charset="0"/>
              </a:rPr>
              <a:t> a </a:t>
            </a:r>
            <a:r>
              <a:rPr lang="en-US" spc="224" dirty="0" err="1">
                <a:latin typeface="Russo One" panose="02000503050000020004" pitchFamily="2" charset="0"/>
              </a:rPr>
              <a:t>instancia</a:t>
            </a:r>
            <a:endParaRPr lang="en-US" spc="224" dirty="0">
              <a:latin typeface="Russo One" panose="0200050305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8F019-DB6C-4673-AEBF-111C939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98" y="7553863"/>
            <a:ext cx="9571487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#CASE10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73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DA DATA TUNING. VOCÊ FOI ACIONADO REPORTANDO INDISPONIBILIDADE TOTAL DA INSTÂNCIA SQL SERVER COM FALHA DE LOGIN.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60579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6859466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 PROBLEMA O MAIS RÁPIDO POSSÍVEL;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COLOCAR A INSTANCIA NO AR NOVAMENTE POIS A EMPRESA ESTA COM SEUS SISTEMAS FORA.</a:t>
            </a:r>
            <a:endParaRPr lang="en-US" sz="24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988757"/>
            <a:ext cx="10539879" cy="901272"/>
            <a:chOff x="-459064" y="57151"/>
            <a:chExt cx="14053170" cy="2723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272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#CASE10 - SOLUÇÃO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8010681" cy="30469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--======== Conectar via DAC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&gt;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sqlcmd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-S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localhost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-A -d master -E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Verifica usuário que está conectado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FF"/>
                </a:solidFill>
                <a:latin typeface="Consolas" panose="020B0609020204030204" pitchFamily="49" charset="0"/>
              </a:rPr>
              <a:t>original_login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Identifica as triggers habilitadas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is_disabled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server_triggers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Desabilita trigger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trServerLogin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pc="224" dirty="0"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4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046180"/>
            <a:ext cx="93573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POR HOJE É SÓ!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65D3F-24BC-4A6B-B2FC-21EC5A8E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0F2DB0B-9A68-4E2A-80EB-663C3B359B78}"/>
              </a:ext>
            </a:extLst>
          </p:cNvPr>
          <p:cNvSpPr/>
          <p:nvPr/>
        </p:nvSpPr>
        <p:spPr>
          <a:xfrm>
            <a:off x="11741721" y="8115300"/>
            <a:ext cx="7517606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040"/>
              </a:lnSpc>
            </a:pPr>
            <a:r>
              <a:rPr lang="en-US" sz="6000" spc="224" dirty="0">
                <a:solidFill>
                  <a:srgbClr val="38B6FF"/>
                </a:solidFill>
                <a:latin typeface="Russo One" panose="02000503050000020004" pitchFamily="2" charset="0"/>
              </a:rPr>
              <a:t>BORA BEBER!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07662-9CA8-45F0-8884-A676295E175B}"/>
              </a:ext>
            </a:extLst>
          </p:cNvPr>
          <p:cNvSpPr txBox="1"/>
          <p:nvPr/>
        </p:nvSpPr>
        <p:spPr>
          <a:xfrm>
            <a:off x="4724400" y="4533900"/>
            <a:ext cx="93573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MUITO OBRIGADO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508582" y="367603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SP_WHO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CCE33791-5F7B-40B5-B11C-73D7A0367C59}"/>
              </a:ext>
            </a:extLst>
          </p:cNvPr>
          <p:cNvGrpSpPr/>
          <p:nvPr/>
        </p:nvGrpSpPr>
        <p:grpSpPr>
          <a:xfrm>
            <a:off x="289116" y="1828226"/>
            <a:ext cx="7887192" cy="2477074"/>
            <a:chOff x="289116" y="1619451"/>
            <a:chExt cx="7887192" cy="2477074"/>
          </a:xfrm>
        </p:grpSpPr>
        <p:sp>
          <p:nvSpPr>
            <p:cNvPr id="6" name="TextBox 6"/>
            <p:cNvSpPr txBox="1"/>
            <p:nvPr/>
          </p:nvSpPr>
          <p:spPr>
            <a:xfrm>
              <a:off x="3058722" y="1904920"/>
              <a:ext cx="5117586" cy="1654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r>
                <a:rPr lang="en-US" sz="3200" b="1" spc="96" dirty="0">
                  <a:solidFill>
                    <a:srgbClr val="020301"/>
                  </a:solidFill>
                  <a:latin typeface="Glacial Indifference"/>
                </a:rPr>
                <a:t>GUILHERME TORRES</a:t>
              </a:r>
            </a:p>
            <a:p>
              <a:pPr algn="l">
                <a:lnSpc>
                  <a:spcPts val="4409"/>
                </a:lnSpc>
              </a:pP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Co-Founder Data Tuning</a:t>
              </a:r>
            </a:p>
            <a:p>
              <a:pPr>
                <a:lnSpc>
                  <a:spcPts val="4409"/>
                </a:lnSpc>
              </a:pP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Senior SQL Server DBA Banco </a:t>
              </a:r>
              <a:r>
                <a:rPr lang="en-US" sz="2000" spc="96" dirty="0" err="1">
                  <a:solidFill>
                    <a:schemeClr val="bg1"/>
                  </a:solidFill>
                  <a:latin typeface="Glacial Indifference"/>
                </a:rPr>
                <a:t>Itau</a:t>
              </a: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 SA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9018E43-4466-4372-BF47-88C0D37F6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16" y="1619451"/>
              <a:ext cx="2166001" cy="247707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93" y="2795369"/>
            <a:ext cx="763850" cy="76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1694" y="4174800"/>
            <a:ext cx="763849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0377" y="5621683"/>
            <a:ext cx="763848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665011-E01C-4520-BF2B-2B61950415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7065102"/>
            <a:ext cx="770260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8508521"/>
            <a:ext cx="763848" cy="76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11180343" y="294646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linkedin.com/</a:t>
            </a:r>
            <a:r>
              <a:rPr lang="pt-BR" sz="2400" dirty="0" err="1"/>
              <a:t>company</a:t>
            </a:r>
            <a:r>
              <a:rPr lang="pt-BR" sz="2400" dirty="0"/>
              <a:t>/data-</a:t>
            </a:r>
            <a:r>
              <a:rPr lang="pt-BR" sz="2400" dirty="0" err="1"/>
              <a:t>tuning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11180343" y="432909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contato@datatuning.com.br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11180343" y="577598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6E7A0-6F26-4C5E-9E1C-33E53582A1FB}"/>
              </a:ext>
            </a:extLst>
          </p:cNvPr>
          <p:cNvSpPr txBox="1"/>
          <p:nvPr/>
        </p:nvSpPr>
        <p:spPr>
          <a:xfrm>
            <a:off x="11180343" y="7211383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Data </a:t>
            </a:r>
            <a:r>
              <a:rPr lang="pt-BR" sz="2400" dirty="0" err="1"/>
              <a:t>Tuning</a:t>
            </a:r>
            <a:r>
              <a:rPr lang="pt-BR" sz="2400" dirty="0"/>
              <a:t> </a:t>
            </a:r>
            <a:r>
              <a:rPr lang="pt-BR" sz="2400" dirty="0" err="1"/>
              <a:t>Group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11180343" y="863377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youtube.com/DataTuning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735AD579-F4B7-4D95-A1F3-74FA3DDB8960}"/>
              </a:ext>
            </a:extLst>
          </p:cNvPr>
          <p:cNvSpPr txBox="1"/>
          <p:nvPr/>
        </p:nvSpPr>
        <p:spPr>
          <a:xfrm>
            <a:off x="9286719" y="1651583"/>
            <a:ext cx="7705881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5400" b="1" spc="96" dirty="0">
                <a:solidFill>
                  <a:schemeClr val="bg1"/>
                </a:solidFill>
                <a:latin typeface="Glacial Indifference"/>
              </a:rPr>
              <a:t>CONTATOS</a:t>
            </a:r>
            <a:endParaRPr lang="en-US" sz="3200" spc="96" dirty="0">
              <a:solidFill>
                <a:schemeClr val="bg1"/>
              </a:solidFill>
              <a:latin typeface="Glacial Indifference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031F3093-E664-4C83-AB3B-83A2F8A03F3E}"/>
              </a:ext>
            </a:extLst>
          </p:cNvPr>
          <p:cNvSpPr txBox="1"/>
          <p:nvPr/>
        </p:nvSpPr>
        <p:spPr>
          <a:xfrm>
            <a:off x="3058721" y="4932065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MARCEL INOWE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Co-Founder Data Tuning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Senior SQL Server DBA Banco </a:t>
            </a:r>
            <a:r>
              <a:rPr lang="en-US" sz="2000" spc="96" dirty="0" err="1">
                <a:solidFill>
                  <a:schemeClr val="bg1"/>
                </a:solidFill>
                <a:latin typeface="Glacial Indifference"/>
              </a:rPr>
              <a:t>Itau</a:t>
            </a: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 SA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468994E-DA24-49D1-A064-E9BC10FF3861}"/>
              </a:ext>
            </a:extLst>
          </p:cNvPr>
          <p:cNvSpPr txBox="1"/>
          <p:nvPr/>
        </p:nvSpPr>
        <p:spPr>
          <a:xfrm>
            <a:off x="3039644" y="7639905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WILLIAM LINO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Co-Founder Data Tuning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Senior SQL Server DBA Banco </a:t>
            </a:r>
            <a:r>
              <a:rPr lang="en-US" sz="2000" spc="96" dirty="0" err="1">
                <a:solidFill>
                  <a:schemeClr val="bg1"/>
                </a:solidFill>
                <a:latin typeface="Glacial Indifference"/>
              </a:rPr>
              <a:t>Itau</a:t>
            </a: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 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ADC78-073E-4B62-9B06-D8BAAA047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17" y="7269984"/>
            <a:ext cx="2166001" cy="2477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" name="Imagem 2047">
            <a:extLst>
              <a:ext uri="{FF2B5EF4-FFF2-40B4-BE49-F238E27FC236}">
                <a16:creationId xmlns:a16="http://schemas.microsoft.com/office/drawing/2014/main" id="{37BCA832-1066-4DDA-9BDD-0BFE53359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116" y="4520677"/>
            <a:ext cx="2166001" cy="2477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#CASE06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4141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FOI DESENVOLVIDO UM DASHBOARD PARA OS ADMINS DO STACKOVERFLOW. APÓS ALGUMAS IMPLEMENTAÇÕES DE NOVAS FUNCIONALIDADES OS ADMINS ESTÃO RECLAMANDO DE LENTIDÃO. INFORMARAM QUE ANTES O DASH EXECUTAVA EM MENOS DE 1 SEGUNDO E HOJE CHEGA A LEVAR MAIS DE 1 MINUTO.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6812628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7614194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 PROBLEMA DE LENTIDÃO;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PROPOR E REALIZAR MELHORIA DE CÓDIGO;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EVITAR CRIAÇÃO DE NOVOS ÍNDICES;</a:t>
            </a:r>
            <a:endParaRPr lang="en-US" sz="24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#CASE06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ACESSAR A BASE STACKOVERFLOW50;</a:t>
            </a:r>
          </a:p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ABRIR O ARQUIVO C:\SCRIPTS\CASE06\SIMULA.SQL PARA EXECUTAR A PROCEDURE QUE ALIMENTA DASHBOARD;</a:t>
            </a:r>
            <a:endParaRPr lang="pt-BR" sz="2000" dirty="0">
              <a:solidFill>
                <a:schemeClr val="bg1"/>
              </a:solidFill>
              <a:latin typeface="Russo One" panose="020B060402020202020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5573907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6375473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BACKUP DO CÓDIGO DA PROCEDURE ESTÁ EM C:\SCRIPTS\CASE06\sp_get_posts_report.sql</a:t>
            </a:r>
          </a:p>
        </p:txBody>
      </p:sp>
    </p:spTree>
    <p:extLst>
      <p:ext uri="{BB962C8B-B14F-4D97-AF65-F5344CB8AC3E}">
        <p14:creationId xmlns:p14="http://schemas.microsoft.com/office/powerpoint/2010/main" val="173334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988757"/>
            <a:ext cx="10539879" cy="901272"/>
            <a:chOff x="-459064" y="57151"/>
            <a:chExt cx="14053170" cy="2723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272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#CASE06 - SOLUÇÕES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1699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REFACTOR DE PROCEDURE PARA DINAMICA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BDB6A9D-D62F-42AF-86C2-E44C944E5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80873"/>
              </p:ext>
            </p:extLst>
          </p:nvPr>
        </p:nvGraphicFramePr>
        <p:xfrm>
          <a:off x="3403186" y="4457700"/>
          <a:ext cx="4572000" cy="190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947520" imgH="394560" progId="Package">
                  <p:embed/>
                </p:oleObj>
              </mc:Choice>
              <mc:Fallback>
                <p:oleObj name="Packager Shell Object" showAsIcon="1" r:id="rId5" imgW="9475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3186" y="4457700"/>
                        <a:ext cx="4572000" cy="190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08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#CASE07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701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DBA NA DATA TUNING, ESPECIALISTA EM SQL SERVER. VOCÊ CHEGA NA EMPRESA PELA MANHÃ E JÁ É ABORDADO PELA GERENTE DA AREA EDUACIONAL QUE RECLAMA DE UM RELATÓRIO DE NOTAS QUE ESTA RETORNANDO UM ERRO ESTRANHO. QUANDO VOCÊ EXECUTA QUERY RECEBE O SEGUINTE ERRO: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9A62E-79D4-4626-8827-5AD1972FB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78" y="5676900"/>
            <a:ext cx="10601325" cy="1666875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B8FF1B3E-3B93-485E-8C02-3AFB94F62E4E}"/>
              </a:ext>
            </a:extLst>
          </p:cNvPr>
          <p:cNvSpPr txBox="1"/>
          <p:nvPr/>
        </p:nvSpPr>
        <p:spPr>
          <a:xfrm>
            <a:off x="862432" y="7182141"/>
            <a:ext cx="10462280" cy="1996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ELA DEIXA CLARO QUE NENHUM DADO PODE SER PERDIDO, ENTÃO, VOCÊ SOLICITA AO ANALISTA DE BACKUP DISPONIBILIZE OS ARQUIVOS DE BACKUP DA BASE. O ANALISTA RETORNA FALANDO QUE ESTA BASE NÃO POSSUI BACKUP DESDE O INICIO DE 2019.</a:t>
            </a:r>
          </a:p>
        </p:txBody>
      </p:sp>
    </p:spTree>
    <p:extLst>
      <p:ext uri="{BB962C8B-B14F-4D97-AF65-F5344CB8AC3E}">
        <p14:creationId xmlns:p14="http://schemas.microsoft.com/office/powerpoint/2010/main" val="9168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#CASE07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83654" y="5480065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EXECUTE O SCRIPT QUE ESTA EM: C:\Scripts\Case07\RELATORIO_NOTAS.SQL</a:t>
            </a:r>
            <a:endParaRPr lang="pt-BR" sz="2000" dirty="0">
              <a:solidFill>
                <a:schemeClr val="bg1"/>
              </a:solidFill>
              <a:latin typeface="Russo One" panose="020B060402020202020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691664" y="470666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685800" y="7675153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758643" y="8476719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COMANDO DBCC CHECKDB 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F93BB53-0D95-419A-A272-CC55089CC849}"/>
              </a:ext>
            </a:extLst>
          </p:cNvPr>
          <p:cNvSpPr txBox="1"/>
          <p:nvPr/>
        </p:nvSpPr>
        <p:spPr>
          <a:xfrm>
            <a:off x="685800" y="1752764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2CAA40F-E170-47BA-8EC1-DAEC0D00CB0C}"/>
              </a:ext>
            </a:extLst>
          </p:cNvPr>
          <p:cNvSpPr txBox="1"/>
          <p:nvPr/>
        </p:nvSpPr>
        <p:spPr>
          <a:xfrm>
            <a:off x="758643" y="2554330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RECUPERAR TODOS OS DADOS DA TABELA NOTA_ALUNO DO BANCO DE DADOS DT_ALUNOS;</a:t>
            </a:r>
          </a:p>
        </p:txBody>
      </p:sp>
    </p:spTree>
    <p:extLst>
      <p:ext uri="{BB962C8B-B14F-4D97-AF65-F5344CB8AC3E}">
        <p14:creationId xmlns:p14="http://schemas.microsoft.com/office/powerpoint/2010/main" val="6508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988757"/>
            <a:ext cx="10539879" cy="901272"/>
            <a:chOff x="-459064" y="57151"/>
            <a:chExt cx="14053170" cy="2723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2723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#CASE07 - SOLUÇÕES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Script com a </a:t>
            </a:r>
            <a:r>
              <a:rPr lang="en-US" sz="3600" spc="224" dirty="0" err="1">
                <a:latin typeface="Russo One" panose="02000503050000020004" pitchFamily="2" charset="0"/>
              </a:rPr>
              <a:t>solução</a:t>
            </a:r>
            <a:r>
              <a:rPr lang="en-US" sz="3600" spc="224" dirty="0">
                <a:latin typeface="Russo One" panose="02000503050000020004" pitchFamily="2" charset="0"/>
              </a:rPr>
              <a:t> </a:t>
            </a:r>
            <a:r>
              <a:rPr lang="en-US" sz="3600" spc="224" dirty="0" err="1">
                <a:latin typeface="Russo One" panose="02000503050000020004" pitchFamily="2" charset="0"/>
              </a:rPr>
              <a:t>explicativa</a:t>
            </a:r>
            <a:r>
              <a:rPr lang="en-US" sz="3600" spc="224" dirty="0">
                <a:latin typeface="Russo One" panose="02000503050000020004" pitchFamily="2" charset="0"/>
              </a:rPr>
              <a:t>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A25E13-9EBE-4A08-B87D-0C9B41DDF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5192"/>
              </p:ext>
            </p:extLst>
          </p:nvPr>
        </p:nvGraphicFramePr>
        <p:xfrm>
          <a:off x="2895600" y="3768902"/>
          <a:ext cx="5656634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ckager Shell Object" showAsIcon="1" r:id="rId5" imgW="1214640" imgH="538200" progId="Package">
                  <p:embed/>
                </p:oleObj>
              </mc:Choice>
              <mc:Fallback>
                <p:oleObj name="Packager Shell Object" showAsIcon="1" r:id="rId5" imgW="121464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768902"/>
                        <a:ext cx="5656634" cy="250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25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#CASE08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3435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DE UMA GRANDE REDE ATACADISTA COM ALGUMAS FILIAIS PELO BRASIL. O SISTEMA DA EMPRESA QUE FATURA LOTES DE </a:t>
            </a:r>
            <a:r>
              <a:rPr lang="en-US" sz="2400" u="sng" spc="151" dirty="0">
                <a:solidFill>
                  <a:srgbClr val="F3F5F9"/>
                </a:solidFill>
                <a:latin typeface="Russo One" panose="02000503050000020004" pitchFamily="2" charset="0"/>
              </a:rPr>
              <a:t>500 PEDIDOS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PAROU DE FUNCIONAR APENAS PARA A FILIAL 1.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60579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6859466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 PROBLEMA O MAIS RÁPIDO POSSÍVEL;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EXPLICAR O MOTIVO DO PROBLEMA E PROPOR MELHORIAS PARA A HIERARQUIA.</a:t>
            </a:r>
            <a:endParaRPr lang="en-US" sz="24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846</Words>
  <Application>Microsoft Office PowerPoint</Application>
  <PresentationFormat>Personalizar</PresentationFormat>
  <Paragraphs>111</Paragraphs>
  <Slides>17</Slides>
  <Notes>1</Notes>
  <HiddenSlides>5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Consolas</vt:lpstr>
      <vt:lpstr>Russo One</vt:lpstr>
      <vt:lpstr>Glacial Indifference</vt:lpstr>
      <vt:lpstr>Arial</vt:lpstr>
      <vt:lpstr>Calibri</vt:lpstr>
      <vt:lpstr>Office Theme</vt:lpstr>
      <vt:lpstr>Packager Shell Object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Guilherme Torres</cp:lastModifiedBy>
  <cp:revision>103</cp:revision>
  <dcterms:created xsi:type="dcterms:W3CDTF">2006-08-16T00:00:00Z</dcterms:created>
  <dcterms:modified xsi:type="dcterms:W3CDTF">2020-07-18T15:03:26Z</dcterms:modified>
  <dc:identifier>DAD_WODvzJw</dc:identifier>
</cp:coreProperties>
</file>