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537" r:id="rId3"/>
    <p:sldId id="536" r:id="rId4"/>
    <p:sldId id="474" r:id="rId5"/>
    <p:sldId id="264" r:id="rId6"/>
    <p:sldId id="538" r:id="rId7"/>
    <p:sldId id="269" r:id="rId8"/>
    <p:sldId id="514" r:id="rId9"/>
    <p:sldId id="509" r:id="rId10"/>
    <p:sldId id="270" r:id="rId11"/>
    <p:sldId id="271" r:id="rId12"/>
    <p:sldId id="272" r:id="rId13"/>
    <p:sldId id="510" r:id="rId14"/>
    <p:sldId id="515" r:id="rId15"/>
    <p:sldId id="516" r:id="rId16"/>
    <p:sldId id="275" r:id="rId17"/>
    <p:sldId id="517" r:id="rId18"/>
    <p:sldId id="518" r:id="rId19"/>
    <p:sldId id="519" r:id="rId20"/>
    <p:sldId id="273" r:id="rId21"/>
    <p:sldId id="274" r:id="rId22"/>
    <p:sldId id="520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21" r:id="rId36"/>
    <p:sldId id="534" r:id="rId37"/>
    <p:sldId id="535" r:id="rId38"/>
    <p:sldId id="483" r:id="rId39"/>
    <p:sldId id="28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35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1D2A2-2BDA-49FC-916B-4591ABE3485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69BCE-3C0E-4459-B3B6-1391071B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69BCE-3C0E-4459-B3B6-1391071B3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upport.microsoft.com/en-us/help/3107401/new-query-memory-grant-options-are-available-min-grant-percent-and-ma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help/3088480/fix-sort-operator-spills-to-tempdb-in-sql-server-2012-or-sql-server-2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upport.microsoft.com/en-us/help/2413549/using-large-amounts-of-memory-can-result-in-an-inefficient-plan-i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0985"/>
            <a:ext cx="12192000" cy="164630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Módulo 03 – Memória Parte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0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C613-1F26-4FF0-B237-4B24740C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" y="1238200"/>
            <a:ext cx="7580672" cy="4819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B7BAE-7EF6-4C39-9679-31BB5D42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63" y="2115967"/>
            <a:ext cx="5084864" cy="37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MAXDOP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76264-C7D2-4CEC-AB6E-FE9B1167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95" y="832645"/>
            <a:ext cx="7244920" cy="51927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A03B28-67AF-4172-B7B5-060016E3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85" y="1417639"/>
            <a:ext cx="4226896" cy="4708525"/>
          </a:xfrm>
        </p:spPr>
        <p:txBody>
          <a:bodyPr>
            <a:normAutofit/>
          </a:bodyPr>
          <a:lstStyle/>
          <a:p>
            <a:r>
              <a:rPr lang="en-US" sz="3200" dirty="0" err="1"/>
              <a:t>Planos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paralelo</a:t>
            </a:r>
            <a:r>
              <a:rPr lang="en-US" sz="3200" dirty="0"/>
              <a:t> </a:t>
            </a:r>
            <a:r>
              <a:rPr lang="en-US" sz="3200" dirty="0" err="1"/>
              <a:t>tendem</a:t>
            </a:r>
            <a:r>
              <a:rPr lang="en-US" sz="3200" dirty="0"/>
              <a:t> a </a:t>
            </a:r>
            <a:r>
              <a:rPr lang="en-US" sz="3200" dirty="0" err="1"/>
              <a:t>utilizar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memória</a:t>
            </a:r>
            <a:endParaRPr lang="en-US" sz="3200" dirty="0"/>
          </a:p>
          <a:p>
            <a:r>
              <a:rPr lang="en-US" sz="3200" dirty="0" err="1"/>
              <a:t>Reduzir</a:t>
            </a:r>
            <a:r>
              <a:rPr lang="en-US" sz="3200" dirty="0"/>
              <a:t> o MAXDOP </a:t>
            </a: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ajudar</a:t>
            </a:r>
            <a:r>
              <a:rPr lang="en-US" sz="3200" dirty="0"/>
              <a:t> para “</a:t>
            </a:r>
            <a:r>
              <a:rPr lang="en-US" sz="3200" dirty="0" err="1"/>
              <a:t>poupar</a:t>
            </a:r>
            <a:r>
              <a:rPr lang="en-US" sz="3200" dirty="0"/>
              <a:t>” </a:t>
            </a:r>
            <a:r>
              <a:rPr lang="en-US" sz="3200" dirty="0" err="1"/>
              <a:t>memória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083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8353-3927-495D-BAE4-4FBD8C33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5CD4-4F12-4514-9D0D-19CD28B9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944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Vários</a:t>
            </a:r>
            <a:r>
              <a:rPr lang="en-US" sz="2800" dirty="0"/>
              <a:t> </a:t>
            </a:r>
            <a:r>
              <a:rPr lang="en-US" sz="2800" dirty="0" err="1"/>
              <a:t>operadores</a:t>
            </a:r>
            <a:r>
              <a:rPr lang="en-US" sz="2800" dirty="0"/>
              <a:t> </a:t>
            </a:r>
            <a:r>
              <a:rPr lang="en-US" sz="2800" dirty="0" err="1"/>
              <a:t>compartilhando</a:t>
            </a:r>
            <a:r>
              <a:rPr lang="en-US" sz="2800" dirty="0"/>
              <a:t> do memory </a:t>
            </a:r>
            <a:r>
              <a:rPr lang="en-US" sz="2800" dirty="0" err="1"/>
              <a:t>QueryMemory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1B1E6-AAAA-49D4-BC7F-57E9B2E8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1"/>
            <a:ext cx="11179277" cy="2434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E679E-538D-4C4D-83B0-4D2FBA74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69" y="2253431"/>
            <a:ext cx="6210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5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QueryPlan</a:t>
            </a:r>
            <a:r>
              <a:rPr lang="pt-BR" dirty="0"/>
              <a:t> INFO SQL2017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44094-95E7-4E87-B13C-B55C84E4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32" y="1417640"/>
            <a:ext cx="8140889" cy="41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4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836" y="2103789"/>
            <a:ext cx="6621004" cy="3527931"/>
          </a:xfrm>
        </p:spPr>
        <p:txBody>
          <a:bodyPr>
            <a:normAutofit/>
          </a:bodyPr>
          <a:lstStyle/>
          <a:p>
            <a:r>
              <a:rPr lang="en-US" sz="2800" dirty="0"/>
              <a:t>Demo4 - Calculating memory grant</a:t>
            </a:r>
          </a:p>
          <a:p>
            <a:r>
              <a:rPr lang="en-US" sz="2800" dirty="0"/>
              <a:t>Demo5 - Memory fractions</a:t>
            </a:r>
          </a:p>
          <a:p>
            <a:r>
              <a:rPr lang="en-US" sz="2800" dirty="0"/>
              <a:t>Demo6 - </a:t>
            </a:r>
            <a:r>
              <a:rPr lang="en-US" sz="2800" dirty="0" err="1"/>
              <a:t>VarCharMAX</a:t>
            </a:r>
            <a:endParaRPr lang="en-US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171442" y="752897"/>
            <a:ext cx="3491509" cy="1224408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/>
              <a:t>Demo</a:t>
            </a:r>
          </a:p>
        </p:txBody>
      </p:sp>
      <p:pic>
        <p:nvPicPr>
          <p:cNvPr id="8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441641"/>
            <a:ext cx="3384359" cy="3384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73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1454580" cy="1143000"/>
          </a:xfrm>
        </p:spPr>
        <p:txBody>
          <a:bodyPr/>
          <a:lstStyle/>
          <a:p>
            <a:r>
              <a:rPr lang="pt-BR" dirty="0"/>
              <a:t>Semáforos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56349"/>
            <a:ext cx="9113521" cy="5073331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Cada “</a:t>
            </a:r>
            <a:r>
              <a:rPr lang="pt-BR" sz="3200" dirty="0" err="1"/>
              <a:t>resource</a:t>
            </a:r>
            <a:r>
              <a:rPr lang="pt-BR" sz="3200" dirty="0"/>
              <a:t> pool” (lembra do </a:t>
            </a:r>
            <a:r>
              <a:rPr lang="pt-BR" sz="3200" dirty="0" err="1"/>
              <a:t>resouce</a:t>
            </a:r>
            <a:r>
              <a:rPr lang="pt-BR" sz="3200" dirty="0"/>
              <a:t> </a:t>
            </a:r>
            <a:r>
              <a:rPr lang="pt-BR" sz="3200" dirty="0" err="1"/>
              <a:t>governor</a:t>
            </a:r>
            <a:r>
              <a:rPr lang="pt-BR" sz="3200" dirty="0"/>
              <a:t>?) tem 2 semáforos</a:t>
            </a:r>
          </a:p>
          <a:p>
            <a:pPr lvl="1"/>
            <a:r>
              <a:rPr lang="pt-BR" sz="2800" dirty="0"/>
              <a:t>Semáforo pequeno, consultas com custo menor que 3 e </a:t>
            </a:r>
            <a:r>
              <a:rPr lang="pt-BR" sz="2800" dirty="0" err="1"/>
              <a:t>memory</a:t>
            </a:r>
            <a:r>
              <a:rPr lang="pt-BR" sz="2800" dirty="0"/>
              <a:t> </a:t>
            </a:r>
            <a:r>
              <a:rPr lang="pt-BR" sz="2800" dirty="0" err="1"/>
              <a:t>grant</a:t>
            </a:r>
            <a:r>
              <a:rPr lang="pt-BR" sz="2800" dirty="0"/>
              <a:t> menor que 5MB</a:t>
            </a:r>
          </a:p>
          <a:p>
            <a:pPr lvl="1"/>
            <a:r>
              <a:rPr lang="pt-BR" sz="2800" dirty="0"/>
              <a:t>Semáforo grande, pro resto</a:t>
            </a:r>
          </a:p>
          <a:p>
            <a:pPr lvl="1"/>
            <a:r>
              <a:rPr lang="pt-BR" sz="2800" dirty="0" err="1"/>
              <a:t>sys.dm_exec_query_resource_semaphores</a:t>
            </a:r>
            <a:endParaRPr lang="pt-BR" sz="2800" dirty="0"/>
          </a:p>
          <a:p>
            <a:r>
              <a:rPr lang="pt-BR" sz="3200" dirty="0"/>
              <a:t>Cada semáforo tem 3 filas</a:t>
            </a:r>
          </a:p>
          <a:p>
            <a:pPr lvl="1"/>
            <a:r>
              <a:rPr lang="pt-BR" sz="2800" dirty="0"/>
              <a:t>Importância: baixa, média, alta</a:t>
            </a:r>
          </a:p>
          <a:p>
            <a:r>
              <a:rPr lang="pt-BR" sz="3200" dirty="0"/>
              <a:t>Semáforo grande tem 5 filas</a:t>
            </a:r>
          </a:p>
          <a:p>
            <a:pPr lvl="1"/>
            <a:r>
              <a:rPr lang="en-US" sz="2800" dirty="0" err="1"/>
              <a:t>Custo</a:t>
            </a:r>
            <a:r>
              <a:rPr lang="en-US" sz="2800" dirty="0"/>
              <a:t> da </a:t>
            </a:r>
            <a:r>
              <a:rPr lang="en-US" sz="2800" dirty="0" err="1"/>
              <a:t>consulta</a:t>
            </a:r>
            <a:r>
              <a:rPr lang="en-US" sz="2800" dirty="0"/>
              <a:t> &lt;10, 10-99, 100-999, 1000-9999 e 10,000+</a:t>
            </a:r>
            <a:endParaRPr lang="pt-BR" sz="28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2456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1454580" cy="1143000"/>
          </a:xfrm>
        </p:spPr>
        <p:txBody>
          <a:bodyPr/>
          <a:lstStyle/>
          <a:p>
            <a:r>
              <a:rPr lang="pt-BR" dirty="0"/>
              <a:t>Semáforos</a:t>
            </a:r>
            <a:br>
              <a:rPr lang="pt-BR" dirty="0"/>
            </a:br>
            <a:r>
              <a:rPr lang="pt-BR" sz="2133" dirty="0"/>
              <a:t>Codificado para dar prioridade a consultas pequenas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9245601" cy="52169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/>
              <a:t>Exemplo</a:t>
            </a:r>
            <a:endParaRPr lang="en-US" sz="3200" dirty="0"/>
          </a:p>
          <a:p>
            <a:pPr lvl="1"/>
            <a:r>
              <a:rPr lang="en-US" sz="2400" dirty="0"/>
              <a:t>Se </a:t>
            </a:r>
            <a:r>
              <a:rPr lang="en-US" sz="2400" dirty="0" err="1"/>
              <a:t>tivermos</a:t>
            </a:r>
            <a:r>
              <a:rPr lang="en-US" sz="2400" dirty="0"/>
              <a:t> 10 </a:t>
            </a:r>
            <a:r>
              <a:rPr lang="en-US" sz="2400" dirty="0" err="1"/>
              <a:t>consultas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fila de 100-999 com o </a:t>
            </a:r>
            <a:r>
              <a:rPr lang="en-US" sz="2400" dirty="0" err="1"/>
              <a:t>custo</a:t>
            </a:r>
            <a:r>
              <a:rPr lang="en-US" sz="2400" dirty="0"/>
              <a:t> </a:t>
            </a:r>
            <a:r>
              <a:rPr lang="en-US" sz="2400" dirty="0" err="1"/>
              <a:t>médio</a:t>
            </a:r>
            <a:r>
              <a:rPr lang="en-US" sz="2400" dirty="0"/>
              <a:t> (</a:t>
            </a:r>
            <a:r>
              <a:rPr lang="en-US" sz="2400" dirty="0" err="1"/>
              <a:t>padrão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Uma </a:t>
            </a:r>
            <a:r>
              <a:rPr lang="en-US" sz="2400" dirty="0" err="1"/>
              <a:t>consulta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fila 10000+ </a:t>
            </a:r>
            <a:r>
              <a:rPr lang="en-US" sz="2400" dirty="0" err="1"/>
              <a:t>terá</a:t>
            </a:r>
            <a:r>
              <a:rPr lang="en-US" sz="2400" dirty="0"/>
              <a:t> que </a:t>
            </a:r>
            <a:r>
              <a:rPr lang="en-US" sz="2400" dirty="0" err="1"/>
              <a:t>esperar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10 </a:t>
            </a:r>
            <a:r>
              <a:rPr lang="en-US" sz="2400" dirty="0" err="1"/>
              <a:t>consultas</a:t>
            </a:r>
            <a:r>
              <a:rPr lang="en-US" sz="2400" dirty="0"/>
              <a:t> no com </a:t>
            </a:r>
            <a:r>
              <a:rPr lang="en-US" sz="2400" dirty="0" err="1"/>
              <a:t>custo</a:t>
            </a:r>
            <a:r>
              <a:rPr lang="en-US" sz="2400" dirty="0"/>
              <a:t> entre 100-999 </a:t>
            </a:r>
            <a:r>
              <a:rPr lang="en-US" sz="2400" dirty="0" err="1"/>
              <a:t>terminarem</a:t>
            </a:r>
            <a:r>
              <a:rPr lang="en-US" sz="2400" dirty="0"/>
              <a:t>, </a:t>
            </a:r>
            <a:r>
              <a:rPr lang="en-US" sz="2400" dirty="0" err="1"/>
              <a:t>mesmo</a:t>
            </a:r>
            <a:r>
              <a:rPr lang="en-US" sz="2400" dirty="0"/>
              <a:t> que </a:t>
            </a:r>
            <a:r>
              <a:rPr lang="en-US" sz="2400" dirty="0" err="1"/>
              <a:t>tenhamos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 </a:t>
            </a:r>
            <a:r>
              <a:rPr lang="en-US" sz="2400" dirty="0" err="1"/>
              <a:t>disponível</a:t>
            </a:r>
            <a:r>
              <a:rPr lang="en-US" sz="2400" dirty="0"/>
              <a:t> para </a:t>
            </a:r>
            <a:r>
              <a:rPr lang="en-US" sz="2400" dirty="0" err="1"/>
              <a:t>satisfazer</a:t>
            </a:r>
            <a:r>
              <a:rPr lang="en-US" sz="2400" dirty="0"/>
              <a:t> a </a:t>
            </a:r>
            <a:r>
              <a:rPr lang="en-US" sz="2400" dirty="0" err="1"/>
              <a:t>necessidade</a:t>
            </a:r>
            <a:r>
              <a:rPr lang="en-US" sz="2400" dirty="0"/>
              <a:t> da </a:t>
            </a:r>
            <a:r>
              <a:rPr lang="en-US" sz="2400" dirty="0" err="1"/>
              <a:t>consulta</a:t>
            </a:r>
            <a:r>
              <a:rPr lang="en-US" sz="2400" dirty="0"/>
              <a:t> com </a:t>
            </a:r>
            <a:r>
              <a:rPr lang="en-US" sz="2400" dirty="0" err="1"/>
              <a:t>custo</a:t>
            </a:r>
            <a:r>
              <a:rPr lang="en-US" sz="2400" dirty="0"/>
              <a:t> alto</a:t>
            </a:r>
          </a:p>
          <a:p>
            <a:r>
              <a:rPr lang="en-US" sz="2400" dirty="0"/>
              <a:t> </a:t>
            </a:r>
            <a:r>
              <a:rPr lang="en-US" sz="3200" dirty="0"/>
              <a:t>Query timeout </a:t>
            </a: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utilizado</a:t>
            </a:r>
            <a:endParaRPr lang="en-US" sz="3200" dirty="0"/>
          </a:p>
          <a:p>
            <a:pPr lvl="1"/>
            <a:r>
              <a:rPr lang="en-US" sz="2400" dirty="0"/>
              <a:t>Por </a:t>
            </a:r>
            <a:r>
              <a:rPr lang="en-US" sz="2400" dirty="0" err="1"/>
              <a:t>padrão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consulta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esperar</a:t>
            </a:r>
            <a:r>
              <a:rPr lang="en-US" sz="2400" dirty="0"/>
              <a:t> </a:t>
            </a:r>
            <a:r>
              <a:rPr lang="en-US" sz="2400" dirty="0" err="1"/>
              <a:t>até</a:t>
            </a:r>
            <a:r>
              <a:rPr lang="en-US" sz="2400" dirty="0"/>
              <a:t> 24 horas (86400 </a:t>
            </a:r>
            <a:r>
              <a:rPr lang="en-US" sz="2400" dirty="0" err="1"/>
              <a:t>segundos</a:t>
            </a:r>
            <a:r>
              <a:rPr lang="en-US" sz="2400" dirty="0"/>
              <a:t>) </a:t>
            </a:r>
            <a:r>
              <a:rPr lang="en-US" sz="2400" dirty="0" err="1"/>
              <a:t>até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en-US" sz="2400" dirty="0"/>
              <a:t> um timeout</a:t>
            </a:r>
          </a:p>
          <a:p>
            <a:pPr lvl="1"/>
            <a:r>
              <a:rPr lang="en-US" sz="2400" dirty="0" err="1"/>
              <a:t>Quando</a:t>
            </a:r>
            <a:r>
              <a:rPr lang="en-US" sz="2400" dirty="0"/>
              <a:t> um timeout </a:t>
            </a:r>
            <a:r>
              <a:rPr lang="en-US" sz="2400" dirty="0" err="1"/>
              <a:t>ocorre</a:t>
            </a:r>
            <a:r>
              <a:rPr lang="en-US" sz="2400" dirty="0"/>
              <a:t> o memory gran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reduzido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mínimo</a:t>
            </a:r>
            <a:r>
              <a:rPr lang="en-US" sz="2400" dirty="0"/>
              <a:t> </a:t>
            </a:r>
            <a:r>
              <a:rPr lang="en-US" sz="2400" dirty="0" err="1"/>
              <a:t>necessário</a:t>
            </a:r>
            <a:r>
              <a:rPr lang="en-US" sz="2400" dirty="0"/>
              <a:t> para </a:t>
            </a:r>
            <a:r>
              <a:rPr lang="en-US" sz="2400" dirty="0" err="1"/>
              <a:t>rodar</a:t>
            </a:r>
            <a:r>
              <a:rPr lang="en-US" sz="2400" dirty="0"/>
              <a:t> a </a:t>
            </a:r>
            <a:r>
              <a:rPr lang="en-US" sz="2400" dirty="0" err="1"/>
              <a:t>consulta</a:t>
            </a:r>
            <a:endParaRPr lang="en-US" sz="2400" dirty="0"/>
          </a:p>
          <a:p>
            <a:pPr lvl="1"/>
            <a:r>
              <a:rPr lang="en-US" sz="2400" dirty="0"/>
              <a:t>Se o </a:t>
            </a:r>
            <a:r>
              <a:rPr lang="en-US" sz="2400" dirty="0" err="1"/>
              <a:t>mínimo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estiver</a:t>
            </a:r>
            <a:r>
              <a:rPr lang="en-US" sz="2400" dirty="0"/>
              <a:t>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veremos</a:t>
            </a:r>
            <a:r>
              <a:rPr lang="en-US" sz="2400" dirty="0"/>
              <a:t> o </a:t>
            </a:r>
            <a:r>
              <a:rPr lang="en-US" sz="2400" dirty="0" err="1"/>
              <a:t>erro</a:t>
            </a:r>
            <a:r>
              <a:rPr lang="en-US" sz="2400" dirty="0"/>
              <a:t> 8645</a:t>
            </a:r>
          </a:p>
          <a:p>
            <a:pPr lvl="1"/>
            <a:endParaRPr lang="pt-BR" sz="24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0216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211FE-1713-4DCF-90F1-583ABA29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" y="71692"/>
            <a:ext cx="2532169" cy="185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F7EAB-DCE8-4858-B934-DF1E6D9C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08" y="475226"/>
            <a:ext cx="1706779" cy="1248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463EF-47D2-4D0B-91A7-04B5C843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60" y="447366"/>
            <a:ext cx="1706779" cy="1248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2284-591D-4024-ABD0-4E4B305F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65" y="475226"/>
            <a:ext cx="1706779" cy="1248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69E598-A86F-4E3C-9ABA-F1B9B554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744" y="447369"/>
            <a:ext cx="1706779" cy="12486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C38269-3954-4E1C-A448-085BC8BF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77" y="447368"/>
            <a:ext cx="1706779" cy="12486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EC5C9A7-E4FC-43AE-AD7C-6DCE5DF4FAFE}"/>
              </a:ext>
            </a:extLst>
          </p:cNvPr>
          <p:cNvSpPr txBox="1"/>
          <p:nvPr/>
        </p:nvSpPr>
        <p:spPr>
          <a:xfrm>
            <a:off x="3372656" y="1194400"/>
            <a:ext cx="12971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&lt;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7E559-D34C-49C6-A282-63A6AAF89C51}"/>
              </a:ext>
            </a:extLst>
          </p:cNvPr>
          <p:cNvSpPr txBox="1"/>
          <p:nvPr/>
        </p:nvSpPr>
        <p:spPr>
          <a:xfrm>
            <a:off x="4919513" y="1178139"/>
            <a:ext cx="14382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10-99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5BEA7-51CE-482B-ABFE-9D1F354D711A}"/>
              </a:ext>
            </a:extLst>
          </p:cNvPr>
          <p:cNvSpPr txBox="1"/>
          <p:nvPr/>
        </p:nvSpPr>
        <p:spPr>
          <a:xfrm>
            <a:off x="6648710" y="119582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100-999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6E064-4A1F-4E36-A49E-84BE1DAE025A}"/>
              </a:ext>
            </a:extLst>
          </p:cNvPr>
          <p:cNvSpPr txBox="1"/>
          <p:nvPr/>
        </p:nvSpPr>
        <p:spPr>
          <a:xfrm>
            <a:off x="8360000" y="117813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Custo</a:t>
            </a:r>
            <a:r>
              <a:rPr lang="en-US" sz="1400" dirty="0"/>
              <a:t> 1000-9999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3FFF3-2515-41A1-80CB-2C1B94EF49F4}"/>
              </a:ext>
            </a:extLst>
          </p:cNvPr>
          <p:cNvSpPr txBox="1"/>
          <p:nvPr/>
        </p:nvSpPr>
        <p:spPr>
          <a:xfrm>
            <a:off x="10228979" y="11620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10000+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99200-DB44-439D-B53A-BA177A1E3C2B}"/>
              </a:ext>
            </a:extLst>
          </p:cNvPr>
          <p:cNvSpPr txBox="1"/>
          <p:nvPr/>
        </p:nvSpPr>
        <p:spPr>
          <a:xfrm>
            <a:off x="617925" y="1112326"/>
            <a:ext cx="1603323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 err="1"/>
              <a:t>Custo</a:t>
            </a:r>
            <a:r>
              <a:rPr lang="en-US" sz="1467" dirty="0"/>
              <a:t> &lt; 3 e </a:t>
            </a:r>
          </a:p>
          <a:p>
            <a:pPr algn="ctr"/>
            <a:r>
              <a:rPr lang="en-US" sz="1467" dirty="0"/>
              <a:t>Grant Size &lt; 5MB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14A7A41-2FAA-4012-9739-0AF6BD90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14" y="4189440"/>
            <a:ext cx="1712693" cy="177636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961B0-972D-4538-B73E-0B8934DE5BE0}"/>
              </a:ext>
            </a:extLst>
          </p:cNvPr>
          <p:cNvSpPr/>
          <p:nvPr/>
        </p:nvSpPr>
        <p:spPr>
          <a:xfrm>
            <a:off x="83733" y="71691"/>
            <a:ext cx="2532169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387477-B0E6-44FD-98C4-6D8317CF435C}"/>
              </a:ext>
            </a:extLst>
          </p:cNvPr>
          <p:cNvSpPr/>
          <p:nvPr/>
        </p:nvSpPr>
        <p:spPr>
          <a:xfrm>
            <a:off x="3030355" y="55714"/>
            <a:ext cx="8896175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126E52-4C26-4DAC-9538-BC3AEC881CD3}"/>
              </a:ext>
            </a:extLst>
          </p:cNvPr>
          <p:cNvSpPr txBox="1"/>
          <p:nvPr/>
        </p:nvSpPr>
        <p:spPr>
          <a:xfrm>
            <a:off x="298033" y="2047120"/>
            <a:ext cx="200247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Small semaphore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5AEC8-F741-448D-955C-324F3D8F915F}"/>
              </a:ext>
            </a:extLst>
          </p:cNvPr>
          <p:cNvSpPr txBox="1"/>
          <p:nvPr/>
        </p:nvSpPr>
        <p:spPr>
          <a:xfrm>
            <a:off x="6371572" y="2047120"/>
            <a:ext cx="201208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Large semaphore</a:t>
            </a:r>
          </a:p>
        </p:txBody>
      </p:sp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B6FF7EC9-5CA3-4A58-93B7-9E576F8091FB}"/>
              </a:ext>
            </a:extLst>
          </p:cNvPr>
          <p:cNvSpPr/>
          <p:nvPr/>
        </p:nvSpPr>
        <p:spPr>
          <a:xfrm flipH="1">
            <a:off x="5895573" y="3008282"/>
            <a:ext cx="360238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tá</a:t>
            </a:r>
            <a:r>
              <a:rPr lang="en-US" sz="2400" dirty="0"/>
              <a:t> </a:t>
            </a:r>
            <a:r>
              <a:rPr lang="en-US" sz="2400" dirty="0" err="1"/>
              <a:t>gastando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?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462D5ED3-C6E6-4DF1-BB89-7266741FE526}"/>
              </a:ext>
            </a:extLst>
          </p:cNvPr>
          <p:cNvSpPr/>
          <p:nvPr/>
        </p:nvSpPr>
        <p:spPr>
          <a:xfrm flipH="1">
            <a:off x="6098773" y="3211482"/>
            <a:ext cx="360238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Paga</a:t>
            </a:r>
            <a:r>
              <a:rPr lang="en-US" sz="2400" dirty="0"/>
              <a:t> logo e </a:t>
            </a:r>
            <a:r>
              <a:rPr lang="en-US" sz="2400" dirty="0" err="1"/>
              <a:t>vaza</a:t>
            </a:r>
            <a:r>
              <a:rPr lang="en-US" sz="2400" dirty="0"/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469E1-259A-4216-AE30-719BD1CC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76" y="4207654"/>
            <a:ext cx="2831691" cy="1776361"/>
          </a:xfrm>
          <a:prstGeom prst="rect">
            <a:avLst/>
          </a:prstGeom>
        </p:spPr>
      </p:pic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920904-F33A-4F2C-9919-B7476CEFD81F}"/>
              </a:ext>
            </a:extLst>
          </p:cNvPr>
          <p:cNvSpPr/>
          <p:nvPr/>
        </p:nvSpPr>
        <p:spPr>
          <a:xfrm>
            <a:off x="1926493" y="29407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Ae </a:t>
            </a:r>
            <a:r>
              <a:rPr lang="en-US" sz="2400" dirty="0" err="1"/>
              <a:t>djow</a:t>
            </a:r>
            <a:r>
              <a:rPr lang="en-US" sz="2400" dirty="0"/>
              <a:t>, </a:t>
            </a:r>
            <a:r>
              <a:rPr lang="en-US" sz="2400" dirty="0" err="1"/>
              <a:t>qual</a:t>
            </a:r>
            <a:r>
              <a:rPr lang="en-US" sz="2400" dirty="0"/>
              <a:t> </a:t>
            </a:r>
            <a:r>
              <a:rPr lang="en-US" sz="2400" dirty="0" err="1"/>
              <a:t>caixa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vou</a:t>
            </a:r>
            <a:r>
              <a:rPr lang="en-US" sz="2400" dirty="0"/>
              <a:t>? 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D23A63A6-7186-4F1A-A8D7-0F34544877FC}"/>
              </a:ext>
            </a:extLst>
          </p:cNvPr>
          <p:cNvSpPr/>
          <p:nvPr/>
        </p:nvSpPr>
        <p:spPr>
          <a:xfrm>
            <a:off x="2129693" y="31439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 </a:t>
            </a:r>
            <a:r>
              <a:rPr lang="en-US" sz="2400" dirty="0" err="1"/>
              <a:t>reais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24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23457E-6 L -0.07222 -0.258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26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B469E1-259A-4216-AE30-719BD1CC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4207654"/>
            <a:ext cx="2831691" cy="1776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211FE-1713-4DCF-90F1-583ABA29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3" y="71692"/>
            <a:ext cx="2532169" cy="185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F7EAB-DCE8-4858-B934-DF1E6D9C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08" y="475226"/>
            <a:ext cx="1706779" cy="1248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463EF-47D2-4D0B-91A7-04B5C843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60" y="447366"/>
            <a:ext cx="1706779" cy="1248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2284-591D-4024-ABD0-4E4B305F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65" y="475226"/>
            <a:ext cx="1706779" cy="1248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69E598-A86F-4E3C-9ABA-F1B9B554B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744" y="447369"/>
            <a:ext cx="1706779" cy="12486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C38269-3954-4E1C-A448-085BC8BF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77" y="447368"/>
            <a:ext cx="1706779" cy="1248697"/>
          </a:xfrm>
          <a:prstGeom prst="rect">
            <a:avLst/>
          </a:prstGeom>
        </p:spPr>
      </p:pic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920904-F33A-4F2C-9919-B7476CEFD81F}"/>
              </a:ext>
            </a:extLst>
          </p:cNvPr>
          <p:cNvSpPr/>
          <p:nvPr/>
        </p:nvSpPr>
        <p:spPr>
          <a:xfrm>
            <a:off x="1926493" y="29407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Ae </a:t>
            </a:r>
            <a:r>
              <a:rPr lang="en-US" sz="2400" dirty="0" err="1"/>
              <a:t>djow</a:t>
            </a:r>
            <a:r>
              <a:rPr lang="en-US" sz="2400" dirty="0"/>
              <a:t>, </a:t>
            </a:r>
            <a:r>
              <a:rPr lang="en-US" sz="2400" dirty="0" err="1"/>
              <a:t>qual</a:t>
            </a:r>
            <a:r>
              <a:rPr lang="en-US" sz="2400" dirty="0"/>
              <a:t> </a:t>
            </a:r>
            <a:r>
              <a:rPr lang="en-US" sz="2400" dirty="0" err="1"/>
              <a:t>caixa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vou</a:t>
            </a:r>
            <a:r>
              <a:rPr lang="en-US" sz="2400" dirty="0"/>
              <a:t>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5C9A7-E4FC-43AE-AD7C-6DCE5DF4FAFE}"/>
              </a:ext>
            </a:extLst>
          </p:cNvPr>
          <p:cNvSpPr txBox="1"/>
          <p:nvPr/>
        </p:nvSpPr>
        <p:spPr>
          <a:xfrm>
            <a:off x="3372656" y="1194400"/>
            <a:ext cx="12971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&lt;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7E559-D34C-49C6-A282-63A6AAF89C51}"/>
              </a:ext>
            </a:extLst>
          </p:cNvPr>
          <p:cNvSpPr txBox="1"/>
          <p:nvPr/>
        </p:nvSpPr>
        <p:spPr>
          <a:xfrm>
            <a:off x="4919513" y="1178139"/>
            <a:ext cx="14382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10-99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5BEA7-51CE-482B-ABFE-9D1F354D711A}"/>
              </a:ext>
            </a:extLst>
          </p:cNvPr>
          <p:cNvSpPr txBox="1"/>
          <p:nvPr/>
        </p:nvSpPr>
        <p:spPr>
          <a:xfrm>
            <a:off x="6663495" y="119582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100-999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6E064-4A1F-4E36-A49E-84BE1DAE025A}"/>
              </a:ext>
            </a:extLst>
          </p:cNvPr>
          <p:cNvSpPr txBox="1"/>
          <p:nvPr/>
        </p:nvSpPr>
        <p:spPr>
          <a:xfrm>
            <a:off x="8360000" y="117813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Custo</a:t>
            </a:r>
            <a:r>
              <a:rPr lang="en-US" sz="1400" dirty="0"/>
              <a:t> 1000-9999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3FFF3-2515-41A1-80CB-2C1B94EF49F4}"/>
              </a:ext>
            </a:extLst>
          </p:cNvPr>
          <p:cNvSpPr txBox="1"/>
          <p:nvPr/>
        </p:nvSpPr>
        <p:spPr>
          <a:xfrm>
            <a:off x="10228979" y="11620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10000+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99200-DB44-439D-B53A-BA177A1E3C2B}"/>
              </a:ext>
            </a:extLst>
          </p:cNvPr>
          <p:cNvSpPr txBox="1"/>
          <p:nvPr/>
        </p:nvSpPr>
        <p:spPr>
          <a:xfrm>
            <a:off x="617925" y="1112326"/>
            <a:ext cx="1603323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 err="1"/>
              <a:t>Custo</a:t>
            </a:r>
            <a:r>
              <a:rPr lang="en-US" sz="1467" dirty="0"/>
              <a:t> &lt; 3 e </a:t>
            </a:r>
          </a:p>
          <a:p>
            <a:pPr algn="ctr"/>
            <a:r>
              <a:rPr lang="en-US" sz="1467" dirty="0"/>
              <a:t>Grant Size &lt; 5MB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14A7A41-2FAA-4012-9739-0AF6BD90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188" y="4126109"/>
            <a:ext cx="1712693" cy="177636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961B0-972D-4538-B73E-0B8934DE5BE0}"/>
              </a:ext>
            </a:extLst>
          </p:cNvPr>
          <p:cNvSpPr/>
          <p:nvPr/>
        </p:nvSpPr>
        <p:spPr>
          <a:xfrm>
            <a:off x="83733" y="71691"/>
            <a:ext cx="2532169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387477-B0E6-44FD-98C4-6D8317CF435C}"/>
              </a:ext>
            </a:extLst>
          </p:cNvPr>
          <p:cNvSpPr/>
          <p:nvPr/>
        </p:nvSpPr>
        <p:spPr>
          <a:xfrm>
            <a:off x="3030355" y="55714"/>
            <a:ext cx="8896175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126E52-4C26-4DAC-9538-BC3AEC881CD3}"/>
              </a:ext>
            </a:extLst>
          </p:cNvPr>
          <p:cNvSpPr txBox="1"/>
          <p:nvPr/>
        </p:nvSpPr>
        <p:spPr>
          <a:xfrm>
            <a:off x="298033" y="2047120"/>
            <a:ext cx="200247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Small semaphore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5AEC8-F741-448D-955C-324F3D8F915F}"/>
              </a:ext>
            </a:extLst>
          </p:cNvPr>
          <p:cNvSpPr txBox="1"/>
          <p:nvPr/>
        </p:nvSpPr>
        <p:spPr>
          <a:xfrm>
            <a:off x="6371572" y="2047120"/>
            <a:ext cx="201208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Large semaphore</a:t>
            </a:r>
          </a:p>
        </p:txBody>
      </p:sp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B6FF7EC9-5CA3-4A58-93B7-9E576F8091FB}"/>
              </a:ext>
            </a:extLst>
          </p:cNvPr>
          <p:cNvSpPr/>
          <p:nvPr/>
        </p:nvSpPr>
        <p:spPr>
          <a:xfrm flipH="1">
            <a:off x="5895573" y="3008282"/>
            <a:ext cx="360238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tá</a:t>
            </a:r>
            <a:r>
              <a:rPr lang="en-US" sz="2400" dirty="0"/>
              <a:t> </a:t>
            </a:r>
            <a:r>
              <a:rPr lang="en-US" sz="2400" dirty="0" err="1"/>
              <a:t>gastando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?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D23A63A6-7186-4F1A-A8D7-0F34544877FC}"/>
              </a:ext>
            </a:extLst>
          </p:cNvPr>
          <p:cNvSpPr/>
          <p:nvPr/>
        </p:nvSpPr>
        <p:spPr>
          <a:xfrm>
            <a:off x="2129693" y="31439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300 </a:t>
            </a:r>
            <a:r>
              <a:rPr lang="en-US" sz="2400" dirty="0" err="1"/>
              <a:t>reais</a:t>
            </a:r>
            <a:endParaRPr lang="en-US" sz="2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462D5ED3-C6E6-4DF1-BB89-7266741FE526}"/>
              </a:ext>
            </a:extLst>
          </p:cNvPr>
          <p:cNvSpPr/>
          <p:nvPr/>
        </p:nvSpPr>
        <p:spPr>
          <a:xfrm flipH="1">
            <a:off x="5509341" y="2478143"/>
            <a:ext cx="5099664" cy="198203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 Sr. é </a:t>
            </a:r>
            <a:r>
              <a:rPr lang="en-US" sz="2400" dirty="0" err="1"/>
              <a:t>membro</a:t>
            </a:r>
            <a:r>
              <a:rPr lang="en-US" sz="2400" dirty="0"/>
              <a:t> Silver, Gold </a:t>
            </a:r>
            <a:r>
              <a:rPr lang="en-US" sz="2400" dirty="0" err="1"/>
              <a:t>ou</a:t>
            </a:r>
            <a:r>
              <a:rPr lang="en-US" sz="2400" dirty="0"/>
              <a:t> Platinum?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C9B6E2C7-7664-4F8D-AB21-B23D25DC666D}"/>
              </a:ext>
            </a:extLst>
          </p:cNvPr>
          <p:cNvSpPr/>
          <p:nvPr/>
        </p:nvSpPr>
        <p:spPr>
          <a:xfrm>
            <a:off x="2332893" y="33471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Gold</a:t>
            </a:r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4F63F652-A74F-43C8-BFC1-A71DDF976FC9}"/>
              </a:ext>
            </a:extLst>
          </p:cNvPr>
          <p:cNvSpPr/>
          <p:nvPr/>
        </p:nvSpPr>
        <p:spPr>
          <a:xfrm flipH="1">
            <a:off x="6184490" y="2985823"/>
            <a:ext cx="3602389" cy="875216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Vai</a:t>
            </a:r>
            <a:r>
              <a:rPr lang="en-US" sz="2400" dirty="0"/>
              <a:t> pro </a:t>
            </a:r>
            <a:r>
              <a:rPr lang="en-US" sz="2400" dirty="0" err="1"/>
              <a:t>caixa</a:t>
            </a:r>
            <a:r>
              <a:rPr lang="en-US" sz="2400" dirty="0"/>
              <a:t> 3, </a:t>
            </a:r>
            <a:r>
              <a:rPr lang="en-US" sz="2400" dirty="0" err="1"/>
              <a:t>paga</a:t>
            </a:r>
            <a:r>
              <a:rPr lang="en-US" sz="2400" dirty="0"/>
              <a:t> e </a:t>
            </a:r>
            <a:r>
              <a:rPr lang="en-US" sz="2400" dirty="0" err="1"/>
              <a:t>vaza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11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23457E-6 L 0.42413 -0.442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-2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B469E1-259A-4216-AE30-719BD1CC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09" y="4357290"/>
            <a:ext cx="2831691" cy="1776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211FE-1713-4DCF-90F1-583ABA29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3" y="71692"/>
            <a:ext cx="2532169" cy="185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F7EAB-DCE8-4858-B934-DF1E6D9C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08" y="475226"/>
            <a:ext cx="1706779" cy="1248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463EF-47D2-4D0B-91A7-04B5C843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60" y="447366"/>
            <a:ext cx="1706779" cy="1248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2284-591D-4024-ABD0-4E4B305F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65" y="475226"/>
            <a:ext cx="1706779" cy="1248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69E598-A86F-4E3C-9ABA-F1B9B554B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744" y="447369"/>
            <a:ext cx="1706779" cy="12486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C38269-3954-4E1C-A448-085BC8BF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77" y="447368"/>
            <a:ext cx="1706779" cy="1248697"/>
          </a:xfrm>
          <a:prstGeom prst="rect">
            <a:avLst/>
          </a:prstGeom>
        </p:spPr>
      </p:pic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920904-F33A-4F2C-9919-B7476CEFD81F}"/>
              </a:ext>
            </a:extLst>
          </p:cNvPr>
          <p:cNvSpPr/>
          <p:nvPr/>
        </p:nvSpPr>
        <p:spPr>
          <a:xfrm>
            <a:off x="1926493" y="29407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Ae </a:t>
            </a:r>
            <a:r>
              <a:rPr lang="en-US" sz="2400" dirty="0" err="1"/>
              <a:t>djow</a:t>
            </a:r>
            <a:r>
              <a:rPr lang="en-US" sz="2400" dirty="0"/>
              <a:t>, </a:t>
            </a:r>
            <a:r>
              <a:rPr lang="en-US" sz="2400" dirty="0" err="1"/>
              <a:t>qual</a:t>
            </a:r>
            <a:r>
              <a:rPr lang="en-US" sz="2400" dirty="0"/>
              <a:t> </a:t>
            </a:r>
            <a:r>
              <a:rPr lang="en-US" sz="2400" dirty="0" err="1"/>
              <a:t>caixa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vou</a:t>
            </a:r>
            <a:r>
              <a:rPr lang="en-US" sz="2400" dirty="0"/>
              <a:t>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5C9A7-E4FC-43AE-AD7C-6DCE5DF4FAFE}"/>
              </a:ext>
            </a:extLst>
          </p:cNvPr>
          <p:cNvSpPr txBox="1"/>
          <p:nvPr/>
        </p:nvSpPr>
        <p:spPr>
          <a:xfrm>
            <a:off x="3372656" y="1194400"/>
            <a:ext cx="12971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&lt;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7E559-D34C-49C6-A282-63A6AAF89C51}"/>
              </a:ext>
            </a:extLst>
          </p:cNvPr>
          <p:cNvSpPr txBox="1"/>
          <p:nvPr/>
        </p:nvSpPr>
        <p:spPr>
          <a:xfrm>
            <a:off x="4919513" y="1178139"/>
            <a:ext cx="14382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10-99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5BEA7-51CE-482B-ABFE-9D1F354D711A}"/>
              </a:ext>
            </a:extLst>
          </p:cNvPr>
          <p:cNvSpPr txBox="1"/>
          <p:nvPr/>
        </p:nvSpPr>
        <p:spPr>
          <a:xfrm>
            <a:off x="6663495" y="119582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100-999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6E064-4A1F-4E36-A49E-84BE1DAE025A}"/>
              </a:ext>
            </a:extLst>
          </p:cNvPr>
          <p:cNvSpPr txBox="1"/>
          <p:nvPr/>
        </p:nvSpPr>
        <p:spPr>
          <a:xfrm>
            <a:off x="8360000" y="117813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Custo</a:t>
            </a:r>
            <a:r>
              <a:rPr lang="en-US" sz="1400" dirty="0"/>
              <a:t> 1000-9999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3FFF3-2515-41A1-80CB-2C1B94EF49F4}"/>
              </a:ext>
            </a:extLst>
          </p:cNvPr>
          <p:cNvSpPr txBox="1"/>
          <p:nvPr/>
        </p:nvSpPr>
        <p:spPr>
          <a:xfrm>
            <a:off x="10228979" y="11620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10000+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99200-DB44-439D-B53A-BA177A1E3C2B}"/>
              </a:ext>
            </a:extLst>
          </p:cNvPr>
          <p:cNvSpPr txBox="1"/>
          <p:nvPr/>
        </p:nvSpPr>
        <p:spPr>
          <a:xfrm>
            <a:off x="617925" y="1112326"/>
            <a:ext cx="1603323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 err="1"/>
              <a:t>Custo</a:t>
            </a:r>
            <a:r>
              <a:rPr lang="en-US" sz="1467" dirty="0"/>
              <a:t> &lt; 3 e </a:t>
            </a:r>
          </a:p>
          <a:p>
            <a:pPr algn="ctr"/>
            <a:r>
              <a:rPr lang="en-US" sz="1467" dirty="0"/>
              <a:t>Grant Size &lt; 5MB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14A7A41-2FAA-4012-9739-0AF6BD90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188" y="4126109"/>
            <a:ext cx="1712693" cy="177636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961B0-972D-4538-B73E-0B8934DE5BE0}"/>
              </a:ext>
            </a:extLst>
          </p:cNvPr>
          <p:cNvSpPr/>
          <p:nvPr/>
        </p:nvSpPr>
        <p:spPr>
          <a:xfrm>
            <a:off x="83733" y="71691"/>
            <a:ext cx="2532169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387477-B0E6-44FD-98C4-6D8317CF435C}"/>
              </a:ext>
            </a:extLst>
          </p:cNvPr>
          <p:cNvSpPr/>
          <p:nvPr/>
        </p:nvSpPr>
        <p:spPr>
          <a:xfrm>
            <a:off x="3030355" y="55714"/>
            <a:ext cx="8896175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126E52-4C26-4DAC-9538-BC3AEC881CD3}"/>
              </a:ext>
            </a:extLst>
          </p:cNvPr>
          <p:cNvSpPr txBox="1"/>
          <p:nvPr/>
        </p:nvSpPr>
        <p:spPr>
          <a:xfrm>
            <a:off x="298033" y="2047120"/>
            <a:ext cx="200247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Small semaphore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5AEC8-F741-448D-955C-324F3D8F915F}"/>
              </a:ext>
            </a:extLst>
          </p:cNvPr>
          <p:cNvSpPr txBox="1"/>
          <p:nvPr/>
        </p:nvSpPr>
        <p:spPr>
          <a:xfrm>
            <a:off x="6371572" y="2047120"/>
            <a:ext cx="201208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Large semaphore</a:t>
            </a:r>
          </a:p>
        </p:txBody>
      </p:sp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B6FF7EC9-5CA3-4A58-93B7-9E576F8091FB}"/>
              </a:ext>
            </a:extLst>
          </p:cNvPr>
          <p:cNvSpPr/>
          <p:nvPr/>
        </p:nvSpPr>
        <p:spPr>
          <a:xfrm flipH="1">
            <a:off x="5895573" y="3008282"/>
            <a:ext cx="360238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tá</a:t>
            </a:r>
            <a:r>
              <a:rPr lang="en-US" sz="2400" dirty="0"/>
              <a:t> </a:t>
            </a:r>
            <a:r>
              <a:rPr lang="en-US" sz="2400" dirty="0" err="1"/>
              <a:t>gastando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?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D23A63A6-7186-4F1A-A8D7-0F34544877FC}"/>
              </a:ext>
            </a:extLst>
          </p:cNvPr>
          <p:cNvSpPr/>
          <p:nvPr/>
        </p:nvSpPr>
        <p:spPr>
          <a:xfrm>
            <a:off x="2129693" y="31439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300 </a:t>
            </a:r>
            <a:r>
              <a:rPr lang="en-US" sz="2400" dirty="0" err="1"/>
              <a:t>reais</a:t>
            </a:r>
            <a:endParaRPr lang="en-US" sz="2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462D5ED3-C6E6-4DF1-BB89-7266741FE526}"/>
              </a:ext>
            </a:extLst>
          </p:cNvPr>
          <p:cNvSpPr/>
          <p:nvPr/>
        </p:nvSpPr>
        <p:spPr>
          <a:xfrm flipH="1">
            <a:off x="5509341" y="2478143"/>
            <a:ext cx="5099664" cy="198203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 Sr. é </a:t>
            </a:r>
            <a:r>
              <a:rPr lang="en-US" sz="2400" dirty="0" err="1"/>
              <a:t>membro</a:t>
            </a:r>
            <a:r>
              <a:rPr lang="en-US" sz="2400" dirty="0"/>
              <a:t> Silver, Gold </a:t>
            </a:r>
            <a:r>
              <a:rPr lang="en-US" sz="2400" dirty="0" err="1"/>
              <a:t>ou</a:t>
            </a:r>
            <a:r>
              <a:rPr lang="en-US" sz="2400" dirty="0"/>
              <a:t> Platinum?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C9B6E2C7-7664-4F8D-AB21-B23D25DC666D}"/>
              </a:ext>
            </a:extLst>
          </p:cNvPr>
          <p:cNvSpPr/>
          <p:nvPr/>
        </p:nvSpPr>
        <p:spPr>
          <a:xfrm>
            <a:off x="2332893" y="33471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Gold</a:t>
            </a:r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4F63F652-A74F-43C8-BFC1-A71DDF976FC9}"/>
              </a:ext>
            </a:extLst>
          </p:cNvPr>
          <p:cNvSpPr/>
          <p:nvPr/>
        </p:nvSpPr>
        <p:spPr>
          <a:xfrm flipH="1">
            <a:off x="6232204" y="2922492"/>
            <a:ext cx="3763107" cy="1203616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Ô </a:t>
            </a:r>
            <a:r>
              <a:rPr lang="en-US" sz="2400" dirty="0" err="1"/>
              <a:t>caixa</a:t>
            </a:r>
            <a:r>
              <a:rPr lang="en-US" sz="2400" dirty="0"/>
              <a:t> 3,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guenta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um?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141F1277-F2DB-4709-AEE4-A867D45616C6}"/>
              </a:ext>
            </a:extLst>
          </p:cNvPr>
          <p:cNvSpPr/>
          <p:nvPr/>
        </p:nvSpPr>
        <p:spPr>
          <a:xfrm flipH="1">
            <a:off x="6210115" y="86192"/>
            <a:ext cx="2127797" cy="457085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Manda que </a:t>
            </a:r>
            <a:r>
              <a:rPr lang="en-US" sz="1400" dirty="0" err="1"/>
              <a:t>aqui</a:t>
            </a:r>
            <a:r>
              <a:rPr lang="en-US" sz="1400" dirty="0"/>
              <a:t> é </a:t>
            </a:r>
            <a:r>
              <a:rPr lang="en-US" sz="1400" dirty="0" err="1"/>
              <a:t>aruera</a:t>
            </a:r>
            <a:r>
              <a:rPr lang="en-US" sz="1400" dirty="0"/>
              <a:t>!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6A223709-43F4-49A0-A6F9-77F4CB4EB436}"/>
              </a:ext>
            </a:extLst>
          </p:cNvPr>
          <p:cNvSpPr/>
          <p:nvPr/>
        </p:nvSpPr>
        <p:spPr>
          <a:xfrm flipH="1">
            <a:off x="6299200" y="3030793"/>
            <a:ext cx="3763107" cy="1203616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toma</a:t>
            </a:r>
            <a:r>
              <a:rPr lang="en-US" sz="2400" dirty="0"/>
              <a:t>…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BDC6210-1B80-4B89-830B-A381A7A2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43" y="1575858"/>
            <a:ext cx="724997" cy="4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36111 -0.492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56" y="-24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7CFD-EA35-4196-B414-2833734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name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E958-E87C-4473-9647-03F47309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Memory grant</a:t>
            </a:r>
          </a:p>
          <a:p>
            <a:r>
              <a:rPr lang="en-US" dirty="0"/>
              <a:t>Query memory</a:t>
            </a:r>
          </a:p>
          <a:p>
            <a:r>
              <a:rPr lang="en-US" dirty="0"/>
              <a:t>Query execution reservation</a:t>
            </a:r>
          </a:p>
          <a:p>
            <a:r>
              <a:rPr lang="en-US" dirty="0"/>
              <a:t>Query execution memory</a:t>
            </a:r>
          </a:p>
          <a:p>
            <a:r>
              <a:rPr lang="en-US" dirty="0"/>
              <a:t>Workspace query memory</a:t>
            </a:r>
          </a:p>
          <a:p>
            <a:r>
              <a:rPr lang="en-US" dirty="0"/>
              <a:t>Memory reservation</a:t>
            </a:r>
          </a:p>
          <a:p>
            <a:r>
              <a:rPr lang="en-US" dirty="0"/>
              <a:t>Query memory consumer</a:t>
            </a:r>
          </a:p>
          <a:p>
            <a:r>
              <a:rPr lang="en-US" dirty="0"/>
              <a:t>Granted workspace memory</a:t>
            </a:r>
          </a:p>
          <a:p>
            <a:r>
              <a:rPr lang="en-US" dirty="0"/>
              <a:t>Workspace memory</a:t>
            </a:r>
          </a:p>
        </p:txBody>
      </p:sp>
    </p:spTree>
    <p:extLst>
      <p:ext uri="{BB962C8B-B14F-4D97-AF65-F5344CB8AC3E}">
        <p14:creationId xmlns:p14="http://schemas.microsoft.com/office/powerpoint/2010/main" val="361048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211FE-1713-4DCF-90F1-583ABA29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" y="71692"/>
            <a:ext cx="2532169" cy="185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F7EAB-DCE8-4858-B934-DF1E6D9C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08" y="475226"/>
            <a:ext cx="1706779" cy="1248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463EF-47D2-4D0B-91A7-04B5C843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60" y="447366"/>
            <a:ext cx="1706779" cy="1248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2284-591D-4024-ABD0-4E4B305F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65" y="475226"/>
            <a:ext cx="1706779" cy="1248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69E598-A86F-4E3C-9ABA-F1B9B554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744" y="447369"/>
            <a:ext cx="1706779" cy="12486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C38269-3954-4E1C-A448-085BC8BF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77" y="447368"/>
            <a:ext cx="1706779" cy="12486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EC5C9A7-E4FC-43AE-AD7C-6DCE5DF4FAFE}"/>
              </a:ext>
            </a:extLst>
          </p:cNvPr>
          <p:cNvSpPr txBox="1"/>
          <p:nvPr/>
        </p:nvSpPr>
        <p:spPr>
          <a:xfrm>
            <a:off x="3372656" y="1194400"/>
            <a:ext cx="12971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&lt;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7E559-D34C-49C6-A282-63A6AAF89C51}"/>
              </a:ext>
            </a:extLst>
          </p:cNvPr>
          <p:cNvSpPr txBox="1"/>
          <p:nvPr/>
        </p:nvSpPr>
        <p:spPr>
          <a:xfrm>
            <a:off x="4919513" y="1178139"/>
            <a:ext cx="14382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10-99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5BEA7-51CE-482B-ABFE-9D1F354D711A}"/>
              </a:ext>
            </a:extLst>
          </p:cNvPr>
          <p:cNvSpPr txBox="1"/>
          <p:nvPr/>
        </p:nvSpPr>
        <p:spPr>
          <a:xfrm>
            <a:off x="6663495" y="119582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100-999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6E064-4A1F-4E36-A49E-84BE1DAE025A}"/>
              </a:ext>
            </a:extLst>
          </p:cNvPr>
          <p:cNvSpPr txBox="1"/>
          <p:nvPr/>
        </p:nvSpPr>
        <p:spPr>
          <a:xfrm>
            <a:off x="8360000" y="117813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Custo</a:t>
            </a:r>
            <a:r>
              <a:rPr lang="en-US" sz="1400" dirty="0"/>
              <a:t> 1000-9999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3FFF3-2515-41A1-80CB-2C1B94EF49F4}"/>
              </a:ext>
            </a:extLst>
          </p:cNvPr>
          <p:cNvSpPr txBox="1"/>
          <p:nvPr/>
        </p:nvSpPr>
        <p:spPr>
          <a:xfrm>
            <a:off x="10228979" y="11620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10000+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99200-DB44-439D-B53A-BA177A1E3C2B}"/>
              </a:ext>
            </a:extLst>
          </p:cNvPr>
          <p:cNvSpPr txBox="1"/>
          <p:nvPr/>
        </p:nvSpPr>
        <p:spPr>
          <a:xfrm>
            <a:off x="617925" y="1112326"/>
            <a:ext cx="1603323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 err="1"/>
              <a:t>Custo</a:t>
            </a:r>
            <a:r>
              <a:rPr lang="en-US" sz="1467" dirty="0"/>
              <a:t> &lt; 3 e </a:t>
            </a:r>
          </a:p>
          <a:p>
            <a:pPr algn="ctr"/>
            <a:r>
              <a:rPr lang="en-US" sz="1467" dirty="0"/>
              <a:t>Grant Size &lt; 5MB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14A7A41-2FAA-4012-9739-0AF6BD90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88" y="4126109"/>
            <a:ext cx="1712693" cy="177636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961B0-972D-4538-B73E-0B8934DE5BE0}"/>
              </a:ext>
            </a:extLst>
          </p:cNvPr>
          <p:cNvSpPr/>
          <p:nvPr/>
        </p:nvSpPr>
        <p:spPr>
          <a:xfrm>
            <a:off x="83733" y="71691"/>
            <a:ext cx="2532169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387477-B0E6-44FD-98C4-6D8317CF435C}"/>
              </a:ext>
            </a:extLst>
          </p:cNvPr>
          <p:cNvSpPr/>
          <p:nvPr/>
        </p:nvSpPr>
        <p:spPr>
          <a:xfrm>
            <a:off x="3030355" y="55714"/>
            <a:ext cx="8896175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126E52-4C26-4DAC-9538-BC3AEC881CD3}"/>
              </a:ext>
            </a:extLst>
          </p:cNvPr>
          <p:cNvSpPr txBox="1"/>
          <p:nvPr/>
        </p:nvSpPr>
        <p:spPr>
          <a:xfrm>
            <a:off x="298033" y="2047120"/>
            <a:ext cx="200247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Small semaphore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5AEC8-F741-448D-955C-324F3D8F915F}"/>
              </a:ext>
            </a:extLst>
          </p:cNvPr>
          <p:cNvSpPr txBox="1"/>
          <p:nvPr/>
        </p:nvSpPr>
        <p:spPr>
          <a:xfrm>
            <a:off x="6371572" y="2047120"/>
            <a:ext cx="201208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Large semaphore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469E1-259A-4216-AE30-719BD1CC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841" y="1575857"/>
            <a:ext cx="724999" cy="4548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CB02A1F-2F79-4DD6-9702-B970F024C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43" y="1575858"/>
            <a:ext cx="724997" cy="4548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BAD63C-4699-4C7A-BD64-8C1D9924E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63" y="3973618"/>
            <a:ext cx="2836917" cy="1772057"/>
          </a:xfrm>
          <a:prstGeom prst="rect">
            <a:avLst/>
          </a:prstGeom>
        </p:spPr>
      </p:pic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7EF454D6-051D-4CAD-93A9-B6D0B31FD0AF}"/>
              </a:ext>
            </a:extLst>
          </p:cNvPr>
          <p:cNvSpPr/>
          <p:nvPr/>
        </p:nvSpPr>
        <p:spPr>
          <a:xfrm flipH="1">
            <a:off x="5895573" y="3008282"/>
            <a:ext cx="360238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tá</a:t>
            </a:r>
            <a:r>
              <a:rPr lang="en-US" sz="2400" dirty="0"/>
              <a:t> </a:t>
            </a:r>
            <a:r>
              <a:rPr lang="en-US" sz="2400" dirty="0" err="1"/>
              <a:t>gastando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?</a:t>
            </a: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8BA8F09C-4F1C-49D8-A917-7CFAA7ECD0A9}"/>
              </a:ext>
            </a:extLst>
          </p:cNvPr>
          <p:cNvSpPr/>
          <p:nvPr/>
        </p:nvSpPr>
        <p:spPr>
          <a:xfrm>
            <a:off x="1926493" y="29407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Ae </a:t>
            </a:r>
            <a:r>
              <a:rPr lang="en-US" sz="2400" dirty="0" err="1"/>
              <a:t>djow</a:t>
            </a:r>
            <a:r>
              <a:rPr lang="en-US" sz="2400" dirty="0"/>
              <a:t>, </a:t>
            </a:r>
            <a:r>
              <a:rPr lang="en-US" sz="2400" dirty="0" err="1"/>
              <a:t>qual</a:t>
            </a:r>
            <a:r>
              <a:rPr lang="en-US" sz="2400" dirty="0"/>
              <a:t> </a:t>
            </a:r>
            <a:r>
              <a:rPr lang="en-US" sz="2400" dirty="0" err="1"/>
              <a:t>caixa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vou</a:t>
            </a:r>
            <a:r>
              <a:rPr lang="en-US" sz="2400" dirty="0"/>
              <a:t>? </a:t>
            </a:r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995A8FC7-7849-4318-ABA4-AC21ED503C01}"/>
              </a:ext>
            </a:extLst>
          </p:cNvPr>
          <p:cNvSpPr/>
          <p:nvPr/>
        </p:nvSpPr>
        <p:spPr>
          <a:xfrm>
            <a:off x="2033296" y="30423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250 </a:t>
            </a:r>
            <a:r>
              <a:rPr lang="en-US" sz="2400" dirty="0" err="1"/>
              <a:t>reais</a:t>
            </a:r>
            <a:endParaRPr lang="en-US" sz="2400" dirty="0"/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CC2E66A1-DBA7-48E0-A4A3-C3B9C39BC944}"/>
              </a:ext>
            </a:extLst>
          </p:cNvPr>
          <p:cNvSpPr/>
          <p:nvPr/>
        </p:nvSpPr>
        <p:spPr>
          <a:xfrm flipH="1">
            <a:off x="6210115" y="86192"/>
            <a:ext cx="2127797" cy="457085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Não</a:t>
            </a:r>
            <a:r>
              <a:rPr lang="en-US" sz="1400" dirty="0"/>
              <a:t>…</a:t>
            </a:r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F20223B2-979B-470F-8C6A-2F9297147849}"/>
              </a:ext>
            </a:extLst>
          </p:cNvPr>
          <p:cNvSpPr/>
          <p:nvPr/>
        </p:nvSpPr>
        <p:spPr>
          <a:xfrm>
            <a:off x="2129693" y="31439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Gold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2E5AE323-2FB0-409A-BCDF-FAC9FB946345}"/>
              </a:ext>
            </a:extLst>
          </p:cNvPr>
          <p:cNvSpPr/>
          <p:nvPr/>
        </p:nvSpPr>
        <p:spPr>
          <a:xfrm flipH="1">
            <a:off x="5533207" y="2565995"/>
            <a:ext cx="5099664" cy="198203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 Sr. é </a:t>
            </a:r>
            <a:r>
              <a:rPr lang="en-US" sz="2400" dirty="0" err="1"/>
              <a:t>membro</a:t>
            </a:r>
            <a:r>
              <a:rPr lang="en-US" sz="2400" dirty="0"/>
              <a:t> Silver, Gold </a:t>
            </a:r>
            <a:r>
              <a:rPr lang="en-US" sz="2400" dirty="0" err="1"/>
              <a:t>ou</a:t>
            </a:r>
            <a:r>
              <a:rPr lang="en-US" sz="2400" dirty="0"/>
              <a:t> Platinum?</a:t>
            </a:r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C63EA172-03ED-4A3F-8FB8-F1CB2BCF387D}"/>
              </a:ext>
            </a:extLst>
          </p:cNvPr>
          <p:cNvSpPr/>
          <p:nvPr/>
        </p:nvSpPr>
        <p:spPr>
          <a:xfrm flipH="1">
            <a:off x="6006004" y="2946548"/>
            <a:ext cx="4409877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Ô </a:t>
            </a:r>
            <a:r>
              <a:rPr lang="en-US" sz="2400" dirty="0" err="1"/>
              <a:t>caixa</a:t>
            </a:r>
            <a:r>
              <a:rPr lang="en-US" sz="2400" dirty="0"/>
              <a:t> 3,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guloso</a:t>
            </a:r>
            <a:r>
              <a:rPr lang="en-US" sz="2400" dirty="0"/>
              <a:t>,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guenta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um?</a:t>
            </a:r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16752B2C-B1C6-4DE0-8B02-AFAAC357B050}"/>
              </a:ext>
            </a:extLst>
          </p:cNvPr>
          <p:cNvSpPr/>
          <p:nvPr/>
        </p:nvSpPr>
        <p:spPr>
          <a:xfrm flipH="1">
            <a:off x="5912886" y="2836042"/>
            <a:ext cx="4409877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Espera</a:t>
            </a:r>
            <a:r>
              <a:rPr lang="en-US" sz="2400" dirty="0"/>
              <a:t> </a:t>
            </a:r>
            <a:r>
              <a:rPr lang="en-US" sz="2400" dirty="0" err="1"/>
              <a:t>naquela</a:t>
            </a:r>
            <a:r>
              <a:rPr lang="en-US" sz="2400" dirty="0"/>
              <a:t> fila </a:t>
            </a:r>
            <a:r>
              <a:rPr lang="en-US" sz="2400" dirty="0" err="1"/>
              <a:t>ali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758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27934 -0.353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48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211FE-1713-4DCF-90F1-583ABA29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" y="71692"/>
            <a:ext cx="2532169" cy="185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F7EAB-DCE8-4858-B934-DF1E6D9C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08" y="475226"/>
            <a:ext cx="1706779" cy="1248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463EF-47D2-4D0B-91A7-04B5C843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60" y="447366"/>
            <a:ext cx="1706779" cy="1248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2284-591D-4024-ABD0-4E4B305F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65" y="475226"/>
            <a:ext cx="1706779" cy="1248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69E598-A86F-4E3C-9ABA-F1B9B554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744" y="447369"/>
            <a:ext cx="1706779" cy="12486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C38269-3954-4E1C-A448-085BC8BF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77" y="447368"/>
            <a:ext cx="1706779" cy="12486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EC5C9A7-E4FC-43AE-AD7C-6DCE5DF4FAFE}"/>
              </a:ext>
            </a:extLst>
          </p:cNvPr>
          <p:cNvSpPr txBox="1"/>
          <p:nvPr/>
        </p:nvSpPr>
        <p:spPr>
          <a:xfrm>
            <a:off x="3372656" y="1194400"/>
            <a:ext cx="12971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&lt;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7E559-D34C-49C6-A282-63A6AAF89C51}"/>
              </a:ext>
            </a:extLst>
          </p:cNvPr>
          <p:cNvSpPr txBox="1"/>
          <p:nvPr/>
        </p:nvSpPr>
        <p:spPr>
          <a:xfrm>
            <a:off x="4919513" y="1178139"/>
            <a:ext cx="14382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Custo</a:t>
            </a:r>
            <a:r>
              <a:rPr lang="en-US" sz="1867" dirty="0"/>
              <a:t> 10-99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5BEA7-51CE-482B-ABFE-9D1F354D711A}"/>
              </a:ext>
            </a:extLst>
          </p:cNvPr>
          <p:cNvSpPr txBox="1"/>
          <p:nvPr/>
        </p:nvSpPr>
        <p:spPr>
          <a:xfrm>
            <a:off x="6663495" y="119582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100-999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6E064-4A1F-4E36-A49E-84BE1DAE025A}"/>
              </a:ext>
            </a:extLst>
          </p:cNvPr>
          <p:cNvSpPr txBox="1"/>
          <p:nvPr/>
        </p:nvSpPr>
        <p:spPr>
          <a:xfrm>
            <a:off x="8360000" y="117813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Custo</a:t>
            </a:r>
            <a:r>
              <a:rPr lang="en-US" sz="1400" dirty="0"/>
              <a:t> 1000-9999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3FFF3-2515-41A1-80CB-2C1B94EF49F4}"/>
              </a:ext>
            </a:extLst>
          </p:cNvPr>
          <p:cNvSpPr txBox="1"/>
          <p:nvPr/>
        </p:nvSpPr>
        <p:spPr>
          <a:xfrm>
            <a:off x="10228979" y="11620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Custo</a:t>
            </a:r>
            <a:r>
              <a:rPr lang="en-US" sz="1600" dirty="0"/>
              <a:t> 10000+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99200-DB44-439D-B53A-BA177A1E3C2B}"/>
              </a:ext>
            </a:extLst>
          </p:cNvPr>
          <p:cNvSpPr txBox="1"/>
          <p:nvPr/>
        </p:nvSpPr>
        <p:spPr>
          <a:xfrm>
            <a:off x="617925" y="1112326"/>
            <a:ext cx="1603323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 err="1"/>
              <a:t>Custo</a:t>
            </a:r>
            <a:r>
              <a:rPr lang="en-US" sz="1467" dirty="0"/>
              <a:t> &lt; 3 e </a:t>
            </a:r>
          </a:p>
          <a:p>
            <a:pPr algn="ctr"/>
            <a:r>
              <a:rPr lang="en-US" sz="1467" dirty="0"/>
              <a:t>Grant Size &lt; 5MB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14A7A41-2FAA-4012-9739-0AF6BD90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88" y="4126109"/>
            <a:ext cx="1712693" cy="177636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961B0-972D-4538-B73E-0B8934DE5BE0}"/>
              </a:ext>
            </a:extLst>
          </p:cNvPr>
          <p:cNvSpPr/>
          <p:nvPr/>
        </p:nvSpPr>
        <p:spPr>
          <a:xfrm>
            <a:off x="83733" y="71691"/>
            <a:ext cx="2532169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387477-B0E6-44FD-98C4-6D8317CF435C}"/>
              </a:ext>
            </a:extLst>
          </p:cNvPr>
          <p:cNvSpPr/>
          <p:nvPr/>
        </p:nvSpPr>
        <p:spPr>
          <a:xfrm>
            <a:off x="3030355" y="55714"/>
            <a:ext cx="8896175" cy="20029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126E52-4C26-4DAC-9538-BC3AEC881CD3}"/>
              </a:ext>
            </a:extLst>
          </p:cNvPr>
          <p:cNvSpPr txBox="1"/>
          <p:nvPr/>
        </p:nvSpPr>
        <p:spPr>
          <a:xfrm>
            <a:off x="298033" y="2047120"/>
            <a:ext cx="200247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Small semaphore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A5AEC8-F741-448D-955C-324F3D8F915F}"/>
              </a:ext>
            </a:extLst>
          </p:cNvPr>
          <p:cNvSpPr txBox="1"/>
          <p:nvPr/>
        </p:nvSpPr>
        <p:spPr>
          <a:xfrm>
            <a:off x="6371572" y="2047120"/>
            <a:ext cx="201208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Large semaphore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469E1-259A-4216-AE30-719BD1CC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841" y="1575857"/>
            <a:ext cx="724999" cy="4548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CB02A1F-2F79-4DD6-9702-B970F024C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43" y="1575858"/>
            <a:ext cx="724997" cy="454801"/>
          </a:xfrm>
          <a:prstGeom prst="rect">
            <a:avLst/>
          </a:prstGeom>
        </p:spPr>
      </p:pic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7EF454D6-051D-4CAD-93A9-B6D0B31FD0AF}"/>
              </a:ext>
            </a:extLst>
          </p:cNvPr>
          <p:cNvSpPr/>
          <p:nvPr/>
        </p:nvSpPr>
        <p:spPr>
          <a:xfrm flipH="1">
            <a:off x="5895573" y="3008282"/>
            <a:ext cx="360238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tá</a:t>
            </a:r>
            <a:r>
              <a:rPr lang="en-US" sz="2400" dirty="0"/>
              <a:t> </a:t>
            </a:r>
            <a:r>
              <a:rPr lang="en-US" sz="2400" dirty="0" err="1"/>
              <a:t>gastando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?</a:t>
            </a:r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CC2E66A1-DBA7-48E0-A4A3-C3B9C39BC944}"/>
              </a:ext>
            </a:extLst>
          </p:cNvPr>
          <p:cNvSpPr/>
          <p:nvPr/>
        </p:nvSpPr>
        <p:spPr>
          <a:xfrm flipH="1">
            <a:off x="6210115" y="86192"/>
            <a:ext cx="2127797" cy="457085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 Sr.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2E5AE323-2FB0-409A-BCDF-FAC9FB946345}"/>
              </a:ext>
            </a:extLst>
          </p:cNvPr>
          <p:cNvSpPr/>
          <p:nvPr/>
        </p:nvSpPr>
        <p:spPr>
          <a:xfrm flipH="1">
            <a:off x="5533207" y="2565995"/>
            <a:ext cx="5099664" cy="198203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 Sr. é </a:t>
            </a:r>
            <a:r>
              <a:rPr lang="en-US" sz="2400" dirty="0" err="1"/>
              <a:t>membro</a:t>
            </a:r>
            <a:r>
              <a:rPr lang="en-US" sz="2400" dirty="0"/>
              <a:t> Silver, Gold </a:t>
            </a:r>
            <a:r>
              <a:rPr lang="en-US" sz="2400" dirty="0" err="1"/>
              <a:t>ou</a:t>
            </a:r>
            <a:r>
              <a:rPr lang="en-US" sz="2400" dirty="0"/>
              <a:t> Platinum?</a:t>
            </a:r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C63EA172-03ED-4A3F-8FB8-F1CB2BCF387D}"/>
              </a:ext>
            </a:extLst>
          </p:cNvPr>
          <p:cNvSpPr/>
          <p:nvPr/>
        </p:nvSpPr>
        <p:spPr>
          <a:xfrm flipH="1">
            <a:off x="5533207" y="2597271"/>
            <a:ext cx="5528260" cy="1756063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Ô </a:t>
            </a:r>
            <a:r>
              <a:rPr lang="en-US" sz="2400" dirty="0" err="1"/>
              <a:t>caixa</a:t>
            </a:r>
            <a:r>
              <a:rPr lang="en-US" sz="2400" dirty="0"/>
              <a:t> 3, </a:t>
            </a:r>
            <a:r>
              <a:rPr lang="en-US" sz="2400" dirty="0" err="1"/>
              <a:t>temos</a:t>
            </a:r>
            <a:r>
              <a:rPr lang="en-US" sz="2400" dirty="0"/>
              <a:t> um </a:t>
            </a:r>
            <a:r>
              <a:rPr lang="en-US" sz="2400" dirty="0" err="1"/>
              <a:t>cliente</a:t>
            </a:r>
            <a:r>
              <a:rPr lang="en-US" sz="2400" dirty="0"/>
              <a:t> Platinum, </a:t>
            </a:r>
            <a:r>
              <a:rPr lang="en-US" sz="2400" dirty="0" err="1"/>
              <a:t>assim</a:t>
            </a:r>
            <a:r>
              <a:rPr lang="en-US" sz="2400" dirty="0"/>
              <a:t> que </a:t>
            </a:r>
            <a:r>
              <a:rPr lang="en-US" sz="2400" dirty="0" err="1"/>
              <a:t>liberar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err="1"/>
              <a:t>atende</a:t>
            </a:r>
            <a:r>
              <a:rPr lang="en-US" sz="2400" dirty="0"/>
              <a:t> </a:t>
            </a:r>
            <a:r>
              <a:rPr lang="en-US" sz="2400" dirty="0" err="1"/>
              <a:t>ele</a:t>
            </a:r>
            <a:r>
              <a:rPr lang="en-US" sz="2400" dirty="0"/>
              <a:t>…</a:t>
            </a:r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16752B2C-B1C6-4DE0-8B02-AFAAC357B050}"/>
              </a:ext>
            </a:extLst>
          </p:cNvPr>
          <p:cNvSpPr/>
          <p:nvPr/>
        </p:nvSpPr>
        <p:spPr>
          <a:xfrm flipH="1">
            <a:off x="5928612" y="2841750"/>
            <a:ext cx="5043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Opa</a:t>
            </a:r>
            <a:r>
              <a:rPr lang="en-US" sz="2400" dirty="0"/>
              <a:t>, </a:t>
            </a:r>
            <a:r>
              <a:rPr lang="en-US" sz="2400" dirty="0" err="1"/>
              <a:t>passa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frente</a:t>
            </a:r>
            <a:r>
              <a:rPr lang="en-US" sz="2400" dirty="0"/>
              <a:t> </a:t>
            </a:r>
            <a:r>
              <a:rPr lang="en-US" sz="2400" dirty="0" err="1"/>
              <a:t>daquele</a:t>
            </a:r>
            <a:r>
              <a:rPr lang="en-US" sz="2400" dirty="0"/>
              <a:t> </a:t>
            </a:r>
            <a:r>
              <a:rPr lang="en-US" sz="2400" dirty="0" err="1"/>
              <a:t>probre</a:t>
            </a:r>
            <a:r>
              <a:rPr lang="en-US" sz="2400" dirty="0"/>
              <a:t> </a:t>
            </a:r>
            <a:r>
              <a:rPr lang="en-US" sz="2400" dirty="0" err="1"/>
              <a:t>ali</a:t>
            </a:r>
            <a:r>
              <a:rPr lang="en-US" sz="2400" dirty="0"/>
              <a:t>… o Sr.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prioridade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E2CC8-91B8-4EA2-B67E-EA98F5DFB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720" y="2040110"/>
            <a:ext cx="2056281" cy="11986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BAD63C-4699-4C7A-BD64-8C1D9924E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63" y="3973618"/>
            <a:ext cx="2836917" cy="1772057"/>
          </a:xfrm>
          <a:prstGeom prst="rect">
            <a:avLst/>
          </a:prstGeom>
        </p:spPr>
      </p:pic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8BA8F09C-4F1C-49D8-A917-7CFAA7ECD0A9}"/>
              </a:ext>
            </a:extLst>
          </p:cNvPr>
          <p:cNvSpPr/>
          <p:nvPr/>
        </p:nvSpPr>
        <p:spPr>
          <a:xfrm>
            <a:off x="1926493" y="29407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Ae </a:t>
            </a:r>
            <a:r>
              <a:rPr lang="en-US" sz="2400" dirty="0" err="1"/>
              <a:t>djow</a:t>
            </a:r>
            <a:r>
              <a:rPr lang="en-US" sz="2400" dirty="0"/>
              <a:t>, </a:t>
            </a:r>
            <a:r>
              <a:rPr lang="en-US" sz="2400" dirty="0" err="1"/>
              <a:t>qual</a:t>
            </a:r>
            <a:r>
              <a:rPr lang="en-US" sz="2400" dirty="0"/>
              <a:t> </a:t>
            </a:r>
            <a:r>
              <a:rPr lang="en-US" sz="2400" dirty="0" err="1"/>
              <a:t>caixa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vou</a:t>
            </a:r>
            <a:r>
              <a:rPr lang="en-US" sz="2400" dirty="0"/>
              <a:t>? </a:t>
            </a:r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995A8FC7-7849-4318-ABA4-AC21ED503C01}"/>
              </a:ext>
            </a:extLst>
          </p:cNvPr>
          <p:cNvSpPr/>
          <p:nvPr/>
        </p:nvSpPr>
        <p:spPr>
          <a:xfrm>
            <a:off x="2033296" y="3042342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280 </a:t>
            </a:r>
            <a:r>
              <a:rPr lang="en-US" sz="2400" dirty="0" err="1"/>
              <a:t>reais</a:t>
            </a:r>
            <a:endParaRPr lang="en-US" sz="2400" dirty="0"/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F20223B2-979B-470F-8C6A-2F9297147849}"/>
              </a:ext>
            </a:extLst>
          </p:cNvPr>
          <p:cNvSpPr/>
          <p:nvPr/>
        </p:nvSpPr>
        <p:spPr>
          <a:xfrm>
            <a:off x="2141627" y="3104637"/>
            <a:ext cx="3176448" cy="1248697"/>
          </a:xfrm>
          <a:prstGeom prst="wedgeEllipse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Platinum</a:t>
            </a:r>
          </a:p>
        </p:txBody>
      </p:sp>
    </p:spTree>
    <p:extLst>
      <p:ext uri="{BB962C8B-B14F-4D97-AF65-F5344CB8AC3E}">
        <p14:creationId xmlns:p14="http://schemas.microsoft.com/office/powerpoint/2010/main" val="16261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32188 -0.332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-16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48" grpId="0" animBg="1"/>
      <p:bldP spid="52" grpId="0" animBg="1"/>
      <p:bldP spid="49" grpId="0" animBg="1"/>
      <p:bldP spid="50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836" y="2794669"/>
            <a:ext cx="6529564" cy="3527931"/>
          </a:xfrm>
        </p:spPr>
        <p:txBody>
          <a:bodyPr>
            <a:normAutofit/>
          </a:bodyPr>
          <a:lstStyle/>
          <a:p>
            <a:r>
              <a:rPr lang="en-US" sz="2800" dirty="0"/>
              <a:t>Demo7 - </a:t>
            </a:r>
            <a:r>
              <a:rPr lang="en-US" sz="2800" dirty="0" err="1"/>
              <a:t>LargeSemaphore</a:t>
            </a:r>
            <a:r>
              <a:rPr lang="en-US" sz="2800" dirty="0"/>
              <a:t> queues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171442" y="752897"/>
            <a:ext cx="3491509" cy="1224408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/>
              <a:t>Demo</a:t>
            </a:r>
          </a:p>
        </p:txBody>
      </p:sp>
      <p:pic>
        <p:nvPicPr>
          <p:cNvPr id="8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441641"/>
            <a:ext cx="3384359" cy="3384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818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3832" cy="1320800"/>
          </a:xfrm>
        </p:spPr>
        <p:txBody>
          <a:bodyPr/>
          <a:lstStyle/>
          <a:p>
            <a:r>
              <a:rPr lang="pt-BR" dirty="0"/>
              <a:t>Controlando e ajustando o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Resource governor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67D8D-6C08-4646-8901-166A5E15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29" y="2136803"/>
            <a:ext cx="9153832" cy="41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5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91176" cy="1320800"/>
          </a:xfrm>
        </p:spPr>
        <p:txBody>
          <a:bodyPr/>
          <a:lstStyle/>
          <a:p>
            <a:r>
              <a:rPr lang="pt-BR" dirty="0"/>
              <a:t>Controlando e ajustando o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49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Query wait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instância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19C3C-A7B2-4F30-8086-3AB56D9C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0" y="2852072"/>
            <a:ext cx="7937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35626" cy="1320800"/>
          </a:xfrm>
        </p:spPr>
        <p:txBody>
          <a:bodyPr/>
          <a:lstStyle/>
          <a:p>
            <a:r>
              <a:rPr lang="pt-BR" dirty="0"/>
              <a:t>Controlando e ajustando o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17639"/>
            <a:ext cx="5003873" cy="4708525"/>
          </a:xfrm>
        </p:spPr>
        <p:txBody>
          <a:bodyPr>
            <a:normAutofit/>
          </a:bodyPr>
          <a:lstStyle/>
          <a:p>
            <a:r>
              <a:rPr lang="en-US" sz="3200" dirty="0"/>
              <a:t>Min memory per query</a:t>
            </a:r>
          </a:p>
          <a:p>
            <a:pPr lvl="1"/>
            <a:r>
              <a:rPr lang="en-US" sz="2667" dirty="0" err="1"/>
              <a:t>Só</a:t>
            </a:r>
            <a:r>
              <a:rPr lang="en-US" sz="2667" dirty="0"/>
              <a:t> </a:t>
            </a:r>
            <a:r>
              <a:rPr lang="en-US" sz="2667" dirty="0" err="1"/>
              <a:t>mexa</a:t>
            </a:r>
            <a:r>
              <a:rPr lang="en-US" sz="2667" dirty="0"/>
              <a:t> se </a:t>
            </a:r>
            <a:r>
              <a:rPr lang="en-US" sz="2667" dirty="0" err="1"/>
              <a:t>seu</a:t>
            </a:r>
            <a:r>
              <a:rPr lang="en-US" sz="2667" dirty="0"/>
              <a:t> </a:t>
            </a:r>
            <a:r>
              <a:rPr lang="en-US" sz="2667" dirty="0" err="1"/>
              <a:t>nome</a:t>
            </a:r>
            <a:r>
              <a:rPr lang="en-US" sz="2667" dirty="0"/>
              <a:t> for Paul White </a:t>
            </a:r>
            <a:r>
              <a:rPr lang="en-US" sz="2667" dirty="0" err="1"/>
              <a:t>ou</a:t>
            </a:r>
            <a:r>
              <a:rPr lang="en-US" sz="2667" dirty="0"/>
              <a:t> Adam Machanic…</a:t>
            </a:r>
          </a:p>
          <a:p>
            <a:r>
              <a:rPr lang="en-US" sz="3200" dirty="0"/>
              <a:t>Index creation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A0579-B04F-4E3E-8948-5A2C7D89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5955"/>
            <a:ext cx="5003873" cy="4831891"/>
          </a:xfrm>
          <a:prstGeom prst="rect">
            <a:avLst/>
          </a:prstGeom>
        </p:spPr>
      </p:pic>
      <p:pic>
        <p:nvPicPr>
          <p:cNvPr id="1026" name="Picture 2" descr="Interview Nunca Nem Vi GIF - Interview NuncaNemVi GIFs">
            <a:extLst>
              <a:ext uri="{FF2B5EF4-FFF2-40B4-BE49-F238E27FC236}">
                <a16:creationId xmlns:a16="http://schemas.microsoft.com/office/drawing/2014/main" id="{0E77012C-2F2C-452D-9CA8-E3C7BA3479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081649"/>
            <a:ext cx="3429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1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7546" cy="1320800"/>
          </a:xfrm>
        </p:spPr>
        <p:txBody>
          <a:bodyPr/>
          <a:lstStyle/>
          <a:p>
            <a:r>
              <a:rPr lang="pt-BR" dirty="0"/>
              <a:t>Controlando e ajustando o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9665109" cy="4708525"/>
          </a:xfrm>
        </p:spPr>
        <p:txBody>
          <a:bodyPr>
            <a:normAutofit/>
          </a:bodyPr>
          <a:lstStyle/>
          <a:p>
            <a:r>
              <a:rPr lang="en-US" sz="3200" dirty="0"/>
              <a:t>Hints</a:t>
            </a:r>
          </a:p>
          <a:p>
            <a:pPr lvl="1"/>
            <a:r>
              <a:rPr lang="en-US" sz="2800" dirty="0"/>
              <a:t>SQL2012SP3</a:t>
            </a:r>
          </a:p>
          <a:p>
            <a:pPr lvl="1"/>
            <a:r>
              <a:rPr lang="en-US" sz="2800" dirty="0"/>
              <a:t>MIN_GRANT_PERCENT</a:t>
            </a:r>
          </a:p>
          <a:p>
            <a:pPr lvl="1"/>
            <a:r>
              <a:rPr lang="en-US" sz="2800" dirty="0"/>
              <a:t>MAX_GRANT_PERCENT</a:t>
            </a:r>
          </a:p>
          <a:p>
            <a:pPr lvl="1"/>
            <a:r>
              <a:rPr lang="en-US" sz="2800" dirty="0"/>
              <a:t>Hints </a:t>
            </a:r>
            <a:r>
              <a:rPr lang="en-US" sz="2800" dirty="0" err="1"/>
              <a:t>disponíveis</a:t>
            </a:r>
            <a:r>
              <a:rPr lang="en-US" sz="2800" dirty="0"/>
              <a:t> no SQL Server 2012</a:t>
            </a:r>
          </a:p>
          <a:p>
            <a:pPr lvl="1"/>
            <a:r>
              <a:rPr lang="en-US" sz="2000" dirty="0">
                <a:hlinkClick r:id="rId2"/>
              </a:rPr>
              <a:t>https://support.microsoft.com/en-us/help/3107401/new-query-memory-grant-options-are-available-min-grant-percent-and-max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EAFE2-3D52-4C01-9957-CE1BB80A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95" y="1270000"/>
            <a:ext cx="5063613" cy="20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6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A5D6-B1C3-42C3-878E-C0AB470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TF7470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94334-A9FB-4E99-8357-DAD6B5A5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18" y="2518772"/>
            <a:ext cx="5370359" cy="3969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98343-AB74-4D2B-9900-3411545F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523940"/>
            <a:ext cx="4228019" cy="40208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E5E0EC-2F94-40FB-BE05-ADA8F5631051}"/>
              </a:ext>
            </a:extLst>
          </p:cNvPr>
          <p:cNvSpPr/>
          <p:nvPr/>
        </p:nvSpPr>
        <p:spPr>
          <a:xfrm>
            <a:off x="782321" y="1270000"/>
            <a:ext cx="8664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FIX: Sort operator spills to </a:t>
            </a:r>
            <a:r>
              <a:rPr lang="en-US" sz="1600" dirty="0" err="1"/>
              <a:t>tempdb</a:t>
            </a:r>
            <a:r>
              <a:rPr lang="en-US" sz="1600" dirty="0"/>
              <a:t> in SQL Server 2012 or SQL Server 2014 when estimated number of rows and row size are correct</a:t>
            </a:r>
          </a:p>
          <a:p>
            <a:r>
              <a:rPr lang="en-US" sz="1600" dirty="0">
                <a:hlinkClick r:id="rId4"/>
              </a:rPr>
              <a:t>https://support.microsoft.com/en-us/help/3088480/fix-sort-operator-spills-to-tempdb-in-sql-server-2012-or-sql-server-20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41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A5D6-B1C3-42C3-878E-C0AB470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TF2335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5E0EC-2F94-40FB-BE05-ADA8F5631051}"/>
              </a:ext>
            </a:extLst>
          </p:cNvPr>
          <p:cNvSpPr/>
          <p:nvPr/>
        </p:nvSpPr>
        <p:spPr>
          <a:xfrm>
            <a:off x="677334" y="1270000"/>
            <a:ext cx="8036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Using large amounts of memory can result in an inefficient plan in SQL Server</a:t>
            </a:r>
          </a:p>
          <a:p>
            <a:r>
              <a:rPr lang="en-US" sz="1600" dirty="0">
                <a:hlinkClick r:id="rId2"/>
              </a:rPr>
              <a:t>https://support.microsoft.com/en-us/help/2413549/using-large-amounts-of-memory-can-result-in-an-inefficient-plan-in-sql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https://www.brentozar.com/wp-content/uploads/2018/07/memory_grant_2335.png">
            <a:extLst>
              <a:ext uri="{FF2B5EF4-FFF2-40B4-BE49-F238E27FC236}">
                <a16:creationId xmlns:a16="http://schemas.microsoft.com/office/drawing/2014/main" id="{93FA5703-3177-4272-B28F-A12DD981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72" y="2285004"/>
            <a:ext cx="3210456" cy="39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entozar.com/wp-content/uploads/2018/07/memory_grant_no_trace_flag.png">
            <a:extLst>
              <a:ext uri="{FF2B5EF4-FFF2-40B4-BE49-F238E27FC236}">
                <a16:creationId xmlns:a16="http://schemas.microsoft.com/office/drawing/2014/main" id="{B1C27E8A-01FD-471C-9038-12F848C3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53" y="2285004"/>
            <a:ext cx="3015692" cy="40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6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4973-A1F5-4489-A1A4-F382B608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7A78-3EBA-4D63-ABA0-2EE2CAA4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Spill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grava</a:t>
            </a:r>
            <a:r>
              <a:rPr lang="en-US" sz="3200" dirty="0"/>
              <a:t> dados </a:t>
            </a:r>
            <a:r>
              <a:rPr lang="en-US" sz="3200" dirty="0" err="1"/>
              <a:t>comprimidos</a:t>
            </a:r>
            <a:r>
              <a:rPr lang="en-US" sz="3200" dirty="0"/>
              <a:t>…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seja</a:t>
            </a:r>
            <a:r>
              <a:rPr lang="en-US" sz="3200" dirty="0"/>
              <a:t>, se a </a:t>
            </a:r>
            <a:r>
              <a:rPr lang="en-US" sz="3200" dirty="0" err="1"/>
              <a:t>tabela</a:t>
            </a:r>
            <a:r>
              <a:rPr lang="en-US" sz="3200" dirty="0"/>
              <a:t> </a:t>
            </a:r>
            <a:r>
              <a:rPr lang="en-US" sz="3200" dirty="0" err="1"/>
              <a:t>tem</a:t>
            </a:r>
            <a:r>
              <a:rPr lang="en-US" sz="3200" dirty="0"/>
              <a:t> 1GB </a:t>
            </a:r>
            <a:r>
              <a:rPr lang="en-US" sz="3200" dirty="0" err="1"/>
              <a:t>porém</a:t>
            </a:r>
            <a:r>
              <a:rPr lang="en-US" sz="3200" dirty="0"/>
              <a:t> </a:t>
            </a:r>
            <a:r>
              <a:rPr lang="en-US" sz="3200" dirty="0" err="1"/>
              <a:t>descomprimida</a:t>
            </a:r>
            <a:r>
              <a:rPr lang="en-US" sz="3200" dirty="0"/>
              <a:t> </a:t>
            </a:r>
            <a:r>
              <a:rPr lang="en-US" sz="3200" dirty="0" err="1"/>
              <a:t>tem</a:t>
            </a:r>
            <a:r>
              <a:rPr lang="en-US" sz="3200" dirty="0"/>
              <a:t> 10GB, </a:t>
            </a:r>
            <a:r>
              <a:rPr lang="en-US" sz="3200" dirty="0" err="1"/>
              <a:t>os</a:t>
            </a:r>
            <a:r>
              <a:rPr lang="en-US" sz="3200" dirty="0"/>
              <a:t> 10GB </a:t>
            </a:r>
            <a:r>
              <a:rPr lang="en-US" sz="3200" dirty="0" err="1"/>
              <a:t>serão</a:t>
            </a:r>
            <a:r>
              <a:rPr lang="en-US" sz="3200" dirty="0"/>
              <a:t> </a:t>
            </a:r>
            <a:r>
              <a:rPr lang="en-US" sz="3200" dirty="0" err="1"/>
              <a:t>escritos</a:t>
            </a:r>
            <a:r>
              <a:rPr lang="en-US" sz="3200" dirty="0"/>
              <a:t> no Tempdb…</a:t>
            </a:r>
          </a:p>
        </p:txBody>
      </p:sp>
    </p:spTree>
    <p:extLst>
      <p:ext uri="{BB962C8B-B14F-4D97-AF65-F5344CB8AC3E}">
        <p14:creationId xmlns:p14="http://schemas.microsoft.com/office/powerpoint/2010/main" val="367252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909D-FA6D-415E-90F1-91995E70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</a:t>
            </a:r>
            <a:r>
              <a:rPr lang="en-US" dirty="0" err="1"/>
              <a:t>então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um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memory grant? 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AE923-D2A3-44C2-94B2-11F781FF9BA2}"/>
              </a:ext>
            </a:extLst>
          </p:cNvPr>
          <p:cNvSpPr txBox="1">
            <a:spLocks/>
          </p:cNvSpPr>
          <p:nvPr/>
        </p:nvSpPr>
        <p:spPr>
          <a:xfrm>
            <a:off x="5782493" y="2816796"/>
            <a:ext cx="3491509" cy="1224408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/>
              <a:t>Demo</a:t>
            </a:r>
          </a:p>
        </p:txBody>
      </p:sp>
      <p:pic>
        <p:nvPicPr>
          <p:cNvPr id="5" name="Picture 2" descr="C:\Users\altair.junior.SRNIMBUS\Documents\Sr.Nimbus\Apresentações + vinhetas\Apresentações telas para ppt\Monitor.png">
            <a:extLst>
              <a:ext uri="{FF2B5EF4-FFF2-40B4-BE49-F238E27FC236}">
                <a16:creationId xmlns:a16="http://schemas.microsoft.com/office/drawing/2014/main" id="{8162504F-558F-4630-82A4-4DC6D99B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001" y="2071561"/>
            <a:ext cx="3389667" cy="3389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863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836" y="2103789"/>
            <a:ext cx="6102844" cy="3527931"/>
          </a:xfrm>
        </p:spPr>
        <p:txBody>
          <a:bodyPr>
            <a:normAutofit/>
          </a:bodyPr>
          <a:lstStyle/>
          <a:p>
            <a:r>
              <a:rPr lang="en-US" sz="2800" dirty="0"/>
              <a:t>Demo8 - Adjusting query wait</a:t>
            </a:r>
          </a:p>
          <a:p>
            <a:r>
              <a:rPr lang="en-US" sz="2800" dirty="0"/>
              <a:t>Demo9 - </a:t>
            </a:r>
            <a:r>
              <a:rPr lang="en-US" sz="2800" dirty="0" err="1"/>
              <a:t>SortWarning</a:t>
            </a:r>
            <a:r>
              <a:rPr lang="en-US" sz="2800" dirty="0"/>
              <a:t> TOP101</a:t>
            </a:r>
          </a:p>
          <a:p>
            <a:r>
              <a:rPr lang="en-US" sz="2800" dirty="0"/>
              <a:t>Demo10 - </a:t>
            </a:r>
            <a:r>
              <a:rPr lang="en-US" sz="2800" dirty="0" err="1"/>
              <a:t>SortWarning</a:t>
            </a:r>
            <a:r>
              <a:rPr lang="en-US" sz="2800" dirty="0"/>
              <a:t> CONVERT, 				 </a:t>
            </a:r>
            <a:r>
              <a:rPr lang="en-US" sz="2800" dirty="0" err="1"/>
              <a:t>OptimizeFor</a:t>
            </a:r>
            <a:r>
              <a:rPr lang="en-US" sz="2800" dirty="0"/>
              <a:t> and TF7470</a:t>
            </a:r>
          </a:p>
          <a:p>
            <a:r>
              <a:rPr lang="en-US" sz="2800" dirty="0"/>
              <a:t>Demo11 – </a:t>
            </a:r>
            <a:r>
              <a:rPr lang="en-US" sz="2800" dirty="0" err="1"/>
              <a:t>HashWarning</a:t>
            </a:r>
            <a:endParaRPr lang="en-US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171442" y="752897"/>
            <a:ext cx="3491509" cy="1224408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/>
              <a:t>Demo</a:t>
            </a:r>
          </a:p>
        </p:txBody>
      </p:sp>
      <p:pic>
        <p:nvPicPr>
          <p:cNvPr id="8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441641"/>
            <a:ext cx="3384359" cy="3384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1059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54" y="111760"/>
            <a:ext cx="8596668" cy="1320800"/>
          </a:xfrm>
        </p:spPr>
        <p:txBody>
          <a:bodyPr/>
          <a:lstStyle/>
          <a:p>
            <a:r>
              <a:rPr lang="pt-BR" dirty="0"/>
              <a:t>Monitorando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1" y="693656"/>
            <a:ext cx="11454580" cy="4708525"/>
          </a:xfrm>
        </p:spPr>
        <p:txBody>
          <a:bodyPr>
            <a:noAutofit/>
          </a:bodyPr>
          <a:lstStyle/>
          <a:p>
            <a:r>
              <a:rPr lang="en-US" sz="2133" dirty="0"/>
              <a:t>DBCC MEMORY STATUS</a:t>
            </a:r>
          </a:p>
          <a:p>
            <a:r>
              <a:rPr lang="en-US" sz="2133" dirty="0" err="1"/>
              <a:t>sys.dm_exec_query_resource_semaphores</a:t>
            </a:r>
            <a:endParaRPr lang="en-US" sz="2133" dirty="0"/>
          </a:p>
          <a:p>
            <a:pPr lvl="1"/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timeout_error_count</a:t>
            </a:r>
            <a:endParaRPr lang="en-US" sz="1333" dirty="0"/>
          </a:p>
          <a:p>
            <a:r>
              <a:rPr lang="en-US" sz="2133" dirty="0" err="1"/>
              <a:t>sys.dm_exec_query_memory_grants</a:t>
            </a:r>
            <a:endParaRPr lang="en-US" sz="2133" dirty="0"/>
          </a:p>
          <a:p>
            <a:r>
              <a:rPr lang="en-US" sz="2133" dirty="0" err="1"/>
              <a:t>sys.dm_os_memory_brokers</a:t>
            </a:r>
            <a:endParaRPr lang="en-US" sz="2133" dirty="0"/>
          </a:p>
          <a:p>
            <a:pPr lvl="1"/>
            <a:r>
              <a:rPr lang="en-US" sz="2133" dirty="0"/>
              <a:t>MEMORYBROKER_FOR_RESERVE </a:t>
            </a:r>
            <a:r>
              <a:rPr lang="en-US" sz="2133" dirty="0" err="1"/>
              <a:t>utilizado</a:t>
            </a:r>
            <a:r>
              <a:rPr lang="en-US" sz="2133" dirty="0"/>
              <a:t> para </a:t>
            </a:r>
            <a:r>
              <a:rPr lang="en-US" sz="2133" dirty="0" err="1"/>
              <a:t>execução</a:t>
            </a:r>
            <a:r>
              <a:rPr lang="en-US" sz="2133" dirty="0"/>
              <a:t> de </a:t>
            </a:r>
            <a:r>
              <a:rPr lang="en-US" sz="2133" dirty="0" err="1"/>
              <a:t>consultas</a:t>
            </a:r>
            <a:endParaRPr lang="en-US" sz="2133" dirty="0"/>
          </a:p>
          <a:p>
            <a:r>
              <a:rPr lang="en-US" sz="2133" dirty="0" err="1"/>
              <a:t>sys.dm_os_memory_clerks</a:t>
            </a:r>
            <a:endParaRPr lang="en-US" sz="2133" dirty="0"/>
          </a:p>
          <a:p>
            <a:pPr lvl="1"/>
            <a:r>
              <a:rPr lang="en-US" sz="2133" dirty="0"/>
              <a:t>MEMORYCLERK_SQLQERESERVATIONS</a:t>
            </a:r>
          </a:p>
          <a:p>
            <a:r>
              <a:rPr lang="en-US" sz="2133" dirty="0" err="1"/>
              <a:t>Perfmon</a:t>
            </a:r>
            <a:endParaRPr lang="en-US" sz="2133" dirty="0"/>
          </a:p>
          <a:p>
            <a:pPr lvl="1"/>
            <a:r>
              <a:rPr lang="en-US" sz="2133" dirty="0"/>
              <a:t>Memory: Memory Grants Outstanding</a:t>
            </a:r>
          </a:p>
          <a:p>
            <a:pPr lvl="1"/>
            <a:r>
              <a:rPr lang="en-US" sz="2133" dirty="0"/>
              <a:t>Memory: Memory Grants pending</a:t>
            </a:r>
          </a:p>
          <a:p>
            <a:pPr lvl="1"/>
            <a:r>
              <a:rPr lang="en-US" sz="2133" dirty="0"/>
              <a:t>Memory: Granted Workspace Memory (KB)</a:t>
            </a:r>
          </a:p>
          <a:p>
            <a:pPr lvl="1"/>
            <a:r>
              <a:rPr lang="en-US" sz="2133" dirty="0"/>
              <a:t>Memory: Maximum Workspace Memory (KB) </a:t>
            </a:r>
          </a:p>
        </p:txBody>
      </p:sp>
    </p:spTree>
    <p:extLst>
      <p:ext uri="{BB962C8B-B14F-4D97-AF65-F5344CB8AC3E}">
        <p14:creationId xmlns:p14="http://schemas.microsoft.com/office/powerpoint/2010/main" val="1393015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3200"/>
            <a:ext cx="8596668" cy="1320800"/>
          </a:xfrm>
        </p:spPr>
        <p:txBody>
          <a:bodyPr/>
          <a:lstStyle/>
          <a:p>
            <a:r>
              <a:rPr lang="pt-BR" dirty="0"/>
              <a:t>Monitorando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91496"/>
            <a:ext cx="11454580" cy="4708525"/>
          </a:xfrm>
        </p:spPr>
        <p:txBody>
          <a:bodyPr>
            <a:noAutofit/>
          </a:bodyPr>
          <a:lstStyle/>
          <a:p>
            <a:r>
              <a:rPr lang="en-US" sz="2667" dirty="0"/>
              <a:t>Query store – Memory Consumption (KB) graph</a:t>
            </a:r>
          </a:p>
          <a:p>
            <a:r>
              <a:rPr lang="en-US" sz="2667" dirty="0" err="1"/>
              <a:t>Coluna</a:t>
            </a:r>
            <a:r>
              <a:rPr lang="en-US" sz="2667" dirty="0"/>
              <a:t> </a:t>
            </a:r>
            <a:r>
              <a:rPr lang="en-US" sz="2667" dirty="0" err="1"/>
              <a:t>granted_query_memory</a:t>
            </a:r>
            <a:r>
              <a:rPr lang="en-US" sz="2667" dirty="0"/>
              <a:t> </a:t>
            </a:r>
            <a:r>
              <a:rPr lang="en-US" sz="2667" dirty="0" err="1"/>
              <a:t>em</a:t>
            </a:r>
            <a:r>
              <a:rPr lang="en-US" sz="2667" dirty="0"/>
              <a:t> </a:t>
            </a:r>
            <a:r>
              <a:rPr lang="en-US" sz="2667" dirty="0" err="1"/>
              <a:t>sys.dm_exec_requests</a:t>
            </a:r>
            <a:r>
              <a:rPr lang="en-US" sz="2667" dirty="0"/>
              <a:t> </a:t>
            </a:r>
          </a:p>
          <a:p>
            <a:r>
              <a:rPr lang="en-US" sz="2667" dirty="0"/>
              <a:t>Waits – IO_COMPLETION (sort) SLEEP_TASK (hash joins)</a:t>
            </a:r>
          </a:p>
          <a:p>
            <a:r>
              <a:rPr lang="en-US" sz="2667" dirty="0" err="1"/>
              <a:t>Waittype</a:t>
            </a:r>
            <a:r>
              <a:rPr lang="en-US" sz="2667" dirty="0"/>
              <a:t> = RESOURCE_SEMAPHORE</a:t>
            </a:r>
          </a:p>
          <a:p>
            <a:pPr lvl="1"/>
            <a:r>
              <a:rPr lang="en-US" sz="2667" dirty="0"/>
              <a:t>“occurs when a query memory request cannot be granted immediately due to other concurrent queries. High waits and wait times may indicate excessive number of concurrent queries, or excessive memory request amounts.”</a:t>
            </a:r>
          </a:p>
        </p:txBody>
      </p:sp>
    </p:spTree>
    <p:extLst>
      <p:ext uri="{BB962C8B-B14F-4D97-AF65-F5344CB8AC3E}">
        <p14:creationId xmlns:p14="http://schemas.microsoft.com/office/powerpoint/2010/main" val="77037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pt-BR" dirty="0"/>
              <a:t>Monitorando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46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Profiler</a:t>
            </a:r>
          </a:p>
          <a:p>
            <a:pPr lvl="1"/>
            <a:r>
              <a:rPr lang="en-US" sz="1867" dirty="0"/>
              <a:t>Procure </a:t>
            </a:r>
            <a:r>
              <a:rPr lang="en-US" sz="1867" dirty="0" err="1"/>
              <a:t>por</a:t>
            </a:r>
            <a:r>
              <a:rPr lang="en-US" sz="1867" dirty="0"/>
              <a:t> warnings</a:t>
            </a:r>
          </a:p>
          <a:p>
            <a:pPr lvl="1"/>
            <a:r>
              <a:rPr lang="en-US" sz="1867" dirty="0"/>
              <a:t>IntergerData2 de Performance Statistics </a:t>
            </a:r>
            <a:r>
              <a:rPr lang="en-US" sz="1867" dirty="0" err="1"/>
              <a:t>mostra</a:t>
            </a:r>
            <a:r>
              <a:rPr lang="en-US" sz="1867" dirty="0"/>
              <a:t> o tempo de </a:t>
            </a:r>
            <a:r>
              <a:rPr lang="en-US" sz="1867" dirty="0" err="1"/>
              <a:t>espera</a:t>
            </a:r>
            <a:r>
              <a:rPr lang="en-US" sz="1867" dirty="0"/>
              <a:t> para </a:t>
            </a:r>
            <a:r>
              <a:rPr lang="en-US" sz="1867" dirty="0" err="1"/>
              <a:t>obter</a:t>
            </a:r>
            <a:r>
              <a:rPr lang="en-US" sz="1867" dirty="0"/>
              <a:t> o query grant</a:t>
            </a:r>
          </a:p>
          <a:p>
            <a:r>
              <a:rPr lang="en-US" sz="2400" dirty="0"/>
              <a:t>Extended events</a:t>
            </a:r>
          </a:p>
          <a:p>
            <a:r>
              <a:rPr lang="en-US" sz="2400" dirty="0" err="1"/>
              <a:t>sp_whoisactive</a:t>
            </a:r>
            <a:endParaRPr lang="en-US" sz="2400" dirty="0"/>
          </a:p>
          <a:p>
            <a:r>
              <a:rPr lang="en-US" sz="2400" dirty="0"/>
              <a:t>Novo warning (sql2016+)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340C5-7E80-4832-90BA-E70E114C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2" y="3040388"/>
            <a:ext cx="2866101" cy="30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E6B9-3367-4E65-A9AA-CEED3D45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74" y="284480"/>
            <a:ext cx="8596668" cy="1320800"/>
          </a:xfrm>
        </p:spPr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query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de </a:t>
            </a:r>
            <a:r>
              <a:rPr lang="en-US" dirty="0" err="1"/>
              <a:t>MemoryGrant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4AC7-B7BB-4EE7-9A30-0E3E0E28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4" y="1834700"/>
            <a:ext cx="10972800" cy="4228539"/>
          </a:xfrm>
        </p:spPr>
        <p:txBody>
          <a:bodyPr>
            <a:normAutofit/>
          </a:bodyPr>
          <a:lstStyle/>
          <a:p>
            <a:r>
              <a:rPr lang="en-US" sz="3200" dirty="0"/>
              <a:t>ORDER BY</a:t>
            </a:r>
          </a:p>
          <a:p>
            <a:r>
              <a:rPr lang="en-US" sz="3200" dirty="0"/>
              <a:t>GROUP BY</a:t>
            </a:r>
          </a:p>
          <a:p>
            <a:r>
              <a:rPr lang="en-US" sz="3200" dirty="0"/>
              <a:t>DISTINCT</a:t>
            </a:r>
          </a:p>
          <a:p>
            <a:r>
              <a:rPr lang="en-US" sz="3200" dirty="0"/>
              <a:t>UNION</a:t>
            </a:r>
          </a:p>
          <a:p>
            <a:r>
              <a:rPr lang="en-US" sz="3200" dirty="0"/>
              <a:t>JOIN – LOOP(BATCH SORT, PREFECH),, HASH e MERGE</a:t>
            </a:r>
          </a:p>
          <a:p>
            <a:r>
              <a:rPr lang="en-US" sz="3200" dirty="0"/>
              <a:t>SUM, MIN, MAX e AVG</a:t>
            </a:r>
          </a:p>
        </p:txBody>
      </p:sp>
    </p:spTree>
    <p:extLst>
      <p:ext uri="{BB962C8B-B14F-4D97-AF65-F5344CB8AC3E}">
        <p14:creationId xmlns:p14="http://schemas.microsoft.com/office/powerpoint/2010/main" val="836281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836" y="2103789"/>
            <a:ext cx="5537199" cy="3527931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Demo12 - Unusual </a:t>
            </a:r>
            <a:r>
              <a:rPr lang="en-US" sz="2800" dirty="0" err="1"/>
              <a:t>Resource_Semaphore</a:t>
            </a:r>
            <a:r>
              <a:rPr lang="en-US" sz="2800" dirty="0"/>
              <a:t> wait</a:t>
            </a:r>
          </a:p>
          <a:p>
            <a:r>
              <a:rPr lang="en-US" sz="2800" dirty="0"/>
              <a:t>Demo13 - BP Pressure</a:t>
            </a:r>
          </a:p>
          <a:p>
            <a:r>
              <a:rPr lang="en-US" sz="2800" dirty="0"/>
              <a:t>Demo14 – Compression</a:t>
            </a:r>
          </a:p>
          <a:p>
            <a:r>
              <a:rPr lang="en-US" sz="2800" dirty="0"/>
              <a:t>Demo15 - Pressure on Tempdb</a:t>
            </a:r>
          </a:p>
          <a:p>
            <a:r>
              <a:rPr lang="en-US" sz="2800" dirty="0"/>
              <a:t>Demo16 - Monitoring Sort Warnings</a:t>
            </a:r>
          </a:p>
          <a:p>
            <a:r>
              <a:rPr lang="en-US" sz="2800" dirty="0"/>
              <a:t>Demo17 - </a:t>
            </a:r>
            <a:r>
              <a:rPr lang="en-US" sz="2800" dirty="0" err="1"/>
              <a:t>xEvent</a:t>
            </a:r>
            <a:r>
              <a:rPr lang="en-US" sz="2800" dirty="0"/>
              <a:t> - </a:t>
            </a:r>
            <a:r>
              <a:rPr lang="en-US" sz="2800" dirty="0" err="1"/>
              <a:t>sort_memory_grant_adjustment</a:t>
            </a:r>
            <a:endParaRPr lang="en-US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171442" y="752897"/>
            <a:ext cx="3491509" cy="1224408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/>
              <a:t>Demo</a:t>
            </a:r>
          </a:p>
        </p:txBody>
      </p:sp>
      <p:pic>
        <p:nvPicPr>
          <p:cNvPr id="8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441641"/>
            <a:ext cx="3384359" cy="3384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206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E6B9-3367-4E65-A9AA-CEED3D45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74" y="284480"/>
            <a:ext cx="8426026" cy="1320800"/>
          </a:xfrm>
        </p:spPr>
        <p:txBody>
          <a:bodyPr>
            <a:normAutofit/>
          </a:bodyPr>
          <a:lstStyle/>
          <a:p>
            <a:r>
              <a:rPr lang="en-US" dirty="0"/>
              <a:t>Memory grant feedback</a:t>
            </a:r>
            <a:br>
              <a:rPr lang="en-US" dirty="0"/>
            </a:br>
            <a:r>
              <a:rPr lang="en-US" dirty="0"/>
              <a:t>SQL Server 2017/2019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4AC7-B7BB-4EE7-9A30-0E3E0E28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4" y="1834700"/>
            <a:ext cx="10972800" cy="4228539"/>
          </a:xfrm>
        </p:spPr>
        <p:txBody>
          <a:bodyPr>
            <a:normAutofit/>
          </a:bodyPr>
          <a:lstStyle/>
          <a:p>
            <a:r>
              <a:rPr lang="en-US" sz="3200" dirty="0"/>
              <a:t>SQL2017 – </a:t>
            </a:r>
            <a:r>
              <a:rPr lang="en-US" sz="3200" dirty="0" err="1"/>
              <a:t>Requer</a:t>
            </a:r>
            <a:r>
              <a:rPr lang="en-US" sz="3200" dirty="0"/>
              <a:t> </a:t>
            </a:r>
            <a:r>
              <a:rPr lang="en-US" sz="3200" dirty="0" err="1"/>
              <a:t>bacth</a:t>
            </a:r>
            <a:r>
              <a:rPr lang="en-US" sz="3200" dirty="0"/>
              <a:t> mode</a:t>
            </a:r>
          </a:p>
          <a:p>
            <a:r>
              <a:rPr lang="en-US" sz="3200" dirty="0"/>
              <a:t>SQL2019 (</a:t>
            </a:r>
            <a:r>
              <a:rPr lang="en-US" sz="3200" dirty="0" err="1"/>
              <a:t>vNext</a:t>
            </a:r>
            <a:r>
              <a:rPr lang="en-US" sz="3200" dirty="0"/>
              <a:t>) – </a:t>
            </a:r>
            <a:r>
              <a:rPr lang="en-US" sz="3200" dirty="0" err="1"/>
              <a:t>Funciona</a:t>
            </a:r>
            <a:r>
              <a:rPr lang="en-US" sz="3200" dirty="0"/>
              <a:t> para batch e row mode</a:t>
            </a:r>
          </a:p>
          <a:p>
            <a:r>
              <a:rPr lang="en-US" sz="3200" dirty="0" err="1"/>
              <a:t>Habilitado</a:t>
            </a:r>
            <a:r>
              <a:rPr lang="en-US" sz="3200" dirty="0"/>
              <a:t> no </a:t>
            </a:r>
            <a:r>
              <a:rPr lang="en-US" sz="3200" dirty="0" err="1"/>
              <a:t>nível</a:t>
            </a:r>
            <a:r>
              <a:rPr lang="en-US" sz="3200" dirty="0"/>
              <a:t> de </a:t>
            </a:r>
            <a:r>
              <a:rPr lang="en-US" sz="3200" dirty="0" err="1"/>
              <a:t>compatibilidade</a:t>
            </a:r>
            <a:r>
              <a:rPr lang="en-US" sz="3200" dirty="0"/>
              <a:t> do DB</a:t>
            </a:r>
          </a:p>
        </p:txBody>
      </p:sp>
    </p:spTree>
    <p:extLst>
      <p:ext uri="{BB962C8B-B14F-4D97-AF65-F5344CB8AC3E}">
        <p14:creationId xmlns:p14="http://schemas.microsoft.com/office/powerpoint/2010/main" val="2872624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836" y="2103789"/>
            <a:ext cx="6153644" cy="3527931"/>
          </a:xfrm>
        </p:spPr>
        <p:txBody>
          <a:bodyPr>
            <a:normAutofit/>
          </a:bodyPr>
          <a:lstStyle/>
          <a:p>
            <a:r>
              <a:rPr lang="en-US" sz="2800" dirty="0"/>
              <a:t>Demo18 - </a:t>
            </a:r>
            <a:r>
              <a:rPr lang="en-US" sz="2800" dirty="0" err="1"/>
              <a:t>MemoryGrantFeedback</a:t>
            </a:r>
            <a:endParaRPr lang="en-US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171442" y="752897"/>
            <a:ext cx="3491509" cy="1224408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/>
              <a:t>Demo</a:t>
            </a:r>
          </a:p>
        </p:txBody>
      </p:sp>
      <p:pic>
        <p:nvPicPr>
          <p:cNvPr id="8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441641"/>
            <a:ext cx="3384359" cy="3384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9113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351D-E9E1-4449-AB36-326F0209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96645"/>
            <a:ext cx="8596668" cy="1320800"/>
          </a:xfrm>
        </p:spPr>
        <p:txBody>
          <a:bodyPr/>
          <a:lstStyle/>
          <a:p>
            <a:r>
              <a:rPr lang="en-US" dirty="0"/>
              <a:t>FAQ –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tentar</a:t>
            </a:r>
            <a:r>
              <a:rPr lang="en-US" dirty="0"/>
              <a:t> responder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no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D2BD-685A-4ACD-8D59-164E440E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7445"/>
            <a:ext cx="9361402" cy="497184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devo </a:t>
            </a:r>
            <a:r>
              <a:rPr lang="en-US" dirty="0" err="1"/>
              <a:t>usar</a:t>
            </a:r>
            <a:r>
              <a:rPr lang="en-US" dirty="0"/>
              <a:t> LPIM ? </a:t>
            </a:r>
          </a:p>
          <a:p>
            <a:pPr>
              <a:buFont typeface="+mj-lt"/>
              <a:buAutoNum type="arabicPeriod"/>
            </a:pPr>
            <a:r>
              <a:rPr lang="en-US" dirty="0"/>
              <a:t>O que é o buffer pool? O que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nele</a:t>
            </a:r>
            <a:r>
              <a:rPr lang="en-US" dirty="0"/>
              <a:t>? </a:t>
            </a:r>
          </a:p>
          <a:p>
            <a:pPr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10GB no min server memory, o SQL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10GB no startup?</a:t>
            </a:r>
          </a:p>
          <a:p>
            <a:pPr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reiniciar</a:t>
            </a:r>
            <a:r>
              <a:rPr lang="en-US" dirty="0"/>
              <a:t> o </a:t>
            </a:r>
            <a:r>
              <a:rPr lang="en-US" dirty="0" err="1"/>
              <a:t>serviço</a:t>
            </a:r>
            <a:r>
              <a:rPr lang="en-US" dirty="0"/>
              <a:t> do SQL para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?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memory clerks que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consomem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? </a:t>
            </a:r>
          </a:p>
          <a:p>
            <a:pPr>
              <a:buFont typeface="+mj-lt"/>
              <a:buAutoNum type="arabicPeriod"/>
            </a:pPr>
            <a:r>
              <a:rPr lang="en-US" dirty="0"/>
              <a:t>O que é o lazy writer?</a:t>
            </a:r>
          </a:p>
          <a:p>
            <a:pPr>
              <a:buFont typeface="+mj-lt"/>
              <a:buAutoNum type="arabicPeriod"/>
            </a:pPr>
            <a:r>
              <a:rPr lang="en-US" dirty="0"/>
              <a:t>O que é um checkpoint? </a:t>
            </a:r>
          </a:p>
          <a:p>
            <a:pPr>
              <a:buFont typeface="+mj-lt"/>
              <a:buAutoNum type="arabicPeriod"/>
            </a:pPr>
            <a:r>
              <a:rPr lang="en-US" dirty="0"/>
              <a:t>O que é um indirect checkpoint? O que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?</a:t>
            </a:r>
          </a:p>
          <a:p>
            <a:pPr>
              <a:buFont typeface="+mj-lt"/>
              <a:buAutoNum type="arabicPeriod"/>
            </a:pPr>
            <a:r>
              <a:rPr lang="en-US" dirty="0"/>
              <a:t>Qual a </a:t>
            </a:r>
            <a:r>
              <a:rPr lang="en-US" dirty="0" err="1"/>
              <a:t>diferença</a:t>
            </a:r>
            <a:r>
              <a:rPr lang="en-US" dirty="0"/>
              <a:t> entre o lazy writer e o checkpoint?</a:t>
            </a:r>
          </a:p>
          <a:p>
            <a:pPr>
              <a:buFont typeface="+mj-lt"/>
              <a:buAutoNum type="arabicPeriod"/>
            </a:pPr>
            <a:r>
              <a:rPr lang="en-US" dirty="0"/>
              <a:t>O que o checkpoint </a:t>
            </a:r>
            <a:r>
              <a:rPr lang="en-US" dirty="0" err="1"/>
              <a:t>faz</a:t>
            </a:r>
            <a:r>
              <a:rPr lang="en-US" dirty="0"/>
              <a:t> no Tempdb?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 de 0 a 10, o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de um happy hour?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12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ople Chat buddie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878" y="4147807"/>
            <a:ext cx="3911102" cy="258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5"/>
          <p:cNvSpPr txBox="1"/>
          <p:nvPr/>
        </p:nvSpPr>
        <p:spPr>
          <a:xfrm>
            <a:off x="4753198" y="4833592"/>
            <a:ext cx="107199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3">
              <a:defRPr/>
            </a:pPr>
            <a:r>
              <a:rPr lang="pt-BR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28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Perguntas?</a:t>
            </a:r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265062" y="1189637"/>
            <a:ext cx="8509161" cy="243723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"</a:t>
            </a:r>
            <a:r>
              <a:rPr lang="pt-BR" dirty="0" err="1">
                <a:solidFill>
                  <a:srgbClr val="171717"/>
                </a:solidFill>
                <a:latin typeface="Consolas" panose="020B0609020204030204" pitchFamily="49" charset="0"/>
              </a:rPr>
              <a:t>About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me:" </a:t>
            </a:r>
          </a:p>
          <a:p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'Fabiano Neves Amorim'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'Data Platform MVP'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'fabianonevesamorim@hotmail.com | @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mcflyamorim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Project Engineer – Pythian(Love your data)'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'https://www.facebook.com/fabiano.nevesamorim'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strike="sngStrik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'https://www.orkut.com/mcflyamorim'</a:t>
            </a:r>
            <a:r>
              <a:rPr lang="pt-BR" strike="sngStrik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trike="sngStrike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'http://blogfabiano.com'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Tab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"About me:"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353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3646-E25F-4026-95C5-A29DBC0E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241"/>
            <a:ext cx="8596668" cy="70103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C642-4BD3-490F-804A-90876E76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4720"/>
            <a:ext cx="8596668" cy="554736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precisa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? </a:t>
            </a:r>
            <a:r>
              <a:rPr lang="en-US" sz="2000" dirty="0" err="1"/>
              <a:t>Porque</a:t>
            </a:r>
            <a:r>
              <a:rPr lang="en-US" sz="2000" dirty="0"/>
              <a:t> </a:t>
            </a:r>
            <a:r>
              <a:rPr lang="en-US" sz="2000" dirty="0" err="1"/>
              <a:t>ela</a:t>
            </a:r>
            <a:r>
              <a:rPr lang="en-US" sz="2000" dirty="0"/>
              <a:t> é </a:t>
            </a:r>
            <a:r>
              <a:rPr lang="en-US" sz="2000" dirty="0" err="1"/>
              <a:t>tão</a:t>
            </a:r>
            <a:r>
              <a:rPr lang="en-US" sz="2000" dirty="0"/>
              <a:t> </a:t>
            </a:r>
            <a:r>
              <a:rPr lang="en-US" sz="2000" dirty="0" err="1"/>
              <a:t>importante</a:t>
            </a:r>
            <a:r>
              <a:rPr lang="en-US" sz="2000" dirty="0"/>
              <a:t>?</a:t>
            </a:r>
          </a:p>
          <a:p>
            <a:pPr lvl="1"/>
            <a:r>
              <a:rPr lang="en-US" sz="1800" dirty="0" err="1"/>
              <a:t>Tópico</a:t>
            </a:r>
            <a:r>
              <a:rPr lang="en-US" sz="1800" dirty="0"/>
              <a:t> </a:t>
            </a:r>
            <a:r>
              <a:rPr lang="en-US" sz="1800" dirty="0" err="1"/>
              <a:t>coberto</a:t>
            </a:r>
            <a:r>
              <a:rPr lang="en-US" sz="1800" dirty="0"/>
              <a:t> no </a:t>
            </a:r>
            <a:r>
              <a:rPr lang="en-US" sz="1800" dirty="0" err="1"/>
              <a:t>módulo</a:t>
            </a:r>
            <a:r>
              <a:rPr lang="en-US" sz="1800" dirty="0"/>
              <a:t> 2 (</a:t>
            </a:r>
            <a:r>
              <a:rPr lang="en-US" sz="1800" dirty="0" err="1"/>
              <a:t>memória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 1)</a:t>
            </a:r>
          </a:p>
          <a:p>
            <a:r>
              <a:rPr lang="en-US" sz="2000" dirty="0"/>
              <a:t>Memory clerks</a:t>
            </a:r>
          </a:p>
          <a:p>
            <a:pPr lvl="1"/>
            <a:r>
              <a:rPr lang="en-US" sz="1800" strike="sngStrike" dirty="0"/>
              <a:t>Data cache buffer pool, </a:t>
            </a:r>
            <a:r>
              <a:rPr lang="en-US" sz="1800" strike="sngStrike" dirty="0" err="1"/>
              <a:t>LockManager</a:t>
            </a:r>
            <a:r>
              <a:rPr lang="en-US" sz="1800" strike="sngStrike" dirty="0"/>
              <a:t>, </a:t>
            </a:r>
            <a:r>
              <a:rPr lang="en-US" sz="1800" strike="sngStrike" dirty="0" err="1"/>
              <a:t>CachePlan</a:t>
            </a:r>
            <a:r>
              <a:rPr lang="en-US" sz="1800" strike="sngStrike" dirty="0"/>
              <a:t> (</a:t>
            </a:r>
            <a:r>
              <a:rPr lang="en-US" sz="1800" dirty="0" err="1"/>
              <a:t>Tópico</a:t>
            </a:r>
            <a:r>
              <a:rPr lang="en-US" sz="1800" dirty="0"/>
              <a:t> </a:t>
            </a:r>
            <a:r>
              <a:rPr lang="en-US" sz="1800" dirty="0" err="1"/>
              <a:t>coberto</a:t>
            </a:r>
            <a:r>
              <a:rPr lang="en-US" sz="1800" dirty="0"/>
              <a:t> no </a:t>
            </a:r>
            <a:r>
              <a:rPr lang="en-US" sz="1800" dirty="0" err="1"/>
              <a:t>módulo</a:t>
            </a:r>
            <a:r>
              <a:rPr lang="en-US" sz="1800" dirty="0"/>
              <a:t> 2 (</a:t>
            </a:r>
            <a:r>
              <a:rPr lang="en-US" sz="1800" dirty="0" err="1"/>
              <a:t>memória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 1))</a:t>
            </a:r>
            <a:endParaRPr lang="en-US" sz="1800" strike="sngStrike" dirty="0"/>
          </a:p>
          <a:p>
            <a:pPr lvl="1"/>
            <a:r>
              <a:rPr lang="en-US" sz="1800" dirty="0"/>
              <a:t>MEMORYCLERK_SQLQERESERVATIONS (a.k.a. memory grant)</a:t>
            </a:r>
          </a:p>
          <a:p>
            <a:r>
              <a:rPr lang="en-US" sz="2000" dirty="0" err="1"/>
              <a:t>Estimativas</a:t>
            </a:r>
            <a:r>
              <a:rPr lang="en-US" sz="2000" dirty="0"/>
              <a:t> e </a:t>
            </a:r>
            <a:r>
              <a:rPr lang="en-US" sz="2000" dirty="0" err="1"/>
              <a:t>operadores</a:t>
            </a:r>
            <a:endParaRPr lang="en-US" sz="2000" dirty="0"/>
          </a:p>
          <a:p>
            <a:pPr lvl="1"/>
            <a:r>
              <a:rPr lang="en-US" sz="1800" dirty="0" err="1"/>
              <a:t>Estatísticas</a:t>
            </a:r>
            <a:r>
              <a:rPr lang="en-US" sz="1800" dirty="0"/>
              <a:t>, datatypes, MAXDOP, memory fractions…</a:t>
            </a:r>
          </a:p>
          <a:p>
            <a:r>
              <a:rPr lang="en-US" sz="2000" dirty="0" err="1"/>
              <a:t>Semáforos</a:t>
            </a:r>
            <a:endParaRPr lang="en-US" sz="2000" dirty="0"/>
          </a:p>
          <a:p>
            <a:pPr lvl="1"/>
            <a:r>
              <a:rPr lang="en-US" sz="1800" dirty="0" err="1"/>
              <a:t>Filas</a:t>
            </a:r>
            <a:r>
              <a:rPr lang="en-US" sz="1800" dirty="0"/>
              <a:t> e custos</a:t>
            </a:r>
          </a:p>
          <a:p>
            <a:pPr lvl="1"/>
            <a:r>
              <a:rPr lang="en-US" sz="1800" dirty="0"/>
              <a:t>Query timeout</a:t>
            </a:r>
          </a:p>
          <a:p>
            <a:r>
              <a:rPr lang="en-US" sz="2000" dirty="0" err="1"/>
              <a:t>Ajustanto</a:t>
            </a:r>
            <a:r>
              <a:rPr lang="en-US" sz="2000" dirty="0"/>
              <a:t> o memory grant</a:t>
            </a:r>
          </a:p>
          <a:p>
            <a:pPr lvl="1"/>
            <a:r>
              <a:rPr lang="en-US" sz="1800" dirty="0"/>
              <a:t>Resource governor, query wait, hints, TFs, configs.</a:t>
            </a:r>
          </a:p>
          <a:p>
            <a:r>
              <a:rPr lang="en-US" sz="2000" dirty="0" err="1"/>
              <a:t>Monitorando</a:t>
            </a:r>
            <a:r>
              <a:rPr lang="en-US" sz="2000" dirty="0"/>
              <a:t> memory grant</a:t>
            </a:r>
          </a:p>
          <a:p>
            <a:pPr lvl="1"/>
            <a:r>
              <a:rPr lang="en-US" sz="1800" dirty="0"/>
              <a:t>Profiler, extended events, perfmon e waits</a:t>
            </a:r>
          </a:p>
          <a:p>
            <a:r>
              <a:rPr lang="en-US" sz="2000" dirty="0"/>
              <a:t>Demos e labs</a:t>
            </a:r>
          </a:p>
        </p:txBody>
      </p:sp>
    </p:spTree>
    <p:extLst>
      <p:ext uri="{BB962C8B-B14F-4D97-AF65-F5344CB8AC3E}">
        <p14:creationId xmlns:p14="http://schemas.microsoft.com/office/powerpoint/2010/main" val="25781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1454580" cy="1143000"/>
          </a:xfrm>
        </p:spPr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Memory</a:t>
            </a:r>
            <a:r>
              <a:rPr lang="pt-BR" dirty="0"/>
              <a:t> / </a:t>
            </a:r>
            <a:r>
              <a:rPr lang="pt-BR" dirty="0" err="1"/>
              <a:t>Workspace</a:t>
            </a:r>
            <a:r>
              <a:rPr lang="pt-BR" dirty="0"/>
              <a:t> </a:t>
            </a:r>
            <a:r>
              <a:rPr lang="pt-BR" dirty="0" err="1"/>
              <a:t>Memory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33159"/>
            <a:ext cx="9052560" cy="5348921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/>
              <a:t>32/64 bits </a:t>
            </a:r>
            <a:r>
              <a:rPr lang="pt-BR" sz="3200" dirty="0" err="1"/>
              <a:t>memory</a:t>
            </a:r>
            <a:r>
              <a:rPr lang="pt-BR" sz="3200" dirty="0"/>
              <a:t>, AWE, PAE, /3GB</a:t>
            </a:r>
          </a:p>
          <a:p>
            <a:pPr lvl="1"/>
            <a:r>
              <a:rPr lang="pt-BR" sz="3000" dirty="0"/>
              <a:t>AWE só é utilizado para buffer pool</a:t>
            </a:r>
          </a:p>
          <a:p>
            <a:pPr lvl="1"/>
            <a:r>
              <a:rPr lang="pt-BR" sz="3000" dirty="0"/>
              <a:t>Em 34bits + AWE </a:t>
            </a:r>
            <a:r>
              <a:rPr lang="pt-BR" sz="3000" dirty="0" err="1"/>
              <a:t>workspace</a:t>
            </a:r>
            <a:r>
              <a:rPr lang="pt-BR" sz="3000" dirty="0"/>
              <a:t> </a:t>
            </a:r>
            <a:r>
              <a:rPr lang="pt-BR" sz="3000" dirty="0" err="1"/>
              <a:t>memory</a:t>
            </a:r>
            <a:r>
              <a:rPr lang="pt-BR" sz="3000" dirty="0"/>
              <a:t> </a:t>
            </a:r>
            <a:r>
              <a:rPr lang="pt-BR" sz="3000" dirty="0" err="1"/>
              <a:t>grant</a:t>
            </a:r>
            <a:r>
              <a:rPr lang="pt-BR" sz="3000" dirty="0"/>
              <a:t> continua limitado a 2GB</a:t>
            </a:r>
          </a:p>
          <a:p>
            <a:r>
              <a:rPr lang="pt-BR" sz="3200" dirty="0"/>
              <a:t>Operadores dos planos de execução precisam de memória para executar uma tarefa</a:t>
            </a:r>
          </a:p>
          <a:p>
            <a:r>
              <a:rPr lang="pt-BR" sz="3200" dirty="0" err="1"/>
              <a:t>Woskspace</a:t>
            </a:r>
            <a:r>
              <a:rPr lang="pt-BR" sz="3200" dirty="0"/>
              <a:t> </a:t>
            </a:r>
            <a:r>
              <a:rPr lang="pt-BR" sz="3200" dirty="0" err="1"/>
              <a:t>memory</a:t>
            </a:r>
            <a:r>
              <a:rPr lang="pt-BR" sz="3200" dirty="0"/>
              <a:t> </a:t>
            </a:r>
            <a:r>
              <a:rPr lang="pt-BR" sz="3200" dirty="0" err="1"/>
              <a:t>grant</a:t>
            </a:r>
            <a:r>
              <a:rPr lang="pt-BR" sz="3200" dirty="0"/>
              <a:t>  é a área de memória utilizada para processamento de consultas</a:t>
            </a:r>
          </a:p>
          <a:p>
            <a:pPr lvl="1"/>
            <a:r>
              <a:rPr lang="pt-BR" sz="2900" dirty="0"/>
              <a:t>Pode utilizar até 75% do “</a:t>
            </a:r>
            <a:r>
              <a:rPr lang="pt-BR" sz="2900" dirty="0" err="1"/>
              <a:t>max</a:t>
            </a:r>
            <a:r>
              <a:rPr lang="pt-BR" sz="2900" dirty="0"/>
              <a:t> server </a:t>
            </a:r>
            <a:r>
              <a:rPr lang="pt-BR" sz="2900" dirty="0" err="1"/>
              <a:t>memory</a:t>
            </a:r>
            <a:r>
              <a:rPr lang="pt-BR" sz="2900" dirty="0"/>
              <a:t>”</a:t>
            </a:r>
          </a:p>
          <a:p>
            <a:pPr lvl="1"/>
            <a:r>
              <a:rPr lang="pt-BR" sz="2900" dirty="0"/>
              <a:t>Por padrão cada consulta pode utilizar até 25% do </a:t>
            </a:r>
            <a:r>
              <a:rPr lang="pt-BR" sz="2900" dirty="0" err="1"/>
              <a:t>workspace</a:t>
            </a:r>
            <a:r>
              <a:rPr lang="pt-BR" sz="2900" dirty="0"/>
              <a:t> </a:t>
            </a:r>
            <a:r>
              <a:rPr lang="pt-BR" sz="2900" dirty="0" err="1"/>
              <a:t>memory</a:t>
            </a:r>
            <a:r>
              <a:rPr lang="pt-BR" sz="2900" dirty="0"/>
              <a:t> </a:t>
            </a:r>
            <a:r>
              <a:rPr lang="pt-BR" sz="2900" dirty="0" err="1"/>
              <a:t>grant</a:t>
            </a:r>
            <a:endParaRPr lang="pt-BR" sz="2900" dirty="0"/>
          </a:p>
          <a:p>
            <a:pPr lvl="1"/>
            <a:r>
              <a:rPr lang="pt-BR" sz="2900" dirty="0"/>
              <a:t>Utiliza semáforos para gerenciar alocação de memória e controlar prioridade das consultas</a:t>
            </a:r>
          </a:p>
          <a:p>
            <a:r>
              <a:rPr lang="pt-BR" sz="3200" dirty="0"/>
              <a:t>Consulta só será executada caso memória disponível for maior que 150% do necessário.</a:t>
            </a:r>
          </a:p>
          <a:p>
            <a:pPr lvl="1"/>
            <a:r>
              <a:rPr lang="pt-BR" sz="2900" dirty="0"/>
              <a:t>Exemplo, se uma consulta precisa de 100MB de </a:t>
            </a:r>
            <a:r>
              <a:rPr lang="pt-BR" sz="2900" dirty="0" err="1"/>
              <a:t>memory</a:t>
            </a:r>
            <a:r>
              <a:rPr lang="pt-BR" sz="2900" dirty="0"/>
              <a:t> </a:t>
            </a:r>
            <a:r>
              <a:rPr lang="pt-BR" sz="2900" dirty="0" err="1"/>
              <a:t>grant</a:t>
            </a:r>
            <a:r>
              <a:rPr lang="pt-BR" sz="2900" dirty="0"/>
              <a:t>, ela só será executada se o disponível no </a:t>
            </a:r>
            <a:r>
              <a:rPr lang="pt-BR" sz="2900" dirty="0" err="1"/>
              <a:t>workspace</a:t>
            </a:r>
            <a:r>
              <a:rPr lang="pt-BR" sz="2900" dirty="0"/>
              <a:t> for maior que 150MB</a:t>
            </a:r>
          </a:p>
        </p:txBody>
      </p:sp>
    </p:spTree>
    <p:extLst>
      <p:ext uri="{BB962C8B-B14F-4D97-AF65-F5344CB8AC3E}">
        <p14:creationId xmlns:p14="http://schemas.microsoft.com/office/powerpoint/2010/main" val="391066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1454580" cy="1143000"/>
          </a:xfrm>
        </p:spPr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Memory</a:t>
            </a:r>
            <a:r>
              <a:rPr lang="pt-BR" dirty="0"/>
              <a:t> / </a:t>
            </a:r>
            <a:r>
              <a:rPr lang="pt-BR" dirty="0" err="1"/>
              <a:t>Workspace</a:t>
            </a:r>
            <a:r>
              <a:rPr lang="pt-BR" dirty="0"/>
              <a:t> </a:t>
            </a:r>
            <a:r>
              <a:rPr lang="pt-BR" dirty="0" err="1"/>
              <a:t>Memory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33159"/>
            <a:ext cx="9418321" cy="5348921"/>
          </a:xfrm>
        </p:spPr>
        <p:txBody>
          <a:bodyPr>
            <a:normAutofit/>
          </a:bodyPr>
          <a:lstStyle/>
          <a:p>
            <a:r>
              <a:rPr lang="pt-BR" sz="2400"/>
              <a:t>Memória </a:t>
            </a:r>
            <a:r>
              <a:rPr lang="pt-BR" sz="2400" dirty="0"/>
              <a:t>a ser utilizada será roubada (</a:t>
            </a:r>
            <a:r>
              <a:rPr lang="pt-BR" sz="2400" dirty="0" err="1"/>
              <a:t>steal</a:t>
            </a:r>
            <a:r>
              <a:rPr lang="pt-BR" sz="2400" dirty="0"/>
              <a:t>) do BP</a:t>
            </a:r>
          </a:p>
          <a:p>
            <a:r>
              <a:rPr lang="pt-BR" sz="2400" dirty="0"/>
              <a:t>Caso o valor for muito alto, pode causar problemas</a:t>
            </a:r>
          </a:p>
          <a:p>
            <a:r>
              <a:rPr lang="pt-BR" sz="2400" dirty="0"/>
              <a:t>Memória necessária é reservada, mas só é roubada do BP quando for utilizada, portanto, podemos ter um MEMORYCLERK_SQLBUFFERPOOL +  MEMORYCLERK_SQLQERESERVATIONS maior que o Max Server </a:t>
            </a:r>
            <a:r>
              <a:rPr lang="pt-BR" sz="2400" dirty="0" err="1"/>
              <a:t>Memory</a:t>
            </a:r>
            <a:endParaRPr lang="pt-BR" sz="2400" dirty="0"/>
          </a:p>
          <a:p>
            <a:pPr lvl="1"/>
            <a:r>
              <a:rPr lang="en-US" sz="2000" dirty="0" err="1"/>
              <a:t>sys.dm_os_memory_brokers</a:t>
            </a:r>
            <a:r>
              <a:rPr lang="en-US" sz="2000" dirty="0"/>
              <a:t> - </a:t>
            </a:r>
            <a:r>
              <a:rPr lang="pt-BR" sz="2000" dirty="0"/>
              <a:t>MEMORYBROKER_FOR_RESERVE = “</a:t>
            </a:r>
            <a:r>
              <a:rPr lang="en-US" sz="2000" dirty="0"/>
              <a:t>Memory </a:t>
            </a:r>
            <a:r>
              <a:rPr lang="en-US" sz="2000" b="1" i="1" dirty="0"/>
              <a:t>reserved for future use</a:t>
            </a:r>
            <a:r>
              <a:rPr lang="en-US" sz="2000" dirty="0"/>
              <a:t> by currently executing requests.”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35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1454580" cy="1143000"/>
          </a:xfrm>
        </p:spPr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Memory</a:t>
            </a:r>
            <a:r>
              <a:rPr lang="pt-BR" dirty="0"/>
              <a:t> / </a:t>
            </a:r>
            <a:r>
              <a:rPr lang="pt-BR" dirty="0" err="1"/>
              <a:t>Workspace</a:t>
            </a:r>
            <a:r>
              <a:rPr lang="pt-BR" dirty="0"/>
              <a:t> </a:t>
            </a:r>
            <a:r>
              <a:rPr lang="pt-BR" dirty="0" err="1"/>
              <a:t>Memory</a:t>
            </a:r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4C2EEF-9586-42E1-A04F-DA89B2449E2A}"/>
              </a:ext>
            </a:extLst>
          </p:cNvPr>
          <p:cNvGrpSpPr/>
          <p:nvPr/>
        </p:nvGrpSpPr>
        <p:grpSpPr>
          <a:xfrm>
            <a:off x="3290026" y="1629566"/>
            <a:ext cx="1369935" cy="1953852"/>
            <a:chOff x="457199" y="1367682"/>
            <a:chExt cx="1027451" cy="1465389"/>
          </a:xfrm>
        </p:grpSpPr>
        <p:pic>
          <p:nvPicPr>
            <p:cNvPr id="1028" name="Picture 4" descr="Imagem relacionada">
              <a:extLst>
                <a:ext uri="{FF2B5EF4-FFF2-40B4-BE49-F238E27FC236}">
                  <a16:creationId xmlns:a16="http://schemas.microsoft.com/office/drawing/2014/main" id="{BA36E499-E0D1-4A08-BA3F-5F55B674B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20" y="1367682"/>
              <a:ext cx="960530" cy="118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75731-CCC5-4939-8E78-1D18E5E7273C}"/>
                </a:ext>
              </a:extLst>
            </p:cNvPr>
            <p:cNvSpPr txBox="1"/>
            <p:nvPr/>
          </p:nvSpPr>
          <p:spPr>
            <a:xfrm>
              <a:off x="457199" y="2486822"/>
              <a:ext cx="9307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ServerA</a:t>
              </a:r>
              <a:endParaRPr lang="en-US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2AD1AB-80E2-4D53-9A7F-E56728A0D2C2}"/>
              </a:ext>
            </a:extLst>
          </p:cNvPr>
          <p:cNvGrpSpPr/>
          <p:nvPr/>
        </p:nvGrpSpPr>
        <p:grpSpPr>
          <a:xfrm>
            <a:off x="5576612" y="2108862"/>
            <a:ext cx="2672527" cy="1474555"/>
            <a:chOff x="2174606" y="1670823"/>
            <a:chExt cx="2004395" cy="1105916"/>
          </a:xfrm>
        </p:grpSpPr>
        <p:pic>
          <p:nvPicPr>
            <p:cNvPr id="1030" name="Picture 6" descr="Resultado de imagem para Random access memory">
              <a:extLst>
                <a:ext uri="{FF2B5EF4-FFF2-40B4-BE49-F238E27FC236}">
                  <a16:creationId xmlns:a16="http://schemas.microsoft.com/office/drawing/2014/main" id="{9433148C-2D57-46A4-A562-D973F2F5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813" y="1670823"/>
              <a:ext cx="1093335" cy="84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7BC0FB-1DD8-4C2D-AA74-76340A3B38B8}"/>
                </a:ext>
              </a:extLst>
            </p:cNvPr>
            <p:cNvSpPr txBox="1"/>
            <p:nvPr/>
          </p:nvSpPr>
          <p:spPr>
            <a:xfrm>
              <a:off x="2174606" y="2522824"/>
              <a:ext cx="2004395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Max Server Memory = 10GB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59037-1B26-4A48-A81A-588AF5841338}"/>
              </a:ext>
            </a:extLst>
          </p:cNvPr>
          <p:cNvSpPr/>
          <p:nvPr/>
        </p:nvSpPr>
        <p:spPr>
          <a:xfrm>
            <a:off x="889110" y="3922003"/>
            <a:ext cx="10643298" cy="2092881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memória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disponível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workspace memory grant ?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máximo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memória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se 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plataforma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32bits?</a:t>
            </a:r>
          </a:p>
        </p:txBody>
      </p:sp>
    </p:spTree>
    <p:extLst>
      <p:ext uri="{BB962C8B-B14F-4D97-AF65-F5344CB8AC3E}">
        <p14:creationId xmlns:p14="http://schemas.microsoft.com/office/powerpoint/2010/main" val="314325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2" y="2661257"/>
            <a:ext cx="6797038" cy="3527931"/>
          </a:xfrm>
        </p:spPr>
        <p:txBody>
          <a:bodyPr>
            <a:normAutofit/>
          </a:bodyPr>
          <a:lstStyle/>
          <a:p>
            <a:r>
              <a:rPr lang="en-US" sz="2800" dirty="0"/>
              <a:t>Demo1 - Workspace memory grant</a:t>
            </a:r>
          </a:p>
          <a:p>
            <a:r>
              <a:rPr lang="en-US" sz="2800" dirty="0"/>
              <a:t>Demo2 - Test 32bit</a:t>
            </a:r>
          </a:p>
          <a:p>
            <a:r>
              <a:rPr lang="en-US" sz="2800" dirty="0"/>
              <a:t>Demo3 - </a:t>
            </a:r>
            <a:r>
              <a:rPr lang="en-US" sz="2800" dirty="0" err="1"/>
              <a:t>MemoryGrant</a:t>
            </a:r>
            <a:r>
              <a:rPr lang="en-US" sz="2800" dirty="0"/>
              <a:t> limited to 25%</a:t>
            </a:r>
            <a:endParaRPr lang="en-US" sz="24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73042" y="959329"/>
            <a:ext cx="3491509" cy="1224408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/>
              <a:t>Demo</a:t>
            </a:r>
          </a:p>
        </p:txBody>
      </p:sp>
      <p:pic>
        <p:nvPicPr>
          <p:cNvPr id="8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240" y="1744326"/>
            <a:ext cx="3369347" cy="3369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7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994986" cy="4962987"/>
          </a:xfrm>
        </p:spPr>
        <p:txBody>
          <a:bodyPr>
            <a:normAutofit/>
          </a:bodyPr>
          <a:lstStyle/>
          <a:p>
            <a:r>
              <a:rPr lang="en-US" sz="2800" dirty="0" err="1"/>
              <a:t>QueryMemory</a:t>
            </a:r>
            <a:r>
              <a:rPr lang="en-US" sz="2800" dirty="0"/>
              <a:t> é </a:t>
            </a:r>
            <a:r>
              <a:rPr lang="en-US" sz="2800" dirty="0" err="1"/>
              <a:t>estimada</a:t>
            </a:r>
            <a:r>
              <a:rPr lang="en-US" sz="2800" dirty="0"/>
              <a:t> </a:t>
            </a:r>
            <a:r>
              <a:rPr lang="en-US" sz="2800" dirty="0" err="1"/>
              <a:t>utilizando</a:t>
            </a:r>
            <a:r>
              <a:rPr lang="en-US" sz="2800" dirty="0"/>
              <a:t> as </a:t>
            </a:r>
            <a:r>
              <a:rPr lang="en-US" sz="2800" dirty="0" err="1"/>
              <a:t>estatísticas</a:t>
            </a:r>
            <a:endParaRPr lang="en-US" sz="2800" dirty="0"/>
          </a:p>
          <a:p>
            <a:pPr lvl="1"/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, se </a:t>
            </a:r>
            <a:r>
              <a:rPr lang="en-US" sz="2400" dirty="0" err="1"/>
              <a:t>estiver</a:t>
            </a:r>
            <a:r>
              <a:rPr lang="en-US" sz="2400" dirty="0"/>
              <a:t> </a:t>
            </a:r>
            <a:r>
              <a:rPr lang="en-US" sz="2400" dirty="0" err="1"/>
              <a:t>desatualizado</a:t>
            </a:r>
            <a:r>
              <a:rPr lang="en-US" sz="2400" dirty="0"/>
              <a:t>,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merda</a:t>
            </a:r>
            <a:endParaRPr lang="en-US" sz="2400" dirty="0"/>
          </a:p>
          <a:p>
            <a:r>
              <a:rPr lang="en-US" sz="2800" dirty="0"/>
              <a:t>O dobro + um </a:t>
            </a:r>
            <a:r>
              <a:rPr lang="en-US" sz="2800" dirty="0" err="1"/>
              <a:t>pouco</a:t>
            </a:r>
            <a:r>
              <a:rPr lang="en-US" sz="2800" dirty="0"/>
              <a:t> + DOP (exchange)</a:t>
            </a:r>
          </a:p>
          <a:p>
            <a:r>
              <a:rPr lang="en-US" sz="2800" dirty="0" err="1"/>
              <a:t>RowSize</a:t>
            </a:r>
            <a:r>
              <a:rPr lang="en-US" sz="2800" dirty="0"/>
              <a:t> </a:t>
            </a:r>
            <a:r>
              <a:rPr lang="en-US" sz="2800" dirty="0" err="1"/>
              <a:t>depende</a:t>
            </a:r>
            <a:r>
              <a:rPr lang="en-US" sz="2800" dirty="0"/>
              <a:t> do datatype</a:t>
            </a:r>
          </a:p>
          <a:p>
            <a:pPr lvl="1"/>
            <a:r>
              <a:rPr lang="en-US" sz="2400" dirty="0" err="1"/>
              <a:t>Int</a:t>
            </a:r>
            <a:r>
              <a:rPr lang="en-US" sz="2400" dirty="0"/>
              <a:t> = 4 bytes</a:t>
            </a:r>
          </a:p>
          <a:p>
            <a:pPr lvl="1"/>
            <a:r>
              <a:rPr lang="en-US" sz="2400" dirty="0" err="1"/>
              <a:t>BigInt</a:t>
            </a:r>
            <a:r>
              <a:rPr lang="en-US" sz="2400" dirty="0"/>
              <a:t> = 8 bytes</a:t>
            </a:r>
          </a:p>
          <a:p>
            <a:pPr lvl="1"/>
            <a:r>
              <a:rPr lang="en-US" sz="2400" dirty="0"/>
              <a:t>Char(10) = 10 bytes</a:t>
            </a:r>
          </a:p>
          <a:p>
            <a:pPr lvl="1"/>
            <a:r>
              <a:rPr lang="en-US" sz="2400" dirty="0"/>
              <a:t>E um </a:t>
            </a:r>
            <a:r>
              <a:rPr lang="en-US" sz="2400" b="1" dirty="0" err="1">
                <a:solidFill>
                  <a:srgbClr val="FF0000"/>
                </a:solidFill>
              </a:rPr>
              <a:t>Var</a:t>
            </a:r>
            <a:r>
              <a:rPr lang="en-US" sz="2400" dirty="0" err="1"/>
              <a:t>Char</a:t>
            </a:r>
            <a:r>
              <a:rPr lang="en-US" sz="2400" dirty="0"/>
              <a:t>(2000) = </a:t>
            </a:r>
            <a:r>
              <a:rPr lang="en-US" sz="2400" dirty="0" err="1"/>
              <a:t>Quantos</a:t>
            </a:r>
            <a:r>
              <a:rPr lang="en-US" sz="2400" dirty="0"/>
              <a:t> bytes? R.: 1000.</a:t>
            </a:r>
          </a:p>
          <a:p>
            <a:r>
              <a:rPr lang="en-US" sz="2800" dirty="0" err="1"/>
              <a:t>Cuidado</a:t>
            </a:r>
            <a:r>
              <a:rPr lang="en-US" sz="2800" dirty="0"/>
              <a:t> com VARCHAR(MAX) </a:t>
            </a:r>
            <a:r>
              <a:rPr lang="en-US" sz="2800" dirty="0" err="1"/>
              <a:t>pra</a:t>
            </a:r>
            <a:r>
              <a:rPr lang="en-US" sz="2800" dirty="0"/>
              <a:t> </a:t>
            </a:r>
            <a:r>
              <a:rPr lang="en-US" sz="2800" dirty="0" err="1"/>
              <a:t>todo</a:t>
            </a:r>
            <a:r>
              <a:rPr lang="en-US" sz="2800" dirty="0"/>
              <a:t> </a:t>
            </a:r>
            <a:r>
              <a:rPr lang="en-US" sz="2800" dirty="0" err="1"/>
              <a:t>lado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4932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3274</TotalTime>
  <Words>1782</Words>
  <Application>Microsoft Office PowerPoint</Application>
  <PresentationFormat>Widescreen</PresentationFormat>
  <Paragraphs>273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Trebuchet MS</vt:lpstr>
      <vt:lpstr>Wingdings 3</vt:lpstr>
      <vt:lpstr>Facet</vt:lpstr>
      <vt:lpstr>Módulo 03 – Memória Parte 2</vt:lpstr>
      <vt:lpstr>You name it</vt:lpstr>
      <vt:lpstr>Ok, então, porque um treinamento apenas pra falar sobre memory grant? </vt:lpstr>
      <vt:lpstr>Agenda</vt:lpstr>
      <vt:lpstr>Query Memory / Workspace Memory</vt:lpstr>
      <vt:lpstr>Query Memory / Workspace Memory</vt:lpstr>
      <vt:lpstr>Query Memory / Workspace Memory</vt:lpstr>
      <vt:lpstr>PowerPoint Presentation</vt:lpstr>
      <vt:lpstr>Estatísticas</vt:lpstr>
      <vt:lpstr>Estatísticas</vt:lpstr>
      <vt:lpstr>MAXDOP</vt:lpstr>
      <vt:lpstr>Memory fractions</vt:lpstr>
      <vt:lpstr>QueryPlan INFO SQL2017</vt:lpstr>
      <vt:lpstr>PowerPoint Presentation</vt:lpstr>
      <vt:lpstr>Semáforos</vt:lpstr>
      <vt:lpstr>Semáforos Codificado para dar prioridade a consultas pequenas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Controlando e ajustando o memory grant</vt:lpstr>
      <vt:lpstr>Controlando e ajustando o memory grant</vt:lpstr>
      <vt:lpstr>Controlando e ajustando o memory grant</vt:lpstr>
      <vt:lpstr>Controlando e ajustando o memory grant</vt:lpstr>
      <vt:lpstr>TF7470 </vt:lpstr>
      <vt:lpstr>TF2335 </vt:lpstr>
      <vt:lpstr>Notas</vt:lpstr>
      <vt:lpstr>PowerPoint Presentation</vt:lpstr>
      <vt:lpstr>Monitorando memory grant</vt:lpstr>
      <vt:lpstr>Monitorando memory grant</vt:lpstr>
      <vt:lpstr>Monitorando memory grant</vt:lpstr>
      <vt:lpstr>Quando minha query vai precisar de MemoryGrant?</vt:lpstr>
      <vt:lpstr>PowerPoint Presentation</vt:lpstr>
      <vt:lpstr>Memory grant feedback SQL Server 2017/2019</vt:lpstr>
      <vt:lpstr>PowerPoint Presentation</vt:lpstr>
      <vt:lpstr>FAQ – Vamos tentar responder algumas perguntas sobre memória no SQL?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Carreira - Microsoft e mercado de trabalho pra banco de dados!</dc:title>
  <dc:creator>Fabiano</dc:creator>
  <cp:lastModifiedBy>Fabiano Neves Amorim</cp:lastModifiedBy>
  <cp:revision>1049</cp:revision>
  <dcterms:created xsi:type="dcterms:W3CDTF">2015-04-17T21:24:08Z</dcterms:created>
  <dcterms:modified xsi:type="dcterms:W3CDTF">2019-10-29T00:26:17Z</dcterms:modified>
</cp:coreProperties>
</file>