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68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5122" autoAdjust="0"/>
  </p:normalViewPr>
  <p:slideViewPr>
    <p:cSldViewPr>
      <p:cViewPr varScale="1">
        <p:scale>
          <a:sx n="66" d="100"/>
          <a:sy n="66" d="100"/>
        </p:scale>
        <p:origin x="14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36356-310E-48AB-9A6C-240778C50482}" type="datetimeFigureOut">
              <a:rPr lang="pt-BR" smtClean="0"/>
              <a:pPr/>
              <a:t>17/03/2014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3E0F9-0F36-45BE-B61F-21B436874BF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811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59159-5879-4B9D-90E5-3ED82088845C}" type="datetimeFigureOut">
              <a:rPr lang="pt-BR" smtClean="0"/>
              <a:pPr/>
              <a:t>17/03/2014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48EEA-AE54-4A47-9D83-BAC7ABD75B75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544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17/03/2014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6"/>
          <p:cNvSpPr>
            <a:spLocks noGrp="1"/>
          </p:cNvSpPr>
          <p:nvPr>
            <p:ph type="body" sz="quarter" idx="14" hasCustomPrompt="1"/>
          </p:nvPr>
        </p:nvSpPr>
        <p:spPr>
          <a:xfrm>
            <a:off x="428596" y="1000107"/>
            <a:ext cx="7072362" cy="571505"/>
          </a:xfrm>
        </p:spPr>
        <p:txBody>
          <a:bodyPr>
            <a:noAutofit/>
          </a:bodyPr>
          <a:lstStyle>
            <a:lvl1pPr marL="0">
              <a:buFontTx/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t-BR" dirty="0" smtClean="0"/>
              <a:t>SQL07 - Recursos de Otimização para o desenvolvedor</a:t>
            </a:r>
            <a:endParaRPr lang="pt-BR" dirty="0"/>
          </a:p>
        </p:txBody>
      </p:sp>
      <p:sp>
        <p:nvSpPr>
          <p:cNvPr id="34" name="CaixaDeTexto 33"/>
          <p:cNvSpPr txBox="1"/>
          <p:nvPr userDrawn="1"/>
        </p:nvSpPr>
        <p:spPr>
          <a:xfrm>
            <a:off x="428596" y="428604"/>
            <a:ext cx="3929090" cy="571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b="1" cap="none" spc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SQL</a:t>
            </a:r>
            <a:r>
              <a:rPr lang="pt-BR" sz="3200" b="1" cap="none" spc="0" baseline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Server 2008</a:t>
            </a:r>
            <a:endParaRPr lang="pt-BR" sz="3200" b="1" cap="none" spc="0" dirty="0">
              <a:ln w="1905"/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3786182" y="3465950"/>
            <a:ext cx="1676400" cy="104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 userDrawn="1"/>
        </p:nvSpPr>
        <p:spPr>
          <a:xfrm>
            <a:off x="357158" y="5000636"/>
            <a:ext cx="8429684" cy="714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Módulo 01 – Introdução à otimização no SQL Server</a:t>
            </a:r>
            <a:endParaRPr lang="pt-BR" sz="3200" b="1" cap="none" spc="0" baseline="0" dirty="0" smtClean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  <a:p>
            <a:pPr algn="ctr"/>
            <a:endParaRPr lang="pt-BR" sz="3200" b="1" cap="none" spc="0" dirty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sz="3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da demonstração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17/03/2014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17/03/2014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do laboratório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17/03/2014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87153-7099-47CB-9E6F-8A7C378EE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C303-D4C7-4197-B44E-BE56BBAEFD13}" type="datetimeFigureOut">
              <a:rPr lang="pt-BR" smtClean="0"/>
              <a:pPr/>
              <a:t>17/03/2014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gif"/><Relationship Id="rId5" Type="http://schemas.openxmlformats.org/officeDocument/2006/relationships/image" Target="../media/image21.gif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Otimizador de </a:t>
            </a:r>
            <a:r>
              <a:rPr lang="en-US" sz="4000" dirty="0" err="1" smtClean="0"/>
              <a:t>Consultas</a:t>
            </a:r>
            <a:endParaRPr lang="en-US" sz="4000" dirty="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2999"/>
            <a:ext cx="8686800" cy="4699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88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Otimizador de </a:t>
            </a:r>
            <a:r>
              <a:rPr lang="en-US" sz="4000" dirty="0" err="1" smtClean="0"/>
              <a:t>Consultas</a:t>
            </a:r>
            <a:endParaRPr lang="en-US" sz="4000" dirty="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11" name="AutoShape 41"/>
          <p:cNvSpPr>
            <a:spLocks noChangeArrowheads="1"/>
          </p:cNvSpPr>
          <p:nvPr/>
        </p:nvSpPr>
        <p:spPr bwMode="auto">
          <a:xfrm>
            <a:off x="220102" y="1828801"/>
            <a:ext cx="5086108" cy="1219200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SELECT</a:t>
            </a:r>
            <a:r>
              <a:rPr lang="en-US" dirty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*</a:t>
            </a:r>
            <a:r>
              <a:rPr lang="en-US" dirty="0">
                <a:latin typeface="Courier New"/>
                <a:ea typeface="Calibri"/>
                <a:cs typeface="Times New Roman"/>
              </a:rPr>
              <a:t> </a:t>
            </a:r>
            <a:endParaRPr lang="pt-BR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FROM</a:t>
            </a:r>
            <a:r>
              <a:rPr lang="en-US" dirty="0">
                <a:latin typeface="Courier New"/>
                <a:ea typeface="Calibri"/>
                <a:cs typeface="Times New Roman"/>
              </a:rPr>
              <a:t> Orders</a:t>
            </a:r>
            <a:endParaRPr lang="pt-BR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WHERE</a:t>
            </a:r>
            <a:r>
              <a:rPr lang="en-US" dirty="0">
                <a:latin typeface="Courier New"/>
                <a:ea typeface="Calibri"/>
                <a:cs typeface="Times New Roman"/>
              </a:rPr>
              <a:t> CustomerID </a:t>
            </a:r>
            <a:r>
              <a:rPr lang="en-US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BETWEEN</a:t>
            </a:r>
            <a:r>
              <a:rPr lang="en-US" dirty="0">
                <a:latin typeface="Courier New"/>
                <a:ea typeface="Calibri"/>
                <a:cs typeface="Times New Roman"/>
              </a:rPr>
              <a:t> 10 </a:t>
            </a:r>
            <a:r>
              <a:rPr lang="en-US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AND</a:t>
            </a:r>
            <a:r>
              <a:rPr lang="en-US" dirty="0">
                <a:latin typeface="Courier New"/>
                <a:ea typeface="Calibri"/>
                <a:cs typeface="Times New Roman"/>
              </a:rPr>
              <a:t> 5</a:t>
            </a:r>
            <a:endParaRPr lang="pt-BR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114300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pt-BR" sz="2000" kern="0" dirty="0" smtClean="0">
                <a:solidFill>
                  <a:prstClr val="black"/>
                </a:solidFill>
                <a:latin typeface="Arial"/>
                <a:cs typeface="+mn-cs"/>
              </a:rPr>
              <a:t>Exemplo simplification</a:t>
            </a:r>
            <a:endParaRPr lang="pt-BR" sz="2000" kern="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pic>
        <p:nvPicPr>
          <p:cNvPr id="13" name="Imagem 12"/>
          <p:cNvPicPr/>
          <p:nvPr/>
        </p:nvPicPr>
        <p:blipFill>
          <a:blip r:embed="rId2"/>
          <a:stretch>
            <a:fillRect/>
          </a:stretch>
        </p:blipFill>
        <p:spPr>
          <a:xfrm>
            <a:off x="5562600" y="1880779"/>
            <a:ext cx="3348038" cy="1047750"/>
          </a:xfrm>
          <a:prstGeom prst="rect">
            <a:avLst/>
          </a:prstGeom>
        </p:spPr>
      </p:pic>
      <p:sp>
        <p:nvSpPr>
          <p:cNvPr id="14" name="AutoShape 41"/>
          <p:cNvSpPr>
            <a:spLocks noChangeArrowheads="1"/>
          </p:cNvSpPr>
          <p:nvPr/>
        </p:nvSpPr>
        <p:spPr bwMode="auto">
          <a:xfrm>
            <a:off x="95597" y="3941565"/>
            <a:ext cx="5086108" cy="1219200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DECLARE</a:t>
            </a:r>
            <a:r>
              <a:rPr lang="en-US" dirty="0">
                <a:latin typeface="Courier New"/>
                <a:ea typeface="Calibri"/>
                <a:cs typeface="Times New Roman"/>
              </a:rPr>
              <a:t> @t1 </a:t>
            </a:r>
            <a:r>
              <a:rPr lang="en-US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TABLE </a:t>
            </a:r>
            <a:r>
              <a:rPr lang="en-US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dirty="0">
                <a:latin typeface="Courier New"/>
                <a:ea typeface="Calibri"/>
                <a:cs typeface="Times New Roman"/>
              </a:rPr>
              <a:t>id </a:t>
            </a:r>
            <a:r>
              <a:rPr lang="en-US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Integer</a:t>
            </a:r>
            <a:r>
              <a:rPr lang="en-US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)</a:t>
            </a:r>
            <a:endParaRPr lang="pt-BR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SELECT</a:t>
            </a:r>
            <a:r>
              <a:rPr lang="pt-BR" dirty="0">
                <a:latin typeface="Courier New"/>
                <a:ea typeface="Calibri"/>
                <a:cs typeface="Times New Roman"/>
              </a:rPr>
              <a:t> </a:t>
            </a:r>
            <a:r>
              <a:rPr lang="pt-BR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*</a:t>
            </a:r>
            <a:r>
              <a:rPr lang="pt-BR" dirty="0">
                <a:latin typeface="Courier New"/>
                <a:ea typeface="Calibri"/>
                <a:cs typeface="Times New Roman"/>
              </a:rPr>
              <a:t> </a:t>
            </a:r>
            <a:r>
              <a:rPr lang="pt-BR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FROM</a:t>
            </a:r>
            <a:r>
              <a:rPr lang="pt-BR" dirty="0">
                <a:latin typeface="Courier New"/>
                <a:ea typeface="Calibri"/>
                <a:cs typeface="Times New Roman"/>
              </a:rPr>
              <a:t> @t1</a:t>
            </a:r>
            <a:endParaRPr lang="pt-BR" sz="2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-124505" y="3255764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pt-BR" sz="2000" kern="0" dirty="0" smtClean="0">
                <a:solidFill>
                  <a:prstClr val="black"/>
                </a:solidFill>
                <a:latin typeface="Arial"/>
                <a:cs typeface="+mn-cs"/>
              </a:rPr>
              <a:t>Exemplo trivial plan</a:t>
            </a:r>
            <a:endParaRPr lang="pt-BR" sz="2000" kern="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pic>
        <p:nvPicPr>
          <p:cNvPr id="17" name="Imagem 16"/>
          <p:cNvPicPr/>
          <p:nvPr/>
        </p:nvPicPr>
        <p:blipFill>
          <a:blip r:embed="rId3"/>
          <a:stretch>
            <a:fillRect/>
          </a:stretch>
        </p:blipFill>
        <p:spPr>
          <a:xfrm>
            <a:off x="5574724" y="3824898"/>
            <a:ext cx="4033839" cy="152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0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Otimizador de </a:t>
            </a:r>
            <a:r>
              <a:rPr lang="en-US" sz="4000" dirty="0" err="1" smtClean="0"/>
              <a:t>Consultas</a:t>
            </a:r>
            <a:endParaRPr lang="en-US" sz="4000" dirty="0" smtClean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18" name="Espaço Reservado para Texto 2"/>
          <p:cNvSpPr txBox="1">
            <a:spLocks/>
          </p:cNvSpPr>
          <p:nvPr/>
        </p:nvSpPr>
        <p:spPr>
          <a:xfrm>
            <a:off x="357188" y="1428750"/>
            <a:ext cx="8358187" cy="4429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3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440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2160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171717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Fase 0 (custo &lt; 0.2) (pode não ser executada)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171717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Pelo menos quatro tabelas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171717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Somente considera </a:t>
            </a:r>
            <a:r>
              <a:rPr kumimoji="0" lang="pt-B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171717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hash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171717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joins e </a:t>
            </a:r>
            <a:r>
              <a:rPr kumimoji="0" lang="pt-B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171717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nested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171717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loops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171717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Acredita no reordenamento dos joins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171717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Fase 1 (</a:t>
            </a:r>
            <a:r>
              <a:rPr kumimoji="0" lang="pt-BR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171717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quick</a:t>
            </a:r>
            <a:r>
              <a:rPr kumimoji="0" lang="pt-BR" sz="3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171717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plan)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171717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Mais transformações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171717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Não paralelo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171717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Leva em conta o “</a:t>
            </a:r>
            <a:r>
              <a:rPr kumimoji="0" lang="pt-B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171717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cost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171717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pt-B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171717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threshold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171717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 </a:t>
            </a:r>
            <a:r>
              <a:rPr kumimoji="0" lang="pt-B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171717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parallelism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171717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endParaRPr kumimoji="0" lang="pt-BR" sz="30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171717">
                  <a:lumMod val="75000"/>
                  <a:lumOff val="2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endParaRPr kumimoji="0" lang="pt-BR" sz="3000" b="1" i="0" u="none" strike="noStrike" kern="1200" cap="none" spc="0" normalizeH="0" baseline="0" noProof="0" dirty="0">
              <a:ln>
                <a:noFill/>
              </a:ln>
              <a:solidFill>
                <a:sysClr val="windowText" lastClr="171717">
                  <a:lumMod val="75000"/>
                  <a:lumOff val="2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701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Otimizador de </a:t>
            </a:r>
            <a:r>
              <a:rPr lang="en-US" sz="4000" dirty="0" err="1" smtClean="0"/>
              <a:t>Consultas</a:t>
            </a:r>
            <a:endParaRPr lang="en-US" sz="4000" dirty="0" smtClean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12" name="Espaço Reservado para Texto 2"/>
          <p:cNvSpPr txBox="1">
            <a:spLocks/>
          </p:cNvSpPr>
          <p:nvPr/>
        </p:nvSpPr>
        <p:spPr>
          <a:xfrm>
            <a:off x="357188" y="1428750"/>
            <a:ext cx="8358187" cy="4429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3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440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2160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pt-BR" sz="30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171717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Fase 1 (quick plan + paralelismo)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pt-BR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171717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Encontra o melhor plano paralelo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pt-BR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171717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Mudanças na ordenação do plano acontecem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pt-BR" sz="30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171717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Fase 2 (Full Optimization)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pt-BR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171717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Tenta todas as abordagens conhecidas (faltantes)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pt-BR" sz="30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171717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Sys.dm_exec_query_optimizer_info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endParaRPr kumimoji="0" lang="pt-BR" sz="3000" b="1" i="0" u="none" strike="noStrike" kern="1200" cap="none" spc="0" normalizeH="0" baseline="0" noProof="0" dirty="0">
              <a:ln>
                <a:noFill/>
              </a:ln>
              <a:solidFill>
                <a:sysClr val="windowText" lastClr="171717">
                  <a:lumMod val="75000"/>
                  <a:lumOff val="2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84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dirty="0" err="1" smtClean="0"/>
              <a:t>Visualizando</a:t>
            </a:r>
            <a:r>
              <a:rPr lang="en-US" sz="4000" dirty="0" smtClean="0"/>
              <a:t> um </a:t>
            </a:r>
            <a:r>
              <a:rPr lang="en-US" sz="4000" dirty="0" err="1" smtClean="0"/>
              <a:t>plano</a:t>
            </a:r>
            <a:r>
              <a:rPr lang="en-US" sz="4000" dirty="0" smtClean="0"/>
              <a:t> de </a:t>
            </a:r>
            <a:r>
              <a:rPr lang="en-US" sz="4000" dirty="0" err="1" smtClean="0"/>
              <a:t>execução</a:t>
            </a:r>
            <a:endParaRPr lang="en-US" sz="4000" dirty="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18" name="AutoShape 41"/>
          <p:cNvSpPr>
            <a:spLocks noChangeArrowheads="1"/>
          </p:cNvSpPr>
          <p:nvPr/>
        </p:nvSpPr>
        <p:spPr bwMode="auto">
          <a:xfrm>
            <a:off x="152400" y="1147268"/>
            <a:ext cx="5562600" cy="1967407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sz="1600" dirty="0">
                <a:solidFill>
                  <a:srgbClr val="0000FF"/>
                </a:solidFill>
              </a:rPr>
              <a:t>SELECT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*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smtClean="0">
                <a:solidFill>
                  <a:srgbClr val="0000FF"/>
                </a:solidFill>
              </a:rPr>
              <a:t>FROM</a:t>
            </a:r>
            <a:r>
              <a:rPr lang="pt-BR" sz="1600" dirty="0" smtClean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Orders</a:t>
            </a:r>
            <a:endParaRPr lang="pt-BR" sz="1600" dirty="0">
              <a:solidFill>
                <a:prstClr val="black"/>
              </a:solidFill>
            </a:endParaRPr>
          </a:p>
          <a:p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INNER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JOIN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Order_Details</a:t>
            </a:r>
            <a:endParaRPr lang="pt-BR" sz="1600" dirty="0">
              <a:solidFill>
                <a:prstClr val="black"/>
              </a:solidFill>
            </a:endParaRPr>
          </a:p>
          <a:p>
            <a:r>
              <a:rPr lang="pt-BR" sz="1600" dirty="0">
                <a:solidFill>
                  <a:prstClr val="black"/>
                </a:solidFill>
              </a:rPr>
              <a:t>    </a:t>
            </a:r>
            <a:r>
              <a:rPr lang="pt-BR" sz="1600" dirty="0">
                <a:solidFill>
                  <a:srgbClr val="0000FF"/>
                </a:solidFill>
              </a:rPr>
              <a:t>ON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Orders</a:t>
            </a:r>
            <a:r>
              <a:rPr lang="pt-BR" sz="1600" dirty="0" err="1">
                <a:solidFill>
                  <a:srgbClr val="808080"/>
                </a:solidFill>
              </a:rPr>
              <a:t>.</a:t>
            </a:r>
            <a:r>
              <a:rPr lang="pt-BR" sz="1600" dirty="0" err="1">
                <a:solidFill>
                  <a:prstClr val="black"/>
                </a:solidFill>
              </a:rPr>
              <a:t>OrderID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=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Order_Details</a:t>
            </a:r>
            <a:r>
              <a:rPr lang="pt-BR" sz="1600" dirty="0" err="1">
                <a:solidFill>
                  <a:srgbClr val="808080"/>
                </a:solidFill>
              </a:rPr>
              <a:t>.</a:t>
            </a:r>
            <a:r>
              <a:rPr lang="pt-BR" sz="1600" dirty="0" err="1">
                <a:solidFill>
                  <a:prstClr val="black"/>
                </a:solidFill>
              </a:rPr>
              <a:t>OrderID</a:t>
            </a:r>
            <a:endParaRPr lang="pt-BR" sz="1600" dirty="0">
              <a:solidFill>
                <a:prstClr val="black"/>
              </a:solidFill>
            </a:endParaRPr>
          </a:p>
          <a:p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INNER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JOIN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Customers</a:t>
            </a:r>
            <a:endParaRPr lang="pt-BR" sz="1600" dirty="0">
              <a:solidFill>
                <a:prstClr val="black"/>
              </a:solidFill>
            </a:endParaRPr>
          </a:p>
          <a:p>
            <a:r>
              <a:rPr lang="pt-BR" sz="1600" dirty="0">
                <a:solidFill>
                  <a:prstClr val="black"/>
                </a:solidFill>
              </a:rPr>
              <a:t>    </a:t>
            </a:r>
            <a:r>
              <a:rPr lang="pt-BR" sz="1600" dirty="0">
                <a:solidFill>
                  <a:srgbClr val="0000FF"/>
                </a:solidFill>
              </a:rPr>
              <a:t>ON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Orders</a:t>
            </a:r>
            <a:r>
              <a:rPr lang="pt-BR" sz="1600" dirty="0" err="1">
                <a:solidFill>
                  <a:srgbClr val="808080"/>
                </a:solidFill>
              </a:rPr>
              <a:t>.</a:t>
            </a:r>
            <a:r>
              <a:rPr lang="pt-BR" sz="1600" dirty="0" err="1">
                <a:solidFill>
                  <a:prstClr val="black"/>
                </a:solidFill>
              </a:rPr>
              <a:t>CustomerID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=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Customers</a:t>
            </a:r>
            <a:r>
              <a:rPr lang="pt-BR" sz="1600" dirty="0" err="1">
                <a:solidFill>
                  <a:srgbClr val="808080"/>
                </a:solidFill>
              </a:rPr>
              <a:t>.</a:t>
            </a:r>
            <a:r>
              <a:rPr lang="pt-BR" sz="1600" dirty="0" err="1">
                <a:solidFill>
                  <a:prstClr val="black"/>
                </a:solidFill>
              </a:rPr>
              <a:t>CustomerID</a:t>
            </a:r>
            <a:endParaRPr lang="pt-BR" sz="1600" dirty="0">
              <a:solidFill>
                <a:prstClr val="black"/>
              </a:solidFill>
            </a:endParaRPr>
          </a:p>
          <a:p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INNER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JOIN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Products</a:t>
            </a:r>
            <a:endParaRPr lang="pt-BR" sz="1600" dirty="0">
              <a:solidFill>
                <a:prstClr val="black"/>
              </a:solidFill>
            </a:endParaRPr>
          </a:p>
          <a:p>
            <a:r>
              <a:rPr lang="pt-BR" sz="1600" dirty="0">
                <a:solidFill>
                  <a:prstClr val="black"/>
                </a:solidFill>
              </a:rPr>
              <a:t>    </a:t>
            </a:r>
            <a:r>
              <a:rPr lang="pt-BR" sz="1600" dirty="0">
                <a:solidFill>
                  <a:srgbClr val="0000FF"/>
                </a:solidFill>
              </a:rPr>
              <a:t>ON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Products</a:t>
            </a:r>
            <a:r>
              <a:rPr lang="pt-BR" sz="1600" dirty="0" err="1">
                <a:solidFill>
                  <a:srgbClr val="808080"/>
                </a:solidFill>
              </a:rPr>
              <a:t>.</a:t>
            </a:r>
            <a:r>
              <a:rPr lang="pt-BR" sz="1600" dirty="0" err="1">
                <a:solidFill>
                  <a:prstClr val="black"/>
                </a:solidFill>
              </a:rPr>
              <a:t>ProductID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=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Order_Details</a:t>
            </a:r>
            <a:r>
              <a:rPr lang="pt-BR" sz="1600" dirty="0" err="1">
                <a:solidFill>
                  <a:srgbClr val="808080"/>
                </a:solidFill>
              </a:rPr>
              <a:t>.</a:t>
            </a:r>
            <a:r>
              <a:rPr lang="pt-BR" sz="1600" dirty="0" err="1">
                <a:solidFill>
                  <a:prstClr val="black"/>
                </a:solidFill>
              </a:rPr>
              <a:t>ProductID</a:t>
            </a:r>
            <a:endParaRPr lang="en-US" sz="1600" dirty="0" smtClean="0">
              <a:solidFill>
                <a:srgbClr val="002060"/>
              </a:solidFill>
              <a:latin typeface="Lucida Console" pitchFamily="49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19200"/>
            <a:ext cx="31337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Conector de seta reta 13"/>
          <p:cNvCxnSpPr/>
          <p:nvPr/>
        </p:nvCxnSpPr>
        <p:spPr>
          <a:xfrm flipH="1">
            <a:off x="6400800" y="1371600"/>
            <a:ext cx="5334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338" y="2162175"/>
            <a:ext cx="7905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CaixaDeTexto 18"/>
          <p:cNvSpPr txBox="1"/>
          <p:nvPr/>
        </p:nvSpPr>
        <p:spPr>
          <a:xfrm>
            <a:off x="6919334" y="2401669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Clicar no botão ou</a:t>
            </a:r>
          </a:p>
          <a:p>
            <a:r>
              <a:rPr lang="pt-BR" dirty="0"/>
              <a:t>pressionar </a:t>
            </a:r>
            <a:r>
              <a:rPr lang="pt-BR" dirty="0" smtClean="0"/>
              <a:t>CTRL-L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90875"/>
            <a:ext cx="878205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06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err="1" smtClean="0"/>
              <a:t>Lendo</a:t>
            </a:r>
            <a:r>
              <a:rPr lang="en-US" sz="4000" dirty="0" smtClean="0"/>
              <a:t> um </a:t>
            </a:r>
            <a:r>
              <a:rPr lang="en-US" sz="4000" dirty="0" err="1" smtClean="0"/>
              <a:t>plano</a:t>
            </a:r>
            <a:r>
              <a:rPr lang="en-US" sz="4000" dirty="0" smtClean="0"/>
              <a:t> de </a:t>
            </a:r>
            <a:r>
              <a:rPr lang="en-US" sz="4000" dirty="0" err="1" smtClean="0"/>
              <a:t>execução</a:t>
            </a:r>
            <a:endParaRPr lang="en-US" sz="400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Composto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Operadores</a:t>
            </a:r>
            <a:endParaRPr lang="en-US" sz="2400" dirty="0" smtClean="0"/>
          </a:p>
          <a:p>
            <a:r>
              <a:rPr lang="en-US" sz="2400" dirty="0" smtClean="0"/>
              <a:t>Lido da </a:t>
            </a:r>
            <a:r>
              <a:rPr lang="en-US" sz="2400" dirty="0" err="1" smtClean="0"/>
              <a:t>direita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a </a:t>
            </a:r>
            <a:r>
              <a:rPr lang="en-US" sz="2400" dirty="0" err="1" smtClean="0"/>
              <a:t>esquerda</a:t>
            </a:r>
            <a:r>
              <a:rPr lang="en-US" sz="2400" dirty="0" smtClean="0"/>
              <a:t> e de </a:t>
            </a:r>
            <a:r>
              <a:rPr lang="en-US" sz="2400" dirty="0" err="1" smtClean="0"/>
              <a:t>cima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baixo</a:t>
            </a:r>
            <a:endParaRPr lang="en-US" sz="2400" dirty="0" smtClean="0"/>
          </a:p>
          <a:p>
            <a:r>
              <a:rPr lang="en-US" sz="2400" dirty="0" err="1" smtClean="0"/>
              <a:t>Icone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navegar</a:t>
            </a:r>
            <a:r>
              <a:rPr lang="en-US" sz="2400" dirty="0" smtClean="0"/>
              <a:t> no </a:t>
            </a:r>
            <a:r>
              <a:rPr lang="en-US" sz="2400" dirty="0" err="1" smtClean="0"/>
              <a:t>plano</a:t>
            </a:r>
            <a:endParaRPr lang="en-US" sz="2400" dirty="0" smtClean="0"/>
          </a:p>
          <a:p>
            <a:r>
              <a:rPr lang="en-US" sz="2400" dirty="0" smtClean="0"/>
              <a:t>Zoom In e Zoom Out</a:t>
            </a:r>
          </a:p>
          <a:p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operador</a:t>
            </a:r>
            <a:r>
              <a:rPr lang="en-US" sz="2400" dirty="0" smtClean="0"/>
              <a:t> </a:t>
            </a:r>
            <a:r>
              <a:rPr lang="en-US" sz="2400" dirty="0" err="1" smtClean="0"/>
              <a:t>contem</a:t>
            </a:r>
            <a:r>
              <a:rPr lang="en-US" sz="2400" dirty="0" smtClean="0"/>
              <a:t> </a:t>
            </a:r>
            <a:r>
              <a:rPr lang="en-US" sz="2400" dirty="0" err="1" smtClean="0"/>
              <a:t>dicas</a:t>
            </a:r>
            <a:r>
              <a:rPr lang="en-US" sz="2400" dirty="0" smtClean="0"/>
              <a:t> e </a:t>
            </a:r>
            <a:r>
              <a:rPr lang="en-US" sz="2400" dirty="0" err="1"/>
              <a:t>p</a:t>
            </a:r>
            <a:r>
              <a:rPr lang="en-US" sz="2400" dirty="0" err="1" smtClean="0"/>
              <a:t>ropriedades</a:t>
            </a:r>
            <a:endParaRPr lang="en-US" sz="2400" dirty="0" smtClean="0"/>
          </a:p>
          <a:p>
            <a:endParaRPr lang="en-US" dirty="0" smtClean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43350"/>
            <a:ext cx="12477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739216"/>
            <a:ext cx="287655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057579"/>
            <a:ext cx="2524125" cy="2210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 descr="Merge join operato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411" y="5410200"/>
            <a:ext cx="60959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lustered index scan operator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480984"/>
            <a:ext cx="520884" cy="52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95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err="1" smtClean="0"/>
              <a:t>Lendo</a:t>
            </a:r>
            <a:r>
              <a:rPr lang="en-US" sz="4000" dirty="0" smtClean="0"/>
              <a:t> um </a:t>
            </a:r>
            <a:r>
              <a:rPr lang="en-US" sz="4000" dirty="0" err="1" smtClean="0"/>
              <a:t>plano</a:t>
            </a:r>
            <a:r>
              <a:rPr lang="en-US" sz="4000" dirty="0" smtClean="0"/>
              <a:t> de </a:t>
            </a:r>
            <a:r>
              <a:rPr lang="en-US" sz="4000" dirty="0" err="1" smtClean="0"/>
              <a:t>execução</a:t>
            </a:r>
            <a:endParaRPr lang="en-US" sz="400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smtClean="0"/>
              <a:t>Lido da </a:t>
            </a:r>
            <a:r>
              <a:rPr lang="en-US" sz="2400" dirty="0" err="1" smtClean="0"/>
              <a:t>direita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a </a:t>
            </a:r>
            <a:r>
              <a:rPr lang="en-US" sz="2400" dirty="0" err="1" smtClean="0"/>
              <a:t>esquerda</a:t>
            </a:r>
            <a:r>
              <a:rPr lang="en-US" sz="2400" dirty="0" smtClean="0"/>
              <a:t> e de </a:t>
            </a:r>
            <a:r>
              <a:rPr lang="en-US" sz="2400" dirty="0" err="1" smtClean="0"/>
              <a:t>cima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baixo</a:t>
            </a:r>
            <a:endParaRPr lang="en-US" sz="2400" dirty="0" smtClean="0"/>
          </a:p>
          <a:p>
            <a:r>
              <a:rPr lang="en-US" sz="2400" dirty="0" err="1"/>
              <a:t>Executado</a:t>
            </a:r>
            <a:r>
              <a:rPr lang="en-US" sz="2400" dirty="0"/>
              <a:t> da </a:t>
            </a:r>
            <a:r>
              <a:rPr lang="en-US" sz="2400" dirty="0" err="1"/>
              <a:t>esqueda</a:t>
            </a:r>
            <a:r>
              <a:rPr lang="en-US" sz="2400" dirty="0"/>
              <a:t> </a:t>
            </a:r>
            <a:r>
              <a:rPr lang="en-US" sz="2400" dirty="0" err="1"/>
              <a:t>para</a:t>
            </a:r>
            <a:r>
              <a:rPr lang="en-US" sz="2400" dirty="0"/>
              <a:t> </a:t>
            </a:r>
            <a:r>
              <a:rPr lang="en-US" sz="2400" dirty="0" err="1" smtClean="0"/>
              <a:t>direita</a:t>
            </a:r>
            <a:endParaRPr lang="en-US" sz="2400" dirty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17" name="Imagem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0"/>
            <a:ext cx="8610600" cy="25073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594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err="1" smtClean="0"/>
              <a:t>Modos</a:t>
            </a:r>
            <a:r>
              <a:rPr lang="en-US" sz="4000" dirty="0" smtClean="0"/>
              <a:t> de </a:t>
            </a:r>
            <a:r>
              <a:rPr lang="en-US" sz="4000" dirty="0" err="1" smtClean="0"/>
              <a:t>Visualização</a:t>
            </a:r>
            <a:endParaRPr lang="en-US" sz="400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Gráfico</a:t>
            </a:r>
            <a:r>
              <a:rPr lang="en-US" dirty="0" smtClean="0"/>
              <a:t> (</a:t>
            </a:r>
            <a:r>
              <a:rPr lang="en-US" dirty="0" err="1"/>
              <a:t>m</a:t>
            </a:r>
            <a:r>
              <a:rPr lang="en-US" dirty="0" err="1" smtClean="0"/>
              <a:t>ais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endParaRPr lang="en-US" dirty="0" smtClean="0"/>
          </a:p>
          <a:p>
            <a:r>
              <a:rPr lang="en-US" dirty="0" smtClean="0"/>
              <a:t>XML</a:t>
            </a:r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4343400"/>
            <a:ext cx="3779183" cy="1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480" y="4343400"/>
            <a:ext cx="4693920" cy="241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03" y="3124200"/>
            <a:ext cx="8565497" cy="1093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022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Estimated </a:t>
            </a:r>
            <a:r>
              <a:rPr lang="en-US" sz="4000" dirty="0" err="1" smtClean="0"/>
              <a:t>vs</a:t>
            </a:r>
            <a:r>
              <a:rPr lang="en-US" sz="4000" dirty="0" smtClean="0"/>
              <a:t> Actual Plans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1800" b="1" dirty="0" smtClean="0"/>
              <a:t>Plano de execução atual</a:t>
            </a:r>
            <a:endParaRPr lang="pt-BR" sz="1800" b="1" dirty="0"/>
          </a:p>
          <a:p>
            <a:pPr lvl="1"/>
            <a:r>
              <a:rPr lang="en-US" sz="1800" dirty="0" err="1" smtClean="0"/>
              <a:t>Gerado</a:t>
            </a:r>
            <a:r>
              <a:rPr lang="en-US" sz="1800" dirty="0" smtClean="0"/>
              <a:t> </a:t>
            </a:r>
            <a:r>
              <a:rPr lang="en-US" sz="1800" dirty="0" err="1" smtClean="0"/>
              <a:t>depois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a </a:t>
            </a:r>
            <a:r>
              <a:rPr lang="en-US" sz="1800" dirty="0" err="1" smtClean="0"/>
              <a:t>consulta</a:t>
            </a:r>
            <a:r>
              <a:rPr lang="en-US" sz="1800" dirty="0" smtClean="0"/>
              <a:t> for </a:t>
            </a:r>
            <a:r>
              <a:rPr lang="en-US" sz="1800" dirty="0" err="1" smtClean="0"/>
              <a:t>executada</a:t>
            </a:r>
            <a:endParaRPr lang="en-US" sz="1800" dirty="0"/>
          </a:p>
          <a:p>
            <a:pPr lvl="1"/>
            <a:r>
              <a:rPr lang="en-US" sz="1800" dirty="0" err="1" smtClean="0"/>
              <a:t>Mostra</a:t>
            </a:r>
            <a:r>
              <a:rPr lang="en-US" sz="1800" dirty="0" smtClean="0"/>
              <a:t> </a:t>
            </a:r>
            <a:r>
              <a:rPr lang="en-US" sz="1800" dirty="0" err="1" smtClean="0"/>
              <a:t>uma</a:t>
            </a:r>
            <a:r>
              <a:rPr lang="en-US" sz="1800" dirty="0" smtClean="0"/>
              <a:t> </a:t>
            </a:r>
            <a:r>
              <a:rPr lang="en-US" sz="1800" dirty="0" err="1" smtClean="0"/>
              <a:t>combinação</a:t>
            </a:r>
            <a:r>
              <a:rPr lang="en-US" sz="1800" dirty="0" smtClean="0"/>
              <a:t> dos </a:t>
            </a:r>
            <a:r>
              <a:rPr lang="en-US" sz="1800" dirty="0" err="1" smtClean="0"/>
              <a:t>resultados</a:t>
            </a:r>
            <a:r>
              <a:rPr lang="en-US" sz="1800" dirty="0" smtClean="0"/>
              <a:t> </a:t>
            </a:r>
            <a:r>
              <a:rPr lang="en-US" sz="1800" dirty="0" err="1" smtClean="0"/>
              <a:t>estimados</a:t>
            </a:r>
            <a:r>
              <a:rPr lang="en-US" sz="1800" dirty="0" smtClean="0"/>
              <a:t> e </a:t>
            </a:r>
            <a:r>
              <a:rPr lang="en-US" sz="1800" dirty="0" err="1" smtClean="0"/>
              <a:t>atuais</a:t>
            </a:r>
            <a:endParaRPr lang="en-US" sz="1800" dirty="0"/>
          </a:p>
          <a:p>
            <a:r>
              <a:rPr lang="pt-BR" sz="1800" b="1" dirty="0" smtClean="0"/>
              <a:t>Plano de execução estimado</a:t>
            </a:r>
            <a:endParaRPr lang="pt-BR" sz="1800" b="1" dirty="0"/>
          </a:p>
          <a:p>
            <a:pPr lvl="1"/>
            <a:r>
              <a:rPr lang="en-US" sz="1800" dirty="0" err="1" smtClean="0"/>
              <a:t>Gerado</a:t>
            </a:r>
            <a:r>
              <a:rPr lang="en-US" sz="1800" dirty="0" smtClean="0"/>
              <a:t> </a:t>
            </a:r>
            <a:r>
              <a:rPr lang="en-US" sz="1800" dirty="0" err="1" smtClean="0"/>
              <a:t>sem</a:t>
            </a:r>
            <a:r>
              <a:rPr lang="en-US" sz="1800" dirty="0" smtClean="0"/>
              <a:t> </a:t>
            </a:r>
            <a:r>
              <a:rPr lang="en-US" sz="1800" dirty="0" err="1" smtClean="0"/>
              <a:t>executar</a:t>
            </a:r>
            <a:r>
              <a:rPr lang="en-US" sz="1800" dirty="0" smtClean="0"/>
              <a:t> a </a:t>
            </a:r>
            <a:r>
              <a:rPr lang="en-US" sz="1800" dirty="0" err="1" smtClean="0"/>
              <a:t>consulta</a:t>
            </a:r>
            <a:endParaRPr lang="en-US" sz="1800" dirty="0"/>
          </a:p>
          <a:p>
            <a:pPr lvl="1"/>
            <a:r>
              <a:rPr lang="en-US" sz="1800" dirty="0" err="1" smtClean="0"/>
              <a:t>Desvantagens</a:t>
            </a:r>
            <a:r>
              <a:rPr lang="en-US" sz="1800" dirty="0" smtClean="0"/>
              <a:t> do </a:t>
            </a:r>
            <a:r>
              <a:rPr lang="en-US" sz="1800" dirty="0" err="1" smtClean="0"/>
              <a:t>plano</a:t>
            </a:r>
            <a:r>
              <a:rPr lang="en-US" sz="1800" dirty="0" smtClean="0"/>
              <a:t> </a:t>
            </a:r>
            <a:r>
              <a:rPr lang="en-US" sz="1800" dirty="0" err="1" smtClean="0"/>
              <a:t>estimado</a:t>
            </a:r>
            <a:r>
              <a:rPr lang="en-US" sz="1800" dirty="0" smtClean="0"/>
              <a:t>:</a:t>
            </a:r>
            <a:endParaRPr lang="en-US" sz="1800" dirty="0"/>
          </a:p>
          <a:p>
            <a:pPr lvl="2"/>
            <a:r>
              <a:rPr lang="en-US" sz="1800" dirty="0" err="1" smtClean="0"/>
              <a:t>Não</a:t>
            </a:r>
            <a:r>
              <a:rPr lang="en-US" sz="1800" dirty="0" smtClean="0"/>
              <a:t> </a:t>
            </a:r>
            <a:r>
              <a:rPr lang="en-US" sz="1800" dirty="0" err="1" smtClean="0"/>
              <a:t>pode</a:t>
            </a:r>
            <a:r>
              <a:rPr lang="en-US" sz="1800" dirty="0" smtClean="0"/>
              <a:t> </a:t>
            </a:r>
            <a:r>
              <a:rPr lang="en-US" sz="1800" dirty="0" err="1" smtClean="0"/>
              <a:t>ser</a:t>
            </a:r>
            <a:r>
              <a:rPr lang="en-US" sz="1800" dirty="0" smtClean="0"/>
              <a:t> </a:t>
            </a:r>
            <a:r>
              <a:rPr lang="en-US" sz="1800" dirty="0" err="1" smtClean="0"/>
              <a:t>gerado</a:t>
            </a:r>
            <a:r>
              <a:rPr lang="en-US" sz="1800" dirty="0" smtClean="0"/>
              <a:t> se a </a:t>
            </a:r>
            <a:r>
              <a:rPr lang="en-US" sz="1800" dirty="0" err="1" smtClean="0"/>
              <a:t>consulta</a:t>
            </a:r>
            <a:r>
              <a:rPr lang="en-US" sz="1800" dirty="0" smtClean="0"/>
              <a:t> </a:t>
            </a:r>
            <a:r>
              <a:rPr lang="en-US" sz="1800" dirty="0" err="1" smtClean="0"/>
              <a:t>cria</a:t>
            </a:r>
            <a:r>
              <a:rPr lang="en-US" sz="1800" dirty="0" smtClean="0"/>
              <a:t> </a:t>
            </a:r>
            <a:r>
              <a:rPr lang="en-US" sz="1800" dirty="0" err="1" smtClean="0"/>
              <a:t>objetos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</a:t>
            </a:r>
            <a:r>
              <a:rPr lang="en-US" sz="1800" dirty="0" err="1" smtClean="0"/>
              <a:t>serão</a:t>
            </a:r>
            <a:r>
              <a:rPr lang="en-US" sz="1800" dirty="0" smtClean="0"/>
              <a:t> </a:t>
            </a:r>
            <a:r>
              <a:rPr lang="en-US" sz="1800" dirty="0" err="1" smtClean="0"/>
              <a:t>utilizados</a:t>
            </a:r>
            <a:r>
              <a:rPr lang="en-US" sz="1800" dirty="0" smtClean="0"/>
              <a:t>, ex: </a:t>
            </a:r>
            <a:r>
              <a:rPr lang="en-US" sz="1800" dirty="0" err="1" smtClean="0"/>
              <a:t>uma</a:t>
            </a:r>
            <a:r>
              <a:rPr lang="en-US" sz="1800" dirty="0" smtClean="0"/>
              <a:t> </a:t>
            </a:r>
            <a:r>
              <a:rPr lang="en-US" sz="1800" dirty="0" err="1" smtClean="0"/>
              <a:t>tabela</a:t>
            </a:r>
            <a:r>
              <a:rPr lang="en-US" sz="1800" dirty="0" smtClean="0"/>
              <a:t> </a:t>
            </a:r>
            <a:r>
              <a:rPr lang="en-US" sz="1800" dirty="0" err="1" smtClean="0"/>
              <a:t>temporária</a:t>
            </a:r>
            <a:r>
              <a:rPr lang="en-US" sz="1800" dirty="0" smtClean="0"/>
              <a:t>.</a:t>
            </a:r>
            <a:endParaRPr lang="en-US" sz="1800" dirty="0"/>
          </a:p>
          <a:p>
            <a:pPr lvl="2"/>
            <a:r>
              <a:rPr lang="en-US" sz="1800" dirty="0" err="1" smtClean="0"/>
              <a:t>Não</a:t>
            </a:r>
            <a:r>
              <a:rPr lang="en-US" sz="1800" dirty="0" smtClean="0"/>
              <a:t> </a:t>
            </a:r>
            <a:r>
              <a:rPr lang="en-US" sz="1800" dirty="0" err="1" smtClean="0"/>
              <a:t>gera</a:t>
            </a:r>
            <a:r>
              <a:rPr lang="en-US" sz="1800" dirty="0" smtClean="0"/>
              <a:t> um </a:t>
            </a:r>
            <a:r>
              <a:rPr lang="en-US" sz="1800" dirty="0" err="1" smtClean="0"/>
              <a:t>plano</a:t>
            </a:r>
            <a:r>
              <a:rPr lang="en-US" sz="1800" dirty="0" smtClean="0"/>
              <a:t> </a:t>
            </a:r>
            <a:r>
              <a:rPr lang="en-US" sz="1800" dirty="0" err="1" smtClean="0"/>
              <a:t>legível</a:t>
            </a:r>
            <a:r>
              <a:rPr lang="en-US" sz="1800" dirty="0" smtClean="0"/>
              <a:t> </a:t>
            </a:r>
            <a:r>
              <a:rPr lang="en-US" sz="1800" dirty="0" err="1" smtClean="0"/>
              <a:t>para</a:t>
            </a:r>
            <a:r>
              <a:rPr lang="en-US" sz="1800" dirty="0" smtClean="0"/>
              <a:t> Stored Procedures com </a:t>
            </a:r>
            <a:r>
              <a:rPr lang="en-US" sz="1800" dirty="0" err="1" smtClean="0"/>
              <a:t>muito</a:t>
            </a:r>
            <a:r>
              <a:rPr lang="en-US" sz="1800" dirty="0" smtClean="0"/>
              <a:t> </a:t>
            </a:r>
            <a:r>
              <a:rPr lang="en-US" sz="1800" dirty="0" err="1" smtClean="0"/>
              <a:t>código</a:t>
            </a:r>
            <a:endParaRPr lang="en-US" sz="1800" dirty="0"/>
          </a:p>
          <a:p>
            <a:pPr lvl="2"/>
            <a:r>
              <a:rPr lang="en-US" sz="1800" dirty="0" err="1" smtClean="0"/>
              <a:t>Não</a:t>
            </a:r>
            <a:r>
              <a:rPr lang="en-US" sz="1800" dirty="0" smtClean="0"/>
              <a:t> </a:t>
            </a:r>
            <a:r>
              <a:rPr lang="en-US" sz="1800" dirty="0" err="1" smtClean="0"/>
              <a:t>são</a:t>
            </a:r>
            <a:r>
              <a:rPr lang="en-US" sz="1800" dirty="0" smtClean="0"/>
              <a:t> </a:t>
            </a:r>
            <a:r>
              <a:rPr lang="en-US" sz="1800" dirty="0" err="1" smtClean="0"/>
              <a:t>precisos</a:t>
            </a:r>
            <a:r>
              <a:rPr lang="en-US" sz="1800" dirty="0" smtClean="0"/>
              <a:t>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 smtClean="0"/>
              <a:t>planos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</a:t>
            </a:r>
            <a:r>
              <a:rPr lang="en-US" sz="1800" dirty="0" err="1" smtClean="0"/>
              <a:t>utilizam</a:t>
            </a:r>
            <a:r>
              <a:rPr lang="en-US" sz="1800" dirty="0" smtClean="0"/>
              <a:t> </a:t>
            </a:r>
            <a:r>
              <a:rPr lang="en-US" sz="1800" dirty="0" err="1" smtClean="0"/>
              <a:t>paralelismo</a:t>
            </a:r>
            <a:endParaRPr lang="en-US" sz="1800" dirty="0"/>
          </a:p>
          <a:p>
            <a:r>
              <a:rPr lang="en-US" sz="1800" b="1" dirty="0" err="1" smtClean="0"/>
              <a:t>Porque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utilizar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os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planos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estimados</a:t>
            </a:r>
            <a:r>
              <a:rPr lang="en-US" sz="1800" b="1" dirty="0" smtClean="0"/>
              <a:t>?</a:t>
            </a:r>
            <a:endParaRPr lang="en-US" sz="1800" b="1" dirty="0"/>
          </a:p>
          <a:p>
            <a:pPr lvl="1"/>
            <a:r>
              <a:rPr lang="en-US" sz="1800" dirty="0" err="1" smtClean="0"/>
              <a:t>Pode</a:t>
            </a:r>
            <a:r>
              <a:rPr lang="en-US" sz="1800" dirty="0" smtClean="0"/>
              <a:t> </a:t>
            </a:r>
            <a:r>
              <a:rPr lang="en-US" sz="1800" dirty="0" err="1" smtClean="0"/>
              <a:t>salvar</a:t>
            </a:r>
            <a:r>
              <a:rPr lang="en-US" sz="1800" dirty="0" smtClean="0"/>
              <a:t> </a:t>
            </a:r>
            <a:r>
              <a:rPr lang="en-US" sz="1800" dirty="0" err="1" smtClean="0"/>
              <a:t>muito</a:t>
            </a:r>
            <a:r>
              <a:rPr lang="en-US" sz="1800" dirty="0" smtClean="0"/>
              <a:t> tempo </a:t>
            </a:r>
            <a:r>
              <a:rPr lang="en-US" sz="1800" dirty="0" err="1" smtClean="0"/>
              <a:t>em</a:t>
            </a:r>
            <a:r>
              <a:rPr lang="en-US" sz="1800" dirty="0" smtClean="0"/>
              <a:t> testes de </a:t>
            </a:r>
            <a:r>
              <a:rPr lang="en-US" sz="1800" dirty="0" err="1" smtClean="0"/>
              <a:t>consultas</a:t>
            </a:r>
            <a:r>
              <a:rPr lang="en-US" sz="1800" dirty="0" smtClean="0"/>
              <a:t> </a:t>
            </a:r>
            <a:r>
              <a:rPr lang="en-US" sz="1800" dirty="0" err="1" smtClean="0"/>
              <a:t>demoradas</a:t>
            </a:r>
            <a:endParaRPr lang="en-US" sz="1800" dirty="0"/>
          </a:p>
          <a:p>
            <a:pPr lvl="1"/>
            <a:r>
              <a:rPr lang="en-US" sz="1800" dirty="0" err="1" smtClean="0"/>
              <a:t>Permite</a:t>
            </a:r>
            <a:r>
              <a:rPr lang="en-US" sz="1800" dirty="0" smtClean="0"/>
              <a:t> </a:t>
            </a:r>
            <a:r>
              <a:rPr lang="en-US" sz="1800" dirty="0" err="1" smtClean="0"/>
              <a:t>uma</a:t>
            </a:r>
            <a:r>
              <a:rPr lang="en-US" sz="1800" dirty="0" smtClean="0"/>
              <a:t> </a:t>
            </a:r>
            <a:r>
              <a:rPr lang="en-US" sz="1800" dirty="0" err="1" smtClean="0"/>
              <a:t>analise</a:t>
            </a:r>
            <a:r>
              <a:rPr lang="en-US" sz="1800" dirty="0" smtClean="0"/>
              <a:t> dos </a:t>
            </a:r>
            <a:r>
              <a:rPr lang="en-US" sz="1800" dirty="0" err="1" smtClean="0"/>
              <a:t>planos</a:t>
            </a:r>
            <a:r>
              <a:rPr lang="en-US" sz="1800" dirty="0" smtClean="0"/>
              <a:t> logo </a:t>
            </a:r>
            <a:r>
              <a:rPr lang="en-US" sz="1800" dirty="0" err="1" smtClean="0"/>
              <a:t>após</a:t>
            </a:r>
            <a:r>
              <a:rPr lang="en-US" sz="1800" dirty="0" smtClean="0"/>
              <a:t> </a:t>
            </a:r>
            <a:r>
              <a:rPr lang="en-US" sz="1800" dirty="0" err="1" smtClean="0"/>
              <a:t>uma</a:t>
            </a:r>
            <a:r>
              <a:rPr lang="en-US" sz="1800" dirty="0" smtClean="0"/>
              <a:t> </a:t>
            </a:r>
            <a:r>
              <a:rPr lang="en-US" sz="1800" dirty="0" err="1" smtClean="0"/>
              <a:t>modificação</a:t>
            </a:r>
            <a:r>
              <a:rPr lang="en-US" sz="1800" dirty="0" smtClean="0"/>
              <a:t> </a:t>
            </a:r>
            <a:r>
              <a:rPr lang="en-US" sz="1800" dirty="0" err="1" smtClean="0"/>
              <a:t>na</a:t>
            </a:r>
            <a:r>
              <a:rPr lang="en-US" sz="1800" dirty="0" smtClean="0"/>
              <a:t> </a:t>
            </a:r>
            <a:r>
              <a:rPr lang="en-US" sz="1800" dirty="0" err="1" smtClean="0"/>
              <a:t>consulta</a:t>
            </a:r>
            <a:endParaRPr lang="en-US" sz="1800" dirty="0" smtClean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828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Estimated </a:t>
            </a:r>
            <a:r>
              <a:rPr lang="en-US" sz="4000" dirty="0" err="1" smtClean="0"/>
              <a:t>vs</a:t>
            </a:r>
            <a:r>
              <a:rPr lang="en-US" sz="4000" dirty="0" smtClean="0"/>
              <a:t> Actual Plans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32845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070350"/>
            <a:ext cx="6483684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592044" y="1230868"/>
            <a:ext cx="581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Plano Estimado</a:t>
            </a:r>
            <a:r>
              <a:rPr lang="pt-BR" dirty="0" smtClean="0"/>
              <a:t>, 200 mil linhas da tabela de Pedidos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592044" y="3701018"/>
            <a:ext cx="236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Plano Atual</a:t>
            </a:r>
            <a:r>
              <a:rPr lang="pt-BR" dirty="0" smtClean="0"/>
              <a:t>, 0 linhas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386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Otimizador de </a:t>
            </a:r>
            <a:r>
              <a:rPr lang="en-US" sz="4000" dirty="0" err="1" smtClean="0"/>
              <a:t>Consultas</a:t>
            </a:r>
            <a:endParaRPr lang="en-US" sz="4000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2800" dirty="0" smtClean="0"/>
              <a:t>Na linguagem ANSI SQL você diz o que quer, e não como/onde buscar a informação</a:t>
            </a:r>
          </a:p>
          <a:p>
            <a:r>
              <a:rPr lang="pt-BR" sz="2800" dirty="0" smtClean="0"/>
              <a:t>Otimizador de consultas decide qual é o melhor caminho para ler os dados</a:t>
            </a:r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17" name="AutoShape 41"/>
          <p:cNvSpPr>
            <a:spLocks noChangeArrowheads="1"/>
          </p:cNvSpPr>
          <p:nvPr/>
        </p:nvSpPr>
        <p:spPr bwMode="auto">
          <a:xfrm>
            <a:off x="1524000" y="4114800"/>
            <a:ext cx="5562600" cy="2054225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SELECT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a.Nome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e.Endereco</a:t>
            </a:r>
            <a:endParaRPr lang="en-US" sz="2000" dirty="0" smtClean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FROM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Alunos_Classe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AS a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INNER JOIN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Endereco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AS e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ON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a.ID_End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=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e.ID_End</a:t>
            </a:r>
            <a:endParaRPr lang="en-US" sz="2000" dirty="0" smtClean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WHERE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a.Ramo_Atividade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= ‘TI’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AND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a.Sexo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= ‘F’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295400" y="3352800"/>
            <a:ext cx="6019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Seleciona o endereço de todos os alunos que trabalham </a:t>
            </a:r>
          </a:p>
          <a:p>
            <a:r>
              <a:rPr lang="pt-BR" dirty="0" smtClean="0"/>
              <a:t>com </a:t>
            </a:r>
            <a:r>
              <a:rPr lang="pt-BR" dirty="0"/>
              <a:t>i</a:t>
            </a:r>
            <a:r>
              <a:rPr lang="pt-BR" dirty="0" smtClean="0"/>
              <a:t>nformática e são do sexo feminino: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245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dirty="0" err="1" smtClean="0"/>
              <a:t>Operadores</a:t>
            </a:r>
            <a:r>
              <a:rPr lang="en-US" sz="4000" dirty="0" smtClean="0"/>
              <a:t> (Operators </a:t>
            </a:r>
            <a:r>
              <a:rPr lang="en-US" sz="4000" dirty="0" err="1" smtClean="0"/>
              <a:t>ou</a:t>
            </a:r>
            <a:r>
              <a:rPr lang="en-US" sz="4000" dirty="0" smtClean="0"/>
              <a:t> Iterators)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Planos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formados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Operadores</a:t>
            </a:r>
            <a:endParaRPr lang="en-US" dirty="0" smtClean="0"/>
          </a:p>
          <a:p>
            <a:r>
              <a:rPr lang="en-US" dirty="0" err="1" smtClean="0"/>
              <a:t>Exemplo</a:t>
            </a:r>
            <a:r>
              <a:rPr lang="en-US" dirty="0" smtClean="0"/>
              <a:t> de </a:t>
            </a:r>
            <a:r>
              <a:rPr lang="en-US" dirty="0" err="1" smtClean="0"/>
              <a:t>Operadores</a:t>
            </a:r>
            <a:r>
              <a:rPr lang="en-US" dirty="0" smtClean="0"/>
              <a:t>:</a:t>
            </a:r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756027"/>
              </p:ext>
            </p:extLst>
          </p:nvPr>
        </p:nvGraphicFramePr>
        <p:xfrm>
          <a:off x="838200" y="2667000"/>
          <a:ext cx="6096000" cy="185420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1" i="1" dirty="0" err="1" smtClean="0"/>
                        <a:t>Seek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i="1" dirty="0" err="1" smtClean="0"/>
                        <a:t>Scan</a:t>
                      </a:r>
                      <a:endParaRPr lang="pt-BR" b="1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i="1" dirty="0" err="1" smtClean="0"/>
                        <a:t>Joins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i="1" dirty="0" err="1" smtClean="0"/>
                        <a:t>Aggregações</a:t>
                      </a:r>
                      <a:endParaRPr lang="pt-BR" b="1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i="1" dirty="0" err="1" smtClean="0"/>
                        <a:t>Sorts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i="1" dirty="0" err="1" smtClean="0"/>
                        <a:t>Spools</a:t>
                      </a:r>
                      <a:endParaRPr lang="pt-BR" b="1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i="1" dirty="0" smtClean="0"/>
                        <a:t>TOP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i="1" dirty="0" err="1" smtClean="0"/>
                        <a:t>Insert</a:t>
                      </a:r>
                      <a:endParaRPr lang="pt-BR" b="1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i="1" dirty="0" err="1" smtClean="0"/>
                        <a:t>Filter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i="1" dirty="0" smtClean="0"/>
                        <a:t>...</a:t>
                      </a:r>
                      <a:endParaRPr lang="pt-BR" b="1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36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dirty="0" err="1" smtClean="0"/>
              <a:t>Operadores</a:t>
            </a:r>
            <a:r>
              <a:rPr lang="en-US" sz="4000" dirty="0" smtClean="0"/>
              <a:t> (Operators </a:t>
            </a:r>
            <a:r>
              <a:rPr lang="en-US" sz="4000" dirty="0" err="1" smtClean="0"/>
              <a:t>ou</a:t>
            </a:r>
            <a:r>
              <a:rPr lang="en-US" sz="4000" dirty="0" smtClean="0"/>
              <a:t> Iterators)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2000" dirty="0" smtClean="0"/>
              <a:t>Operadores Lógicos</a:t>
            </a:r>
          </a:p>
          <a:p>
            <a:pPr lvl="1"/>
            <a:r>
              <a:rPr lang="pt-BR" sz="1600" dirty="0" smtClean="0"/>
              <a:t>Descreve conceitualmente a tarefa que será realizada</a:t>
            </a:r>
          </a:p>
          <a:p>
            <a:pPr lvl="1"/>
            <a:r>
              <a:rPr lang="pt-BR" sz="1600" dirty="0" smtClean="0"/>
              <a:t>Ex.: </a:t>
            </a:r>
            <a:r>
              <a:rPr lang="pt-BR" sz="1600" dirty="0" err="1" smtClean="0"/>
              <a:t>Right</a:t>
            </a:r>
            <a:r>
              <a:rPr lang="pt-BR" sz="1600" dirty="0" smtClean="0"/>
              <a:t> </a:t>
            </a:r>
            <a:r>
              <a:rPr lang="pt-BR" sz="1600" dirty="0" err="1" smtClean="0"/>
              <a:t>Outer</a:t>
            </a:r>
            <a:r>
              <a:rPr lang="pt-BR" sz="1600" dirty="0" smtClean="0"/>
              <a:t> </a:t>
            </a:r>
            <a:r>
              <a:rPr lang="pt-BR" sz="1600" dirty="0" err="1" smtClean="0"/>
              <a:t>Join</a:t>
            </a:r>
            <a:r>
              <a:rPr lang="pt-BR" sz="1600" dirty="0" smtClean="0"/>
              <a:t> e </a:t>
            </a:r>
            <a:r>
              <a:rPr lang="pt-BR" sz="1600" dirty="0" err="1" smtClean="0"/>
              <a:t>Aggregate</a:t>
            </a:r>
            <a:endParaRPr lang="pt-BR" sz="1600" dirty="0" smtClean="0"/>
          </a:p>
          <a:p>
            <a:r>
              <a:rPr lang="pt-BR" sz="2000" dirty="0" smtClean="0"/>
              <a:t>Operadores Físicos</a:t>
            </a:r>
          </a:p>
          <a:p>
            <a:pPr lvl="1"/>
            <a:r>
              <a:rPr lang="pt-BR" sz="1600" dirty="0" smtClean="0"/>
              <a:t>Operação física descrita no operadores lógicos</a:t>
            </a:r>
          </a:p>
          <a:p>
            <a:pPr lvl="1"/>
            <a:r>
              <a:rPr lang="pt-BR" sz="1600" dirty="0" smtClean="0"/>
              <a:t>Ex.: </a:t>
            </a:r>
            <a:r>
              <a:rPr lang="pt-BR" sz="1600" dirty="0" err="1" smtClean="0"/>
              <a:t>Hash</a:t>
            </a:r>
            <a:r>
              <a:rPr lang="pt-BR" sz="1600" dirty="0" smtClean="0"/>
              <a:t> Match e </a:t>
            </a:r>
            <a:r>
              <a:rPr lang="pt-BR" sz="1600" dirty="0" err="1" smtClean="0"/>
              <a:t>Stream</a:t>
            </a:r>
            <a:r>
              <a:rPr lang="pt-BR" sz="1600" dirty="0" smtClean="0"/>
              <a:t> </a:t>
            </a:r>
            <a:r>
              <a:rPr lang="pt-BR" sz="1600" dirty="0" err="1" smtClean="0"/>
              <a:t>Aggregate</a:t>
            </a:r>
            <a:endParaRPr lang="pt-BR" sz="1600" dirty="0" smtClean="0"/>
          </a:p>
          <a:p>
            <a:r>
              <a:rPr lang="pt-BR" sz="2000" dirty="0" smtClean="0"/>
              <a:t>Operadores </a:t>
            </a:r>
            <a:r>
              <a:rPr lang="pt-BR" sz="2000" dirty="0"/>
              <a:t>do tipo </a:t>
            </a:r>
            <a:r>
              <a:rPr lang="pt-BR" sz="2000" dirty="0" smtClean="0"/>
              <a:t>“</a:t>
            </a:r>
            <a:r>
              <a:rPr lang="pt-BR" sz="2000" dirty="0" err="1" smtClean="0"/>
              <a:t>NonBlocking</a:t>
            </a:r>
            <a:r>
              <a:rPr lang="pt-BR" sz="2000" dirty="0" smtClean="0"/>
              <a:t>”</a:t>
            </a:r>
          </a:p>
          <a:p>
            <a:pPr lvl="1"/>
            <a:r>
              <a:rPr lang="pt-BR" sz="1600" dirty="0" smtClean="0"/>
              <a:t>Lê, processa e já retorna a linha para o próximo operador</a:t>
            </a:r>
          </a:p>
          <a:p>
            <a:pPr lvl="1"/>
            <a:r>
              <a:rPr lang="pt-BR" sz="1600" dirty="0" smtClean="0"/>
              <a:t>Ex.: </a:t>
            </a:r>
            <a:r>
              <a:rPr lang="pt-BR" sz="1600" dirty="0" err="1" smtClean="0"/>
              <a:t>Nested</a:t>
            </a:r>
            <a:r>
              <a:rPr lang="pt-BR" sz="1600" dirty="0" smtClean="0"/>
              <a:t> Loop ou </a:t>
            </a:r>
            <a:r>
              <a:rPr lang="pt-BR" sz="1600" dirty="0" err="1" smtClean="0"/>
              <a:t>Lazy</a:t>
            </a:r>
            <a:r>
              <a:rPr lang="pt-BR" sz="1600" dirty="0" smtClean="0"/>
              <a:t> </a:t>
            </a:r>
            <a:r>
              <a:rPr lang="pt-BR" sz="1600" dirty="0" err="1" smtClean="0"/>
              <a:t>Spool</a:t>
            </a:r>
            <a:endParaRPr lang="pt-BR" sz="1600" dirty="0" smtClean="0"/>
          </a:p>
          <a:p>
            <a:r>
              <a:rPr lang="pt-BR" sz="2000" dirty="0" smtClean="0"/>
              <a:t>Operadores do tipo “</a:t>
            </a:r>
            <a:r>
              <a:rPr lang="pt-BR" sz="2000" dirty="0" err="1" smtClean="0"/>
              <a:t>Blocking</a:t>
            </a:r>
            <a:r>
              <a:rPr lang="pt-BR" sz="2000" dirty="0" smtClean="0"/>
              <a:t>” ou “Stop </a:t>
            </a:r>
            <a:r>
              <a:rPr lang="pt-BR" sz="2000" dirty="0" err="1" smtClean="0"/>
              <a:t>and</a:t>
            </a:r>
            <a:r>
              <a:rPr lang="pt-BR" sz="2000" dirty="0" smtClean="0"/>
              <a:t> Go”</a:t>
            </a:r>
            <a:endParaRPr lang="pt-BR" sz="2000" dirty="0"/>
          </a:p>
          <a:p>
            <a:pPr lvl="1"/>
            <a:r>
              <a:rPr lang="en-US" sz="1600" dirty="0" err="1" smtClean="0"/>
              <a:t>Podem</a:t>
            </a:r>
            <a:r>
              <a:rPr lang="en-US" sz="1600" dirty="0" smtClean="0"/>
              <a:t> </a:t>
            </a:r>
            <a:r>
              <a:rPr lang="en-US" sz="1600" dirty="0" err="1" smtClean="0"/>
              <a:t>afetar</a:t>
            </a:r>
            <a:r>
              <a:rPr lang="en-US" sz="1600" dirty="0" smtClean="0"/>
              <a:t> a performance de </a:t>
            </a:r>
            <a:r>
              <a:rPr lang="en-US" sz="1600" dirty="0" err="1" smtClean="0"/>
              <a:t>consultas</a:t>
            </a:r>
            <a:r>
              <a:rPr lang="en-US" sz="1600" dirty="0" smtClean="0"/>
              <a:t> com TOP </a:t>
            </a:r>
            <a:r>
              <a:rPr lang="en-US" sz="1600" dirty="0" err="1" smtClean="0"/>
              <a:t>ou</a:t>
            </a:r>
            <a:r>
              <a:rPr lang="en-US" sz="1600" dirty="0" smtClean="0"/>
              <a:t> FAST N </a:t>
            </a:r>
            <a:r>
              <a:rPr lang="en-US" sz="1600" dirty="0" err="1" smtClean="0"/>
              <a:t>ou</a:t>
            </a:r>
            <a:r>
              <a:rPr lang="en-US" sz="1600" dirty="0" smtClean="0"/>
              <a:t> EXISTS.</a:t>
            </a:r>
          </a:p>
          <a:p>
            <a:pPr lvl="1"/>
            <a:r>
              <a:rPr lang="pt-BR" sz="1600" dirty="0" smtClean="0"/>
              <a:t>Ex.: </a:t>
            </a:r>
            <a:r>
              <a:rPr lang="pt-BR" sz="1600" dirty="0" err="1" smtClean="0"/>
              <a:t>Sort</a:t>
            </a:r>
            <a:r>
              <a:rPr lang="pt-BR" sz="1600" dirty="0" smtClean="0"/>
              <a:t> ou </a:t>
            </a:r>
            <a:r>
              <a:rPr lang="pt-BR" sz="1600" dirty="0" err="1" smtClean="0"/>
              <a:t>Eager</a:t>
            </a:r>
            <a:r>
              <a:rPr lang="pt-BR" sz="1600" dirty="0" smtClean="0"/>
              <a:t> </a:t>
            </a:r>
            <a:r>
              <a:rPr lang="pt-BR" sz="1600" dirty="0" err="1" smtClean="0"/>
              <a:t>Spool</a:t>
            </a:r>
            <a:endParaRPr lang="pt-BR" sz="1600" dirty="0" smtClean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dirty="0" err="1" smtClean="0"/>
              <a:t>Operadores</a:t>
            </a:r>
            <a:r>
              <a:rPr lang="en-US" sz="4000" dirty="0" smtClean="0"/>
              <a:t> (Operators </a:t>
            </a:r>
            <a:r>
              <a:rPr lang="en-US" sz="4000" dirty="0" err="1" smtClean="0"/>
              <a:t>ou</a:t>
            </a:r>
            <a:r>
              <a:rPr lang="en-US" sz="4000" dirty="0" smtClean="0"/>
              <a:t> Iterators)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Propriedades</a:t>
            </a:r>
            <a:r>
              <a:rPr lang="en-US" sz="2000" dirty="0" smtClean="0"/>
              <a:t> dos </a:t>
            </a:r>
            <a:r>
              <a:rPr lang="en-US" sz="2000" dirty="0" err="1" smtClean="0"/>
              <a:t>Operadores</a:t>
            </a:r>
            <a:r>
              <a:rPr lang="en-US" sz="2000" dirty="0" smtClean="0"/>
              <a:t>:</a:t>
            </a:r>
          </a:p>
          <a:p>
            <a:endParaRPr lang="pt-BR" sz="1600" dirty="0" smtClean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095" y="1752600"/>
            <a:ext cx="2896705" cy="474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5" y="1752600"/>
            <a:ext cx="2872903" cy="489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92941"/>
            <a:ext cx="287655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250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dirty="0" err="1" smtClean="0"/>
              <a:t>Operadores</a:t>
            </a:r>
            <a:r>
              <a:rPr lang="en-US" sz="4000" dirty="0" smtClean="0"/>
              <a:t> (Operators </a:t>
            </a:r>
            <a:r>
              <a:rPr lang="en-US" sz="4000" dirty="0" err="1" smtClean="0"/>
              <a:t>ou</a:t>
            </a:r>
            <a:r>
              <a:rPr lang="en-US" sz="4000" dirty="0" smtClean="0"/>
              <a:t> Iterators)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Propriedades</a:t>
            </a:r>
            <a:r>
              <a:rPr lang="en-US" sz="2000" dirty="0" smtClean="0"/>
              <a:t> dos </a:t>
            </a:r>
            <a:r>
              <a:rPr lang="en-US" sz="2000" dirty="0" err="1" smtClean="0"/>
              <a:t>Operadores</a:t>
            </a:r>
            <a:r>
              <a:rPr lang="en-US" sz="2000" dirty="0" smtClean="0"/>
              <a:t>:</a:t>
            </a:r>
          </a:p>
          <a:p>
            <a:endParaRPr lang="pt-BR" sz="1600" dirty="0" smtClean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796429"/>
              </p:ext>
            </p:extLst>
          </p:nvPr>
        </p:nvGraphicFramePr>
        <p:xfrm>
          <a:off x="685800" y="1905000"/>
          <a:ext cx="7772400" cy="427937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302933"/>
                <a:gridCol w="5469467"/>
              </a:tblGrid>
              <a:tr h="492854">
                <a:tc>
                  <a:txBody>
                    <a:bodyPr/>
                    <a:lstStyle/>
                    <a:p>
                      <a:r>
                        <a:rPr lang="pt-BR" sz="1600" noProof="0" dirty="0" err="1" smtClean="0"/>
                        <a:t>Estimated</a:t>
                      </a:r>
                      <a:r>
                        <a:rPr lang="pt-BR" sz="1600" noProof="0" dirty="0" smtClean="0"/>
                        <a:t> CPU </a:t>
                      </a:r>
                      <a:r>
                        <a:rPr lang="pt-BR" sz="1600" noProof="0" dirty="0" err="1" smtClean="0"/>
                        <a:t>Cost</a:t>
                      </a:r>
                      <a:endParaRPr lang="pt-BR" sz="1600" noProof="0" dirty="0"/>
                    </a:p>
                  </a:txBody>
                  <a:tcPr marL="32411" marR="32411" marT="16206" marB="16206" anchor="ctr"/>
                </a:tc>
                <a:tc>
                  <a:txBody>
                    <a:bodyPr/>
                    <a:lstStyle/>
                    <a:p>
                      <a:r>
                        <a:rPr lang="pt-BR" sz="1600" noProof="0" smtClean="0"/>
                        <a:t>Custo de uso de CPU pelo operador. Este número deve ser o menor possível.</a:t>
                      </a:r>
                      <a:endParaRPr lang="pt-BR" sz="1600" noProof="0"/>
                    </a:p>
                  </a:txBody>
                  <a:tcPr marL="32411" marR="32411" marT="16206" marB="16206" anchor="ctr"/>
                </a:tc>
              </a:tr>
              <a:tr h="723924">
                <a:tc>
                  <a:txBody>
                    <a:bodyPr/>
                    <a:lstStyle/>
                    <a:p>
                      <a:r>
                        <a:rPr lang="pt-BR" sz="1600" noProof="0" smtClean="0"/>
                        <a:t>Estimated I/O Cost</a:t>
                      </a:r>
                      <a:endParaRPr lang="pt-BR" sz="1600" noProof="0"/>
                    </a:p>
                  </a:txBody>
                  <a:tcPr marL="32411" marR="32411" marT="16206" marB="16206" anchor="ctr"/>
                </a:tc>
                <a:tc>
                  <a:txBody>
                    <a:bodyPr/>
                    <a:lstStyle/>
                    <a:p>
                      <a:r>
                        <a:rPr lang="pt-BR" sz="1600" noProof="0" smtClean="0"/>
                        <a:t>Custo de toda atividade de I/O realizada pelo operador. Este número deve ser o menor possível.</a:t>
                      </a:r>
                      <a:endParaRPr lang="pt-BR" sz="1600" noProof="0"/>
                    </a:p>
                  </a:txBody>
                  <a:tcPr marL="32411" marR="32411" marT="16206" marB="16206" anchor="ctr"/>
                </a:tc>
              </a:tr>
              <a:tr h="954994">
                <a:tc>
                  <a:txBody>
                    <a:bodyPr/>
                    <a:lstStyle/>
                    <a:p>
                      <a:r>
                        <a:rPr lang="pt-BR" sz="1600" noProof="0" smtClean="0"/>
                        <a:t>Estimated Operator Cost</a:t>
                      </a:r>
                      <a:endParaRPr lang="pt-BR" sz="1600" noProof="0"/>
                    </a:p>
                  </a:txBody>
                  <a:tcPr marL="32411" marR="32411" marT="16206" marB="16206" anchor="ctr"/>
                </a:tc>
                <a:tc>
                  <a:txBody>
                    <a:bodyPr/>
                    <a:lstStyle/>
                    <a:p>
                      <a:r>
                        <a:rPr lang="pt-BR" sz="1600" noProof="0" dirty="0" smtClean="0"/>
                        <a:t>Custo para o otimizador</a:t>
                      </a:r>
                      <a:r>
                        <a:rPr lang="pt-BR" sz="1600" baseline="0" noProof="0" dirty="0" smtClean="0"/>
                        <a:t> de consultas executar esta operação. Mostra entre parênteses o percentual total de custo do operador em relação a todo o plano.</a:t>
                      </a:r>
                      <a:endParaRPr lang="pt-BR" sz="1600" noProof="0" dirty="0"/>
                    </a:p>
                  </a:txBody>
                  <a:tcPr marL="32411" marR="32411" marT="16206" marB="16206" anchor="ctr"/>
                </a:tc>
              </a:tr>
              <a:tr h="492854">
                <a:tc>
                  <a:txBody>
                    <a:bodyPr/>
                    <a:lstStyle/>
                    <a:p>
                      <a:r>
                        <a:rPr lang="pt-BR" sz="1600" noProof="0" smtClean="0"/>
                        <a:t>Estimated Number of Executions</a:t>
                      </a:r>
                      <a:endParaRPr lang="pt-BR" sz="1600" noProof="0"/>
                    </a:p>
                  </a:txBody>
                  <a:tcPr marL="32411" marR="32411" marT="16206" marB="16206" anchor="ctr"/>
                </a:tc>
                <a:tc>
                  <a:txBody>
                    <a:bodyPr/>
                    <a:lstStyle/>
                    <a:p>
                      <a:r>
                        <a:rPr lang="pt-BR" sz="1600" noProof="0" smtClean="0"/>
                        <a:t>Estimativa de número de vezes que o operador</a:t>
                      </a:r>
                      <a:r>
                        <a:rPr lang="pt-BR" sz="1600" baseline="0" noProof="0" smtClean="0"/>
                        <a:t> será executado no plano.</a:t>
                      </a:r>
                      <a:endParaRPr lang="pt-BR" sz="1600" noProof="0"/>
                    </a:p>
                  </a:txBody>
                  <a:tcPr marL="32411" marR="32411" marT="16206" marB="16206" anchor="ctr"/>
                </a:tc>
              </a:tr>
              <a:tr h="492854">
                <a:tc>
                  <a:txBody>
                    <a:bodyPr/>
                    <a:lstStyle/>
                    <a:p>
                      <a:r>
                        <a:rPr lang="pt-BR" sz="1600" noProof="0" smtClean="0"/>
                        <a:t>Estimated Number of Rows</a:t>
                      </a:r>
                      <a:endParaRPr lang="pt-BR" sz="1600" noProof="0"/>
                    </a:p>
                  </a:txBody>
                  <a:tcPr marL="32411" marR="32411" marT="16206" marB="16206" anchor="ctr"/>
                </a:tc>
                <a:tc>
                  <a:txBody>
                    <a:bodyPr/>
                    <a:lstStyle/>
                    <a:p>
                      <a:r>
                        <a:rPr lang="pt-BR" sz="1600" noProof="0" smtClean="0"/>
                        <a:t>Estimativa do</a:t>
                      </a:r>
                      <a:r>
                        <a:rPr lang="pt-BR" sz="1600" baseline="0" noProof="0" smtClean="0"/>
                        <a:t> número de linhas que o operador irá retornar.</a:t>
                      </a:r>
                      <a:endParaRPr lang="pt-BR" sz="1600" noProof="0"/>
                    </a:p>
                  </a:txBody>
                  <a:tcPr marL="32411" marR="32411" marT="16206" marB="16206" anchor="ctr"/>
                </a:tc>
              </a:tr>
              <a:tr h="492854">
                <a:tc>
                  <a:txBody>
                    <a:bodyPr/>
                    <a:lstStyle/>
                    <a:p>
                      <a:r>
                        <a:rPr lang="pt-BR" sz="1600" noProof="0" smtClean="0"/>
                        <a:t>Estimated Row Size</a:t>
                      </a:r>
                      <a:endParaRPr lang="pt-BR" sz="1600" noProof="0"/>
                    </a:p>
                  </a:txBody>
                  <a:tcPr marL="32411" marR="32411" marT="16206" marB="16206" anchor="ctr"/>
                </a:tc>
                <a:tc>
                  <a:txBody>
                    <a:bodyPr/>
                    <a:lstStyle/>
                    <a:p>
                      <a:r>
                        <a:rPr lang="pt-BR" sz="1600" noProof="0" smtClean="0"/>
                        <a:t>Média estimada do</a:t>
                      </a:r>
                      <a:r>
                        <a:rPr lang="pt-BR" sz="1600" baseline="0" noProof="0" smtClean="0"/>
                        <a:t> tamanho de cada linha (em bytes) lida pelo operador.</a:t>
                      </a:r>
                      <a:endParaRPr lang="pt-BR" sz="1600" noProof="0"/>
                    </a:p>
                  </a:txBody>
                  <a:tcPr marL="32411" marR="32411" marT="16206" marB="16206" anchor="ctr"/>
                </a:tc>
              </a:tr>
              <a:tr h="492854">
                <a:tc>
                  <a:txBody>
                    <a:bodyPr/>
                    <a:lstStyle/>
                    <a:p>
                      <a:r>
                        <a:rPr lang="pt-BR" sz="1600" noProof="0" smtClean="0"/>
                        <a:t>Estimated SubTree Cost</a:t>
                      </a:r>
                      <a:endParaRPr lang="pt-BR" sz="1600" noProof="0"/>
                    </a:p>
                  </a:txBody>
                  <a:tcPr marL="32411" marR="32411" marT="16206" marB="16206" anchor="ctr"/>
                </a:tc>
                <a:tc>
                  <a:txBody>
                    <a:bodyPr/>
                    <a:lstStyle/>
                    <a:p>
                      <a:r>
                        <a:rPr lang="pt-BR" sz="1600" noProof="0" dirty="0" smtClean="0"/>
                        <a:t>Soma do custo de todos os operadores executados antes deste operador.</a:t>
                      </a:r>
                      <a:endParaRPr lang="pt-BR" sz="1600" noProof="0" dirty="0"/>
                    </a:p>
                  </a:txBody>
                  <a:tcPr marL="32411" marR="32411" marT="16206" marB="16206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6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dirty="0" err="1" smtClean="0"/>
              <a:t>Operadores</a:t>
            </a:r>
            <a:r>
              <a:rPr lang="en-US" sz="4000" dirty="0" smtClean="0"/>
              <a:t> (Operators </a:t>
            </a:r>
            <a:r>
              <a:rPr lang="en-US" sz="4000" dirty="0" err="1" smtClean="0"/>
              <a:t>ou</a:t>
            </a:r>
            <a:r>
              <a:rPr lang="en-US" sz="4000" dirty="0" smtClean="0"/>
              <a:t> Iterators)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smtClean="0"/>
              <a:t>O que significa este número Cost ?</a:t>
            </a:r>
          </a:p>
          <a:p>
            <a:pPr marL="0" indent="0">
              <a:buNone/>
            </a:pPr>
            <a:endParaRPr lang="pt-BR" sz="2000" smtClean="0"/>
          </a:p>
          <a:p>
            <a:r>
              <a:rPr lang="pt-BR" sz="2000" smtClean="0"/>
              <a:t>Em nossas máquinas o número não representa milisegundos ou segundos. É apenas um número para comparação entre os planos e medir o custo dos operadores</a:t>
            </a:r>
          </a:p>
          <a:p>
            <a:r>
              <a:rPr lang="pt-BR" sz="2000" smtClean="0"/>
              <a:t>Benchmark criado provavelmente </a:t>
            </a:r>
          </a:p>
          <a:p>
            <a:pPr marL="0" indent="0">
              <a:buNone/>
            </a:pPr>
            <a:r>
              <a:rPr lang="pt-BR" sz="2000" smtClean="0"/>
              <a:t>     no SQL Server 7.0</a:t>
            </a:r>
          </a:p>
          <a:p>
            <a:r>
              <a:rPr lang="pt-BR" sz="2000" smtClean="0"/>
              <a:t>Na máquina do Nick isso representa </a:t>
            </a:r>
          </a:p>
          <a:p>
            <a:pPr marL="0" indent="0">
              <a:buNone/>
            </a:pPr>
            <a:r>
              <a:rPr lang="pt-BR" sz="2000" smtClean="0"/>
              <a:t>     segundos</a:t>
            </a:r>
          </a:p>
          <a:p>
            <a:r>
              <a:rPr lang="pt-BR" sz="2000" smtClean="0"/>
              <a:t>O que rodava na máquina dele em 1 </a:t>
            </a:r>
          </a:p>
          <a:p>
            <a:pPr marL="0" indent="0">
              <a:buNone/>
            </a:pPr>
            <a:r>
              <a:rPr lang="pt-BR" sz="2000" smtClean="0"/>
              <a:t>     segundo roda em nossa máquina em </a:t>
            </a:r>
          </a:p>
          <a:p>
            <a:pPr marL="0" indent="0">
              <a:buNone/>
            </a:pPr>
            <a:r>
              <a:rPr lang="pt-BR" sz="2000" smtClean="0"/>
              <a:t>     0.000...</a:t>
            </a:r>
          </a:p>
          <a:p>
            <a:endParaRPr lang="pt-BR" sz="1600" smtClean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336005"/>
            <a:ext cx="20859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352800"/>
            <a:ext cx="287655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Conector de seta reta 2"/>
          <p:cNvCxnSpPr/>
          <p:nvPr/>
        </p:nvCxnSpPr>
        <p:spPr>
          <a:xfrm flipH="1">
            <a:off x="5362575" y="5181600"/>
            <a:ext cx="2790825" cy="53624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533400" y="6172200"/>
            <a:ext cx="5442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</a:t>
            </a:r>
            <a:r>
              <a:rPr lang="pt-BR" sz="1200" dirty="0" smtClean="0"/>
              <a:t>Blog do MCM Christian Bolton</a:t>
            </a:r>
            <a:r>
              <a:rPr lang="pt-BR" sz="1200" dirty="0"/>
              <a:t>, confirmado por Craig </a:t>
            </a:r>
            <a:r>
              <a:rPr lang="pt-BR" sz="1200" dirty="0" err="1" smtClean="0"/>
              <a:t>Freedman</a:t>
            </a:r>
            <a:r>
              <a:rPr lang="pt-BR" sz="1200" dirty="0" smtClean="0"/>
              <a:t> MS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05433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Plano de </a:t>
            </a:r>
            <a:r>
              <a:rPr lang="en-US" sz="4000" dirty="0" err="1" smtClean="0"/>
              <a:t>Execução</a:t>
            </a:r>
            <a:r>
              <a:rPr lang="en-US" sz="4000" dirty="0" smtClean="0"/>
              <a:t> - </a:t>
            </a:r>
            <a:r>
              <a:rPr lang="en-US" sz="4000" dirty="0" err="1" smtClean="0"/>
              <a:t>Setas</a:t>
            </a:r>
            <a:endParaRPr lang="en-US" sz="4000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2000" dirty="0" smtClean="0"/>
              <a:t>Analisar a espessura das setas</a:t>
            </a:r>
          </a:p>
          <a:p>
            <a:r>
              <a:rPr lang="pt-BR" sz="2000" dirty="0" smtClean="0"/>
              <a:t>Comparar os valores do plano estimado VS atual</a:t>
            </a:r>
          </a:p>
          <a:p>
            <a:endParaRPr lang="pt-BR" sz="1600" dirty="0" smtClean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4419600"/>
            <a:ext cx="83439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09825"/>
            <a:ext cx="85344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ector de seta reta 10"/>
          <p:cNvCxnSpPr/>
          <p:nvPr/>
        </p:nvCxnSpPr>
        <p:spPr>
          <a:xfrm flipH="1">
            <a:off x="4800600" y="2743200"/>
            <a:ext cx="10668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endCxn id="26" idx="3"/>
          </p:cNvCxnSpPr>
          <p:nvPr/>
        </p:nvCxnSpPr>
        <p:spPr>
          <a:xfrm flipH="1">
            <a:off x="6013932" y="5257800"/>
            <a:ext cx="1453668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1905000" y="3886200"/>
            <a:ext cx="548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Consegue ver a diferença na espessura da seta? </a:t>
            </a:r>
            <a:r>
              <a:rPr lang="pt-BR" i="1" dirty="0" smtClean="0">
                <a:sym typeface="Wingdings" pitchFamily="2" charset="2"/>
              </a:rPr>
              <a:t></a:t>
            </a:r>
            <a:endParaRPr lang="pt-BR" i="1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2743200" y="2846294"/>
            <a:ext cx="1905000" cy="9637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057400" y="5835134"/>
            <a:ext cx="395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Estimativa um pouco equivocada! </a:t>
            </a:r>
            <a:r>
              <a:rPr lang="pt-BR" i="1" dirty="0" smtClean="0">
                <a:sym typeface="Wingdings" pitchFamily="2" charset="2"/>
              </a:rPr>
              <a:t>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98364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err="1" smtClean="0"/>
              <a:t>Dicas</a:t>
            </a:r>
            <a:r>
              <a:rPr lang="en-US" sz="4000" dirty="0" smtClean="0"/>
              <a:t> – </a:t>
            </a:r>
            <a:r>
              <a:rPr lang="en-US" sz="4000" dirty="0" err="1" smtClean="0"/>
              <a:t>Comparar</a:t>
            </a:r>
            <a:r>
              <a:rPr lang="en-US" sz="4000" dirty="0" smtClean="0"/>
              <a:t> </a:t>
            </a:r>
            <a:r>
              <a:rPr lang="en-US" sz="4000" dirty="0" err="1" smtClean="0"/>
              <a:t>planos</a:t>
            </a:r>
            <a:endParaRPr lang="en-US" sz="4000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2400" dirty="0" smtClean="0"/>
              <a:t>Comparar dois planos utilizando os percentuais das consultas</a:t>
            </a:r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9" y="2209800"/>
            <a:ext cx="8996363" cy="3916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11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err="1" smtClean="0"/>
              <a:t>Dicas</a:t>
            </a:r>
            <a:r>
              <a:rPr lang="en-US" sz="4000" dirty="0" smtClean="0"/>
              <a:t> – </a:t>
            </a:r>
            <a:r>
              <a:rPr lang="en-US" sz="4000" dirty="0" err="1" smtClean="0"/>
              <a:t>Planos</a:t>
            </a:r>
            <a:r>
              <a:rPr lang="en-US" sz="4000" dirty="0" smtClean="0"/>
              <a:t> </a:t>
            </a:r>
            <a:r>
              <a:rPr lang="en-US" sz="4000" dirty="0" err="1" smtClean="0"/>
              <a:t>muito</a:t>
            </a:r>
            <a:r>
              <a:rPr lang="en-US" sz="4000" dirty="0" smtClean="0"/>
              <a:t> </a:t>
            </a:r>
            <a:r>
              <a:rPr lang="en-US" sz="4000" dirty="0" err="1" smtClean="0"/>
              <a:t>grandes</a:t>
            </a:r>
            <a:r>
              <a:rPr lang="en-US" sz="4000" dirty="0" smtClean="0"/>
              <a:t> - 1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Alguns planos simplesmente são ilegíveis com o modo estimado (CTRL-L)</a:t>
            </a:r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348880"/>
            <a:ext cx="8992415" cy="404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72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err="1" smtClean="0"/>
              <a:t>Dicas</a:t>
            </a:r>
            <a:r>
              <a:rPr lang="en-US" sz="4000" dirty="0" smtClean="0"/>
              <a:t> – </a:t>
            </a:r>
            <a:r>
              <a:rPr lang="en-US" sz="4000" dirty="0" err="1" smtClean="0"/>
              <a:t>Planos</a:t>
            </a:r>
            <a:r>
              <a:rPr lang="en-US" sz="4000" dirty="0" smtClean="0"/>
              <a:t> </a:t>
            </a:r>
            <a:r>
              <a:rPr lang="en-US" sz="4000" dirty="0" err="1" smtClean="0"/>
              <a:t>muito</a:t>
            </a:r>
            <a:r>
              <a:rPr lang="en-US" sz="4000" dirty="0" smtClean="0"/>
              <a:t> </a:t>
            </a:r>
            <a:r>
              <a:rPr lang="en-US" sz="4000" dirty="0" err="1" smtClean="0"/>
              <a:t>grandes</a:t>
            </a:r>
            <a:r>
              <a:rPr lang="en-US" sz="4000" dirty="0" smtClean="0"/>
              <a:t> - 2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7188" y="1160115"/>
            <a:ext cx="8358187" cy="4429125"/>
          </a:xfrm>
        </p:spPr>
        <p:txBody>
          <a:bodyPr>
            <a:normAutofit/>
          </a:bodyPr>
          <a:lstStyle/>
          <a:p>
            <a:r>
              <a:rPr lang="pt-BR" sz="2000" dirty="0" smtClean="0"/>
              <a:t>Ligar a geração do plano atual (CTRL-M)</a:t>
            </a:r>
          </a:p>
          <a:p>
            <a:r>
              <a:rPr lang="pt-BR" sz="2000" dirty="0" smtClean="0"/>
              <a:t>Cuidado para não travar o SSMS com muitos planos</a:t>
            </a:r>
          </a:p>
          <a:p>
            <a:r>
              <a:rPr lang="pt-BR" sz="2000" dirty="0" smtClean="0"/>
              <a:t>Alternativa para planos muito grandes é utilizar os eventos de captura do plano do  Profiler</a:t>
            </a:r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464" y="2667000"/>
            <a:ext cx="8667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5791200" y="2762934"/>
            <a:ext cx="219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Clicar no botão ou</a:t>
            </a:r>
          </a:p>
          <a:p>
            <a:r>
              <a:rPr lang="pt-BR" dirty="0"/>
              <a:t>pressionar </a:t>
            </a:r>
            <a:r>
              <a:rPr lang="pt-BR" dirty="0" smtClean="0"/>
              <a:t>CTRL-M</a:t>
            </a:r>
            <a:endParaRPr lang="pt-BR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47950"/>
            <a:ext cx="38290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Conector de seta reta 14"/>
          <p:cNvCxnSpPr/>
          <p:nvPr/>
        </p:nvCxnSpPr>
        <p:spPr>
          <a:xfrm>
            <a:off x="2750747" y="2815750"/>
            <a:ext cx="2049853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77" y="3662083"/>
            <a:ext cx="3949773" cy="241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043" y="3657600"/>
            <a:ext cx="4194204" cy="241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143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err="1" smtClean="0"/>
              <a:t>Dicas</a:t>
            </a:r>
            <a:r>
              <a:rPr lang="en-US" sz="4000" dirty="0" smtClean="0"/>
              <a:t> – </a:t>
            </a:r>
            <a:r>
              <a:rPr lang="en-US" sz="4000" dirty="0" err="1" smtClean="0"/>
              <a:t>Planos</a:t>
            </a:r>
            <a:r>
              <a:rPr lang="en-US" sz="4000" dirty="0" smtClean="0"/>
              <a:t> </a:t>
            </a:r>
            <a:r>
              <a:rPr lang="en-US" sz="4000" dirty="0" err="1" smtClean="0"/>
              <a:t>Complexos</a:t>
            </a:r>
            <a:endParaRPr lang="en-US" sz="4000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2000" dirty="0" smtClean="0"/>
              <a:t>Assim como existem planos ilegíveis. Existem aqueles impossíveis de ler.</a:t>
            </a:r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01532"/>
            <a:ext cx="8629090" cy="4142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6100167" y="5971401"/>
            <a:ext cx="244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Contribuição do MVP @</a:t>
            </a:r>
            <a:r>
              <a:rPr lang="pt-BR" sz="1200" dirty="0" err="1" smtClean="0"/>
              <a:t>Zavaschi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11258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Otimizador de </a:t>
            </a:r>
            <a:r>
              <a:rPr lang="en-US" sz="4000" dirty="0" err="1" smtClean="0"/>
              <a:t>Consultas</a:t>
            </a:r>
            <a:endParaRPr lang="en-US" sz="4000" dirty="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17" name="AutoShape 41"/>
          <p:cNvSpPr>
            <a:spLocks noChangeArrowheads="1"/>
          </p:cNvSpPr>
          <p:nvPr/>
        </p:nvSpPr>
        <p:spPr bwMode="auto">
          <a:xfrm>
            <a:off x="398929" y="1905000"/>
            <a:ext cx="8534400" cy="3810000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FOR EACH(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Alunos_Classe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IF (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Alunos_Classe.Ramo_Atividade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= ‘TI’)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IF (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Alunos_Classe.Sexo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= ‘F’)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FOR EACH (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Endereco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IF (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Endereco.ID_End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=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Alunos_Classe.ID_End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{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   PRINT (‘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: ’ +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Alunos_Classe.Nome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   PRINT (‘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Endereço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: 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’ +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Endereco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.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Endereco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);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}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53035" y="1443335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Código 1: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403662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Otimizador de </a:t>
            </a:r>
            <a:r>
              <a:rPr lang="en-US" sz="4000" dirty="0" err="1" smtClean="0"/>
              <a:t>Consultas</a:t>
            </a:r>
            <a:endParaRPr lang="en-US" sz="4000" dirty="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17" name="AutoShape 41"/>
          <p:cNvSpPr>
            <a:spLocks noChangeArrowheads="1"/>
          </p:cNvSpPr>
          <p:nvPr/>
        </p:nvSpPr>
        <p:spPr bwMode="auto">
          <a:xfrm>
            <a:off x="398929" y="1905000"/>
            <a:ext cx="8534400" cy="3810000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FOR EACH(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Alunos_Classe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  IF 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Alunos_Classe.Sexo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= ‘F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’)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IF (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Alunos_Classe.Ramo_Atividade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= ‘TI’)</a:t>
            </a:r>
            <a:endParaRPr lang="en-US" sz="2000" dirty="0" smtClean="0">
              <a:solidFill>
                <a:srgbClr val="FF0000"/>
              </a:solidFill>
              <a:latin typeface="Lucida Console" pitchFamily="49" charset="0"/>
            </a:endParaRP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FOR EACH (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Endereco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IF (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Endereco.ID_End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=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Alunos_Classe.ID_End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{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   PRINT (‘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: ’ +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Alunos_Classe.Nome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   PRINT (‘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Endereço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: 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’ +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Endereco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.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Endereco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);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}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53035" y="1443335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Código 2: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62406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Otimizador de </a:t>
            </a:r>
            <a:r>
              <a:rPr lang="en-US" sz="4000" dirty="0" err="1" smtClean="0"/>
              <a:t>Consultas</a:t>
            </a:r>
            <a:endParaRPr lang="en-US" sz="4000" dirty="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17" name="AutoShape 41"/>
          <p:cNvSpPr>
            <a:spLocks noChangeArrowheads="1"/>
          </p:cNvSpPr>
          <p:nvPr/>
        </p:nvSpPr>
        <p:spPr bwMode="auto">
          <a:xfrm>
            <a:off x="398929" y="1905000"/>
            <a:ext cx="8534400" cy="3810000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FOR EACH(</a:t>
            </a:r>
            <a:r>
              <a:rPr lang="en-US" sz="2000" dirty="0" err="1" smtClean="0">
                <a:solidFill>
                  <a:srgbClr val="FF0000"/>
                </a:solidFill>
                <a:latin typeface="Lucida Console" pitchFamily="49" charset="0"/>
              </a:rPr>
              <a:t>Endereco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FOR EACH (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Alunos_Classe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IF (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Endereco.ID_End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=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Alunos_Classe.ID_End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IF 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(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Alunos_Classe.Ramo_Atividade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= ‘TI’)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 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IF 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(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Alunos_Classe.Sexo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= ‘F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’)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 {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   PRINT (‘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: ’ +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Alunos_Classe.Nome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   PRINT (‘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Endereço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: 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’ +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Endereco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.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Endereco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);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}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53035" y="1443335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Código 3: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023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Otimizador de </a:t>
            </a:r>
            <a:r>
              <a:rPr lang="en-US" sz="4000" dirty="0" err="1" smtClean="0"/>
              <a:t>Consultas</a:t>
            </a:r>
            <a:endParaRPr lang="en-US" sz="4000" dirty="0" smtClean="0"/>
          </a:p>
        </p:txBody>
      </p:sp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000" dirty="0" smtClean="0"/>
              <a:t>Outras opções a serem consideradas na criação do código de acesso:</a:t>
            </a:r>
          </a:p>
          <a:p>
            <a:pPr lvl="1"/>
            <a:r>
              <a:rPr lang="pt-BR" sz="1500" dirty="0" smtClean="0"/>
              <a:t>Avaliar possíveis Índices</a:t>
            </a:r>
          </a:p>
          <a:p>
            <a:pPr lvl="1"/>
            <a:r>
              <a:rPr lang="pt-BR" sz="1500" dirty="0" smtClean="0"/>
              <a:t>Ordenar as tabelas para fazer um Merge </a:t>
            </a:r>
            <a:r>
              <a:rPr lang="pt-BR" sz="1500" dirty="0" err="1" smtClean="0"/>
              <a:t>Join</a:t>
            </a:r>
            <a:endParaRPr lang="pt-BR" sz="1500" dirty="0" smtClean="0"/>
          </a:p>
          <a:p>
            <a:pPr lvl="1"/>
            <a:r>
              <a:rPr lang="pt-BR" sz="1500" dirty="0" smtClean="0"/>
              <a:t>Aproveitar ordem dos índices para fazer o Merge </a:t>
            </a:r>
            <a:r>
              <a:rPr lang="pt-BR" sz="1500" dirty="0" err="1"/>
              <a:t>J</a:t>
            </a:r>
            <a:r>
              <a:rPr lang="pt-BR" sz="1500" dirty="0" err="1" smtClean="0"/>
              <a:t>oin</a:t>
            </a:r>
            <a:endParaRPr lang="pt-BR" sz="1500" dirty="0" smtClean="0"/>
          </a:p>
          <a:p>
            <a:pPr lvl="1"/>
            <a:r>
              <a:rPr lang="pt-BR" sz="1500" dirty="0" smtClean="0"/>
              <a:t>Avaliar memória disponível</a:t>
            </a:r>
          </a:p>
          <a:p>
            <a:pPr lvl="1"/>
            <a:r>
              <a:rPr lang="pt-BR" sz="1500" dirty="0" smtClean="0"/>
              <a:t>Avaliar pressão de CPU</a:t>
            </a:r>
          </a:p>
          <a:p>
            <a:pPr lvl="1"/>
            <a:r>
              <a:rPr lang="pt-BR" sz="1500" dirty="0" err="1" smtClean="0"/>
              <a:t>Hash</a:t>
            </a:r>
            <a:r>
              <a:rPr lang="pt-BR" sz="1500" dirty="0" smtClean="0"/>
              <a:t> </a:t>
            </a:r>
            <a:r>
              <a:rPr lang="pt-BR" sz="1500" dirty="0" err="1" smtClean="0"/>
              <a:t>Join</a:t>
            </a:r>
            <a:endParaRPr lang="pt-BR" sz="1500" dirty="0" smtClean="0"/>
          </a:p>
          <a:p>
            <a:pPr lvl="1"/>
            <a:r>
              <a:rPr lang="pt-BR" sz="1500" dirty="0" smtClean="0"/>
              <a:t>Considerar paralelismo</a:t>
            </a:r>
          </a:p>
          <a:p>
            <a:pPr lvl="1"/>
            <a:r>
              <a:rPr lang="pt-BR" sz="1500" dirty="0" smtClean="0"/>
              <a:t>Criar estatísticas</a:t>
            </a:r>
          </a:p>
          <a:p>
            <a:pPr lvl="1"/>
            <a:r>
              <a:rPr lang="pt-BR" sz="1500" dirty="0" smtClean="0"/>
              <a:t>Atualizar estatísticas</a:t>
            </a:r>
          </a:p>
          <a:p>
            <a:pPr lvl="1"/>
            <a:r>
              <a:rPr lang="pt-BR" sz="1500" dirty="0" smtClean="0"/>
              <a:t>Reutilizar plano do cache</a:t>
            </a:r>
          </a:p>
          <a:p>
            <a:pPr lvl="1"/>
            <a:r>
              <a:rPr lang="pt-BR" sz="1500" dirty="0" err="1" smtClean="0"/>
              <a:t>View</a:t>
            </a:r>
            <a:r>
              <a:rPr lang="pt-BR" sz="1500" dirty="0" smtClean="0"/>
              <a:t> Indexada</a:t>
            </a:r>
          </a:p>
          <a:p>
            <a:pPr lvl="1"/>
            <a:r>
              <a:rPr lang="pt-BR" sz="1500" dirty="0" smtClean="0"/>
              <a:t>Remover código redundante</a:t>
            </a:r>
          </a:p>
          <a:p>
            <a:pPr lvl="1"/>
            <a:r>
              <a:rPr lang="pt-BR" sz="1500" dirty="0" smtClean="0"/>
              <a:t>Detectar contradições</a:t>
            </a:r>
          </a:p>
          <a:p>
            <a:pPr lvl="1"/>
            <a:r>
              <a:rPr lang="pt-BR" sz="1500" dirty="0" smtClean="0"/>
              <a:t>Converter expressões</a:t>
            </a:r>
          </a:p>
          <a:p>
            <a:pPr lvl="1"/>
            <a:r>
              <a:rPr lang="pt-BR" sz="1500" dirty="0" smtClean="0"/>
              <a:t>Evitar acesso a tabelas (Utilizando </a:t>
            </a:r>
            <a:r>
              <a:rPr lang="pt-BR" sz="1500" dirty="0" err="1" smtClean="0"/>
              <a:t>trusted</a:t>
            </a:r>
            <a:r>
              <a:rPr lang="pt-BR" sz="1500" dirty="0" smtClean="0"/>
              <a:t> </a:t>
            </a:r>
            <a:r>
              <a:rPr lang="pt-BR" sz="1500" dirty="0" err="1" smtClean="0"/>
              <a:t>Foreign</a:t>
            </a:r>
            <a:r>
              <a:rPr lang="pt-BR" sz="1500" dirty="0" smtClean="0"/>
              <a:t> Keys)</a:t>
            </a:r>
          </a:p>
          <a:p>
            <a:pPr lvl="1"/>
            <a:r>
              <a:rPr lang="pt-BR" sz="1500" dirty="0" smtClean="0"/>
              <a:t>Identificar correlação</a:t>
            </a:r>
          </a:p>
          <a:p>
            <a:pPr lvl="1"/>
            <a:r>
              <a:rPr lang="pt-BR" sz="1500" b="1" dirty="0" smtClean="0">
                <a:solidFill>
                  <a:srgbClr val="FF0000"/>
                </a:solidFill>
              </a:rPr>
              <a:t>MUITO MAIS...</a:t>
            </a:r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400" dirty="0" smtClean="0"/>
          </a:p>
          <a:p>
            <a:endParaRPr lang="pt-BR" sz="2800" dirty="0" smtClean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728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Otimizador de </a:t>
            </a:r>
            <a:r>
              <a:rPr lang="en-US" sz="4000" dirty="0" err="1" smtClean="0"/>
              <a:t>Consultas</a:t>
            </a:r>
            <a:endParaRPr lang="en-US" sz="4000" dirty="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252BB619-1403-4088-8881-155B3B7A23F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12" name="Imagem 1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036637"/>
            <a:ext cx="9144000" cy="582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3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Otimizador de </a:t>
            </a:r>
            <a:r>
              <a:rPr lang="en-US" sz="4000" dirty="0" err="1" smtClean="0"/>
              <a:t>Consultas</a:t>
            </a:r>
            <a:endParaRPr lang="en-US" sz="4000" dirty="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524000"/>
            <a:ext cx="870564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3" name="Retângulo 2052"/>
          <p:cNvSpPr/>
          <p:nvPr/>
        </p:nvSpPr>
        <p:spPr>
          <a:xfrm>
            <a:off x="228598" y="3352800"/>
            <a:ext cx="87056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Parse</a:t>
            </a:r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valida 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se o código digitado é </a:t>
            </a:r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válido. Gera um Query </a:t>
            </a:r>
            <a:r>
              <a:rPr lang="pt-B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Tree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 que </a:t>
            </a:r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é uma 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representação gráfica do comando em formato de uma árvore</a:t>
            </a:r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r>
              <a:rPr lang="pt-BR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Algebrizer</a:t>
            </a:r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onde as tabelas e campos na query </a:t>
            </a:r>
            <a:r>
              <a:rPr lang="pt-B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tree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 são comparados com o </a:t>
            </a:r>
            <a:r>
              <a:rPr lang="pt-B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metadata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 do banco de dados para validar se os objetos acessados realmente existem. Nesta fase um “*” será expandido pelo nome das colunas, os </a:t>
            </a:r>
            <a:r>
              <a:rPr lang="pt-B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datatypes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 das colunas são carregados, </a:t>
            </a:r>
            <a:r>
              <a:rPr lang="pt-B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views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 são expandidas, um sinônimo é interpretado. </a:t>
            </a:r>
          </a:p>
          <a:p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Optimize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faz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mágica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!</a:t>
            </a:r>
            <a:endParaRPr lang="pt-B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88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Otimizador de </a:t>
            </a:r>
            <a:r>
              <a:rPr lang="en-US" sz="4000" dirty="0" err="1" smtClean="0"/>
              <a:t>Consultas</a:t>
            </a:r>
            <a:endParaRPr lang="en-US" sz="4000" dirty="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252BB619-1403-4088-8881-155B3B7A23F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846173"/>
            <a:ext cx="5567362" cy="4783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tângulo 2"/>
          <p:cNvSpPr/>
          <p:nvPr/>
        </p:nvSpPr>
        <p:spPr>
          <a:xfrm>
            <a:off x="0" y="114300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pt-BR" sz="2000" kern="0" dirty="0" smtClean="0">
                <a:solidFill>
                  <a:prstClr val="black"/>
                </a:solidFill>
                <a:latin typeface="Arial"/>
                <a:cs typeface="+mn-cs"/>
              </a:rPr>
              <a:t>Exemplo de um </a:t>
            </a:r>
            <a:r>
              <a:rPr lang="pt-BR" sz="2000" kern="0" dirty="0" err="1" smtClean="0">
                <a:solidFill>
                  <a:prstClr val="black"/>
                </a:solidFill>
                <a:latin typeface="Arial"/>
                <a:cs typeface="+mn-cs"/>
              </a:rPr>
              <a:t>QueryTree</a:t>
            </a:r>
            <a:r>
              <a:rPr lang="pt-BR" sz="2000" kern="0" dirty="0" smtClean="0">
                <a:solidFill>
                  <a:prstClr val="black"/>
                </a:solidFill>
                <a:latin typeface="Arial"/>
                <a:cs typeface="+mn-cs"/>
              </a:rPr>
              <a:t> gerado após o parse</a:t>
            </a:r>
            <a:endParaRPr lang="pt-BR" sz="2000" kern="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4" name="AutoShape 41"/>
          <p:cNvSpPr>
            <a:spLocks noChangeArrowheads="1"/>
          </p:cNvSpPr>
          <p:nvPr/>
        </p:nvSpPr>
        <p:spPr bwMode="auto">
          <a:xfrm>
            <a:off x="92682" y="2133600"/>
            <a:ext cx="5399006" cy="2199459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SELECT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latin typeface="Courier New"/>
                <a:ea typeface="Calibri"/>
                <a:cs typeface="Times New Roman"/>
              </a:rPr>
              <a:t>Customers</a:t>
            </a:r>
            <a:r>
              <a:rPr lang="en-US" sz="1400" dirty="0" err="1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en-US" sz="1400" dirty="0" err="1" smtClean="0">
                <a:latin typeface="Courier New"/>
                <a:ea typeface="Calibri"/>
                <a:cs typeface="Times New Roman"/>
              </a:rPr>
              <a:t>CompanyName</a:t>
            </a:r>
            <a:r>
              <a:rPr lang="en-US" sz="14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,</a:t>
            </a:r>
            <a:endParaRPr lang="en-US" sz="1400" dirty="0" smtClean="0">
              <a:solidFill>
                <a:srgbClr val="808080"/>
              </a:solidFill>
              <a:latin typeface="Courier New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      </a:t>
            </a:r>
            <a:r>
              <a:rPr lang="en-US" sz="1400" dirty="0" smtClean="0">
                <a:solidFill>
                  <a:srgbClr val="FF00FF"/>
                </a:solidFill>
                <a:latin typeface="Courier New"/>
                <a:ea typeface="Calibri"/>
                <a:cs typeface="Times New Roman"/>
              </a:rPr>
              <a:t>SUM</a:t>
            </a:r>
            <a:r>
              <a:rPr lang="en-US" sz="14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sz="1400" dirty="0" err="1" smtClean="0">
                <a:latin typeface="Courier New"/>
                <a:ea typeface="Calibri"/>
                <a:cs typeface="Times New Roman"/>
              </a:rPr>
              <a:t>Orders</a:t>
            </a:r>
            <a:r>
              <a:rPr lang="en-US" sz="1400" dirty="0" err="1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en-US" sz="1400" dirty="0" err="1" smtClean="0">
                <a:latin typeface="Courier New"/>
                <a:ea typeface="Calibri"/>
                <a:cs typeface="Times New Roman"/>
              </a:rPr>
              <a:t>Value</a:t>
            </a:r>
            <a:r>
              <a:rPr lang="en-US" sz="14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)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AS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Value</a:t>
            </a:r>
            <a:endParaRPr lang="pt-BR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FROM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Orders</a:t>
            </a:r>
            <a:endParaRPr lang="pt-BR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INNER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JOIN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smtClean="0">
                <a:latin typeface="Courier New"/>
                <a:ea typeface="Calibri"/>
                <a:cs typeface="Times New Roman"/>
              </a:rPr>
              <a:t>Customers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  ON</a:t>
            </a:r>
            <a:r>
              <a:rPr lang="en-US" sz="14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latin typeface="Courier New"/>
                <a:ea typeface="Calibri"/>
                <a:cs typeface="Times New Roman"/>
              </a:rPr>
              <a:t>Orders</a:t>
            </a:r>
            <a:r>
              <a:rPr lang="en-US" sz="1400" dirty="0" err="1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en-US" sz="1400" dirty="0" err="1" smtClean="0">
                <a:latin typeface="Courier New"/>
                <a:ea typeface="Calibri"/>
                <a:cs typeface="Times New Roman"/>
              </a:rPr>
              <a:t>CustomerID</a:t>
            </a:r>
            <a:r>
              <a:rPr lang="en-US" sz="14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en-US" sz="14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latin typeface="Courier New"/>
                <a:ea typeface="Calibri"/>
                <a:cs typeface="Times New Roman"/>
              </a:rPr>
              <a:t>Customers</a:t>
            </a:r>
            <a:r>
              <a:rPr lang="en-US" sz="1400" dirty="0" err="1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en-US" sz="1400" dirty="0" err="1" smtClean="0">
                <a:latin typeface="Courier New"/>
                <a:ea typeface="Calibri"/>
                <a:cs typeface="Times New Roman"/>
              </a:rPr>
              <a:t>CustomerID</a:t>
            </a:r>
            <a:endParaRPr lang="pt-BR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WHERE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Orders</a:t>
            </a:r>
            <a:r>
              <a:rPr lang="en-US" sz="14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OrderDate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&lt;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'19960801'</a:t>
            </a:r>
            <a:endParaRPr lang="pt-BR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GROUP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BY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Customers</a:t>
            </a:r>
            <a:r>
              <a:rPr lang="en-US" sz="14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CompanyName</a:t>
            </a:r>
            <a:endParaRPr lang="pt-BR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ORDER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BY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Customers</a:t>
            </a:r>
            <a:r>
              <a:rPr lang="en-US" sz="14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CompanyName</a:t>
            </a:r>
            <a:endParaRPr lang="pt-BR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372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BDDE8392FBFCB49B5618AE07350B2F7" ma:contentTypeVersion="0" ma:contentTypeDescription="Crie um novo documento." ma:contentTypeScope="" ma:versionID="807afa852a202cb7d5385bb3c072a03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B21DAA-24F8-4345-ACAA-CAEF895D90B7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4371C5-8A70-4CF9-965B-A919208DCB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3893</TotalTime>
  <Words>1478</Words>
  <Application>Microsoft Office PowerPoint</Application>
  <PresentationFormat>On-screen Show (4:3)</PresentationFormat>
  <Paragraphs>366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Courier New</vt:lpstr>
      <vt:lpstr>Euphemia</vt:lpstr>
      <vt:lpstr>Euphemia UCAS</vt:lpstr>
      <vt:lpstr>Lucida Console</vt:lpstr>
      <vt:lpstr>Times New Roman</vt:lpstr>
      <vt:lpstr>Verdana</vt:lpstr>
      <vt:lpstr>Wingdings</vt:lpstr>
      <vt:lpstr>Curso SQL Server 2010</vt:lpstr>
      <vt:lpstr>PowerPoint Presentation</vt:lpstr>
      <vt:lpstr>Otimizador de Consultas</vt:lpstr>
      <vt:lpstr>Otimizador de Consultas</vt:lpstr>
      <vt:lpstr>Otimizador de Consultas</vt:lpstr>
      <vt:lpstr>Otimizador de Consultas</vt:lpstr>
      <vt:lpstr>Otimizador de Consultas</vt:lpstr>
      <vt:lpstr>Otimizador de Consultas</vt:lpstr>
      <vt:lpstr>Otimizador de Consultas</vt:lpstr>
      <vt:lpstr>Otimizador de Consultas</vt:lpstr>
      <vt:lpstr>Otimizador de Consultas</vt:lpstr>
      <vt:lpstr>Otimizador de Consultas</vt:lpstr>
      <vt:lpstr>Otimizador de Consultas</vt:lpstr>
      <vt:lpstr>Otimizador de Consultas</vt:lpstr>
      <vt:lpstr>Visualizando um plano de execução</vt:lpstr>
      <vt:lpstr>Lendo um plano de execução</vt:lpstr>
      <vt:lpstr>Lendo um plano de execução</vt:lpstr>
      <vt:lpstr>Modos de Visualização</vt:lpstr>
      <vt:lpstr>Estimated vs Actual Plans</vt:lpstr>
      <vt:lpstr>Estimated vs Actual Plans</vt:lpstr>
      <vt:lpstr>Operadores (Operators ou Iterators)</vt:lpstr>
      <vt:lpstr>Operadores (Operators ou Iterators)</vt:lpstr>
      <vt:lpstr>Operadores (Operators ou Iterators)</vt:lpstr>
      <vt:lpstr>Operadores (Operators ou Iterators)</vt:lpstr>
      <vt:lpstr>Operadores (Operators ou Iterators)</vt:lpstr>
      <vt:lpstr>Plano de Execução - Setas</vt:lpstr>
      <vt:lpstr>Dicas – Comparar planos</vt:lpstr>
      <vt:lpstr>Dicas – Planos muito grandes - 1</vt:lpstr>
      <vt:lpstr>Dicas – Planos muito grandes - 2</vt:lpstr>
      <vt:lpstr>Dicas – Planos Complexos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01 - Query Tuning</dc:title>
  <dc:creator>Fabiano Amorim; Fabiano Neves Amorim</dc:creator>
  <cp:lastModifiedBy>Fabiano Amorim</cp:lastModifiedBy>
  <cp:revision>178</cp:revision>
  <dcterms:created xsi:type="dcterms:W3CDTF">2010-05-17T16:38:52Z</dcterms:created>
  <dcterms:modified xsi:type="dcterms:W3CDTF">2014-03-17T19:12:16Z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0x010100FBDDE8392FBFCB49B5618AE07350B2F7</vt:lpwstr>
  </property>
</Properties>
</file>