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306" r:id="rId6"/>
    <p:sldId id="317" r:id="rId7"/>
    <p:sldId id="316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96998" autoAdjust="0"/>
  </p:normalViewPr>
  <p:slideViewPr>
    <p:cSldViewPr>
      <p:cViewPr>
        <p:scale>
          <a:sx n="70" d="100"/>
          <a:sy n="70" d="100"/>
        </p:scale>
        <p:origin x="1626" y="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21/11/2012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930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21/11/2012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2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9429-E697-49BC-8FB4-060655C13FF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73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Arquitetura, estruturas de armazenamento e funcionamento interno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04 – Planos de execução avançado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Módulo 05|</a:t>
            </a:r>
            <a:r>
              <a:rPr lang="pt-BR" sz="1600" b="0" dirty="0" smtClean="0">
                <a:solidFill>
                  <a:schemeClr val="tx2"/>
                </a:solidFill>
              </a:rPr>
              <a:t> Tabelas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478" y="260648"/>
            <a:ext cx="9001156" cy="714356"/>
          </a:xfrm>
        </p:spPr>
        <p:txBody>
          <a:bodyPr/>
          <a:lstStyle/>
          <a:p>
            <a:r>
              <a:rPr lang="pt-BR" dirty="0" smtClean="0"/>
              <a:t>Page Prefetch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>
            <a:normAutofit fontScale="92500"/>
          </a:bodyPr>
          <a:lstStyle/>
          <a:p>
            <a:r>
              <a:rPr lang="pt-BR" sz="3200" dirty="0" smtClean="0"/>
              <a:t>Otimização de I/O</a:t>
            </a:r>
          </a:p>
          <a:p>
            <a:r>
              <a:rPr lang="en-US" sz="3200" dirty="0" err="1" smtClean="0"/>
              <a:t>Utilizado</a:t>
            </a:r>
            <a:r>
              <a:rPr lang="en-US" sz="3200" dirty="0" smtClean="0"/>
              <a:t> </a:t>
            </a:r>
            <a:r>
              <a:rPr lang="en-US" sz="3200" dirty="0" err="1" smtClean="0"/>
              <a:t>pelo</a:t>
            </a:r>
            <a:r>
              <a:rPr lang="en-US" sz="3200" dirty="0" smtClean="0"/>
              <a:t> </a:t>
            </a:r>
            <a:r>
              <a:rPr lang="en-US" sz="3200" dirty="0" err="1" smtClean="0"/>
              <a:t>operador</a:t>
            </a:r>
            <a:r>
              <a:rPr lang="en-US" sz="3200" dirty="0" smtClean="0"/>
              <a:t> de </a:t>
            </a:r>
            <a:r>
              <a:rPr lang="en-US" sz="3200" dirty="0"/>
              <a:t>Loop Join </a:t>
            </a:r>
            <a:r>
              <a:rPr lang="en-US" sz="2600" dirty="0"/>
              <a:t>(</a:t>
            </a:r>
            <a:r>
              <a:rPr lang="en-US" sz="2600" dirty="0" err="1"/>
              <a:t>WithOrderedPrefetch</a:t>
            </a:r>
            <a:r>
              <a:rPr lang="en-US" sz="2600" dirty="0"/>
              <a:t> </a:t>
            </a:r>
            <a:r>
              <a:rPr lang="en-US" sz="2600" dirty="0" err="1" smtClean="0"/>
              <a:t>ou</a:t>
            </a:r>
            <a:r>
              <a:rPr lang="en-US" sz="2600" dirty="0" smtClean="0"/>
              <a:t> </a:t>
            </a:r>
            <a:r>
              <a:rPr lang="en-US" sz="2600" dirty="0" err="1"/>
              <a:t>WithUnorderedPrefetch</a:t>
            </a:r>
            <a:r>
              <a:rPr lang="en-US" sz="2600" dirty="0"/>
              <a:t>)</a:t>
            </a:r>
            <a:endParaRPr lang="pt-BR" sz="2600" dirty="0"/>
          </a:p>
          <a:p>
            <a:r>
              <a:rPr lang="pt-BR" sz="3200" dirty="0" smtClean="0"/>
              <a:t>Pró:</a:t>
            </a:r>
          </a:p>
          <a:p>
            <a:pPr lvl="1"/>
            <a:r>
              <a:rPr lang="pt-BR" sz="2600" dirty="0" smtClean="0"/>
              <a:t>SQL Server envia várias requisições de I/O de modo </a:t>
            </a:r>
            <a:r>
              <a:rPr lang="pt-BR" sz="2600" dirty="0" err="1" smtClean="0"/>
              <a:t>async</a:t>
            </a:r>
            <a:endParaRPr lang="pt-BR" sz="2600" dirty="0"/>
          </a:p>
          <a:p>
            <a:pPr lvl="1"/>
            <a:r>
              <a:rPr lang="pt-BR" sz="2600" dirty="0" smtClean="0"/>
              <a:t>Utiliza “</a:t>
            </a:r>
            <a:r>
              <a:rPr lang="pt-BR" sz="2600" dirty="0" err="1" smtClean="0"/>
              <a:t>stripe</a:t>
            </a:r>
            <a:r>
              <a:rPr lang="pt-BR" sz="2600" smtClean="0"/>
              <a:t> disks” </a:t>
            </a:r>
            <a:r>
              <a:rPr lang="pt-BR" sz="2600" dirty="0" smtClean="0"/>
              <a:t>com mais eficiência enviando requisições de I/O em paralelo</a:t>
            </a:r>
          </a:p>
          <a:p>
            <a:r>
              <a:rPr lang="en-US" sz="3200" dirty="0" smtClean="0"/>
              <a:t>Contra</a:t>
            </a:r>
            <a:endParaRPr lang="pt-BR" sz="3200" dirty="0" smtClean="0"/>
          </a:p>
          <a:p>
            <a:pPr lvl="1"/>
            <a:r>
              <a:rPr lang="en-US" sz="2600" dirty="0" smtClean="0"/>
              <a:t>Segura lock </a:t>
            </a:r>
            <a:r>
              <a:rPr lang="en-US" sz="2600" dirty="0" err="1" smtClean="0"/>
              <a:t>nas</a:t>
            </a:r>
            <a:r>
              <a:rPr lang="en-US" sz="2600" dirty="0" smtClean="0"/>
              <a:t> </a:t>
            </a:r>
            <a:r>
              <a:rPr lang="en-US" sz="2600" dirty="0" err="1" smtClean="0"/>
              <a:t>linhas</a:t>
            </a:r>
            <a:r>
              <a:rPr lang="en-US" sz="2600" dirty="0" smtClean="0"/>
              <a:t> </a:t>
            </a:r>
            <a:r>
              <a:rPr lang="en-US" sz="2600" dirty="0" err="1" smtClean="0"/>
              <a:t>lidas</a:t>
            </a:r>
            <a:r>
              <a:rPr lang="en-US" sz="2600" dirty="0" smtClean="0"/>
              <a:t> </a:t>
            </a:r>
            <a:r>
              <a:rPr lang="en-US" sz="2600" dirty="0" err="1" smtClean="0"/>
              <a:t>por</a:t>
            </a:r>
            <a:r>
              <a:rPr lang="en-US" sz="2600" dirty="0" smtClean="0"/>
              <a:t> </a:t>
            </a:r>
            <a:r>
              <a:rPr lang="en-US" sz="2600" dirty="0" err="1" smtClean="0"/>
              <a:t>mais</a:t>
            </a:r>
            <a:r>
              <a:rPr lang="en-US" sz="2600" dirty="0" smtClean="0"/>
              <a:t> tempo</a:t>
            </a:r>
          </a:p>
          <a:p>
            <a:pPr lvl="1"/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5643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3623752" y="4450059"/>
            <a:ext cx="5292758" cy="2356495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>
            <a:off x="47829" y="4293096"/>
            <a:ext cx="3508707" cy="2564904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914353" y="388982"/>
            <a:ext cx="3600400" cy="181588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ID_Pedido  | ID_Cliente | Valor</a:t>
            </a: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--------------------------------</a:t>
            </a: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1          | 2          | 32.2</a:t>
            </a: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2          | 5          | 57.8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3          | 4          | 65.9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4          | 3          | 34.6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5          | 1          | 87.3</a:t>
            </a: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10"/>
          <p:cNvSpPr txBox="1"/>
          <p:nvPr/>
        </p:nvSpPr>
        <p:spPr>
          <a:xfrm>
            <a:off x="894047" y="23011"/>
            <a:ext cx="362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Pedidos</a:t>
            </a:r>
            <a:endParaRPr lang="pt-BR" b="1" dirty="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638463" y="388982"/>
            <a:ext cx="3600400" cy="181588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ID_Cliente | Nome</a:t>
            </a: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--------------------------------</a:t>
            </a: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1          | Fabiano Amorim</a:t>
            </a: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2          | Luciano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Caixeta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3          | Gilberto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Uchoa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4          | Ivan Lima</a:t>
            </a: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5          | Fabricio Braz</a:t>
            </a: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aixaDeTexto 10"/>
          <p:cNvSpPr txBox="1"/>
          <p:nvPr/>
        </p:nvSpPr>
        <p:spPr>
          <a:xfrm>
            <a:off x="4618157" y="23011"/>
            <a:ext cx="362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Clientes</a:t>
            </a:r>
            <a:endParaRPr lang="pt-BR" b="1" dirty="0"/>
          </a:p>
        </p:txBody>
      </p:sp>
      <p:sp>
        <p:nvSpPr>
          <p:cNvPr id="11" name="AutoShape 41"/>
          <p:cNvSpPr>
            <a:spLocks noChangeArrowheads="1"/>
          </p:cNvSpPr>
          <p:nvPr/>
        </p:nvSpPr>
        <p:spPr bwMode="auto">
          <a:xfrm>
            <a:off x="199818" y="2248203"/>
            <a:ext cx="8836678" cy="388709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SELECT * FROM Pedidos p JOIN Clientes c ON </a:t>
            </a:r>
            <a:r>
              <a:rPr lang="en-US" sz="1400" dirty="0" err="1" smtClean="0">
                <a:solidFill>
                  <a:srgbClr val="002060"/>
                </a:solidFill>
                <a:latin typeface="Lucida Console" pitchFamily="49" charset="0"/>
              </a:rPr>
              <a:t>p.ID_Cliente</a:t>
            </a:r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1400" dirty="0" err="1" smtClean="0">
                <a:solidFill>
                  <a:srgbClr val="002060"/>
                </a:solidFill>
                <a:latin typeface="Lucida Console" pitchFamily="49" charset="0"/>
              </a:rPr>
              <a:t>c.ID_Cliente</a:t>
            </a:r>
            <a:endParaRPr lang="it-IT" sz="1400" dirty="0">
              <a:solidFill>
                <a:srgbClr val="002060"/>
              </a:solidFill>
              <a:latin typeface="Lucida Console" pitchFamily="49" charset="0"/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2339752" y="2708920"/>
            <a:ext cx="1944216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INDEX SEEK </a:t>
            </a:r>
          </a:p>
          <a:p>
            <a:pPr algn="ctr"/>
            <a:r>
              <a:rPr lang="en-US" sz="1400" dirty="0" smtClean="0"/>
              <a:t>(Clientes)</a:t>
            </a:r>
            <a:endParaRPr lang="pt-BR" sz="1400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199818" y="2708920"/>
            <a:ext cx="1944216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INDEX SCAN </a:t>
            </a:r>
          </a:p>
          <a:p>
            <a:pPr algn="ctr"/>
            <a:r>
              <a:rPr lang="en-US" sz="1400" dirty="0" smtClean="0"/>
              <a:t>(Pedidos)</a:t>
            </a:r>
            <a:endParaRPr lang="pt-BR" sz="14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1475656" y="3356992"/>
            <a:ext cx="1517005" cy="3600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NESTED LOOP JOIN</a:t>
            </a:r>
            <a:endParaRPr lang="pt-BR" sz="1200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1490646" y="3876814"/>
            <a:ext cx="1517005" cy="3600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</a:t>
            </a:r>
            <a:endParaRPr lang="pt-BR" sz="1200" dirty="0"/>
          </a:p>
        </p:txBody>
      </p:sp>
      <p:cxnSp>
        <p:nvCxnSpPr>
          <p:cNvPr id="22" name="Straight Arrow Connector 21"/>
          <p:cNvCxnSpPr>
            <a:stCxn id="15" idx="0"/>
            <a:endCxn id="13" idx="2"/>
          </p:cNvCxnSpPr>
          <p:nvPr/>
        </p:nvCxnSpPr>
        <p:spPr>
          <a:xfrm flipV="1">
            <a:off x="2234159" y="3212976"/>
            <a:ext cx="1077701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0"/>
            <a:endCxn id="14" idx="2"/>
          </p:cNvCxnSpPr>
          <p:nvPr/>
        </p:nvCxnSpPr>
        <p:spPr>
          <a:xfrm flipH="1" flipV="1">
            <a:off x="1171926" y="3212976"/>
            <a:ext cx="1062233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0"/>
            <a:endCxn id="15" idx="2"/>
          </p:cNvCxnSpPr>
          <p:nvPr/>
        </p:nvCxnSpPr>
        <p:spPr>
          <a:xfrm flipH="1" flipV="1">
            <a:off x="2234159" y="3717032"/>
            <a:ext cx="14990" cy="1597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107504" y="4340394"/>
            <a:ext cx="1594329" cy="1546577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Pedidos: Página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ID_Pedido =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ID_Pedido = 2</a:t>
            </a:r>
          </a:p>
          <a:p>
            <a:pPr eaLnBrk="0" hangingPunct="0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ID_Cliente = 5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1819930" y="4333572"/>
            <a:ext cx="1594329" cy="1546577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Pedidos: Página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ID_Pedido = 3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4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ID_Pedido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 4</a:t>
            </a:r>
          </a:p>
          <a:p>
            <a:pPr eaLnBrk="0" hangingPunct="0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ID_Cliente = 3</a:t>
            </a:r>
          </a:p>
          <a:p>
            <a:pPr eaLnBrk="0" hangingPunct="0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112580" y="5924570"/>
            <a:ext cx="1584176" cy="900246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Pedidos: Página 3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ID_Pedido = 5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3697751" y="5498589"/>
            <a:ext cx="1594329" cy="122341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Clientes: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Fabiano...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Luciano...</a:t>
            </a: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5445780" y="5508821"/>
            <a:ext cx="1594329" cy="122341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Clientes: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3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Gilbert...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4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Ivan...</a:t>
            </a: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7245980" y="5498589"/>
            <a:ext cx="1594329" cy="122341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Clientes: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3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5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Fabrici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6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Fulano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9252520" y="208531"/>
            <a:ext cx="5256584" cy="15111829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Execução do plano é iniciada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SELECT é iniciado (Open()) e solicita uma linha (GetNext())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Loop Join é iniciado e solicita linha do Inner Input (GetNext())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Index Scan é iniciado (Open())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Requisição de I/O é enviada para a Storage Engine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Engine executa leitura física e coloca página lida (pág. 1 da tabela de Pedidos) em memória (BP)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Linha com ID_Pedido=1 é lida na pág. 1 e enviada para o operador de loop join (GetNext())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Loop Join solicita linha </a:t>
            </a:r>
            <a:r>
              <a:rPr lang="pt-BR" sz="1600" smtClean="0">
                <a:latin typeface="Lucida Console" pitchFamily="49" charset="0"/>
                <a:cs typeface="Courier New" pitchFamily="49" charset="0"/>
              </a:rPr>
              <a:t>do </a:t>
            </a:r>
            <a:r>
              <a:rPr lang="pt-BR" sz="1600" smtClean="0">
                <a:latin typeface="Lucida Console" pitchFamily="49" charset="0"/>
                <a:cs typeface="Courier New" pitchFamily="49" charset="0"/>
              </a:rPr>
              <a:t>Inner Input(GetNext</a:t>
            </a: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())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Index Seek é iniciado (Open()) com seek predicate (ID_Cliente=2)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Requisição de I/O é enviada para a Storage Engine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Engine executa leitura física e coloca pág. raiz do índice por cliente em memória (BP)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Engine executa próxima leitura (I/O) navegando na b-</a:t>
            </a:r>
            <a:r>
              <a:rPr lang="pt-BR" sz="1600" dirty="0" err="1" smtClean="0">
                <a:latin typeface="Lucida Console" pitchFamily="49" charset="0"/>
                <a:cs typeface="Courier New" pitchFamily="49" charset="0"/>
              </a:rPr>
              <a:t>tree</a:t>
            </a: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 de acordo com seek predicate enviado (ID_Cliente=2)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Engine encontra pág. 1 e coloca em memória (BP)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Linha com ID_Cliente = 2 (Slot 2) é lida na página 1 e enviada para operador de loop join (GetNext())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Inner Input (</a:t>
            </a:r>
            <a:r>
              <a:rPr lang="pt-BR" sz="1600" dirty="0" err="1" smtClean="0">
                <a:latin typeface="Lucida Console" pitchFamily="49" charset="0"/>
                <a:cs typeface="Courier New" pitchFamily="49" charset="0"/>
              </a:rPr>
              <a:t>Pedidos.ID_Cliente</a:t>
            </a: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=2) faz join com Outer Input (</a:t>
            </a:r>
            <a:r>
              <a:rPr lang="pt-BR" sz="1600" dirty="0" err="1" smtClean="0">
                <a:latin typeface="Lucida Console" pitchFamily="49" charset="0"/>
                <a:cs typeface="Courier New" pitchFamily="49" charset="0"/>
              </a:rPr>
              <a:t>Clientes.ID_Cliente</a:t>
            </a: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=2)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Loop join envia linha para SELECT e SELECT solicita nova linha(GetNext())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 Loop Join solicita nova linha (GetNext()) para Index Scan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Scan devolve próxima linha da pág. 1 (linha com ID_Pedido=2)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Loop Join solicita nova linha (GetNext()) para Index Seek passando seek predicate (ID_Cliente=5)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Requisição de I/O é enviada para a Storage Engine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Engine executa leitura lógica da pág. raiz do índice por cliente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Engine executa próxima leitura (I/O) navegando na b-</a:t>
            </a:r>
            <a:r>
              <a:rPr lang="pt-BR" sz="1600" dirty="0" err="1" smtClean="0">
                <a:latin typeface="Lucida Console" pitchFamily="49" charset="0"/>
                <a:cs typeface="Courier New" pitchFamily="49" charset="0"/>
              </a:rPr>
              <a:t>tree</a:t>
            </a: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 de acordo com seek predicate enviado (ID_Cliente=5)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Engine encontra pág. 3 e coloca em memória (BP)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Linha com ID_Cliente=5 (Slot 1) é lida na página 3 e enviada para operador de loop join (GetNext())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Inner Input (</a:t>
            </a:r>
            <a:r>
              <a:rPr lang="pt-BR" sz="1600" dirty="0" err="1" smtClean="0">
                <a:latin typeface="Lucida Console" pitchFamily="49" charset="0"/>
                <a:cs typeface="Courier New" pitchFamily="49" charset="0"/>
              </a:rPr>
              <a:t>Pedidos.ID_Cliente</a:t>
            </a: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 = 5) faz join com Outer Input (</a:t>
            </a:r>
            <a:r>
              <a:rPr lang="pt-BR" sz="1600" dirty="0" err="1" smtClean="0">
                <a:latin typeface="Lucida Console" pitchFamily="49" charset="0"/>
                <a:cs typeface="Courier New" pitchFamily="49" charset="0"/>
              </a:rPr>
              <a:t>Clientes.ID_Cliente</a:t>
            </a: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 = 5)</a:t>
            </a:r>
          </a:p>
          <a:p>
            <a:pPr marL="342900" indent="-342900" algn="ctr" eaLnBrk="0" hangingPunct="0">
              <a:buFont typeface="+mj-lt"/>
              <a:buAutoNum type="arabicPeriod"/>
              <a:defRPr/>
            </a:pPr>
            <a:r>
              <a:rPr lang="pt-BR" sz="1600" dirty="0" smtClean="0">
                <a:latin typeface="Lucida Console" pitchFamily="49" charset="0"/>
                <a:cs typeface="Courier New" pitchFamily="49" charset="0"/>
              </a:rPr>
              <a:t>... Ciclo continua até todas as linhas serem lidas ...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4979338" y="4497358"/>
            <a:ext cx="2525356" cy="738664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Página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Raiz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: 1 – 2 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1</a:t>
            </a:r>
          </a:p>
          <a:p>
            <a:pPr algn="ctr" eaLnBrk="0" hangingPunct="0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ID_Cliente :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2</a:t>
            </a:r>
          </a:p>
          <a:p>
            <a:pPr algn="ctr" eaLnBrk="0" hangingPunct="0"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ID_Cliente :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5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6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3</a:t>
            </a:r>
          </a:p>
        </p:txBody>
      </p:sp>
      <p:cxnSp>
        <p:nvCxnSpPr>
          <p:cNvPr id="27" name="Straight Arrow Connector 26"/>
          <p:cNvCxnSpPr>
            <a:stCxn id="25" idx="2"/>
            <a:endCxn id="42" idx="0"/>
          </p:cNvCxnSpPr>
          <p:nvPr/>
        </p:nvCxnSpPr>
        <p:spPr>
          <a:xfrm flipH="1">
            <a:off x="4494916" y="5236022"/>
            <a:ext cx="1747100" cy="2625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2"/>
            <a:endCxn id="56" idx="0"/>
          </p:cNvCxnSpPr>
          <p:nvPr/>
        </p:nvCxnSpPr>
        <p:spPr>
          <a:xfrm>
            <a:off x="6242016" y="5236022"/>
            <a:ext cx="929" cy="272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2"/>
            <a:endCxn id="57" idx="0"/>
          </p:cNvCxnSpPr>
          <p:nvPr/>
        </p:nvCxnSpPr>
        <p:spPr>
          <a:xfrm>
            <a:off x="6242016" y="5236022"/>
            <a:ext cx="1801129" cy="2625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1403648" y="7029400"/>
            <a:ext cx="7128792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i="1" dirty="0"/>
              <a:t>Para cada linha lida pelo SCAN na tabela de pedidos, o SQL pode esperar por um I/O gerado pelo seek na tabela de clientes, isso pode significar vários pequenas operações de I/O (8KB cada)</a:t>
            </a:r>
          </a:p>
          <a:p>
            <a:pPr algn="ctr"/>
            <a:r>
              <a:rPr lang="pt-BR" sz="2200" i="1" dirty="0"/>
              <a:t>Com prefetch, o SQL Server armazena algumas linhas lidas pelo SCAN em uma fila e dispara várias operações de I/O em modo assíncrono. Fazendo isso, o tempo de espera pelos I/Os tende a melhorar pois uma thread pode disparar leituras em vários discos em paralelo</a:t>
            </a:r>
            <a:r>
              <a:rPr lang="pt-BR" sz="2200" i="1" dirty="0" smtClean="0"/>
              <a:t>.</a:t>
            </a:r>
            <a:endParaRPr lang="pt-BR" sz="2200" i="1" dirty="0"/>
          </a:p>
        </p:txBody>
      </p:sp>
    </p:spTree>
    <p:extLst>
      <p:ext uri="{BB962C8B-B14F-4D97-AF65-F5344CB8AC3E}">
        <p14:creationId xmlns:p14="http://schemas.microsoft.com/office/powerpoint/2010/main" val="10106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0.0169 L -0.56354 0.43032 " pathEditMode="relative" rAng="0" ptsTypes="AA">
                                      <p:cBhvr>
                                        <p:cTn id="15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7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0.0169 L -0.60295 0.42778 " pathEditMode="relative" rAng="0" ptsTypes="AA">
                                      <p:cBhvr>
                                        <p:cTn id="190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36" y="2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27 -0.00764 L -0.60295 0.32847 " pathEditMode="relative" rAng="0" ptsTypes="AA">
                                      <p:cBhvr>
                                        <p:cTn id="204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84" y="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27 -0.00764 L -0.60295 0.32847 " pathEditMode="relative" rAng="0" ptsTypes="AA">
                                      <p:cBhvr>
                                        <p:cTn id="218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84" y="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4 L -0.60295 0.21736 " pathEditMode="relative" rAng="0" ptsTypes="AA">
                                      <p:cBhvr>
                                        <p:cTn id="232" dur="500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36" y="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4 L -0.61909 0.16111 " pathEditMode="relative" rAng="0" ptsTypes="AA">
                                      <p:cBhvr>
                                        <p:cTn id="240" dur="500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35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4 L -0.62777 0.07523 " pathEditMode="relative" rAng="0" ptsTypes="AA">
                                      <p:cBhvr>
                                        <p:cTn id="254" dur="500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69" y="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7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58" dur="250" autoRev="1" fill="remove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9" dur="250" autoRev="1" fill="remove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0" dur="250" autoRev="1" fill="remove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250" autoRev="1" fill="remove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27" presetClass="emph" presetSubtype="0" repeatCount="1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3" dur="250" autoRev="1" fill="remove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4" dur="250" autoRev="1" fill="remove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5" dur="250" autoRev="1" fill="remove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250" autoRev="1" fill="remove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27" presetClass="emph" presetSubtype="0" repeatCount="1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250" autoRev="1" fill="remove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9" dur="250" autoRev="1" fill="remove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0" dur="250" autoRev="1" fill="remove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50" autoRev="1" fill="remove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4 L -0.61996 0.00718 " pathEditMode="relative" rAng="0" ptsTypes="AA">
                                      <p:cBhvr>
                                        <p:cTn id="279" dur="500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87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5 L -0.61198 -0.07431 " pathEditMode="relative" rAng="0" ptsTypes="AA">
                                      <p:cBhvr>
                                        <p:cTn id="287" dur="500" fill="hold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87" y="-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4 L -0.6132 -0.14537 " pathEditMode="relative" rAng="0" ptsTypes="AA">
                                      <p:cBhvr>
                                        <p:cTn id="301" dur="500" fill="hold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40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4 L -0.60538 -0.24468 " pathEditMode="relative" rAng="0" ptsTypes="AA">
                                      <p:cBhvr>
                                        <p:cTn id="309" dur="500" fill="hold"/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58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4 L -0.60416 -0.34097 " pathEditMode="relative" rAng="0" ptsTypes="AA">
                                      <p:cBhvr>
                                        <p:cTn id="323" dur="500" fill="hold"/>
                                        <p:tgtEl>
                                          <p:spTgt spid="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88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4 L -0.62118 -0.42986 " pathEditMode="relative" rAng="0" ptsTypes="AA">
                                      <p:cBhvr>
                                        <p:cTn id="331" dur="500" fill="hold"/>
                                        <p:tgtEl>
                                          <p:spTgt spid="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39" y="-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4 L -0.62135 -0.52917 " pathEditMode="relative" rAng="0" ptsTypes="AA">
                                      <p:cBhvr>
                                        <p:cTn id="345" dur="500" fill="hold"/>
                                        <p:tgtEl>
                                          <p:spTgt spid="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56" y="-2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7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49" dur="250" autoRev="1" fill="remove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0" dur="250" autoRev="1" fill="remove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1" dur="250" autoRev="1" fill="remove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250" autoRev="1" fill="remove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54" dur="250" autoRev="1" fill="remove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5" dur="250" autoRev="1" fill="remove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6" dur="250" autoRev="1" fill="remove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7" dur="250" autoRev="1" fill="remove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59" dur="250" autoRev="1" fill="remove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0" dur="250" autoRev="1" fill="remove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1" dur="250" autoRev="1" fill="remove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250" autoRev="1" fill="remove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4 L -0.62118 -0.63588 " pathEditMode="relative" rAng="0" ptsTypes="AA">
                                      <p:cBhvr>
                                        <p:cTn id="370" dur="500" fill="hold"/>
                                        <p:tgtEl>
                                          <p:spTgt spid="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39" y="-3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4 L -0.61996 -0.74583 " pathEditMode="relative" rAng="0" ptsTypes="AA">
                                      <p:cBhvr>
                                        <p:cTn id="378" dur="500" fill="hold"/>
                                        <p:tgtEl>
                                          <p:spTgt spid="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87" y="-3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03195 L -0.6132 -0.80648 " pathEditMode="relative" rAng="0" ptsTypes="AA">
                                      <p:cBhvr>
                                        <p:cTn id="386" dur="500" fill="hold"/>
                                        <p:tgtEl>
                                          <p:spTgt spid="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40" y="-3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-0.62899 -0.91319 " pathEditMode="relative" rAng="0" ptsTypes="AA">
                                      <p:cBhvr>
                                        <p:cTn id="394" dur="500" fill="hold"/>
                                        <p:tgtEl>
                                          <p:spTgt spid="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58" y="-4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7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98" dur="250" autoRev="1" fill="remove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9" dur="250" autoRev="1" fill="remove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0" dur="250" autoRev="1" fill="remove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1" dur="250" autoRev="1" fill="remove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03" dur="250" autoRev="1" fill="remove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4" dur="250" autoRev="1" fill="remove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5" dur="250" autoRev="1" fill="remove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6" dur="250" autoRev="1" fill="remove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08" dur="250" autoRev="1" fill="remove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9" dur="250" autoRev="1" fill="remove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0" dur="250" autoRev="1" fill="remove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1" dur="250" autoRev="1" fill="remove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13" dur="250" autoRev="1" fill="remove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4" dur="250" autoRev="1" fill="remove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5" dur="250" autoRev="1" fill="remove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6" dur="250" autoRev="1" fill="remove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 L -0.63559 -1.0125 " pathEditMode="relative" rAng="0" ptsTypes="AA">
                                      <p:cBhvr>
                                        <p:cTn id="424" dur="500" fill="hold"/>
                                        <p:tgtEl>
                                          <p:spTgt spid="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88" y="-5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-0.65261 -1.10139 " pathEditMode="relative" rAng="0" ptsTypes="AA">
                                      <p:cBhvr>
                                        <p:cTn id="432" dur="500" fill="hold"/>
                                        <p:tgtEl>
                                          <p:spTgt spid="6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39" y="-5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-0.64496 -1.16203 " pathEditMode="relative" rAng="0" ptsTypes="AA">
                                      <p:cBhvr>
                                        <p:cTn id="440" dur="500" fill="hold"/>
                                        <p:tgtEl>
                                          <p:spTgt spid="6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57" y="-5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9259E-6 L -0.64357 -1.21944 " pathEditMode="relative" rAng="0" ptsTypes="AA">
                                      <p:cBhvr>
                                        <p:cTn id="448" dur="500" fill="hold"/>
                                        <p:tgtEl>
                                          <p:spTgt spid="6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88" y="-6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6097E-6 L -0.6132 -1.29053 " pathEditMode="relative" rAng="0" ptsTypes="AA">
                                      <p:cBhvr>
                                        <p:cTn id="456" dur="500" fill="hold"/>
                                        <p:tgtEl>
                                          <p:spTgt spid="6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60" y="-645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6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0.63698 -1.36157 " pathEditMode="relative" rAng="0" ptsTypes="AA">
                                      <p:cBhvr>
                                        <p:cTn id="470" dur="500" fill="hold"/>
                                        <p:tgtEl>
                                          <p:spTgt spid="6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58" y="-6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7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74" dur="250" autoRev="1" fill="remove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5" dur="250" autoRev="1" fill="remove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6" dur="250" autoRev="1" fill="remove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7" dur="250" autoRev="1" fill="remove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79" dur="250" autoRev="1" fill="remove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0" dur="250" autoRev="1" fill="remove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1" dur="250" autoRev="1" fill="remove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2" dur="250" autoRev="1" fill="remove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84" dur="250" autoRev="1" fill="remove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5" dur="250" autoRev="1" fill="remove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6" dur="250" autoRev="1" fill="remove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7" dur="250" autoRev="1" fill="remove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-0.65261 -1.54583 " pathEditMode="relative" rAng="0" ptsTypes="AA">
                                      <p:cBhvr>
                                        <p:cTn id="495" dur="500" fill="hold"/>
                                        <p:tgtEl>
                                          <p:spTgt spid="6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39" y="-7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-0.63681 -1.6243 " pathEditMode="relative" rAng="0" ptsTypes="AA">
                                      <p:cBhvr>
                                        <p:cTn id="503" dur="500" fill="hold"/>
                                        <p:tgtEl>
                                          <p:spTgt spid="6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40" y="-8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-0.004 -0.68033 " pathEditMode="relative" rAng="0" ptsTypes="AA">
                                      <p:cBhvr>
                                        <p:cTn id="5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5" grpId="0" animBg="1"/>
      <p:bldP spid="8" grpId="0"/>
      <p:bldP spid="9" grpId="0" animBg="1"/>
      <p:bldP spid="10" grpId="0"/>
      <p:bldP spid="11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36" grpId="0" build="allAtOnce" animBg="1"/>
      <p:bldP spid="39" grpId="0" animBg="1"/>
      <p:bldP spid="41" grpId="0" animBg="1"/>
      <p:bldP spid="42" grpId="0" build="allAtOnce" animBg="1"/>
      <p:bldP spid="56" grpId="0" animBg="1"/>
      <p:bldP spid="57" grpId="0" build="allAtOnce" animBg="1"/>
      <p:bldP spid="25" grpId="0" animBg="1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827584" y="3717032"/>
            <a:ext cx="7558015" cy="97943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Page Prefetch</a:t>
            </a:r>
            <a:endParaRPr lang="en-US" sz="2800" b="1" dirty="0" smtClean="0">
              <a:solidFill>
                <a:schemeClr val="tx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025" y="3212976"/>
            <a:ext cx="4563412" cy="3171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2417</TotalTime>
  <Words>744</Words>
  <Application>Microsoft Office PowerPoint</Application>
  <PresentationFormat>On-screen Show (4:3)</PresentationFormat>
  <Paragraphs>114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Curso SQL Server 2010</vt:lpstr>
      <vt:lpstr>PowerPoint Presentation</vt:lpstr>
      <vt:lpstr>Page Prefetch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Amorim</dc:creator>
  <cp:lastModifiedBy>Fabiano</cp:lastModifiedBy>
  <cp:revision>202</cp:revision>
  <dcterms:created xsi:type="dcterms:W3CDTF">2010-05-17T16:38:52Z</dcterms:created>
  <dcterms:modified xsi:type="dcterms:W3CDTF">2012-11-21T04:14:18Z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