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311" r:id="rId6"/>
    <p:sldId id="308" r:id="rId7"/>
    <p:sldId id="306" r:id="rId8"/>
    <p:sldId id="307" r:id="rId9"/>
    <p:sldId id="310" r:id="rId10"/>
    <p:sldId id="312" r:id="rId11"/>
    <p:sldId id="313" r:id="rId12"/>
    <p:sldId id="315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113A9D2-9D6B-4929-AA2D-F23B5EE8CBE7}" styleName="Estilo com Tema 2 - Ênfas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Estilo com Tema 2 - Ênfas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47" autoAdjust="0"/>
    <p:restoredTop sz="96998" autoAdjust="0"/>
  </p:normalViewPr>
  <p:slideViewPr>
    <p:cSldViewPr>
      <p:cViewPr>
        <p:scale>
          <a:sx n="70" d="100"/>
          <a:sy n="70" d="100"/>
        </p:scale>
        <p:origin x="-127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1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331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A36356-310E-48AB-9A6C-240778C50482}" type="datetimeFigureOut">
              <a:rPr lang="pt-BR" smtClean="0"/>
              <a:pPr/>
              <a:t>20/11/2012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A3E0F9-0F36-45BE-B61F-21B436874BF1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19304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759159-5879-4B9D-90E5-3ED82088845C}" type="datetimeFigureOut">
              <a:rPr lang="pt-BR" smtClean="0"/>
              <a:pPr/>
              <a:t>20/11/2012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148EEA-AE54-4A47-9D83-BAC7ABD75B75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924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148EEA-AE54-4A47-9D83-BAC7ABD75B75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7" name="Imagem 7" descr="tela_ppt_0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88"/>
            <a:ext cx="10080625" cy="755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ítul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ço Reservado para Texto 26"/>
          <p:cNvSpPr>
            <a:spLocks noGrp="1"/>
          </p:cNvSpPr>
          <p:nvPr>
            <p:ph type="body" sz="quarter" idx="14" hasCustomPrompt="1"/>
          </p:nvPr>
        </p:nvSpPr>
        <p:spPr>
          <a:xfrm>
            <a:off x="428596" y="1000107"/>
            <a:ext cx="7072362" cy="571505"/>
          </a:xfrm>
        </p:spPr>
        <p:txBody>
          <a:bodyPr>
            <a:noAutofit/>
          </a:bodyPr>
          <a:lstStyle>
            <a:lvl1pPr marL="0">
              <a:buFontTx/>
              <a:buNone/>
              <a:defRPr sz="2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pt-BR" dirty="0" smtClean="0"/>
              <a:t>Arquitetura, estruturas de armazenamento e funcionamento interno</a:t>
            </a:r>
            <a:endParaRPr lang="pt-BR" dirty="0"/>
          </a:p>
        </p:txBody>
      </p:sp>
      <p:sp>
        <p:nvSpPr>
          <p:cNvPr id="34" name="CaixaDeTexto 33"/>
          <p:cNvSpPr txBox="1"/>
          <p:nvPr userDrawn="1"/>
        </p:nvSpPr>
        <p:spPr>
          <a:xfrm>
            <a:off x="428596" y="428604"/>
            <a:ext cx="3929090" cy="57150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3200" b="1" cap="none" spc="0" dirty="0" smtClean="0">
                <a:ln w="1905"/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SQL</a:t>
            </a:r>
            <a:r>
              <a:rPr lang="pt-BR" sz="3200" b="1" cap="none" spc="0" baseline="0" dirty="0" smtClean="0">
                <a:ln w="1905"/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 Server 2008</a:t>
            </a:r>
            <a:endParaRPr lang="pt-BR" sz="3200" b="1" cap="none" spc="0" dirty="0">
              <a:ln w="1905"/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uphemi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3786182" y="3465950"/>
            <a:ext cx="1676400" cy="1040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CaixaDeTexto 12"/>
          <p:cNvSpPr txBox="1"/>
          <p:nvPr userDrawn="1"/>
        </p:nvSpPr>
        <p:spPr>
          <a:xfrm>
            <a:off x="357158" y="5000636"/>
            <a:ext cx="8429684" cy="7143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pt-BR" sz="3200" b="1" cap="none" spc="0" dirty="0" smtClean="0">
                <a:ln w="1905"/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Módulo 04 – Planos de execução avançado</a:t>
            </a:r>
            <a:endParaRPr lang="pt-BR" sz="3200" b="1" cap="none" spc="0" baseline="0" dirty="0" smtClean="0">
              <a:ln w="1905"/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uphemia" pitchFamily="34" charset="0"/>
            </a:endParaRPr>
          </a:p>
          <a:p>
            <a:pPr algn="ctr"/>
            <a:endParaRPr lang="pt-BR" sz="3200" b="1" cap="none" spc="0" dirty="0">
              <a:ln w="1905"/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uphemia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844" y="357190"/>
            <a:ext cx="9001156" cy="714356"/>
          </a:xfrm>
        </p:spPr>
        <p:txBody>
          <a:bodyPr>
            <a:noAutofit/>
          </a:bodyPr>
          <a:lstStyle>
            <a:lvl1pPr algn="l">
              <a:defRPr sz="3600" b="1" cap="none" spc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357188" y="1428750"/>
            <a:ext cx="8358187" cy="4429125"/>
          </a:xfrm>
        </p:spPr>
        <p:txBody>
          <a:bodyPr/>
          <a:lstStyle>
            <a:lvl1pPr>
              <a:buFontTx/>
              <a:buBlip>
                <a:blip r:embed="rId3"/>
              </a:buBlip>
              <a:defRPr sz="30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buFontTx/>
              <a:buBlip>
                <a:blip r:embed="rId3"/>
              </a:buBlip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440000">
              <a:buFontTx/>
              <a:buBlip>
                <a:blip r:embed="rId3"/>
              </a:buBlip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2160000">
              <a:buFont typeface="Wingdings" pitchFamily="2" charset="2"/>
              <a:buChar char="§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2844" y="2858660"/>
            <a:ext cx="9001156" cy="714356"/>
          </a:xfrm>
        </p:spPr>
        <p:txBody>
          <a:bodyPr>
            <a:noAutofit/>
          </a:bodyPr>
          <a:lstStyle>
            <a:lvl1pPr algn="l">
              <a:defRPr sz="3600" b="1" cap="none" spc="0" baseline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defRPr>
            </a:lvl1pPr>
          </a:lstStyle>
          <a:p>
            <a:r>
              <a:rPr lang="pt-BR" dirty="0" smtClean="0"/>
              <a:t>Seção do módulo</a:t>
            </a:r>
            <a:endParaRPr lang="pt-BR" dirty="0"/>
          </a:p>
        </p:txBody>
      </p:sp>
      <p:sp>
        <p:nvSpPr>
          <p:cNvPr id="9" name="CaixaDeTexto 8"/>
          <p:cNvSpPr txBox="1"/>
          <p:nvPr userDrawn="1"/>
        </p:nvSpPr>
        <p:spPr>
          <a:xfrm>
            <a:off x="103103" y="6423046"/>
            <a:ext cx="7826483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1600" b="1" dirty="0" smtClean="0">
                <a:solidFill>
                  <a:schemeClr val="tx2"/>
                </a:solidFill>
              </a:rPr>
              <a:t>Módulo 05|</a:t>
            </a:r>
            <a:r>
              <a:rPr lang="pt-BR" sz="1600" b="0" dirty="0" smtClean="0">
                <a:solidFill>
                  <a:schemeClr val="tx2"/>
                </a:solidFill>
              </a:rPr>
              <a:t> Tabelas</a:t>
            </a:r>
            <a:endParaRPr lang="pt-BR" sz="1600" b="0" dirty="0">
              <a:solidFill>
                <a:schemeClr val="tx2"/>
              </a:solidFill>
            </a:endParaRP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357188" y="3933056"/>
            <a:ext cx="8358187" cy="1924819"/>
          </a:xfrm>
        </p:spPr>
        <p:txBody>
          <a:bodyPr/>
          <a:lstStyle>
            <a:lvl1pPr>
              <a:buFontTx/>
              <a:buNone/>
              <a:defRPr sz="3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buFontTx/>
              <a:buBlip>
                <a:blip r:embed="rId3"/>
              </a:buBlip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440000">
              <a:buFontTx/>
              <a:buBlip>
                <a:blip r:embed="rId3"/>
              </a:buBlip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2160000">
              <a:buFont typeface="Wingdings" pitchFamily="2" charset="2"/>
              <a:buChar char="§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pt-BR" dirty="0" smtClean="0"/>
              <a:t>Clique para descrever a seção, se necessário</a:t>
            </a:r>
          </a:p>
          <a:p>
            <a:pPr lvl="0"/>
            <a:endParaRPr lang="pt-BR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000364" y="4071942"/>
            <a:ext cx="5486400" cy="566738"/>
          </a:xfrm>
        </p:spPr>
        <p:txBody>
          <a:bodyPr anchor="b">
            <a:norm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r>
              <a:rPr lang="pt-BR" dirty="0" smtClean="0"/>
              <a:t>Digite aqui o título da demonstração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3714744" y="4695840"/>
            <a:ext cx="4786346" cy="804862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 smtClean="0"/>
              <a:t>Digite aqui uma descrição (opcional) da demonstração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5122" name="Picture 2" descr="C:\Users\altair.junior.SRNIMBUS\Documents\Sr.Nimbus\Apresentações + vinhetas\Apresentações telas para ppt\Monitor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-142900"/>
            <a:ext cx="3929090" cy="3929090"/>
          </a:xfrm>
          <a:prstGeom prst="rect">
            <a:avLst/>
          </a:prstGeom>
          <a:noFill/>
        </p:spPr>
      </p:pic>
      <p:sp>
        <p:nvSpPr>
          <p:cNvPr id="9" name="Título 1"/>
          <p:cNvSpPr txBox="1">
            <a:spLocks/>
          </p:cNvSpPr>
          <p:nvPr userDrawn="1"/>
        </p:nvSpPr>
        <p:spPr>
          <a:xfrm>
            <a:off x="4572000" y="500042"/>
            <a:ext cx="4357718" cy="1714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none" spc="0" normalizeH="0" baseline="0" noProof="0" dirty="0" smtClean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uphemia" pitchFamily="34" charset="0"/>
                <a:ea typeface="+mj-ea"/>
                <a:cs typeface="+mj-cs"/>
              </a:rPr>
              <a:t>Demo</a:t>
            </a:r>
            <a:endParaRPr kumimoji="0" lang="pt-BR" sz="2300" b="1" i="0" u="none" strike="noStrike" kern="1200" cap="none" spc="0" normalizeH="0" baseline="0" noProof="0" dirty="0">
              <a:ln w="1905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Euphemia" pitchFamily="34" charset="0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úvida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9" name="Título 1"/>
          <p:cNvSpPr txBox="1">
            <a:spLocks/>
          </p:cNvSpPr>
          <p:nvPr userDrawn="1"/>
        </p:nvSpPr>
        <p:spPr>
          <a:xfrm>
            <a:off x="4572000" y="500042"/>
            <a:ext cx="4357718" cy="1714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none" spc="0" normalizeH="0" baseline="0" noProof="0" dirty="0" smtClean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uphemia" pitchFamily="34" charset="0"/>
                <a:ea typeface="+mj-ea"/>
                <a:cs typeface="+mj-cs"/>
              </a:rPr>
              <a:t>Dúvidas</a:t>
            </a:r>
            <a:endParaRPr kumimoji="0" lang="pt-BR" sz="2300" b="1" i="0" u="none" strike="noStrike" kern="1200" cap="none" spc="0" normalizeH="0" baseline="0" noProof="0" dirty="0">
              <a:ln w="1905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Euphemia" pitchFamily="34" charset="0"/>
              <a:ea typeface="+mj-ea"/>
              <a:cs typeface="+mj-cs"/>
            </a:endParaRPr>
          </a:p>
        </p:txBody>
      </p:sp>
      <p:pic>
        <p:nvPicPr>
          <p:cNvPr id="10" name="Picture 2" descr="C:\Users\altair.junior.SRNIMBUS\Documents\Sr.Nimbus\Imagens Sr.Nimbus\Apresentações\Perguntas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428604"/>
            <a:ext cx="3416559" cy="435769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000364" y="4071942"/>
            <a:ext cx="5486400" cy="566738"/>
          </a:xfrm>
        </p:spPr>
        <p:txBody>
          <a:bodyPr anchor="b">
            <a:norm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r>
              <a:rPr lang="pt-BR" dirty="0" smtClean="0"/>
              <a:t>Digite aqui o título do laboratório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3714744" y="4695840"/>
            <a:ext cx="4786346" cy="804862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 smtClean="0"/>
              <a:t>Digite aqui uma descrição (opcional) do laboratório0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9" name="Título 1"/>
          <p:cNvSpPr txBox="1">
            <a:spLocks/>
          </p:cNvSpPr>
          <p:nvPr userDrawn="1"/>
        </p:nvSpPr>
        <p:spPr>
          <a:xfrm>
            <a:off x="4572000" y="500042"/>
            <a:ext cx="4357718" cy="1714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none" spc="0" normalizeH="0" baseline="0" noProof="0" dirty="0" smtClean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uphemia" pitchFamily="34" charset="0"/>
                <a:ea typeface="+mj-ea"/>
                <a:cs typeface="+mj-cs"/>
              </a:rPr>
              <a:t>Laboratório</a:t>
            </a:r>
            <a:endParaRPr kumimoji="0" lang="pt-BR" sz="2300" b="1" i="0" u="none" strike="noStrike" kern="1200" cap="none" spc="0" normalizeH="0" baseline="0" noProof="0" dirty="0">
              <a:ln w="1905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Euphemia" pitchFamily="34" charset="0"/>
              <a:ea typeface="+mj-ea"/>
              <a:cs typeface="+mj-cs"/>
            </a:endParaRPr>
          </a:p>
        </p:txBody>
      </p:sp>
      <p:pic>
        <p:nvPicPr>
          <p:cNvPr id="10" name="Picture 4" descr="C:\Users\altair.junior.SRNIMBUS\Documents\Sr.Nimbus\Imagens Sr.Nimbus\Apresentações\Scienc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357166"/>
            <a:ext cx="3173413" cy="316388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787153-7099-47CB-9E6F-8A7C378EE2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78" r:id="rId4"/>
    <p:sldLayoutId id="2147483674" r:id="rId5"/>
    <p:sldLayoutId id="2147483675" r:id="rId6"/>
    <p:sldLayoutId id="2147483676" r:id="rId7"/>
    <p:sldLayoutId id="2147483677" r:id="rId8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chemeClr val="accent1">
              <a:lumMod val="75000"/>
            </a:schemeClr>
          </a:solidFill>
          <a:latin typeface="Euphemia UCAS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b="1" kern="1200">
          <a:solidFill>
            <a:schemeClr val="tx1">
              <a:lumMod val="75000"/>
              <a:lumOff val="25000"/>
            </a:schemeClr>
          </a:solidFill>
          <a:latin typeface="Euphemia UCAS" pitchFamily="34" charset="0"/>
          <a:ea typeface="+mn-ea"/>
          <a:cs typeface="+mn-cs"/>
        </a:defRPr>
      </a:lvl2pPr>
      <a:lvl3pPr marL="360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3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microsoft.com/office/2007/relationships/hdphoto" Target="../media/hdphoto3.wdp"/><Relationship Id="rId3" Type="http://schemas.openxmlformats.org/officeDocument/2006/relationships/image" Target="../media/image10.gif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2.png"/><Relationship Id="rId2" Type="http://schemas.openxmlformats.org/officeDocument/2006/relationships/image" Target="../media/image9.gif"/><Relationship Id="rId16" Type="http://schemas.microsoft.com/office/2007/relationships/hdphoto" Target="../media/hdphoto2.wdp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1.png"/><Relationship Id="rId10" Type="http://schemas.openxmlformats.org/officeDocument/2006/relationships/image" Target="../media/image17.png"/><Relationship Id="rId19" Type="http://schemas.openxmlformats.org/officeDocument/2006/relationships/image" Target="../media/image23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13" Type="http://schemas.openxmlformats.org/officeDocument/2006/relationships/image" Target="../media/image29.png"/><Relationship Id="rId18" Type="http://schemas.openxmlformats.org/officeDocument/2006/relationships/hyperlink" Target="http://tkyte.blogspot.com/2009/01/all-about-joins.html" TargetMode="External"/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12" Type="http://schemas.microsoft.com/office/2007/relationships/hdphoto" Target="../media/hdphoto7.wdp"/><Relationship Id="rId17" Type="http://schemas.microsoft.com/office/2007/relationships/hdphoto" Target="../media/hdphoto9.wdp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microsoft.com/office/2007/relationships/hdphoto" Target="../media/hdphoto5.wdp"/><Relationship Id="rId11" Type="http://schemas.openxmlformats.org/officeDocument/2006/relationships/image" Target="../media/image28.png"/><Relationship Id="rId5" Type="http://schemas.openxmlformats.org/officeDocument/2006/relationships/image" Target="../media/image26.png"/><Relationship Id="rId15" Type="http://schemas.openxmlformats.org/officeDocument/2006/relationships/image" Target="../media/image9.gif"/><Relationship Id="rId10" Type="http://schemas.microsoft.com/office/2007/relationships/hdphoto" Target="../media/hdphoto1.wdp"/><Relationship Id="rId4" Type="http://schemas.microsoft.com/office/2007/relationships/hdphoto" Target="../media/hdphoto4.wdp"/><Relationship Id="rId9" Type="http://schemas.openxmlformats.org/officeDocument/2006/relationships/image" Target="../media/image20.png"/><Relationship Id="rId14" Type="http://schemas.microsoft.com/office/2007/relationships/hdphoto" Target="../media/hdphoto8.wdp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13" Type="http://schemas.openxmlformats.org/officeDocument/2006/relationships/image" Target="../media/image35.png"/><Relationship Id="rId18" Type="http://schemas.microsoft.com/office/2007/relationships/hdphoto" Target="../media/hdphoto6.wdp"/><Relationship Id="rId26" Type="http://schemas.microsoft.com/office/2007/relationships/hdphoto" Target="../media/hdphoto3.wdp"/><Relationship Id="rId3" Type="http://schemas.openxmlformats.org/officeDocument/2006/relationships/image" Target="../media/image25.png"/><Relationship Id="rId21" Type="http://schemas.openxmlformats.org/officeDocument/2006/relationships/image" Target="../media/image20.png"/><Relationship Id="rId7" Type="http://schemas.openxmlformats.org/officeDocument/2006/relationships/image" Target="../media/image32.png"/><Relationship Id="rId12" Type="http://schemas.microsoft.com/office/2007/relationships/hdphoto" Target="../media/hdphoto12.wdp"/><Relationship Id="rId17" Type="http://schemas.openxmlformats.org/officeDocument/2006/relationships/image" Target="../media/image27.png"/><Relationship Id="rId25" Type="http://schemas.openxmlformats.org/officeDocument/2006/relationships/image" Target="../media/image22.png"/><Relationship Id="rId2" Type="http://schemas.openxmlformats.org/officeDocument/2006/relationships/image" Target="../media/image9.gif"/><Relationship Id="rId16" Type="http://schemas.microsoft.com/office/2007/relationships/hdphoto" Target="../media/hdphoto5.wdp"/><Relationship Id="rId20" Type="http://schemas.microsoft.com/office/2007/relationships/hdphoto" Target="../media/hdphoto7.wdp"/><Relationship Id="rId29" Type="http://schemas.microsoft.com/office/2007/relationships/hdphoto" Target="../media/hdphoto9.wdp"/><Relationship Id="rId1" Type="http://schemas.openxmlformats.org/officeDocument/2006/relationships/slideLayout" Target="../slideLayouts/slideLayout3.xml"/><Relationship Id="rId6" Type="http://schemas.microsoft.com/office/2007/relationships/hdphoto" Target="../media/hdphoto10.wdp"/><Relationship Id="rId11" Type="http://schemas.openxmlformats.org/officeDocument/2006/relationships/image" Target="../media/image34.png"/><Relationship Id="rId24" Type="http://schemas.microsoft.com/office/2007/relationships/hdphoto" Target="../media/hdphoto2.wdp"/><Relationship Id="rId5" Type="http://schemas.openxmlformats.org/officeDocument/2006/relationships/image" Target="../media/image31.png"/><Relationship Id="rId15" Type="http://schemas.openxmlformats.org/officeDocument/2006/relationships/image" Target="../media/image26.png"/><Relationship Id="rId23" Type="http://schemas.openxmlformats.org/officeDocument/2006/relationships/image" Target="../media/image21.png"/><Relationship Id="rId28" Type="http://schemas.openxmlformats.org/officeDocument/2006/relationships/image" Target="../media/image30.png"/><Relationship Id="rId10" Type="http://schemas.microsoft.com/office/2007/relationships/hdphoto" Target="../media/hdphoto11.wdp"/><Relationship Id="rId19" Type="http://schemas.openxmlformats.org/officeDocument/2006/relationships/image" Target="../media/image36.png"/><Relationship Id="rId4" Type="http://schemas.microsoft.com/office/2007/relationships/hdphoto" Target="../media/hdphoto4.wdp"/><Relationship Id="rId9" Type="http://schemas.openxmlformats.org/officeDocument/2006/relationships/image" Target="../media/image33.png"/><Relationship Id="rId14" Type="http://schemas.microsoft.com/office/2007/relationships/hdphoto" Target="../media/hdphoto13.wdp"/><Relationship Id="rId22" Type="http://schemas.microsoft.com/office/2007/relationships/hdphoto" Target="../media/hdphoto1.wdp"/><Relationship Id="rId27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12.wdp"/><Relationship Id="rId13" Type="http://schemas.openxmlformats.org/officeDocument/2006/relationships/image" Target="../media/image27.png"/><Relationship Id="rId18" Type="http://schemas.microsoft.com/office/2007/relationships/hdphoto" Target="../media/hdphoto1.wdp"/><Relationship Id="rId26" Type="http://schemas.openxmlformats.org/officeDocument/2006/relationships/image" Target="../media/image33.png"/><Relationship Id="rId3" Type="http://schemas.openxmlformats.org/officeDocument/2006/relationships/image" Target="../media/image31.png"/><Relationship Id="rId21" Type="http://schemas.openxmlformats.org/officeDocument/2006/relationships/image" Target="../media/image22.png"/><Relationship Id="rId7" Type="http://schemas.openxmlformats.org/officeDocument/2006/relationships/image" Target="../media/image34.png"/><Relationship Id="rId12" Type="http://schemas.microsoft.com/office/2007/relationships/hdphoto" Target="../media/hdphoto5.wdp"/><Relationship Id="rId17" Type="http://schemas.openxmlformats.org/officeDocument/2006/relationships/image" Target="../media/image20.png"/><Relationship Id="rId25" Type="http://schemas.microsoft.com/office/2007/relationships/hdphoto" Target="../media/hdphoto4.wdp"/><Relationship Id="rId2" Type="http://schemas.openxmlformats.org/officeDocument/2006/relationships/image" Target="../media/image9.gif"/><Relationship Id="rId16" Type="http://schemas.microsoft.com/office/2007/relationships/hdphoto" Target="../media/hdphoto7.wdp"/><Relationship Id="rId20" Type="http://schemas.microsoft.com/office/2007/relationships/hdphoto" Target="../media/hdphoto2.wdp"/><Relationship Id="rId29" Type="http://schemas.microsoft.com/office/2007/relationships/hdphoto" Target="../media/hdphoto9.wdp"/><Relationship Id="rId1" Type="http://schemas.openxmlformats.org/officeDocument/2006/relationships/slideLayout" Target="../slideLayouts/slideLayout3.xml"/><Relationship Id="rId6" Type="http://schemas.microsoft.com/office/2007/relationships/hdphoto" Target="../media/hdphoto8.wdp"/><Relationship Id="rId11" Type="http://schemas.openxmlformats.org/officeDocument/2006/relationships/image" Target="../media/image26.png"/><Relationship Id="rId24" Type="http://schemas.openxmlformats.org/officeDocument/2006/relationships/image" Target="../media/image25.png"/><Relationship Id="rId5" Type="http://schemas.openxmlformats.org/officeDocument/2006/relationships/image" Target="../media/image29.png"/><Relationship Id="rId15" Type="http://schemas.openxmlformats.org/officeDocument/2006/relationships/image" Target="../media/image38.png"/><Relationship Id="rId23" Type="http://schemas.openxmlformats.org/officeDocument/2006/relationships/image" Target="../media/image39.png"/><Relationship Id="rId28" Type="http://schemas.openxmlformats.org/officeDocument/2006/relationships/image" Target="../media/image30.png"/><Relationship Id="rId10" Type="http://schemas.microsoft.com/office/2007/relationships/hdphoto" Target="../media/hdphoto13.wdp"/><Relationship Id="rId19" Type="http://schemas.openxmlformats.org/officeDocument/2006/relationships/image" Target="../media/image21.png"/><Relationship Id="rId4" Type="http://schemas.microsoft.com/office/2007/relationships/hdphoto" Target="../media/hdphoto10.wdp"/><Relationship Id="rId9" Type="http://schemas.openxmlformats.org/officeDocument/2006/relationships/image" Target="../media/image35.png"/><Relationship Id="rId14" Type="http://schemas.microsoft.com/office/2007/relationships/hdphoto" Target="../media/hdphoto6.wdp"/><Relationship Id="rId22" Type="http://schemas.microsoft.com/office/2007/relationships/hdphoto" Target="../media/hdphoto3.wdp"/><Relationship Id="rId27" Type="http://schemas.microsoft.com/office/2007/relationships/hdphoto" Target="../media/hdphoto1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1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340" y="22527"/>
            <a:ext cx="9001156" cy="714356"/>
          </a:xfrm>
        </p:spPr>
        <p:txBody>
          <a:bodyPr/>
          <a:lstStyle/>
          <a:p>
            <a:r>
              <a:rPr lang="en-US" dirty="0"/>
              <a:t>Merge Join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0" y="836712"/>
            <a:ext cx="9144000" cy="5705115"/>
          </a:xfrm>
        </p:spPr>
        <p:txBody>
          <a:bodyPr>
            <a:normAutofit/>
          </a:bodyPr>
          <a:lstStyle/>
          <a:p>
            <a:r>
              <a:rPr lang="en-US" sz="2000" dirty="0" smtClean="0"/>
              <a:t>Um dos </a:t>
            </a:r>
            <a:r>
              <a:rPr lang="en-US" sz="2000" dirty="0" err="1" smtClean="0"/>
              <a:t>três</a:t>
            </a:r>
            <a:r>
              <a:rPr lang="en-US" sz="2000" dirty="0" smtClean="0"/>
              <a:t> </a:t>
            </a:r>
            <a:r>
              <a:rPr lang="en-US" sz="2000" dirty="0" err="1" smtClean="0"/>
              <a:t>tipos</a:t>
            </a:r>
            <a:r>
              <a:rPr lang="en-US" sz="2000" dirty="0" smtClean="0"/>
              <a:t> de </a:t>
            </a:r>
            <a:r>
              <a:rPr lang="en-US" sz="2000" dirty="0" err="1" smtClean="0"/>
              <a:t>algoritmos</a:t>
            </a:r>
            <a:r>
              <a:rPr lang="en-US" sz="2000" dirty="0" smtClean="0"/>
              <a:t> </a:t>
            </a:r>
            <a:r>
              <a:rPr lang="en-US" sz="2000" dirty="0" err="1" smtClean="0"/>
              <a:t>utilizados</a:t>
            </a:r>
            <a:r>
              <a:rPr lang="en-US" sz="2000" dirty="0" smtClean="0"/>
              <a:t> </a:t>
            </a:r>
            <a:r>
              <a:rPr lang="en-US" sz="2000" dirty="0" err="1" smtClean="0"/>
              <a:t>pelo</a:t>
            </a:r>
            <a:r>
              <a:rPr lang="en-US" sz="2000" dirty="0" smtClean="0"/>
              <a:t> SQL Server </a:t>
            </a:r>
            <a:r>
              <a:rPr lang="en-US" sz="2000" dirty="0" err="1" smtClean="0"/>
              <a:t>para</a:t>
            </a:r>
            <a:r>
              <a:rPr lang="en-US" sz="2000" dirty="0" smtClean="0"/>
              <a:t> </a:t>
            </a:r>
            <a:r>
              <a:rPr lang="en-US" sz="2000" dirty="0" err="1" smtClean="0"/>
              <a:t>efetuar</a:t>
            </a:r>
            <a:r>
              <a:rPr lang="en-US" sz="2000" dirty="0" smtClean="0"/>
              <a:t> </a:t>
            </a:r>
            <a:r>
              <a:rPr lang="en-US" sz="2000" dirty="0" smtClean="0"/>
              <a:t>um</a:t>
            </a:r>
            <a:r>
              <a:rPr lang="en-US" sz="2000" dirty="0" smtClean="0"/>
              <a:t> join</a:t>
            </a:r>
            <a:endParaRPr lang="pt-BR" sz="2000" dirty="0" smtClean="0"/>
          </a:p>
          <a:p>
            <a:r>
              <a:rPr lang="pt-BR" sz="2000" dirty="0" smtClean="0"/>
              <a:t>Aproveita </a:t>
            </a:r>
            <a:r>
              <a:rPr lang="pt-BR" sz="2000" dirty="0"/>
              <a:t>a ordenação das tabelas para otimizar o processo de </a:t>
            </a:r>
            <a:r>
              <a:rPr lang="pt-BR" sz="2000" dirty="0" smtClean="0"/>
              <a:t>Join</a:t>
            </a:r>
          </a:p>
          <a:p>
            <a:r>
              <a:rPr lang="en-US" sz="2000" dirty="0" err="1" smtClean="0"/>
              <a:t>Excelente</a:t>
            </a:r>
            <a:r>
              <a:rPr lang="en-US" sz="2000" dirty="0" smtClean="0"/>
              <a:t> performance </a:t>
            </a:r>
            <a:r>
              <a:rPr lang="en-US" sz="2000" dirty="0" err="1" smtClean="0"/>
              <a:t>quando</a:t>
            </a:r>
            <a:r>
              <a:rPr lang="en-US" sz="2000" dirty="0" smtClean="0"/>
              <a:t> dados </a:t>
            </a:r>
            <a:r>
              <a:rPr lang="en-US" sz="2000" dirty="0" err="1" smtClean="0"/>
              <a:t>já</a:t>
            </a:r>
            <a:r>
              <a:rPr lang="en-US" sz="2000" dirty="0" smtClean="0"/>
              <a:t> </a:t>
            </a:r>
            <a:r>
              <a:rPr lang="en-US" sz="2000" dirty="0" err="1" smtClean="0"/>
              <a:t>estão</a:t>
            </a:r>
            <a:r>
              <a:rPr lang="en-US" sz="2000" dirty="0" smtClean="0"/>
              <a:t> </a:t>
            </a:r>
            <a:r>
              <a:rPr lang="en-US" sz="2000" dirty="0" err="1" smtClean="0"/>
              <a:t>ordenados</a:t>
            </a:r>
            <a:r>
              <a:rPr lang="en-US" sz="2000" dirty="0" smtClean="0"/>
              <a:t> </a:t>
            </a:r>
            <a:r>
              <a:rPr lang="en-US" sz="2000" dirty="0" err="1" smtClean="0"/>
              <a:t>por</a:t>
            </a:r>
            <a:r>
              <a:rPr lang="en-US" sz="2000" dirty="0" smtClean="0"/>
              <a:t> </a:t>
            </a:r>
            <a:r>
              <a:rPr lang="en-US" sz="2000" dirty="0" err="1" smtClean="0"/>
              <a:t>índices</a:t>
            </a:r>
            <a:endParaRPr lang="en-US" sz="2000" dirty="0" smtClean="0"/>
          </a:p>
          <a:p>
            <a:r>
              <a:rPr lang="en-US" sz="2000" dirty="0" err="1" smtClean="0"/>
              <a:t>Cuidado</a:t>
            </a:r>
            <a:r>
              <a:rPr lang="en-US" sz="2000" dirty="0" smtClean="0"/>
              <a:t> com Many to Many = True</a:t>
            </a:r>
            <a:endParaRPr lang="pt-BR" sz="2000" dirty="0"/>
          </a:p>
          <a:p>
            <a:r>
              <a:rPr lang="pt-BR" sz="2000" dirty="0" err="1"/>
              <a:t>Pseudo</a:t>
            </a:r>
            <a:r>
              <a:rPr lang="pt-BR" sz="2000" dirty="0"/>
              <a:t> </a:t>
            </a:r>
            <a:r>
              <a:rPr lang="pt-BR" sz="2000" dirty="0" err="1"/>
              <a:t>code</a:t>
            </a:r>
            <a:r>
              <a:rPr lang="pt-BR" sz="2000" dirty="0"/>
              <a:t> para o algoritmo de Merge Join</a:t>
            </a:r>
            <a:r>
              <a:rPr lang="pt-BR" sz="2000" dirty="0" smtClean="0"/>
              <a:t>:</a:t>
            </a:r>
            <a:endParaRPr lang="pt-BR" sz="2000" dirty="0"/>
          </a:p>
        </p:txBody>
      </p:sp>
      <p:sp>
        <p:nvSpPr>
          <p:cNvPr id="4" name="AutoShape 41"/>
          <p:cNvSpPr>
            <a:spLocks noChangeArrowheads="1"/>
          </p:cNvSpPr>
          <p:nvPr/>
        </p:nvSpPr>
        <p:spPr bwMode="auto">
          <a:xfrm>
            <a:off x="1475656" y="2780928"/>
            <a:ext cx="5832109" cy="3714007"/>
          </a:xfrm>
          <a:prstGeom prst="roundRect">
            <a:avLst>
              <a:gd name="adj" fmla="val 16667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AFAFA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600" dirty="0">
                <a:solidFill>
                  <a:srgbClr val="002060"/>
                </a:solidFill>
                <a:latin typeface="Lucida Console" pitchFamily="49" charset="0"/>
              </a:rPr>
              <a:t>Get first row </a:t>
            </a:r>
            <a:r>
              <a:rPr lang="en-US" sz="1600" dirty="0" smtClean="0">
                <a:solidFill>
                  <a:srgbClr val="002060"/>
                </a:solidFill>
                <a:latin typeface="Lucida Console" pitchFamily="49" charset="0"/>
              </a:rPr>
              <a:t>Tabela1 </a:t>
            </a:r>
            <a:r>
              <a:rPr lang="en-US" sz="1600" dirty="0">
                <a:solidFill>
                  <a:srgbClr val="002060"/>
                </a:solidFill>
                <a:latin typeface="Lucida Console" pitchFamily="49" charset="0"/>
              </a:rPr>
              <a:t>from input 1</a:t>
            </a:r>
          </a:p>
          <a:p>
            <a:r>
              <a:rPr lang="en-US" sz="1600" dirty="0">
                <a:solidFill>
                  <a:srgbClr val="002060"/>
                </a:solidFill>
                <a:latin typeface="Lucida Console" pitchFamily="49" charset="0"/>
              </a:rPr>
              <a:t>Get first row </a:t>
            </a:r>
            <a:r>
              <a:rPr lang="en-US" sz="1600" dirty="0" smtClean="0">
                <a:solidFill>
                  <a:srgbClr val="002060"/>
                </a:solidFill>
                <a:latin typeface="Lucida Console" pitchFamily="49" charset="0"/>
              </a:rPr>
              <a:t>Tabela2 from </a:t>
            </a:r>
            <a:r>
              <a:rPr lang="en-US" sz="1600" dirty="0">
                <a:solidFill>
                  <a:srgbClr val="002060"/>
                </a:solidFill>
                <a:latin typeface="Lucida Console" pitchFamily="49" charset="0"/>
              </a:rPr>
              <a:t>input 2</a:t>
            </a:r>
          </a:p>
          <a:p>
            <a:r>
              <a:rPr lang="en-US" sz="1600" dirty="0">
                <a:solidFill>
                  <a:srgbClr val="002060"/>
                </a:solidFill>
                <a:latin typeface="Lucida Console" pitchFamily="49" charset="0"/>
              </a:rPr>
              <a:t>While not at the end of either input</a:t>
            </a:r>
          </a:p>
          <a:p>
            <a:r>
              <a:rPr lang="en-US" sz="1600" dirty="0">
                <a:solidFill>
                  <a:srgbClr val="002060"/>
                </a:solidFill>
                <a:latin typeface="Lucida Console" pitchFamily="49" charset="0"/>
              </a:rPr>
              <a:t>Begin</a:t>
            </a:r>
          </a:p>
          <a:p>
            <a:r>
              <a:rPr lang="en-US" sz="1600" dirty="0">
                <a:solidFill>
                  <a:srgbClr val="002060"/>
                </a:solidFill>
                <a:latin typeface="Lucida Console" pitchFamily="49" charset="0"/>
              </a:rPr>
              <a:t>  If Tabela1 </a:t>
            </a:r>
            <a:r>
              <a:rPr lang="en-US" sz="1600" dirty="0" smtClean="0">
                <a:solidFill>
                  <a:srgbClr val="002060"/>
                </a:solidFill>
                <a:latin typeface="Lucida Console" pitchFamily="49" charset="0"/>
              </a:rPr>
              <a:t>joins </a:t>
            </a:r>
            <a:r>
              <a:rPr lang="en-US" sz="1600" dirty="0">
                <a:solidFill>
                  <a:srgbClr val="002060"/>
                </a:solidFill>
                <a:latin typeface="Lucida Console" pitchFamily="49" charset="0"/>
              </a:rPr>
              <a:t>with Tabela2</a:t>
            </a:r>
          </a:p>
          <a:p>
            <a:r>
              <a:rPr lang="en-US" sz="1600" dirty="0">
                <a:solidFill>
                  <a:srgbClr val="002060"/>
                </a:solidFill>
                <a:latin typeface="Lucida Console" pitchFamily="49" charset="0"/>
              </a:rPr>
              <a:t>  Begin</a:t>
            </a:r>
          </a:p>
          <a:p>
            <a:r>
              <a:rPr lang="en-US" sz="1600" dirty="0">
                <a:solidFill>
                  <a:srgbClr val="002060"/>
                </a:solidFill>
                <a:latin typeface="Lucida Console" pitchFamily="49" charset="0"/>
              </a:rPr>
              <a:t> </a:t>
            </a:r>
            <a:r>
              <a:rPr lang="en-US" sz="1600" dirty="0" smtClean="0">
                <a:solidFill>
                  <a:srgbClr val="002060"/>
                </a:solidFill>
                <a:latin typeface="Lucida Console" pitchFamily="49" charset="0"/>
              </a:rPr>
              <a:t>   Output(</a:t>
            </a:r>
            <a:r>
              <a:rPr lang="en-US" sz="1600" dirty="0">
                <a:solidFill>
                  <a:srgbClr val="002060"/>
                </a:solidFill>
                <a:latin typeface="Lucida Console" pitchFamily="49" charset="0"/>
              </a:rPr>
              <a:t>Tabela1</a:t>
            </a:r>
            <a:r>
              <a:rPr lang="en-US" sz="1600" dirty="0" smtClean="0">
                <a:solidFill>
                  <a:srgbClr val="002060"/>
                </a:solidFill>
                <a:latin typeface="Lucida Console" pitchFamily="49" charset="0"/>
              </a:rPr>
              <a:t>, </a:t>
            </a:r>
            <a:r>
              <a:rPr lang="en-US" sz="1600" dirty="0">
                <a:solidFill>
                  <a:srgbClr val="002060"/>
                </a:solidFill>
                <a:latin typeface="Lucida Console" pitchFamily="49" charset="0"/>
              </a:rPr>
              <a:t>Tabela2</a:t>
            </a:r>
            <a:r>
              <a:rPr lang="en-US" sz="1600" dirty="0" smtClean="0">
                <a:solidFill>
                  <a:srgbClr val="002060"/>
                </a:solidFill>
                <a:latin typeface="Lucida Console" pitchFamily="49" charset="0"/>
              </a:rPr>
              <a:t>)</a:t>
            </a:r>
            <a:endParaRPr lang="en-US" sz="1600" dirty="0">
              <a:solidFill>
                <a:srgbClr val="002060"/>
              </a:solidFill>
              <a:latin typeface="Lucida Console" pitchFamily="49" charset="0"/>
            </a:endParaRPr>
          </a:p>
          <a:p>
            <a:r>
              <a:rPr lang="en-US" sz="1600" dirty="0">
                <a:solidFill>
                  <a:srgbClr val="002060"/>
                </a:solidFill>
                <a:latin typeface="Lucida Console" pitchFamily="49" charset="0"/>
              </a:rPr>
              <a:t>    Get next row Tabela2 </a:t>
            </a:r>
            <a:r>
              <a:rPr lang="en-US" sz="1600" dirty="0" smtClean="0">
                <a:solidFill>
                  <a:srgbClr val="002060"/>
                </a:solidFill>
                <a:latin typeface="Lucida Console" pitchFamily="49" charset="0"/>
              </a:rPr>
              <a:t>from </a:t>
            </a:r>
            <a:r>
              <a:rPr lang="en-US" sz="1600" dirty="0">
                <a:solidFill>
                  <a:srgbClr val="002060"/>
                </a:solidFill>
                <a:latin typeface="Lucida Console" pitchFamily="49" charset="0"/>
              </a:rPr>
              <a:t>input 2</a:t>
            </a:r>
          </a:p>
          <a:p>
            <a:r>
              <a:rPr lang="en-US" sz="1600" dirty="0">
                <a:solidFill>
                  <a:srgbClr val="002060"/>
                </a:solidFill>
                <a:latin typeface="Lucida Console" pitchFamily="49" charset="0"/>
              </a:rPr>
              <a:t>  end</a:t>
            </a:r>
          </a:p>
          <a:p>
            <a:r>
              <a:rPr lang="en-US" sz="1600" dirty="0">
                <a:solidFill>
                  <a:srgbClr val="002060"/>
                </a:solidFill>
                <a:latin typeface="Lucida Console" pitchFamily="49" charset="0"/>
              </a:rPr>
              <a:t>  else if Tabela1 </a:t>
            </a:r>
            <a:r>
              <a:rPr lang="en-US" sz="1600" dirty="0" smtClean="0">
                <a:solidFill>
                  <a:srgbClr val="002060"/>
                </a:solidFill>
                <a:latin typeface="Lucida Console" pitchFamily="49" charset="0"/>
              </a:rPr>
              <a:t>&lt; </a:t>
            </a:r>
            <a:r>
              <a:rPr lang="en-US" sz="1600" dirty="0">
                <a:solidFill>
                  <a:srgbClr val="002060"/>
                </a:solidFill>
                <a:latin typeface="Lucida Console" pitchFamily="49" charset="0"/>
              </a:rPr>
              <a:t>Tabela2</a:t>
            </a:r>
          </a:p>
          <a:p>
            <a:r>
              <a:rPr lang="en-US" sz="1600" dirty="0">
                <a:solidFill>
                  <a:srgbClr val="002060"/>
                </a:solidFill>
                <a:latin typeface="Lucida Console" pitchFamily="49" charset="0"/>
              </a:rPr>
              <a:t>    get next row Tabela1 </a:t>
            </a:r>
            <a:r>
              <a:rPr lang="en-US" sz="1600" dirty="0" smtClean="0">
                <a:solidFill>
                  <a:srgbClr val="002060"/>
                </a:solidFill>
                <a:latin typeface="Lucida Console" pitchFamily="49" charset="0"/>
              </a:rPr>
              <a:t>from </a:t>
            </a:r>
            <a:r>
              <a:rPr lang="en-US" sz="1600" dirty="0">
                <a:solidFill>
                  <a:srgbClr val="002060"/>
                </a:solidFill>
                <a:latin typeface="Lucida Console" pitchFamily="49" charset="0"/>
              </a:rPr>
              <a:t>input 1</a:t>
            </a:r>
          </a:p>
          <a:p>
            <a:r>
              <a:rPr lang="en-US" sz="1600" dirty="0">
                <a:solidFill>
                  <a:srgbClr val="002060"/>
                </a:solidFill>
                <a:latin typeface="Lucida Console" pitchFamily="49" charset="0"/>
              </a:rPr>
              <a:t>  else</a:t>
            </a:r>
          </a:p>
          <a:p>
            <a:r>
              <a:rPr lang="en-US" sz="1600" dirty="0">
                <a:solidFill>
                  <a:srgbClr val="002060"/>
                </a:solidFill>
                <a:latin typeface="Lucida Console" pitchFamily="49" charset="0"/>
              </a:rPr>
              <a:t>    get next row Tabela2 </a:t>
            </a:r>
            <a:r>
              <a:rPr lang="en-US" sz="1600" dirty="0" smtClean="0">
                <a:solidFill>
                  <a:srgbClr val="002060"/>
                </a:solidFill>
                <a:latin typeface="Lucida Console" pitchFamily="49" charset="0"/>
              </a:rPr>
              <a:t>form </a:t>
            </a:r>
            <a:r>
              <a:rPr lang="en-US" sz="1600" dirty="0">
                <a:solidFill>
                  <a:srgbClr val="002060"/>
                </a:solidFill>
                <a:latin typeface="Lucida Console" pitchFamily="49" charset="0"/>
              </a:rPr>
              <a:t>input 2</a:t>
            </a:r>
          </a:p>
          <a:p>
            <a:r>
              <a:rPr lang="en-US" sz="1600" dirty="0">
                <a:solidFill>
                  <a:srgbClr val="002060"/>
                </a:solidFill>
                <a:latin typeface="Lucida Console" pitchFamily="49" charset="0"/>
              </a:rPr>
              <a:t>end</a:t>
            </a:r>
            <a:endParaRPr lang="it-IT" sz="1600" dirty="0">
              <a:solidFill>
                <a:srgbClr val="002060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63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4BEA6004-0641-4A87-A53A-5C6FAB38DEFC}" type="slidenum">
              <a:rPr lang="pt-BR" smtClean="0"/>
              <a:pPr/>
              <a:t>3</a:t>
            </a:fld>
            <a:endParaRPr lang="pt-BR"/>
          </a:p>
        </p:txBody>
      </p:sp>
      <p:pic>
        <p:nvPicPr>
          <p:cNvPr id="1026" name="Picture 2" descr="C:\Users\Fabiano\AppData\Local\Microsoft\Windows\Temporary Internet Files\Content.IE5\B2LGAAEI\MM900162965[1]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-15559"/>
            <a:ext cx="1435659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Fabiano\AppData\Local\Microsoft\Windows\Temporary Internet Files\Content.IE5\U07FX6UW\MM900296950[1]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71124"/>
            <a:ext cx="1578722" cy="1241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308133"/>
            <a:ext cx="914400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895" y="2374807"/>
            <a:ext cx="733425" cy="143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441483"/>
            <a:ext cx="638175" cy="143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7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349" y="2396209"/>
            <a:ext cx="647700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8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58121"/>
            <a:ext cx="762000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9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263" y="2484345"/>
            <a:ext cx="638175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10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308133"/>
            <a:ext cx="7905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596" y="2231932"/>
            <a:ext cx="638175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899" y="2181896"/>
            <a:ext cx="666750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7" name="Picture 19"/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686" y="2317658"/>
            <a:ext cx="704850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8" name="Picture 20"/>
          <p:cNvPicPr>
            <a:picLocks noChangeAspect="1" noChangeArrowheads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5064" y="4320649"/>
            <a:ext cx="561975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9" name="Picture 21"/>
          <p:cNvPicPr>
            <a:picLocks noChangeAspect="1" noChangeArrowheads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697" y="4274508"/>
            <a:ext cx="628650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17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957192" y="4397213"/>
            <a:ext cx="666750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0"/>
          <p:cNvPicPr>
            <a:picLocks noChangeAspect="1" noChangeArrowheads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886450" y="4320650"/>
            <a:ext cx="561975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6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63" y="4366184"/>
            <a:ext cx="1236539" cy="1114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7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898" y="4516782"/>
            <a:ext cx="1063948" cy="964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246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304" y="3698255"/>
            <a:ext cx="914400" cy="1855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5"/>
          <p:cNvPicPr>
            <a:picLocks noChangeAspect="1" noChangeArrowheads="1"/>
          </p:cNvPicPr>
          <p:nvPr/>
        </p:nvPicPr>
        <p:blipFill>
          <a:blip r:embed="rId5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212977"/>
            <a:ext cx="934591" cy="23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16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>
                        <a14:foregroundMark x1="52239" y1="28718" x2="52239" y2="287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308" y="3428999"/>
            <a:ext cx="638175" cy="2129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19"/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590" y="3212977"/>
            <a:ext cx="704850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7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100000" l="0" r="100000">
                        <a14:foregroundMark x1="58571" y1="23232" x2="58571" y2="23232"/>
                        <a14:foregroundMark x1="60000" y1="7576" x2="60000" y2="7576"/>
                        <a14:foregroundMark x1="41429" y1="21717" x2="41429" y2="21717"/>
                        <a14:foregroundMark x1="32857" y1="24747" x2="32857" y2="24747"/>
                        <a14:foregroundMark x1="47143" y1="28283" x2="47143" y2="28283"/>
                        <a14:foregroundMark x1="35714" y1="31313" x2="35714" y2="31313"/>
                        <a14:foregroundMark x1="24286" y1="35354" x2="24286" y2="35354"/>
                        <a14:foregroundMark x1="74286" y1="43434" x2="74286" y2="43434"/>
                        <a14:foregroundMark x1="74286" y1="39394" x2="74286" y2="39394"/>
                        <a14:foregroundMark x1="74286" y1="35354" x2="74286" y2="35354"/>
                        <a14:foregroundMark x1="71429" y1="27778" x2="71429" y2="27778"/>
                        <a14:foregroundMark x1="71429" y1="21717" x2="71429" y2="21717"/>
                        <a14:foregroundMark x1="45714" y1="13131" x2="45714" y2="131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906064" y="3690673"/>
            <a:ext cx="653613" cy="1848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8"/>
          <p:cNvPicPr>
            <a:picLocks noChangeAspect="1" noChangeArrowheads="1"/>
          </p:cNvPicPr>
          <p:nvPr/>
        </p:nvPicPr>
        <p:blipFill>
          <a:blip r:embed="rId13">
            <a:biLevel thresh="75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36" y="3428999"/>
            <a:ext cx="638175" cy="2129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tângulo 8"/>
          <p:cNvSpPr/>
          <p:nvPr/>
        </p:nvSpPr>
        <p:spPr>
          <a:xfrm>
            <a:off x="899699" y="44624"/>
            <a:ext cx="747833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0" cap="none" spc="0" normalizeH="0" baseline="0" noProof="0" dirty="0" smtClean="0">
                <a:ln w="10541" cmpd="sng">
                  <a:solidFill>
                    <a:srgbClr val="003F54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003F54">
                        <a:tint val="40000"/>
                        <a:satMod val="250000"/>
                      </a:srgbClr>
                    </a:gs>
                    <a:gs pos="9000">
                      <a:srgbClr val="003F54">
                        <a:tint val="52000"/>
                        <a:satMod val="300000"/>
                      </a:srgbClr>
                    </a:gs>
                    <a:gs pos="50000">
                      <a:srgbClr val="003F54">
                        <a:shade val="20000"/>
                        <a:satMod val="300000"/>
                      </a:srgbClr>
                    </a:gs>
                    <a:gs pos="79000">
                      <a:srgbClr val="003F54">
                        <a:tint val="52000"/>
                        <a:satMod val="300000"/>
                      </a:srgbClr>
                    </a:gs>
                    <a:gs pos="100000">
                      <a:srgbClr val="003F54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  <a:uLnTx/>
                <a:uFillTx/>
              </a:rPr>
              <a:t>Merge Join – Dança de Salão</a:t>
            </a:r>
            <a:endParaRPr kumimoji="0" lang="pt-BR" sz="4800" b="1" i="0" u="none" strike="noStrike" kern="0" cap="none" spc="0" normalizeH="0" baseline="0" noProof="0" dirty="0">
              <a:ln w="10541" cmpd="sng">
                <a:solidFill>
                  <a:srgbClr val="003F54">
                    <a:shade val="88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003F54">
                      <a:tint val="40000"/>
                      <a:satMod val="250000"/>
                    </a:srgbClr>
                  </a:gs>
                  <a:gs pos="9000">
                    <a:srgbClr val="003F54">
                      <a:tint val="52000"/>
                      <a:satMod val="300000"/>
                    </a:srgbClr>
                  </a:gs>
                  <a:gs pos="50000">
                    <a:srgbClr val="003F54">
                      <a:shade val="20000"/>
                      <a:satMod val="300000"/>
                    </a:srgbClr>
                  </a:gs>
                  <a:gs pos="79000">
                    <a:srgbClr val="003F54">
                      <a:tint val="52000"/>
                      <a:satMod val="300000"/>
                    </a:srgbClr>
                  </a:gs>
                  <a:gs pos="100000">
                    <a:srgbClr val="003F54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  <a:uLnTx/>
              <a:uFillTx/>
            </a:endParaRPr>
          </a:p>
        </p:txBody>
      </p:sp>
      <p:pic>
        <p:nvPicPr>
          <p:cNvPr id="14" name="Picture 2" descr="C:\Users\Fabiano\AppData\Local\Microsoft\Windows\Temporary Internet Files\Content.IE5\B2LGAAEI\MM900162965[1].gif"/>
          <p:cNvPicPr>
            <a:picLocks noChangeAspect="1" noChangeArrowheads="1" noCrop="1"/>
          </p:cNvPicPr>
          <p:nvPr/>
        </p:nvPicPr>
        <p:blipFill>
          <a:blip r:embed="rId1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648" y="1340768"/>
            <a:ext cx="978858" cy="10801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/>
          <p:cNvPicPr>
            <a:picLocks noChangeAspect="1" noChangeArrowheads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0" b="100000" l="0" r="100000">
                        <a14:foregroundMark x1="79558" y1="44737" x2="79558" y2="44737"/>
                        <a14:foregroundMark x1="66851" y1="44737" x2="66851" y2="44737"/>
                        <a14:foregroundMark x1="65746" y1="35965" x2="65746" y2="35965"/>
                        <a14:foregroundMark x1="8287" y1="12281" x2="8287" y2="12281"/>
                        <a14:foregroundMark x1="2762" y1="21930" x2="2762" y2="21930"/>
                        <a14:foregroundMark x1="44751" y1="42105" x2="44751" y2="42105"/>
                        <a14:foregroundMark x1="43646" y1="22807" x2="43646" y2="228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983031"/>
            <a:ext cx="2511570" cy="158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CaixaDeTexto 9"/>
          <p:cNvSpPr txBox="1"/>
          <p:nvPr/>
        </p:nvSpPr>
        <p:spPr>
          <a:xfrm>
            <a:off x="2089242" y="5868561"/>
            <a:ext cx="48590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171717"/>
                </a:solidFill>
                <a:effectLst/>
                <a:uLnTx/>
                <a:uFillTx/>
              </a:rPr>
              <a:t>Analogia criada por Thomas </a:t>
            </a:r>
            <a:r>
              <a:rPr kumimoji="0" lang="pt-BR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171717"/>
                </a:solidFill>
                <a:effectLst/>
                <a:uLnTx/>
                <a:uFillTx/>
              </a:rPr>
              <a:t>Kyte</a:t>
            </a:r>
            <a:endParaRPr kumimoji="0" lang="pt-BR" sz="16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171717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171717"/>
                </a:solidFill>
                <a:effectLst/>
                <a:uLnTx/>
                <a:uFillTx/>
                <a:hlinkClick r:id="rId18"/>
              </a:rPr>
              <a:t>http://tkyte.blogspot.com/2009/01/all-about-joins.html</a:t>
            </a:r>
            <a:endParaRPr kumimoji="0" lang="pt-BR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171717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564382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41351E-6 L -0.16805 -0.008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03" y="-4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3.08048E-6 L 0.15365 -0.0050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74" y="-2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094 -0.0074 L -0.00382 -0.0050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47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04348E-6 L 0.23889 -0.0064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44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469 -3.04348E-6 L 0.00469 -3.04348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7.40056E-7 L 0.34635 7.40056E-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0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4BEA6004-0641-4A87-A53A-5C6FAB38DEFC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45" name="Retângulo 8"/>
          <p:cNvSpPr/>
          <p:nvPr/>
        </p:nvSpPr>
        <p:spPr>
          <a:xfrm>
            <a:off x="899699" y="44624"/>
            <a:ext cx="747833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0" cap="none" spc="0" normalizeH="0" baseline="0" noProof="0" dirty="0" smtClean="0">
                <a:ln w="10541" cmpd="sng">
                  <a:solidFill>
                    <a:srgbClr val="003F54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003F54">
                        <a:tint val="40000"/>
                        <a:satMod val="250000"/>
                      </a:srgbClr>
                    </a:gs>
                    <a:gs pos="9000">
                      <a:srgbClr val="003F54">
                        <a:tint val="52000"/>
                        <a:satMod val="300000"/>
                      </a:srgbClr>
                    </a:gs>
                    <a:gs pos="50000">
                      <a:srgbClr val="003F54">
                        <a:shade val="20000"/>
                        <a:satMod val="300000"/>
                      </a:srgbClr>
                    </a:gs>
                    <a:gs pos="79000">
                      <a:srgbClr val="003F54">
                        <a:tint val="52000"/>
                        <a:satMod val="300000"/>
                      </a:srgbClr>
                    </a:gs>
                    <a:gs pos="100000">
                      <a:srgbClr val="003F54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  <a:uLnTx/>
                <a:uFillTx/>
              </a:rPr>
              <a:t>Merge Join – Dança de Salão</a:t>
            </a:r>
            <a:endParaRPr kumimoji="0" lang="pt-BR" sz="4800" b="1" i="0" u="none" strike="noStrike" kern="0" cap="none" spc="0" normalizeH="0" baseline="0" noProof="0" dirty="0">
              <a:ln w="10541" cmpd="sng">
                <a:solidFill>
                  <a:srgbClr val="003F54">
                    <a:shade val="88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003F54">
                      <a:tint val="40000"/>
                      <a:satMod val="250000"/>
                    </a:srgbClr>
                  </a:gs>
                  <a:gs pos="9000">
                    <a:srgbClr val="003F54">
                      <a:tint val="52000"/>
                      <a:satMod val="300000"/>
                    </a:srgbClr>
                  </a:gs>
                  <a:gs pos="50000">
                    <a:srgbClr val="003F54">
                      <a:shade val="20000"/>
                      <a:satMod val="300000"/>
                    </a:srgbClr>
                  </a:gs>
                  <a:gs pos="79000">
                    <a:srgbClr val="003F54">
                      <a:tint val="52000"/>
                      <a:satMod val="300000"/>
                    </a:srgbClr>
                  </a:gs>
                  <a:gs pos="100000">
                    <a:srgbClr val="003F54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  <a:uLnTx/>
              <a:uFillTx/>
            </a:endParaRPr>
          </a:p>
        </p:txBody>
      </p:sp>
      <p:pic>
        <p:nvPicPr>
          <p:cNvPr id="53" name="Picture 2" descr="C:\Users\Fabiano\AppData\Local\Microsoft\Windows\Temporary Internet Files\Content.IE5\B2LGAAEI\MM900162965[1].gif"/>
          <p:cNvPicPr>
            <a:picLocks noChangeAspect="1" noChangeArrowheads="1" noCrop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648" y="1340768"/>
            <a:ext cx="978858" cy="10801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144" y="3970221"/>
            <a:ext cx="708412" cy="1224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5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87" y="3421453"/>
            <a:ext cx="611674" cy="1740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8"/>
          <p:cNvPicPr>
            <a:picLocks noChangeAspect="1" noChangeArrowheads="1"/>
          </p:cNvPicPr>
          <p:nvPr/>
        </p:nvPicPr>
        <p:blipFill>
          <a:blip r:embed="rId7">
            <a:biLevel thresh="7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9933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884" y="3997517"/>
            <a:ext cx="538202" cy="1150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12"/>
          <p:cNvPicPr>
            <a:picLocks noChangeAspect="1" noChangeArrowheads="1"/>
          </p:cNvPicPr>
          <p:nvPr/>
        </p:nvPicPr>
        <p:blipFill>
          <a:blip r:embed="rId9">
            <a:biLevel thresh="75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717404"/>
            <a:ext cx="506308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11">
            <a:biLevel thresh="75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97517"/>
            <a:ext cx="653480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14"/>
          <p:cNvPicPr>
            <a:picLocks noChangeAspect="1" noChangeArrowheads="1"/>
          </p:cNvPicPr>
          <p:nvPr/>
        </p:nvPicPr>
        <p:blipFill>
          <a:blip r:embed="rId13">
            <a:biLevel thresh="75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027" y="3819496"/>
            <a:ext cx="535798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15"/>
          <p:cNvPicPr>
            <a:picLocks noChangeAspect="1" noChangeArrowheads="1"/>
          </p:cNvPicPr>
          <p:nvPr/>
        </p:nvPicPr>
        <p:blipFill>
          <a:blip r:embed="rId15">
            <a:biLevel thresh="75000"/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5" y="3394157"/>
            <a:ext cx="576063" cy="1826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16"/>
          <p:cNvPicPr>
            <a:picLocks noChangeAspect="1" noChangeArrowheads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0" b="100000" l="0" r="100000">
                        <a14:foregroundMark x1="47761" y1="28718" x2="47761" y2="287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521" y="3547011"/>
            <a:ext cx="549693" cy="1730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17"/>
          <p:cNvPicPr>
            <a:picLocks noChangeAspect="1" noChangeArrowheads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0" b="100000" l="0" r="100000">
                        <a14:foregroundMark x1="54286" y1="19192" x2="54286" y2="19192"/>
                        <a14:foregroundMark x1="64286" y1="10101" x2="64286" y2="10101"/>
                        <a14:foregroundMark x1="37143" y1="21717" x2="37143" y2="21717"/>
                        <a14:foregroundMark x1="30000" y1="30303" x2="30000" y2="30303"/>
                        <a14:foregroundMark x1="47143" y1="35859" x2="47143" y2="35859"/>
                        <a14:foregroundMark x1="65714" y1="40909" x2="65714" y2="40909"/>
                        <a14:foregroundMark x1="15714" y1="25758" x2="15714" y2="25758"/>
                        <a14:foregroundMark x1="28571" y1="20202" x2="28571" y2="20202"/>
                        <a14:foregroundMark x1="68571" y1="25253" x2="68571" y2="25253"/>
                        <a14:foregroundMark x1="71429" y1="35354" x2="71429" y2="353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997" y="3394157"/>
            <a:ext cx="574307" cy="1889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19"/>
          <p:cNvPicPr>
            <a:picLocks noChangeAspect="1" noChangeArrowheads="1"/>
          </p:cNvPicPr>
          <p:nvPr/>
        </p:nvPicPr>
        <p:blipFill>
          <a:blip r:embed="rId21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887" y="3792199"/>
            <a:ext cx="607123" cy="1443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20"/>
          <p:cNvPicPr>
            <a:picLocks noChangeAspect="1" noChangeArrowheads="1"/>
          </p:cNvPicPr>
          <p:nvPr/>
        </p:nvPicPr>
        <p:blipFill>
          <a:blip r:embed="rId23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1113" y="3633698"/>
            <a:ext cx="484058" cy="1632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1"/>
          <p:cNvPicPr>
            <a:picLocks noChangeAspect="1" noChangeArrowheads="1"/>
          </p:cNvPicPr>
          <p:nvPr/>
        </p:nvPicPr>
        <p:blipFill>
          <a:blip r:embed="rId25">
            <a:extLst>
              <a:ext uri="{BEBA8EAE-BF5A-486C-A8C5-ECC9F3942E4B}">
                <a14:imgProps xmlns:a14="http://schemas.microsoft.com/office/drawing/2010/main">
                  <a14:imgLayer r:embed="rId26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087" y="3380509"/>
            <a:ext cx="541487" cy="1920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17"/>
          <p:cNvPicPr>
            <a:picLocks noChangeAspect="1" noChangeArrowheads="1"/>
          </p:cNvPicPr>
          <p:nvPr/>
        </p:nvPicPr>
        <p:blipFill>
          <a:blip r:embed="rId27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0" b="100000" l="0" r="100000">
                        <a14:foregroundMark x1="51429" y1="19192" x2="51429" y2="19192"/>
                        <a14:foregroundMark x1="51429" y1="10101" x2="51429" y2="10101"/>
                        <a14:foregroundMark x1="30000" y1="25758" x2="30000" y2="25758"/>
                        <a14:foregroundMark x1="28571" y1="20202" x2="28571" y2="20202"/>
                        <a14:foregroundMark x1="42857" y1="33838" x2="42857" y2="33838"/>
                        <a14:foregroundMark x1="54286" y1="40404" x2="54286" y2="40404"/>
                        <a14:foregroundMark x1="71429" y1="36869" x2="71429" y2="36869"/>
                        <a14:foregroundMark x1="65714" y1="27778" x2="65714" y2="27778"/>
                        <a14:foregroundMark x1="21429" y1="32828" x2="21429" y2="328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284165" y="3970220"/>
            <a:ext cx="574307" cy="1313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20"/>
          <p:cNvPicPr>
            <a:picLocks noChangeAspect="1" noChangeArrowheads="1"/>
          </p:cNvPicPr>
          <p:nvPr/>
        </p:nvPicPr>
        <p:blipFill>
          <a:blip r:embed="rId23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17523" y="3547012"/>
            <a:ext cx="484058" cy="1745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10"/>
          <p:cNvPicPr>
            <a:picLocks noChangeAspect="1" noChangeArrowheads="1"/>
          </p:cNvPicPr>
          <p:nvPr/>
        </p:nvPicPr>
        <p:blipFill>
          <a:blip r:embed="rId28">
            <a:extLst>
              <a:ext uri="{BEBA8EAE-BF5A-486C-A8C5-ECC9F3942E4B}">
                <a14:imgProps xmlns:a14="http://schemas.microsoft.com/office/drawing/2010/main">
                  <a14:imgLayer r:embed="rId29">
                    <a14:imgEffect>
                      <a14:backgroundRemoval t="0" b="100000" l="0" r="100000">
                        <a14:foregroundMark x1="79558" y1="44737" x2="79558" y2="44737"/>
                        <a14:foregroundMark x1="66851" y1="44737" x2="66851" y2="44737"/>
                        <a14:foregroundMark x1="65746" y1="35965" x2="65746" y2="35965"/>
                        <a14:foregroundMark x1="8287" y1="12281" x2="8287" y2="12281"/>
                        <a14:foregroundMark x1="2762" y1="21930" x2="2762" y2="21930"/>
                        <a14:foregroundMark x1="44751" y1="42105" x2="44751" y2="42105"/>
                        <a14:foregroundMark x1="43646" y1="22807" x2="43646" y2="228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983031"/>
            <a:ext cx="2511570" cy="158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015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4BEA6004-0641-4A87-A53A-5C6FAB38DEFC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45" name="Retângulo 8"/>
          <p:cNvSpPr/>
          <p:nvPr/>
        </p:nvSpPr>
        <p:spPr>
          <a:xfrm>
            <a:off x="899699" y="44624"/>
            <a:ext cx="747833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0" cap="none" spc="0" normalizeH="0" baseline="0" noProof="0" dirty="0" smtClean="0">
                <a:ln w="10541" cmpd="sng">
                  <a:solidFill>
                    <a:srgbClr val="003F54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003F54">
                        <a:tint val="40000"/>
                        <a:satMod val="250000"/>
                      </a:srgbClr>
                    </a:gs>
                    <a:gs pos="9000">
                      <a:srgbClr val="003F54">
                        <a:tint val="52000"/>
                        <a:satMod val="300000"/>
                      </a:srgbClr>
                    </a:gs>
                    <a:gs pos="50000">
                      <a:srgbClr val="003F54">
                        <a:shade val="20000"/>
                        <a:satMod val="300000"/>
                      </a:srgbClr>
                    </a:gs>
                    <a:gs pos="79000">
                      <a:srgbClr val="003F54">
                        <a:tint val="52000"/>
                        <a:satMod val="300000"/>
                      </a:srgbClr>
                    </a:gs>
                    <a:gs pos="100000">
                      <a:srgbClr val="003F54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  <a:uLnTx/>
                <a:uFillTx/>
              </a:rPr>
              <a:t>Merge Join – Dança de Salão</a:t>
            </a:r>
            <a:endParaRPr kumimoji="0" lang="pt-BR" sz="4800" b="1" i="0" u="none" strike="noStrike" kern="0" cap="none" spc="0" normalizeH="0" baseline="0" noProof="0" dirty="0">
              <a:ln w="10541" cmpd="sng">
                <a:solidFill>
                  <a:srgbClr val="003F54">
                    <a:shade val="88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003F54">
                      <a:tint val="40000"/>
                      <a:satMod val="250000"/>
                    </a:srgbClr>
                  </a:gs>
                  <a:gs pos="9000">
                    <a:srgbClr val="003F54">
                      <a:tint val="52000"/>
                      <a:satMod val="300000"/>
                    </a:srgbClr>
                  </a:gs>
                  <a:gs pos="50000">
                    <a:srgbClr val="003F54">
                      <a:shade val="20000"/>
                      <a:satMod val="300000"/>
                    </a:srgbClr>
                  </a:gs>
                  <a:gs pos="79000">
                    <a:srgbClr val="003F54">
                      <a:tint val="52000"/>
                      <a:satMod val="300000"/>
                    </a:srgbClr>
                  </a:gs>
                  <a:gs pos="100000">
                    <a:srgbClr val="003F54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  <a:uLnTx/>
              <a:uFillTx/>
            </a:endParaRPr>
          </a:p>
        </p:txBody>
      </p:sp>
      <p:pic>
        <p:nvPicPr>
          <p:cNvPr id="53" name="Picture 2" descr="C:\Users\Fabiano\AppData\Local\Microsoft\Windows\Temporary Internet Files\Content.IE5\B2LGAAEI\MM900162965[1].gif"/>
          <p:cNvPicPr>
            <a:picLocks noChangeAspect="1" noChangeArrowheads="1" noCrop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648" y="1340768"/>
            <a:ext cx="978858" cy="10801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892" y="3570008"/>
            <a:ext cx="611674" cy="1740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8"/>
          <p:cNvPicPr>
            <a:picLocks noChangeAspect="1" noChangeArrowheads="1"/>
          </p:cNvPicPr>
          <p:nvPr/>
        </p:nvPicPr>
        <p:blipFill>
          <a:blip r:embed="rId5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18" y="4045731"/>
            <a:ext cx="538202" cy="1150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7">
            <a:biLevel thresh="7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45732"/>
            <a:ext cx="653480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14"/>
          <p:cNvPicPr>
            <a:picLocks noChangeAspect="1" noChangeArrowheads="1"/>
          </p:cNvPicPr>
          <p:nvPr/>
        </p:nvPicPr>
        <p:blipFill>
          <a:blip r:embed="rId9">
            <a:biLevel thresh="75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734" y="3867711"/>
            <a:ext cx="535798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15"/>
          <p:cNvPicPr>
            <a:picLocks noChangeAspect="1" noChangeArrowheads="1"/>
          </p:cNvPicPr>
          <p:nvPr/>
        </p:nvPicPr>
        <p:blipFill>
          <a:blip r:embed="rId11">
            <a:biLevel thresh="75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566" y="3554773"/>
            <a:ext cx="576063" cy="178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16"/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100000" l="0" r="100000">
                        <a14:foregroundMark x1="52239" y1="12308" x2="52239" y2="123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745" y="3570008"/>
            <a:ext cx="549693" cy="1730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17"/>
          <p:cNvPicPr>
            <a:picLocks noChangeAspect="1" noChangeArrowheads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0" b="100000" l="0" r="100000">
                        <a14:foregroundMark x1="57143" y1="21212" x2="57143" y2="21212"/>
                        <a14:foregroundMark x1="61429" y1="8586" x2="61429" y2="8586"/>
                        <a14:foregroundMark x1="40000" y1="27778" x2="40000" y2="27778"/>
                        <a14:foregroundMark x1="30000" y1="21717" x2="30000" y2="21717"/>
                        <a14:foregroundMark x1="35714" y1="36364" x2="35714" y2="36364"/>
                        <a14:foregroundMark x1="50000" y1="33333" x2="50000" y2="33333"/>
                        <a14:foregroundMark x1="22857" y1="30303" x2="22857" y2="30303"/>
                        <a14:foregroundMark x1="71429" y1="34848" x2="71429" y2="34848"/>
                        <a14:foregroundMark x1="71429" y1="28788" x2="71429" y2="28788"/>
                        <a14:foregroundMark x1="71429" y1="25253" x2="71429" y2="252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997" y="3438604"/>
            <a:ext cx="574307" cy="1889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19"/>
          <p:cNvPicPr>
            <a:picLocks noChangeAspect="1" noChangeArrowheads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809" y="3877793"/>
            <a:ext cx="607123" cy="1443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20"/>
          <p:cNvPicPr>
            <a:picLocks noChangeAspect="1" noChangeArrowheads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546" y="3695540"/>
            <a:ext cx="484058" cy="1632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1"/>
          <p:cNvPicPr>
            <a:picLocks noChangeAspect="1" noChangeArrowheads="1"/>
          </p:cNvPicPr>
          <p:nvPr/>
        </p:nvPicPr>
        <p:blipFill>
          <a:blip r:embed="rId21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0417" y="3356992"/>
            <a:ext cx="546902" cy="1939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17"/>
          <p:cNvPicPr>
            <a:picLocks noChangeAspect="1" noChangeArrowheads="1"/>
          </p:cNvPicPr>
          <p:nvPr/>
        </p:nvPicPr>
        <p:blipFill>
          <a:blip r:embed="rId23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0" b="100000" l="0" r="100000">
                        <a14:foregroundMark x1="44286" y1="35354" x2="44286" y2="35354"/>
                        <a14:foregroundMark x1="60000" y1="27778" x2="60000" y2="27778"/>
                        <a14:foregroundMark x1="34286" y1="28788" x2="34286" y2="28788"/>
                        <a14:foregroundMark x1="34286" y1="24747" x2="34286" y2="24747"/>
                        <a14:foregroundMark x1="37143" y1="17677" x2="37143" y2="17677"/>
                        <a14:foregroundMark x1="12857" y1="27778" x2="12857" y2="27778"/>
                        <a14:foregroundMark x1="27143" y1="34343" x2="27143" y2="34343"/>
                        <a14:foregroundMark x1="74286" y1="36364" x2="74286" y2="36364"/>
                        <a14:foregroundMark x1="65714" y1="18687" x2="65714" y2="1868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425070" y="4028694"/>
            <a:ext cx="574307" cy="1313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20"/>
          <p:cNvPicPr>
            <a:picLocks noChangeAspect="1" noChangeArrowheads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76256" y="3541676"/>
            <a:ext cx="484058" cy="1745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24">
            <a:biLevel thresh="75000"/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412" y="3987372"/>
            <a:ext cx="708412" cy="1224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12"/>
          <p:cNvPicPr>
            <a:picLocks noChangeAspect="1" noChangeArrowheads="1"/>
          </p:cNvPicPr>
          <p:nvPr/>
        </p:nvPicPr>
        <p:blipFill>
          <a:blip r:embed="rId26">
            <a:biLevel thresh="75000"/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584" y="3796879"/>
            <a:ext cx="506308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10"/>
          <p:cNvPicPr>
            <a:picLocks noChangeAspect="1" noChangeArrowheads="1"/>
          </p:cNvPicPr>
          <p:nvPr/>
        </p:nvPicPr>
        <p:blipFill>
          <a:blip r:embed="rId28">
            <a:extLst>
              <a:ext uri="{BEBA8EAE-BF5A-486C-A8C5-ECC9F3942E4B}">
                <a14:imgProps xmlns:a14="http://schemas.microsoft.com/office/drawing/2010/main">
                  <a14:imgLayer r:embed="rId29">
                    <a14:imgEffect>
                      <a14:backgroundRemoval t="0" b="100000" l="0" r="100000">
                        <a14:foregroundMark x1="79558" y1="44737" x2="79558" y2="44737"/>
                        <a14:foregroundMark x1="66851" y1="44737" x2="66851" y2="44737"/>
                        <a14:foregroundMark x1="65746" y1="35965" x2="65746" y2="35965"/>
                        <a14:foregroundMark x1="8287" y1="12281" x2="8287" y2="12281"/>
                        <a14:foregroundMark x1="2762" y1="21930" x2="2762" y2="21930"/>
                        <a14:foregroundMark x1="44751" y1="42105" x2="44751" y2="42105"/>
                        <a14:foregroundMark x1="43646" y1="22807" x2="43646" y2="228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983031"/>
            <a:ext cx="2511570" cy="158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147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311" y="116632"/>
            <a:ext cx="9001156" cy="714356"/>
          </a:xfrm>
        </p:spPr>
        <p:txBody>
          <a:bodyPr/>
          <a:lstStyle/>
          <a:p>
            <a:r>
              <a:rPr lang="en-US" dirty="0" smtClean="0"/>
              <a:t>Merge Join</a:t>
            </a:r>
            <a:endParaRPr lang="pt-BR" dirty="0"/>
          </a:p>
        </p:txBody>
      </p:sp>
      <p:sp>
        <p:nvSpPr>
          <p:cNvPr id="4" name="Slide Number Placeholder 7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3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4400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3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21600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dirty="0"/>
          </a:p>
        </p:txBody>
      </p:sp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087615"/>
              </p:ext>
            </p:extLst>
          </p:nvPr>
        </p:nvGraphicFramePr>
        <p:xfrm>
          <a:off x="4495800" y="1358476"/>
          <a:ext cx="3885144" cy="2569845"/>
        </p:xfrm>
        <a:graphic>
          <a:graphicData uri="http://schemas.openxmlformats.org/drawingml/2006/table">
            <a:tbl>
              <a:tblPr>
                <a:effectLst>
                  <a:reflection blurRad="6350" stA="52000" endA="300" endPos="35000" dir="5400000" sy="-100000" algn="bl" rotWithShape="0"/>
                </a:effectLst>
              </a:tblPr>
              <a:tblGrid>
                <a:gridCol w="1041400"/>
                <a:gridCol w="1853144"/>
                <a:gridCol w="990600"/>
              </a:tblGrid>
              <a:tr h="24856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ID_Alunos</a:t>
                      </a:r>
                      <a:endParaRPr lang="pt-BR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Nome_Aluno</a:t>
                      </a:r>
                      <a:endParaRPr lang="pt-BR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ID_Cursos</a:t>
                      </a:r>
                      <a:endParaRPr lang="pt-BR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24856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Fabiano Amorim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24856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Laerte Junior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56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Fabricio Catae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24856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Thiago Zavaschi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56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Diego Nogare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24856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Felipe Ferreira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08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Rodrigo Fernandes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24856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Nilton Pinheiro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CaixaDeTexto 9"/>
          <p:cNvSpPr txBox="1"/>
          <p:nvPr/>
        </p:nvSpPr>
        <p:spPr>
          <a:xfrm>
            <a:off x="4492950" y="1043444"/>
            <a:ext cx="4327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Tabela de Alunos</a:t>
            </a:r>
            <a:endParaRPr lang="pt-BR" b="1" dirty="0"/>
          </a:p>
        </p:txBody>
      </p:sp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40228"/>
              </p:ext>
            </p:extLst>
          </p:nvPr>
        </p:nvGraphicFramePr>
        <p:xfrm>
          <a:off x="152400" y="1374269"/>
          <a:ext cx="3352800" cy="2380242"/>
        </p:xfrm>
        <a:graphic>
          <a:graphicData uri="http://schemas.openxmlformats.org/drawingml/2006/table">
            <a:tbl>
              <a:tblPr>
                <a:effectLst>
                  <a:reflection blurRad="6350" stA="52000" endA="300" endPos="35000" dir="5400000" sy="-100000" algn="bl" rotWithShape="0"/>
                </a:effectLst>
              </a:tblPr>
              <a:tblGrid>
                <a:gridCol w="1066800"/>
                <a:gridCol w="2286000"/>
              </a:tblGrid>
              <a:tr h="29832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ID_Cursos</a:t>
                      </a:r>
                      <a:endParaRPr lang="pt-BR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Nome_Curso</a:t>
                      </a:r>
                      <a:endParaRPr lang="pt-BR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29832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Medicina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29832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Educação Física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95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Sistemas de Informação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29832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Engenharia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2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Física Quantica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29832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Paisagismo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Agronomia</a:t>
                      </a:r>
                      <a:endParaRPr lang="pt-BR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CaixaDeTexto 11"/>
          <p:cNvSpPr txBox="1"/>
          <p:nvPr/>
        </p:nvSpPr>
        <p:spPr>
          <a:xfrm>
            <a:off x="179512" y="1050650"/>
            <a:ext cx="3325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Tabela de Cursos</a:t>
            </a:r>
            <a:endParaRPr lang="pt-BR" b="1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804300" y="3988475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Resultado:</a:t>
            </a:r>
            <a:endParaRPr lang="pt-BR" b="1" dirty="0"/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1981200" y="4369475"/>
            <a:ext cx="5334000" cy="2031325"/>
          </a:xfrm>
          <a:prstGeom prst="rect">
            <a:avLst/>
          </a:prstGeom>
          <a:solidFill>
            <a:schemeClr val="bg2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Nome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Aluno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|         Nome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Curso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1-Fabiano Amorim    |2-Educação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Física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4-Thiago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Zavaschi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|3-Sistemas de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Informação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6-Felipe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Ferreira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|3-Sistemas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de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Informação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5-Diego Nogare      |4-Engenharia</a:t>
            </a:r>
          </a:p>
          <a:p>
            <a:pPr eaLnBrk="0" hangingPunct="0"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8-Nilton Pinheiro   |4-Engenharia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3-Fabricio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Catae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   |5-Física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Quantica</a:t>
            </a:r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7-Rodrigo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Fernandes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|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5-Física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Quantica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2-Laerte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Junior     |6-Paisagismo</a:t>
            </a:r>
          </a:p>
        </p:txBody>
      </p:sp>
      <p:graphicFrame>
        <p:nvGraphicFramePr>
          <p:cNvPr id="15" name="Tabe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242831"/>
              </p:ext>
            </p:extLst>
          </p:nvPr>
        </p:nvGraphicFramePr>
        <p:xfrm>
          <a:off x="4954056" y="1377862"/>
          <a:ext cx="3885144" cy="2569845"/>
        </p:xfrm>
        <a:graphic>
          <a:graphicData uri="http://schemas.openxmlformats.org/drawingml/2006/table">
            <a:tbl>
              <a:tblPr>
                <a:effectLst>
                  <a:reflection blurRad="6350" stA="52000" endA="300" endPos="35000" dir="5400000" sy="-100000" algn="bl" rotWithShape="0"/>
                </a:effectLst>
              </a:tblPr>
              <a:tblGrid>
                <a:gridCol w="1041400"/>
                <a:gridCol w="1853144"/>
                <a:gridCol w="990600"/>
              </a:tblGrid>
              <a:tr h="24856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ID_Alunos</a:t>
                      </a:r>
                      <a:endParaRPr lang="pt-BR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Nome_Aluno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ID_Cursos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24856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Fabiano Amorim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24856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Thiago Zavaschi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56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Felipe Ferreira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24856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Diego Nogare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56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Nilton Pinheiro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24856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Fabricio Catae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085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Rodrigo Fernandes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24856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Laerte Junior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6" name="Conector de seta reta 15"/>
          <p:cNvCxnSpPr/>
          <p:nvPr/>
        </p:nvCxnSpPr>
        <p:spPr>
          <a:xfrm>
            <a:off x="3360547" y="1828800"/>
            <a:ext cx="52578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 flipV="1">
            <a:off x="3360547" y="1828800"/>
            <a:ext cx="5257800" cy="3048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>
            <a:off x="3352800" y="2133600"/>
            <a:ext cx="52578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 flipV="1">
            <a:off x="3352800" y="2133600"/>
            <a:ext cx="5257800" cy="3048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>
            <a:off x="3352800" y="2438400"/>
            <a:ext cx="52578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>
            <a:off x="3352800" y="2438400"/>
            <a:ext cx="52578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 flipV="1">
            <a:off x="3429000" y="2667000"/>
            <a:ext cx="5181600" cy="76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>
            <a:off x="3429000" y="2743200"/>
            <a:ext cx="51816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>
            <a:off x="3429000" y="2743200"/>
            <a:ext cx="5189347" cy="5334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>
            <a:off x="3429000" y="3048000"/>
            <a:ext cx="5189347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/>
          <p:nvPr/>
        </p:nvCxnSpPr>
        <p:spPr>
          <a:xfrm>
            <a:off x="3505200" y="3048000"/>
            <a:ext cx="5113147" cy="457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3505200" y="3048000"/>
            <a:ext cx="5113147" cy="7620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>
            <a:off x="3429000" y="3276600"/>
            <a:ext cx="5257800" cy="5334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71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2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2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2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2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2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2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20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20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20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20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20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20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4" dur="20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20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Join</a:t>
            </a:r>
            <a:endParaRPr lang="pt-BR" dirty="0"/>
          </a:p>
        </p:txBody>
      </p:sp>
      <p:sp>
        <p:nvSpPr>
          <p:cNvPr id="5" name="AutoShape 41"/>
          <p:cNvSpPr>
            <a:spLocks noChangeArrowheads="1"/>
          </p:cNvSpPr>
          <p:nvPr/>
        </p:nvSpPr>
        <p:spPr bwMode="auto">
          <a:xfrm>
            <a:off x="469958" y="1206490"/>
            <a:ext cx="8216842" cy="1726136"/>
          </a:xfrm>
          <a:prstGeom prst="roundRect">
            <a:avLst>
              <a:gd name="adj" fmla="val 16667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AFAFA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600" dirty="0">
                <a:solidFill>
                  <a:srgbClr val="002060"/>
                </a:solidFill>
                <a:latin typeface="Lucida Console" pitchFamily="49" charset="0"/>
              </a:rPr>
              <a:t>SELECT CONVERT(</a:t>
            </a:r>
            <a:r>
              <a:rPr lang="en-US" sz="1600" dirty="0" err="1">
                <a:solidFill>
                  <a:srgbClr val="002060"/>
                </a:solidFill>
                <a:latin typeface="Lucida Console" pitchFamily="49" charset="0"/>
              </a:rPr>
              <a:t>VarChar</a:t>
            </a:r>
            <a:r>
              <a:rPr lang="en-US" sz="1600" dirty="0">
                <a:solidFill>
                  <a:srgbClr val="002060"/>
                </a:solidFill>
                <a:latin typeface="Lucida Console" pitchFamily="49" charset="0"/>
              </a:rPr>
              <a:t>, </a:t>
            </a:r>
            <a:r>
              <a:rPr lang="en-US" sz="1600" dirty="0" err="1">
                <a:solidFill>
                  <a:srgbClr val="002060"/>
                </a:solidFill>
                <a:latin typeface="Lucida Console" pitchFamily="49" charset="0"/>
              </a:rPr>
              <a:t>Alunos.ID_Alunos</a:t>
            </a:r>
            <a:r>
              <a:rPr lang="en-US" sz="1600" dirty="0" smtClean="0">
                <a:solidFill>
                  <a:srgbClr val="002060"/>
                </a:solidFill>
                <a:latin typeface="Lucida Console" pitchFamily="49" charset="0"/>
              </a:rPr>
              <a:t>)+'-'+</a:t>
            </a:r>
            <a:r>
              <a:rPr lang="en-US" sz="1600" dirty="0" err="1" smtClean="0">
                <a:solidFill>
                  <a:srgbClr val="002060"/>
                </a:solidFill>
                <a:latin typeface="Lucida Console" pitchFamily="49" charset="0"/>
              </a:rPr>
              <a:t>Alunos.Nome_Aluno</a:t>
            </a:r>
            <a:r>
              <a:rPr lang="en-US" sz="1600" dirty="0">
                <a:solidFill>
                  <a:srgbClr val="002060"/>
                </a:solidFill>
                <a:latin typeface="Lucida Console" pitchFamily="49" charset="0"/>
              </a:rPr>
              <a:t>, </a:t>
            </a:r>
          </a:p>
          <a:p>
            <a:r>
              <a:rPr lang="en-US" sz="1600" dirty="0">
                <a:solidFill>
                  <a:srgbClr val="002060"/>
                </a:solidFill>
                <a:latin typeface="Lucida Console" pitchFamily="49" charset="0"/>
              </a:rPr>
              <a:t>       CONVERT(</a:t>
            </a:r>
            <a:r>
              <a:rPr lang="en-US" sz="1600" dirty="0" err="1">
                <a:solidFill>
                  <a:srgbClr val="002060"/>
                </a:solidFill>
                <a:latin typeface="Lucida Console" pitchFamily="49" charset="0"/>
              </a:rPr>
              <a:t>VarChar</a:t>
            </a:r>
            <a:r>
              <a:rPr lang="en-US" sz="1600" dirty="0">
                <a:solidFill>
                  <a:srgbClr val="002060"/>
                </a:solidFill>
                <a:latin typeface="Lucida Console" pitchFamily="49" charset="0"/>
              </a:rPr>
              <a:t>, </a:t>
            </a:r>
            <a:r>
              <a:rPr lang="en-US" sz="1600" dirty="0" err="1">
                <a:solidFill>
                  <a:srgbClr val="002060"/>
                </a:solidFill>
                <a:latin typeface="Lucida Console" pitchFamily="49" charset="0"/>
              </a:rPr>
              <a:t>Cursos.ID_Cursos</a:t>
            </a:r>
            <a:r>
              <a:rPr lang="en-US" sz="1600" dirty="0" smtClean="0">
                <a:solidFill>
                  <a:srgbClr val="002060"/>
                </a:solidFill>
                <a:latin typeface="Lucida Console" pitchFamily="49" charset="0"/>
              </a:rPr>
              <a:t>)+'-'+</a:t>
            </a:r>
            <a:r>
              <a:rPr lang="en-US" sz="1600" dirty="0" err="1" smtClean="0">
                <a:solidFill>
                  <a:srgbClr val="002060"/>
                </a:solidFill>
                <a:latin typeface="Lucida Console" pitchFamily="49" charset="0"/>
              </a:rPr>
              <a:t>Cursos.Nome_Curso</a:t>
            </a:r>
            <a:endParaRPr lang="en-US" sz="1600" dirty="0">
              <a:solidFill>
                <a:srgbClr val="002060"/>
              </a:solidFill>
              <a:latin typeface="Lucida Console" pitchFamily="49" charset="0"/>
            </a:endParaRPr>
          </a:p>
          <a:p>
            <a:r>
              <a:rPr lang="en-US" sz="1600" dirty="0">
                <a:solidFill>
                  <a:srgbClr val="002060"/>
                </a:solidFill>
                <a:latin typeface="Lucida Console" pitchFamily="49" charset="0"/>
              </a:rPr>
              <a:t>  FROM </a:t>
            </a:r>
            <a:r>
              <a:rPr lang="en-US" sz="1600" dirty="0" err="1">
                <a:solidFill>
                  <a:srgbClr val="002060"/>
                </a:solidFill>
                <a:latin typeface="Lucida Console" pitchFamily="49" charset="0"/>
              </a:rPr>
              <a:t>Alunos</a:t>
            </a:r>
            <a:endParaRPr lang="en-US" sz="1600" dirty="0">
              <a:solidFill>
                <a:srgbClr val="002060"/>
              </a:solidFill>
              <a:latin typeface="Lucida Console" pitchFamily="49" charset="0"/>
            </a:endParaRPr>
          </a:p>
          <a:p>
            <a:r>
              <a:rPr lang="en-US" sz="1600" dirty="0">
                <a:solidFill>
                  <a:srgbClr val="002060"/>
                </a:solidFill>
                <a:latin typeface="Lucida Console" pitchFamily="49" charset="0"/>
              </a:rPr>
              <a:t> INNER JOIN </a:t>
            </a:r>
            <a:r>
              <a:rPr lang="en-US" sz="1600" dirty="0" err="1" smtClean="0">
                <a:solidFill>
                  <a:srgbClr val="002060"/>
                </a:solidFill>
                <a:latin typeface="Lucida Console" pitchFamily="49" charset="0"/>
              </a:rPr>
              <a:t>Cursos</a:t>
            </a:r>
            <a:endParaRPr lang="en-US" sz="1600" dirty="0">
              <a:solidFill>
                <a:srgbClr val="002060"/>
              </a:solidFill>
              <a:latin typeface="Lucida Console" pitchFamily="49" charset="0"/>
            </a:endParaRPr>
          </a:p>
          <a:p>
            <a:r>
              <a:rPr lang="en-US" sz="1600" dirty="0">
                <a:solidFill>
                  <a:srgbClr val="002060"/>
                </a:solidFill>
                <a:latin typeface="Lucida Console" pitchFamily="49" charset="0"/>
              </a:rPr>
              <a:t>    ON </a:t>
            </a:r>
            <a:r>
              <a:rPr lang="en-US" sz="1600" dirty="0" err="1">
                <a:solidFill>
                  <a:srgbClr val="002060"/>
                </a:solidFill>
                <a:latin typeface="Lucida Console" pitchFamily="49" charset="0"/>
              </a:rPr>
              <a:t>Alunos.ID_Cursos</a:t>
            </a:r>
            <a:r>
              <a:rPr lang="en-US" sz="1600" dirty="0">
                <a:solidFill>
                  <a:srgbClr val="002060"/>
                </a:solidFill>
                <a:latin typeface="Lucida Console" pitchFamily="49" charset="0"/>
              </a:rPr>
              <a:t> = </a:t>
            </a:r>
            <a:r>
              <a:rPr lang="en-US" sz="1600" dirty="0" err="1">
                <a:solidFill>
                  <a:srgbClr val="002060"/>
                </a:solidFill>
                <a:latin typeface="Lucida Console" pitchFamily="49" charset="0"/>
              </a:rPr>
              <a:t>Cursos.ID_Cursos</a:t>
            </a:r>
            <a:endParaRPr lang="en-US" sz="1600" dirty="0">
              <a:solidFill>
                <a:srgbClr val="002060"/>
              </a:solidFill>
              <a:latin typeface="Lucida Console" pitchFamily="49" charset="0"/>
            </a:endParaRPr>
          </a:p>
          <a:p>
            <a:r>
              <a:rPr lang="en-US" sz="1600" dirty="0">
                <a:solidFill>
                  <a:srgbClr val="002060"/>
                </a:solidFill>
                <a:latin typeface="Lucida Console" pitchFamily="49" charset="0"/>
              </a:rPr>
              <a:t>OPTION </a:t>
            </a:r>
            <a:r>
              <a:rPr lang="en-US" sz="1600" dirty="0" smtClean="0">
                <a:solidFill>
                  <a:srgbClr val="002060"/>
                </a:solidFill>
                <a:latin typeface="Lucida Console" pitchFamily="49" charset="0"/>
              </a:rPr>
              <a:t>(MERGE JOIN</a:t>
            </a:r>
            <a:r>
              <a:rPr lang="en-US" sz="1600" dirty="0">
                <a:solidFill>
                  <a:srgbClr val="002060"/>
                </a:solidFill>
                <a:latin typeface="Lucida Console" pitchFamily="49" charset="0"/>
              </a:rPr>
              <a:t>)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53" y="3124200"/>
            <a:ext cx="8734051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374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425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rso SQL Server 2010">
  <a:themeElements>
    <a:clrScheme name="Escritório">
      <a:dk1>
        <a:sysClr val="windowText" lastClr="171717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171717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171717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E47A7C71D6B147BBBC477A86ED3DF8" ma:contentTypeVersion="0" ma:contentTypeDescription="Create a new document." ma:contentTypeScope="" ma:versionID="bdbea8965a10c76edfbec1e7ccf6ca1d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10D3D95C-755D-451D-8617-9D0741C0C6C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C79D0BA-7750-4590-8916-AAD182C728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BFB21DAA-24F8-4345-ACAA-CAEF895D90B7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Curso SQL Server 2010</Template>
  <TotalTime>2393</TotalTime>
  <Words>332</Words>
  <Application>Microsoft Office PowerPoint</Application>
  <PresentationFormat>On-screen Show (4:3)</PresentationFormat>
  <Paragraphs>121</Paragraphs>
  <Slides>9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Curso SQL Server 2010</vt:lpstr>
      <vt:lpstr>PowerPoint Presentation</vt:lpstr>
      <vt:lpstr>Merge Join</vt:lpstr>
      <vt:lpstr>PowerPoint Presentation</vt:lpstr>
      <vt:lpstr>PowerPoint Presentation</vt:lpstr>
      <vt:lpstr>PowerPoint Presentation</vt:lpstr>
      <vt:lpstr>PowerPoint Presentation</vt:lpstr>
      <vt:lpstr>Merge Join</vt:lpstr>
      <vt:lpstr>Merge Join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Fabiano Amorim</dc:creator>
  <cp:lastModifiedBy>Fabiano</cp:lastModifiedBy>
  <cp:revision>232</cp:revision>
  <dcterms:created xsi:type="dcterms:W3CDTF">2010-05-17T16:38:52Z</dcterms:created>
  <dcterms:modified xsi:type="dcterms:W3CDTF">2012-11-20T22:11:34Z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0x01010015E47A7C71D6B147BBBC477A86ED3DF8</vt:lpwstr>
  </property>
</Properties>
</file>