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66" r:id="rId6"/>
    <p:sldId id="267" r:id="rId7"/>
    <p:sldId id="269" r:id="rId8"/>
    <p:sldId id="268" r:id="rId9"/>
    <p:sldId id="270" r:id="rId1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3" autoAdjust="0"/>
    <p:restoredTop sz="93271" autoAdjust="0"/>
  </p:normalViewPr>
  <p:slideViewPr>
    <p:cSldViewPr>
      <p:cViewPr varScale="1">
        <p:scale>
          <a:sx n="65" d="100"/>
          <a:sy n="65" d="100"/>
        </p:scale>
        <p:origin x="-58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A36356-310E-48AB-9A6C-240778C50482}" type="datetimeFigureOut">
              <a:rPr lang="pt-BR" smtClean="0"/>
              <a:pPr/>
              <a:t>28/12/2012</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A3E0F9-0F36-45BE-B61F-21B436874BF1}" type="slidenum">
              <a:rPr lang="pt-BR" smtClean="0"/>
              <a:pPr/>
              <a:t>‹#›</a:t>
            </a:fld>
            <a:endParaRPr lang="pt-BR"/>
          </a:p>
        </p:txBody>
      </p:sp>
    </p:spTree>
    <p:extLst>
      <p:ext uri="{BB962C8B-B14F-4D97-AF65-F5344CB8AC3E}">
        <p14:creationId xmlns:p14="http://schemas.microsoft.com/office/powerpoint/2010/main" val="3230811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59159-5879-4B9D-90E5-3ED82088845C}" type="datetimeFigureOut">
              <a:rPr lang="pt-BR" smtClean="0"/>
              <a:pPr/>
              <a:t>28/12/2012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148EEA-AE54-4A47-9D83-BAC7ABD75B75}" type="slidenum">
              <a:rPr lang="pt-BR" smtClean="0"/>
              <a:pPr/>
              <a:t>‹#›</a:t>
            </a:fld>
            <a:endParaRPr lang="pt-BR"/>
          </a:p>
        </p:txBody>
      </p:sp>
    </p:spTree>
    <p:extLst>
      <p:ext uri="{BB962C8B-B14F-4D97-AF65-F5344CB8AC3E}">
        <p14:creationId xmlns:p14="http://schemas.microsoft.com/office/powerpoint/2010/main" val="243754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A9148EEA-AE54-4A47-9D83-BAC7ABD75B75}" type="slidenum">
              <a:rPr lang="pt-BR" smtClean="0"/>
              <a:pPr/>
              <a:t>2</a:t>
            </a:fld>
            <a:endParaRPr lang="pt-BR"/>
          </a:p>
        </p:txBody>
      </p:sp>
    </p:spTree>
    <p:extLst>
      <p:ext uri="{BB962C8B-B14F-4D97-AF65-F5344CB8AC3E}">
        <p14:creationId xmlns:p14="http://schemas.microsoft.com/office/powerpoint/2010/main" val="1681024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Explicar</a:t>
            </a:r>
            <a:r>
              <a:rPr lang="en-US" dirty="0" smtClean="0"/>
              <a:t> a </a:t>
            </a:r>
            <a:r>
              <a:rPr lang="en-US" dirty="0" err="1" smtClean="0"/>
              <a:t>diferença</a:t>
            </a:r>
            <a:r>
              <a:rPr lang="en-US" dirty="0" smtClean="0"/>
              <a:t> entre</a:t>
            </a:r>
          </a:p>
          <a:p>
            <a:r>
              <a:rPr lang="en-US" dirty="0" smtClean="0"/>
              <a:t>Allocation order scan e Index Order Scan</a:t>
            </a:r>
            <a:endParaRPr lang="pt-BR" dirty="0"/>
          </a:p>
        </p:txBody>
      </p:sp>
      <p:sp>
        <p:nvSpPr>
          <p:cNvPr id="4" name="Slide Number Placeholder 3"/>
          <p:cNvSpPr>
            <a:spLocks noGrp="1"/>
          </p:cNvSpPr>
          <p:nvPr>
            <p:ph type="sldNum" sz="quarter" idx="10"/>
          </p:nvPr>
        </p:nvSpPr>
        <p:spPr/>
        <p:txBody>
          <a:bodyPr/>
          <a:lstStyle/>
          <a:p>
            <a:fld id="{A9148EEA-AE54-4A47-9D83-BAC7ABD75B75}" type="slidenum">
              <a:rPr lang="pt-BR" smtClean="0"/>
              <a:pPr/>
              <a:t>5</a:t>
            </a:fld>
            <a:endParaRPr lang="pt-BR"/>
          </a:p>
        </p:txBody>
      </p:sp>
    </p:spTree>
    <p:extLst>
      <p:ext uri="{BB962C8B-B14F-4D97-AF65-F5344CB8AC3E}">
        <p14:creationId xmlns:p14="http://schemas.microsoft.com/office/powerpoint/2010/main" val="3676911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buFontTx/>
              <a:buChar char="•"/>
            </a:pPr>
            <a:r>
              <a:rPr lang="en-US" sz="1200" dirty="0" smtClean="0"/>
              <a:t>Another SQL 2000 improvement aimed at increasing IO performance is the ability to perform what is known as a “Merry Go Round” scan.  The problem that Merry Go Round scans address manifests itself when we have multiple threads processing separate queries which encompass a common scan.  If the start times of the two scans are staggered, we encounter a situation where the second scan is requesting pages already processed by the first scan.  In situations where there is memory pressure on the buffer pool, the second scan can find that the pages read in by the first scan have already been flushed from the buffer pool, in which case it re-issues an IO request for the page.  This can lead to disk thrashing, where the IO system is wasting time and sacrificing efficiency by seeking back and forth between the two scan positions.</a:t>
            </a:r>
          </a:p>
          <a:p>
            <a:pPr>
              <a:spcBef>
                <a:spcPct val="0"/>
              </a:spcBef>
              <a:buFontTx/>
              <a:buChar char="•"/>
            </a:pPr>
            <a:r>
              <a:rPr lang="en-US" sz="1200" dirty="0" smtClean="0"/>
              <a:t>With MGR scans, before initiating a new scan the storage engine checks to see if a compatible scan is already underway.  If so, the new scan joins the existing scan at its current location and then wraps around to pick up the pages it missed.  This logic reduces disk thrashing and improves cache behavior.  Also, this code was implemented without </a:t>
            </a:r>
            <a:r>
              <a:rPr lang="en-US" sz="1200" dirty="0" err="1" smtClean="0"/>
              <a:t>additonal</a:t>
            </a:r>
            <a:r>
              <a:rPr lang="en-US" sz="1200" dirty="0" smtClean="0"/>
              <a:t> synchronization constructs, so it is extremely efficient.</a:t>
            </a:r>
          </a:p>
          <a:p>
            <a:pPr>
              <a:spcBef>
                <a:spcPct val="0"/>
              </a:spcBef>
              <a:buFontTx/>
              <a:buChar char="•"/>
            </a:pPr>
            <a:r>
              <a:rPr lang="en-US" sz="1200" dirty="0" smtClean="0"/>
              <a:t>It is important to note that this benefit can only be realized on unordered scans.</a:t>
            </a:r>
          </a:p>
          <a:p>
            <a:pPr>
              <a:spcBef>
                <a:spcPct val="0"/>
              </a:spcBef>
              <a:buFontTx/>
              <a:buChar char="•"/>
            </a:pPr>
            <a:endParaRPr lang="en-US" sz="1200" dirty="0" smtClean="0"/>
          </a:p>
          <a:p>
            <a:endParaRPr lang="pt-BR" dirty="0"/>
          </a:p>
        </p:txBody>
      </p:sp>
      <p:sp>
        <p:nvSpPr>
          <p:cNvPr id="4" name="Slide Number Placeholder 3"/>
          <p:cNvSpPr>
            <a:spLocks noGrp="1"/>
          </p:cNvSpPr>
          <p:nvPr>
            <p:ph type="sldNum" sz="quarter" idx="10"/>
          </p:nvPr>
        </p:nvSpPr>
        <p:spPr/>
        <p:txBody>
          <a:bodyPr/>
          <a:lstStyle/>
          <a:p>
            <a:fld id="{A9148EEA-AE54-4A47-9D83-BAC7ABD75B75}" type="slidenum">
              <a:rPr lang="pt-BR" smtClean="0"/>
              <a:pPr/>
              <a:t>6</a:t>
            </a:fld>
            <a:endParaRPr lang="pt-BR"/>
          </a:p>
        </p:txBody>
      </p:sp>
    </p:spTree>
    <p:extLst>
      <p:ext uri="{BB962C8B-B14F-4D97-AF65-F5344CB8AC3E}">
        <p14:creationId xmlns:p14="http://schemas.microsoft.com/office/powerpoint/2010/main" val="2073791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apa">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897C303-D4C7-4197-B44E-BE56BBAEFD13}" type="datetimeFigureOut">
              <a:rPr lang="pt-BR" smtClean="0"/>
              <a:pPr/>
              <a:t>28/12/2012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EA6004-0641-4A87-A53A-5C6FAB38DEFC}" type="slidenum">
              <a:rPr lang="pt-BR" smtClean="0"/>
              <a:pPr/>
              <a:t>‹#›</a:t>
            </a:fld>
            <a:endParaRPr lang="pt-BR"/>
          </a:p>
        </p:txBody>
      </p:sp>
      <p:pic>
        <p:nvPicPr>
          <p:cNvPr id="7" name="Imagem 7" descr="tela_ppt_01.jpg"/>
          <p:cNvPicPr>
            <a:picLocks noChangeAspect="1"/>
          </p:cNvPicPr>
          <p:nvPr userDrawn="1"/>
        </p:nvPicPr>
        <p:blipFill>
          <a:blip r:embed="rId2" cstate="print"/>
          <a:srcRect/>
          <a:stretch>
            <a:fillRect/>
          </a:stretch>
        </p:blipFill>
        <p:spPr bwMode="auto">
          <a:xfrm>
            <a:off x="0" y="1588"/>
            <a:ext cx="10080625" cy="7556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8" name="Espaço Reservado para Texto 26"/>
          <p:cNvSpPr>
            <a:spLocks noGrp="1"/>
          </p:cNvSpPr>
          <p:nvPr>
            <p:ph type="body" sz="quarter" idx="14" hasCustomPrompt="1"/>
          </p:nvPr>
        </p:nvSpPr>
        <p:spPr>
          <a:xfrm>
            <a:off x="428596" y="1000107"/>
            <a:ext cx="7072362" cy="571505"/>
          </a:xfrm>
        </p:spPr>
        <p:txBody>
          <a:bodyPr>
            <a:noAutofit/>
          </a:bodyPr>
          <a:lstStyle>
            <a:lvl1pPr marL="0">
              <a:buFontTx/>
              <a:buNone/>
              <a:defRPr sz="2400" baseline="0">
                <a:solidFill>
                  <a:schemeClr val="tx2"/>
                </a:solidFill>
                <a:latin typeface="+mj-lt"/>
              </a:defRPr>
            </a:lvl1pPr>
          </a:lstStyle>
          <a:p>
            <a:r>
              <a:rPr lang="pt-BR" dirty="0" smtClean="0"/>
              <a:t>SQL07 - Recursos de Otimização para o desenvolvedor</a:t>
            </a:r>
            <a:endParaRPr lang="pt-BR" dirty="0"/>
          </a:p>
        </p:txBody>
      </p:sp>
      <p:sp>
        <p:nvSpPr>
          <p:cNvPr id="34" name="CaixaDeTexto 33"/>
          <p:cNvSpPr txBox="1"/>
          <p:nvPr userDrawn="1"/>
        </p:nvSpPr>
        <p:spPr>
          <a:xfrm>
            <a:off x="428596" y="428604"/>
            <a:ext cx="3929090" cy="571504"/>
          </a:xfrm>
          <a:prstGeom prst="rect">
            <a:avLst/>
          </a:prstGeom>
          <a:noFill/>
        </p:spPr>
        <p:txBody>
          <a:bodyPr wrap="square" rtlCol="0">
            <a:noAutofit/>
          </a:bodyPr>
          <a:lstStyle/>
          <a:p>
            <a:r>
              <a:rPr lang="pt-BR" sz="3200" b="1" cap="none" spc="0" dirty="0" smtClean="0">
                <a:ln w="1905"/>
                <a:solidFill>
                  <a:schemeClr val="tx2"/>
                </a:solidFill>
                <a:effectLst>
                  <a:outerShdw blurRad="38100" dist="38100" dir="2700000" algn="tl">
                    <a:srgbClr val="000000">
                      <a:alpha val="43137"/>
                    </a:srgbClr>
                  </a:outerShdw>
                </a:effectLst>
                <a:latin typeface="Euphemia" pitchFamily="34" charset="0"/>
              </a:rPr>
              <a:t>SQL</a:t>
            </a:r>
            <a:r>
              <a:rPr lang="pt-BR" sz="3200" b="1" cap="none" spc="0" baseline="0" dirty="0" smtClean="0">
                <a:ln w="1905"/>
                <a:solidFill>
                  <a:schemeClr val="tx2"/>
                </a:solidFill>
                <a:effectLst>
                  <a:outerShdw blurRad="38100" dist="38100" dir="2700000" algn="tl">
                    <a:srgbClr val="000000">
                      <a:alpha val="43137"/>
                    </a:srgbClr>
                  </a:outerShdw>
                </a:effectLst>
                <a:latin typeface="Euphemia" pitchFamily="34" charset="0"/>
              </a:rPr>
              <a:t> Server 2008</a:t>
            </a:r>
            <a:endParaRPr lang="pt-BR" sz="3200" b="1" cap="none" spc="0" dirty="0">
              <a:ln w="1905"/>
              <a:solidFill>
                <a:schemeClr val="tx2"/>
              </a:solidFill>
              <a:effectLst>
                <a:outerShdw blurRad="38100" dist="38100" dir="2700000" algn="tl">
                  <a:srgbClr val="000000">
                    <a:alpha val="43137"/>
                  </a:srgbClr>
                </a:outerShdw>
              </a:effectLst>
              <a:latin typeface="Euphemia" pitchFamily="34" charset="0"/>
            </a:endParaRPr>
          </a:p>
        </p:txBody>
      </p:sp>
      <p:pic>
        <p:nvPicPr>
          <p:cNvPr id="1026" name="Picture 2"/>
          <p:cNvPicPr>
            <a:picLocks noChangeAspect="1" noChangeArrowheads="1"/>
          </p:cNvPicPr>
          <p:nvPr userDrawn="1"/>
        </p:nvPicPr>
        <p:blipFill>
          <a:blip r:embed="rId3" cstate="print"/>
          <a:stretch>
            <a:fillRect/>
          </a:stretch>
        </p:blipFill>
        <p:spPr bwMode="auto">
          <a:xfrm>
            <a:off x="3786182" y="3465950"/>
            <a:ext cx="1676400" cy="1040524"/>
          </a:xfrm>
          <a:prstGeom prst="rect">
            <a:avLst/>
          </a:prstGeom>
          <a:noFill/>
          <a:ln w="9525">
            <a:noFill/>
            <a:miter lim="800000"/>
            <a:headEnd/>
            <a:tailEnd/>
          </a:ln>
          <a:effectLst/>
        </p:spPr>
      </p:pic>
      <p:sp>
        <p:nvSpPr>
          <p:cNvPr id="13" name="CaixaDeTexto 12"/>
          <p:cNvSpPr txBox="1"/>
          <p:nvPr userDrawn="1"/>
        </p:nvSpPr>
        <p:spPr>
          <a:xfrm>
            <a:off x="357158" y="5000636"/>
            <a:ext cx="8429684" cy="714380"/>
          </a:xfrm>
          <a:prstGeom prst="rect">
            <a:avLst/>
          </a:prstGeom>
          <a:noFill/>
        </p:spPr>
        <p:txBody>
          <a:bodyPr wrap="square" rtlCol="0">
            <a:noAutofit/>
          </a:bodyPr>
          <a:lstStyle/>
          <a:p>
            <a:pPr algn="ct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Módulo 01 – Introdução à otimização no SQL Server</a:t>
            </a:r>
            <a:endParaRPr lang="pt-BR" sz="3200" b="1" cap="none" spc="0" baseline="0" dirty="0" smtClean="0">
              <a:ln w="1905"/>
              <a:solidFill>
                <a:schemeClr val="tx2">
                  <a:lumMod val="75000"/>
                </a:schemeClr>
              </a:solidFill>
              <a:effectLst>
                <a:outerShdw blurRad="38100" dist="38100" dir="2700000" algn="tl">
                  <a:srgbClr val="000000">
                    <a:alpha val="43137"/>
                  </a:srgbClr>
                </a:outerShdw>
              </a:effectLst>
              <a:latin typeface="Euphemia" pitchFamily="34" charset="0"/>
            </a:endParaRPr>
          </a:p>
          <a:p>
            <a:pPr algn="ctr"/>
            <a:endParaRPr lang="pt-BR" sz="3200" b="1" cap="none" spc="0" dirty="0">
              <a:ln w="1905"/>
              <a:solidFill>
                <a:schemeClr val="tx2">
                  <a:lumMod val="75000"/>
                </a:schemeClr>
              </a:solidFill>
              <a:effectLst>
                <a:outerShdw blurRad="38100" dist="38100" dir="2700000" algn="tl">
                  <a:srgbClr val="000000">
                    <a:alpha val="43137"/>
                  </a:srgbClr>
                </a:outerShdw>
              </a:effectLst>
              <a:latin typeface="Euphemi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42844" y="357190"/>
            <a:ext cx="9001156" cy="714356"/>
          </a:xfrm>
        </p:spPr>
        <p:txBody>
          <a:bodyPr>
            <a:noAutofit/>
          </a:bodyPr>
          <a:lstStyle>
            <a:lvl1pPr algn="l">
              <a:defRPr sz="3600" b="1" cap="none" spc="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Clique para editar o estilo do título mestre</a:t>
            </a:r>
            <a:endParaRPr lang="pt-BR" dirty="0"/>
          </a:p>
        </p:txBody>
      </p:sp>
      <p:sp>
        <p:nvSpPr>
          <p:cNvPr id="6" name="Espaço Reservado para Texto 5"/>
          <p:cNvSpPr>
            <a:spLocks noGrp="1"/>
          </p:cNvSpPr>
          <p:nvPr>
            <p:ph type="body" sz="quarter" idx="10"/>
          </p:nvPr>
        </p:nvSpPr>
        <p:spPr>
          <a:xfrm>
            <a:off x="357188" y="1428750"/>
            <a:ext cx="8358187" cy="4429125"/>
          </a:xfrm>
        </p:spPr>
        <p:txBody>
          <a:bodyPr/>
          <a:lstStyle>
            <a:lvl1pPr>
              <a:buFontTx/>
              <a:buBlip>
                <a:blip r:embed="rId3"/>
              </a:buBlip>
              <a:defRPr sz="3000" b="1">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da demonstração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da demonstração</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28/12/2012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pic>
        <p:nvPicPr>
          <p:cNvPr id="5122" name="Picture 2" descr="C:\Users\altair.junior.SRNIMBUS\Documents\Sr.Nimbus\Apresentações + vinhetas\Apresentações telas para ppt\Monitor.png"/>
          <p:cNvPicPr>
            <a:picLocks noChangeAspect="1" noChangeArrowheads="1"/>
          </p:cNvPicPr>
          <p:nvPr userDrawn="1"/>
        </p:nvPicPr>
        <p:blipFill>
          <a:blip r:embed="rId3" cstate="print"/>
          <a:srcRect/>
          <a:stretch>
            <a:fillRect/>
          </a:stretch>
        </p:blipFill>
        <p:spPr bwMode="auto">
          <a:xfrm>
            <a:off x="500034" y="-142900"/>
            <a:ext cx="3929090" cy="3929090"/>
          </a:xfrm>
          <a:prstGeom prst="rect">
            <a:avLst/>
          </a:prstGeom>
          <a:noFill/>
        </p:spPr>
      </p:pic>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Demo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úvida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Espaço Reservado para Data 4"/>
          <p:cNvSpPr>
            <a:spLocks noGrp="1"/>
          </p:cNvSpPr>
          <p:nvPr>
            <p:ph type="dt" sz="half" idx="10"/>
          </p:nvPr>
        </p:nvSpPr>
        <p:spPr/>
        <p:txBody>
          <a:bodyPr/>
          <a:lstStyle/>
          <a:p>
            <a:fld id="{A897C303-D4C7-4197-B44E-BE56BBAEFD13}" type="datetimeFigureOut">
              <a:rPr lang="pt-BR" smtClean="0"/>
              <a:pPr/>
              <a:t>28/12/2012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Dúvidas</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2" descr="C:\Users\altair.junior.SRNIMBUS\Documents\Sr.Nimbus\Imagens Sr.Nimbus\Apresentações\Perguntas.png"/>
          <p:cNvPicPr>
            <a:picLocks noChangeAspect="1" noChangeArrowheads="1"/>
          </p:cNvPicPr>
          <p:nvPr userDrawn="1"/>
        </p:nvPicPr>
        <p:blipFill>
          <a:blip r:embed="rId3" cstate="print"/>
          <a:srcRect/>
          <a:stretch>
            <a:fillRect/>
          </a:stretch>
        </p:blipFill>
        <p:spPr bwMode="auto">
          <a:xfrm>
            <a:off x="785786" y="428604"/>
            <a:ext cx="3416559" cy="4357694"/>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b">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do laboratório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do laboratório0</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28/12/2012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Laboratório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4" descr="C:\Users\altair.junior.SRNIMBUS\Documents\Sr.Nimbus\Imagens Sr.Nimbus\Apresentações\Science.png"/>
          <p:cNvPicPr>
            <a:picLocks noChangeAspect="1" noChangeArrowheads="1"/>
          </p:cNvPicPr>
          <p:nvPr userDrawn="1"/>
        </p:nvPicPr>
        <p:blipFill>
          <a:blip r:embed="rId3" cstate="print"/>
          <a:srcRect/>
          <a:stretch>
            <a:fillRect/>
          </a:stretch>
        </p:blipFill>
        <p:spPr bwMode="auto">
          <a:xfrm>
            <a:off x="642910" y="357166"/>
            <a:ext cx="3173413" cy="316388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78787153-7099-47CB-9E6F-8A7C378EE2A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7C303-D4C7-4197-B44E-BE56BBAEFD13}" type="datetimeFigureOut">
              <a:rPr lang="pt-BR" smtClean="0"/>
              <a:pPr/>
              <a:t>28/12/2012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A6004-0641-4A87-A53A-5C6FAB38DEFC}" type="slidenum">
              <a:rPr lang="pt-BR" smtClean="0"/>
              <a:pPr/>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4" r:id="rId4"/>
    <p:sldLayoutId id="2147483675" r:id="rId5"/>
    <p:sldLayoutId id="2147483676" r:id="rId6"/>
    <p:sldLayoutId id="2147483677" r:id="rId7"/>
  </p:sldLayoutIdLst>
  <p:txStyles>
    <p:titleStyle>
      <a:lvl1pPr algn="ctr" defTabSz="914400" rtl="0" eaLnBrk="1" latinLnBrk="0" hangingPunct="1">
        <a:spcBef>
          <a:spcPct val="0"/>
        </a:spcBef>
        <a:buNone/>
        <a:defRPr sz="3000" b="1" kern="1200">
          <a:solidFill>
            <a:schemeClr val="accent1">
              <a:lumMod val="75000"/>
            </a:schemeClr>
          </a:solidFill>
          <a:latin typeface="Euphemia UCA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1" kern="1200">
          <a:solidFill>
            <a:schemeClr val="tx1">
              <a:lumMod val="75000"/>
              <a:lumOff val="25000"/>
            </a:schemeClr>
          </a:solidFill>
          <a:latin typeface="Euphemia UCAS" pitchFamily="34" charset="0"/>
          <a:ea typeface="+mn-ea"/>
          <a:cs typeface="+mn-cs"/>
        </a:defRPr>
      </a:lvl2pPr>
      <a:lvl3pPr marL="360000" indent="-228600" algn="l" defTabSz="914400" rtl="0" eaLnBrk="1" latinLnBrk="0" hangingPunct="1">
        <a:spcBef>
          <a:spcPct val="20000"/>
        </a:spcBef>
        <a:buFont typeface="Arial" pitchFamily="34" charset="0"/>
        <a:buNone/>
        <a:defRPr sz="2300" kern="1200">
          <a:solidFill>
            <a:schemeClr val="tx1">
              <a:lumMod val="75000"/>
              <a:lumOff val="25000"/>
            </a:schemeClr>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scan e table scan</a:t>
            </a:r>
            <a:endParaRPr lang="pt-BR" dirty="0"/>
          </a:p>
        </p:txBody>
      </p:sp>
      <p:pic>
        <p:nvPicPr>
          <p:cNvPr id="5" name="Picture 2" descr="Table scan operato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866530"/>
            <a:ext cx="152399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lustered index scan operato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2091880"/>
            <a:ext cx="1219200" cy="1219204"/>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2"/>
          <p:cNvSpPr/>
          <p:nvPr/>
        </p:nvSpPr>
        <p:spPr>
          <a:xfrm>
            <a:off x="749569" y="3311084"/>
            <a:ext cx="2411109" cy="707886"/>
          </a:xfrm>
          <a:prstGeom prst="rect">
            <a:avLst/>
          </a:prstGeom>
          <a:noFill/>
        </p:spPr>
        <p:txBody>
          <a:bodyPr wrap="none" lIns="91440" tIns="45720" rIns="91440" bIns="45720">
            <a:spAutoFit/>
          </a:bodyPr>
          <a:lstStyle/>
          <a:p>
            <a:pPr algn="ctr"/>
            <a:r>
              <a:rPr lang="pt-BR" sz="40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Table</a:t>
            </a:r>
            <a:r>
              <a:rPr lang="pt-BR"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pt-BR" sz="40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scan</a:t>
            </a:r>
            <a:endParaRPr lang="pt-BR"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Retângulo 2"/>
          <p:cNvSpPr/>
          <p:nvPr/>
        </p:nvSpPr>
        <p:spPr>
          <a:xfrm>
            <a:off x="3548659" y="3308001"/>
            <a:ext cx="5321906" cy="1323439"/>
          </a:xfrm>
          <a:prstGeom prst="rect">
            <a:avLst/>
          </a:prstGeom>
          <a:noFill/>
        </p:spPr>
        <p:txBody>
          <a:bodyPr wrap="none" lIns="91440" tIns="45720" rIns="91440" bIns="45720">
            <a:spAutoFit/>
          </a:bodyPr>
          <a:lstStyle/>
          <a:p>
            <a:pPr algn="ctr"/>
            <a:r>
              <a:rPr lang="pt-BR" sz="40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Clustered</a:t>
            </a:r>
            <a:r>
              <a:rPr lang="pt-BR"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pt-BR" sz="40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NonClustered</a:t>
            </a:r>
            <a:endParaRPr lang="pt-BR"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r>
              <a:rPr lang="pt-BR"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Index </a:t>
            </a:r>
            <a:r>
              <a:rPr lang="pt-BR" sz="40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scan</a:t>
            </a:r>
            <a:endParaRPr lang="pt-BR"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775709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1660"/>
            <a:ext cx="9001156" cy="714356"/>
          </a:xfrm>
        </p:spPr>
        <p:txBody>
          <a:bodyPr/>
          <a:lstStyle/>
          <a:p>
            <a:r>
              <a:rPr lang="pt-BR" dirty="0" err="1" smtClean="0"/>
              <a:t>Scans</a:t>
            </a:r>
            <a:r>
              <a:rPr lang="pt-BR" dirty="0" smtClean="0"/>
              <a:t> no SQL Server</a:t>
            </a:r>
            <a:endParaRPr lang="pt-BR" sz="3200" dirty="0">
              <a:effectLst/>
            </a:endParaRPr>
          </a:p>
        </p:txBody>
      </p:sp>
      <p:sp>
        <p:nvSpPr>
          <p:cNvPr id="9" name="Content Placeholder 2"/>
          <p:cNvSpPr>
            <a:spLocks noGrp="1"/>
          </p:cNvSpPr>
          <p:nvPr>
            <p:ph type="body" sz="quarter" idx="10"/>
          </p:nvPr>
        </p:nvSpPr>
        <p:spPr>
          <a:xfrm>
            <a:off x="323528" y="836712"/>
            <a:ext cx="8358187" cy="5616624"/>
          </a:xfrm>
        </p:spPr>
        <p:txBody>
          <a:bodyPr>
            <a:normAutofit fontScale="92500"/>
          </a:bodyPr>
          <a:lstStyle/>
          <a:p>
            <a:r>
              <a:rPr lang="en-US" sz="3200" b="1" dirty="0" smtClean="0"/>
              <a:t>Table scan </a:t>
            </a:r>
            <a:r>
              <a:rPr lang="en-US" sz="3200" b="1" dirty="0" err="1" smtClean="0"/>
              <a:t>sempre</a:t>
            </a:r>
            <a:r>
              <a:rPr lang="en-US" sz="3200" b="1" dirty="0" smtClean="0"/>
              <a:t> </a:t>
            </a:r>
            <a:r>
              <a:rPr lang="en-US" sz="3200" b="1" dirty="0" err="1" smtClean="0"/>
              <a:t>acessa</a:t>
            </a:r>
            <a:r>
              <a:rPr lang="en-US" sz="3200" b="1" dirty="0" smtClean="0"/>
              <a:t> </a:t>
            </a:r>
            <a:r>
              <a:rPr lang="en-US" sz="3200" b="1" dirty="0" err="1" smtClean="0"/>
              <a:t>uma</a:t>
            </a:r>
            <a:r>
              <a:rPr lang="en-US" sz="3200" b="1" dirty="0" smtClean="0"/>
              <a:t> heap (</a:t>
            </a:r>
            <a:r>
              <a:rPr lang="en-US" sz="3200" b="1" dirty="0" err="1" smtClean="0"/>
              <a:t>tabela</a:t>
            </a:r>
            <a:r>
              <a:rPr lang="en-US" sz="3200" b="1" dirty="0" smtClean="0"/>
              <a:t> </a:t>
            </a:r>
            <a:r>
              <a:rPr lang="en-US" sz="3200" b="1" dirty="0" err="1" smtClean="0"/>
              <a:t>sem</a:t>
            </a:r>
            <a:r>
              <a:rPr lang="en-US" sz="3200" b="1" dirty="0" smtClean="0"/>
              <a:t> </a:t>
            </a:r>
            <a:r>
              <a:rPr lang="en-US" sz="3200" b="1" dirty="0" err="1" smtClean="0"/>
              <a:t>índice</a:t>
            </a:r>
            <a:r>
              <a:rPr lang="en-US" sz="3200" b="1" dirty="0" smtClean="0"/>
              <a:t> cluster)</a:t>
            </a:r>
          </a:p>
          <a:p>
            <a:r>
              <a:rPr lang="en-US" sz="3200" dirty="0" smtClean="0"/>
              <a:t>Index scan </a:t>
            </a:r>
            <a:r>
              <a:rPr lang="en-US" sz="3200" dirty="0" err="1" smtClean="0"/>
              <a:t>pode</a:t>
            </a:r>
            <a:r>
              <a:rPr lang="en-US" sz="3200" dirty="0" smtClean="0"/>
              <a:t> </a:t>
            </a:r>
            <a:r>
              <a:rPr lang="en-US" sz="3200" dirty="0" err="1" smtClean="0"/>
              <a:t>ser</a:t>
            </a:r>
            <a:r>
              <a:rPr lang="en-US" sz="3200" dirty="0" smtClean="0"/>
              <a:t> </a:t>
            </a:r>
            <a:r>
              <a:rPr lang="en-US" sz="3200" dirty="0" err="1" smtClean="0"/>
              <a:t>efetuado</a:t>
            </a:r>
            <a:r>
              <a:rPr lang="en-US" sz="3200" dirty="0" smtClean="0"/>
              <a:t> </a:t>
            </a:r>
            <a:r>
              <a:rPr lang="en-US" sz="3200" dirty="0" err="1" smtClean="0"/>
              <a:t>em</a:t>
            </a:r>
            <a:r>
              <a:rPr lang="en-US" sz="3200" dirty="0" smtClean="0"/>
              <a:t> um </a:t>
            </a:r>
            <a:r>
              <a:rPr lang="en-US" sz="3200" dirty="0" err="1" smtClean="0"/>
              <a:t>índice</a:t>
            </a:r>
            <a:r>
              <a:rPr lang="en-US" sz="3200" dirty="0" smtClean="0"/>
              <a:t> cluster </a:t>
            </a:r>
            <a:r>
              <a:rPr lang="en-US" sz="3200" dirty="0" err="1" smtClean="0"/>
              <a:t>ou</a:t>
            </a:r>
            <a:r>
              <a:rPr lang="en-US" sz="3200" dirty="0" smtClean="0"/>
              <a:t> </a:t>
            </a:r>
            <a:r>
              <a:rPr lang="en-US" sz="3200" dirty="0" err="1" smtClean="0"/>
              <a:t>não</a:t>
            </a:r>
            <a:r>
              <a:rPr lang="en-US" sz="3200" dirty="0" smtClean="0"/>
              <a:t> cluster</a:t>
            </a:r>
          </a:p>
          <a:p>
            <a:r>
              <a:rPr lang="en-US" sz="3200" smtClean="0"/>
              <a:t>Scan </a:t>
            </a:r>
            <a:r>
              <a:rPr lang="en-US" sz="3200" i="1" smtClean="0"/>
              <a:t>pode</a:t>
            </a:r>
            <a:r>
              <a:rPr lang="en-US" sz="3200" i="1" dirty="0" smtClean="0"/>
              <a:t> </a:t>
            </a:r>
            <a:r>
              <a:rPr lang="en-US" sz="3200" i="1" dirty="0" err="1" smtClean="0"/>
              <a:t>indicar</a:t>
            </a:r>
            <a:r>
              <a:rPr lang="en-US" sz="3200" i="1" dirty="0" smtClean="0"/>
              <a:t> </a:t>
            </a:r>
            <a:r>
              <a:rPr lang="en-US" sz="3200" dirty="0" smtClean="0"/>
              <a:t>a </a:t>
            </a:r>
            <a:r>
              <a:rPr lang="en-US" sz="3200" dirty="0" err="1" smtClean="0"/>
              <a:t>falta</a:t>
            </a:r>
            <a:r>
              <a:rPr lang="en-US" sz="3200" dirty="0" smtClean="0"/>
              <a:t> </a:t>
            </a:r>
            <a:r>
              <a:rPr lang="en-US" sz="3200" dirty="0"/>
              <a:t>de </a:t>
            </a:r>
            <a:r>
              <a:rPr lang="en-US" sz="3200" dirty="0" smtClean="0"/>
              <a:t>um </a:t>
            </a:r>
            <a:r>
              <a:rPr lang="en-US" sz="3200" dirty="0" err="1" smtClean="0"/>
              <a:t>índice</a:t>
            </a:r>
            <a:endParaRPr lang="en-US" sz="3200" dirty="0" smtClean="0"/>
          </a:p>
          <a:p>
            <a:r>
              <a:rPr lang="en-US" sz="3200" dirty="0" err="1" smtClean="0"/>
              <a:t>Operações</a:t>
            </a:r>
            <a:r>
              <a:rPr lang="en-US" sz="3200" dirty="0" smtClean="0"/>
              <a:t> </a:t>
            </a:r>
            <a:r>
              <a:rPr lang="en-US" sz="3200" dirty="0" err="1" smtClean="0"/>
              <a:t>pesadas</a:t>
            </a:r>
            <a:r>
              <a:rPr lang="en-US" sz="3200" dirty="0" smtClean="0"/>
              <a:t> </a:t>
            </a:r>
            <a:r>
              <a:rPr lang="en-US" sz="3200" dirty="0" err="1" smtClean="0"/>
              <a:t>em</a:t>
            </a:r>
            <a:r>
              <a:rPr lang="en-US" sz="3200" dirty="0" smtClean="0"/>
              <a:t> </a:t>
            </a:r>
            <a:r>
              <a:rPr lang="en-US" sz="3200" dirty="0" err="1" smtClean="0"/>
              <a:t>tabelas</a:t>
            </a:r>
            <a:r>
              <a:rPr lang="en-US" sz="3200" dirty="0" smtClean="0"/>
              <a:t> </a:t>
            </a:r>
            <a:r>
              <a:rPr lang="en-US" sz="3200" dirty="0" err="1" smtClean="0"/>
              <a:t>grandes</a:t>
            </a:r>
            <a:r>
              <a:rPr lang="en-US" sz="3200" dirty="0" smtClean="0"/>
              <a:t>, </a:t>
            </a:r>
            <a:r>
              <a:rPr lang="en-US" sz="3200" dirty="0" err="1"/>
              <a:t>evitar</a:t>
            </a:r>
            <a:r>
              <a:rPr lang="en-US" sz="3200" dirty="0"/>
              <a:t> </a:t>
            </a:r>
            <a:r>
              <a:rPr lang="en-US" sz="3200" dirty="0" err="1" smtClean="0"/>
              <a:t>sempre</a:t>
            </a:r>
            <a:r>
              <a:rPr lang="en-US" sz="3200" dirty="0" smtClean="0"/>
              <a:t> </a:t>
            </a:r>
            <a:r>
              <a:rPr lang="en-US" sz="3200" dirty="0" err="1" smtClean="0"/>
              <a:t>que</a:t>
            </a:r>
            <a:r>
              <a:rPr lang="en-US" sz="3200" dirty="0" smtClean="0"/>
              <a:t> </a:t>
            </a:r>
            <a:r>
              <a:rPr lang="en-US" sz="3200" dirty="0" err="1" smtClean="0"/>
              <a:t>possível</a:t>
            </a:r>
            <a:r>
              <a:rPr lang="en-US" sz="3200" dirty="0" smtClean="0"/>
              <a:t>.</a:t>
            </a:r>
          </a:p>
          <a:p>
            <a:pPr lvl="1"/>
            <a:r>
              <a:rPr lang="en-US" sz="2600" dirty="0" err="1" smtClean="0"/>
              <a:t>Por</a:t>
            </a:r>
            <a:r>
              <a:rPr lang="en-US" sz="2600" dirty="0" smtClean="0"/>
              <a:t> </a:t>
            </a:r>
            <a:r>
              <a:rPr lang="en-US" sz="2600" dirty="0" err="1" smtClean="0"/>
              <a:t>exemplo</a:t>
            </a:r>
            <a:r>
              <a:rPr lang="en-US" sz="2600" dirty="0" smtClean="0"/>
              <a:t>, </a:t>
            </a:r>
            <a:r>
              <a:rPr lang="en-US" sz="2600" dirty="0" err="1" smtClean="0"/>
              <a:t>troque</a:t>
            </a:r>
            <a:r>
              <a:rPr lang="en-US" sz="2600" dirty="0" smtClean="0"/>
              <a:t> o COUNT(*) </a:t>
            </a:r>
            <a:r>
              <a:rPr lang="en-US" sz="2600" dirty="0" err="1" smtClean="0"/>
              <a:t>pelo</a:t>
            </a:r>
            <a:r>
              <a:rPr lang="en-US" sz="2600" dirty="0" smtClean="0"/>
              <a:t> select </a:t>
            </a:r>
            <a:r>
              <a:rPr lang="en-US" sz="2600" dirty="0" err="1" smtClean="0"/>
              <a:t>na</a:t>
            </a:r>
            <a:r>
              <a:rPr lang="en-US" sz="2600" dirty="0" smtClean="0"/>
              <a:t> </a:t>
            </a:r>
            <a:r>
              <a:rPr lang="en-US" sz="2600" dirty="0" err="1" smtClean="0"/>
              <a:t>sysindexes</a:t>
            </a:r>
            <a:endParaRPr lang="en-US" sz="2600" dirty="0" smtClean="0"/>
          </a:p>
          <a:p>
            <a:r>
              <a:rPr lang="en-US" sz="3200" dirty="0" smtClean="0"/>
              <a:t>Scan </a:t>
            </a:r>
            <a:r>
              <a:rPr lang="en-US" sz="3200" dirty="0" err="1" smtClean="0"/>
              <a:t>em</a:t>
            </a:r>
            <a:r>
              <a:rPr lang="en-US" sz="3200" dirty="0" smtClean="0"/>
              <a:t> </a:t>
            </a:r>
            <a:r>
              <a:rPr lang="en-US" sz="3200" dirty="0" err="1" smtClean="0"/>
              <a:t>índices</a:t>
            </a:r>
            <a:r>
              <a:rPr lang="en-US" sz="3200" dirty="0" smtClean="0"/>
              <a:t> </a:t>
            </a:r>
            <a:r>
              <a:rPr lang="en-US" sz="3200" dirty="0" err="1" smtClean="0"/>
              <a:t>noncluster</a:t>
            </a:r>
            <a:r>
              <a:rPr lang="en-US" sz="3200" dirty="0" smtClean="0"/>
              <a:t> </a:t>
            </a:r>
            <a:r>
              <a:rPr lang="en-US" sz="3200" dirty="0" err="1" smtClean="0"/>
              <a:t>tendem</a:t>
            </a:r>
            <a:r>
              <a:rPr lang="en-US" sz="3200" dirty="0" smtClean="0"/>
              <a:t> a </a:t>
            </a:r>
            <a:r>
              <a:rPr lang="en-US" sz="3200" dirty="0" err="1" smtClean="0"/>
              <a:t>ter</a:t>
            </a:r>
            <a:r>
              <a:rPr lang="en-US" sz="3200" dirty="0" smtClean="0"/>
              <a:t> </a:t>
            </a:r>
            <a:r>
              <a:rPr lang="en-US" sz="3200" dirty="0" err="1" smtClean="0"/>
              <a:t>melhor</a:t>
            </a:r>
            <a:r>
              <a:rPr lang="en-US" sz="3200" dirty="0" smtClean="0"/>
              <a:t> performance </a:t>
            </a:r>
            <a:r>
              <a:rPr lang="en-US" sz="3200" dirty="0" err="1" smtClean="0"/>
              <a:t>comparado</a:t>
            </a:r>
            <a:r>
              <a:rPr lang="en-US" sz="3200" dirty="0" smtClean="0"/>
              <a:t> a </a:t>
            </a:r>
            <a:r>
              <a:rPr lang="en-US" sz="3200" dirty="0" err="1" smtClean="0"/>
              <a:t>índices</a:t>
            </a:r>
            <a:r>
              <a:rPr lang="en-US" sz="3200" dirty="0" smtClean="0"/>
              <a:t> clusters, </a:t>
            </a:r>
            <a:r>
              <a:rPr lang="en-US" sz="3200" dirty="0" err="1" smtClean="0"/>
              <a:t>já</a:t>
            </a:r>
            <a:r>
              <a:rPr lang="en-US" sz="3200" dirty="0" smtClean="0"/>
              <a:t> </a:t>
            </a:r>
            <a:r>
              <a:rPr lang="en-US" sz="3200" dirty="0" err="1" smtClean="0"/>
              <a:t>que</a:t>
            </a:r>
            <a:r>
              <a:rPr lang="en-US" sz="3200" dirty="0" smtClean="0"/>
              <a:t> </a:t>
            </a:r>
            <a:r>
              <a:rPr lang="en-US" sz="3200" dirty="0" err="1" smtClean="0"/>
              <a:t>na</a:t>
            </a:r>
            <a:r>
              <a:rPr lang="en-US" sz="3200" dirty="0" smtClean="0"/>
              <a:t> </a:t>
            </a:r>
            <a:r>
              <a:rPr lang="en-US" sz="3200" dirty="0" err="1" smtClean="0"/>
              <a:t>teoria</a:t>
            </a:r>
            <a:r>
              <a:rPr lang="en-US" sz="3200" dirty="0" smtClean="0"/>
              <a:t> </a:t>
            </a:r>
            <a:r>
              <a:rPr lang="en-US" sz="3200" dirty="0" err="1" smtClean="0"/>
              <a:t>eles</a:t>
            </a:r>
            <a:r>
              <a:rPr lang="en-US" sz="3200" dirty="0" smtClean="0"/>
              <a:t> </a:t>
            </a:r>
            <a:r>
              <a:rPr lang="en-US" sz="3200" dirty="0" err="1" smtClean="0"/>
              <a:t>contêm</a:t>
            </a:r>
            <a:r>
              <a:rPr lang="en-US" sz="3200" dirty="0" smtClean="0"/>
              <a:t> </a:t>
            </a:r>
            <a:r>
              <a:rPr lang="en-US" sz="3200" dirty="0" err="1" smtClean="0"/>
              <a:t>menos</a:t>
            </a:r>
            <a:r>
              <a:rPr lang="en-US" sz="3200" dirty="0" smtClean="0"/>
              <a:t> </a:t>
            </a:r>
            <a:r>
              <a:rPr lang="en-US" sz="3200" dirty="0" err="1" smtClean="0"/>
              <a:t>colunas</a:t>
            </a:r>
            <a:endParaRPr lang="en-US" sz="3200" dirty="0" smtClean="0"/>
          </a:p>
          <a:p>
            <a:endParaRPr lang="en-US" sz="3200" dirty="0"/>
          </a:p>
          <a:p>
            <a:endParaRPr lang="en-US" sz="3200" dirty="0" smtClean="0"/>
          </a:p>
        </p:txBody>
      </p:sp>
    </p:spTree>
    <p:extLst>
      <p:ext uri="{BB962C8B-B14F-4D97-AF65-F5344CB8AC3E}">
        <p14:creationId xmlns:p14="http://schemas.microsoft.com/office/powerpoint/2010/main" val="592342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1660"/>
            <a:ext cx="9001156" cy="714356"/>
          </a:xfrm>
        </p:spPr>
        <p:txBody>
          <a:bodyPr/>
          <a:lstStyle/>
          <a:p>
            <a:r>
              <a:rPr lang="pt-BR" dirty="0" err="1" smtClean="0"/>
              <a:t>Scans</a:t>
            </a:r>
            <a:r>
              <a:rPr lang="pt-BR" dirty="0" smtClean="0"/>
              <a:t> no SQL Server</a:t>
            </a:r>
            <a:endParaRPr lang="pt-BR" sz="3200" dirty="0">
              <a:effectLst/>
            </a:endParaRPr>
          </a:p>
        </p:txBody>
      </p:sp>
      <p:sp>
        <p:nvSpPr>
          <p:cNvPr id="9" name="Content Placeholder 2"/>
          <p:cNvSpPr>
            <a:spLocks noGrp="1"/>
          </p:cNvSpPr>
          <p:nvPr>
            <p:ph type="body" sz="quarter" idx="10"/>
          </p:nvPr>
        </p:nvSpPr>
        <p:spPr>
          <a:xfrm>
            <a:off x="323528" y="836712"/>
            <a:ext cx="8358187" cy="5616624"/>
          </a:xfrm>
        </p:spPr>
        <p:txBody>
          <a:bodyPr>
            <a:normAutofit fontScale="92500" lnSpcReduction="10000"/>
          </a:bodyPr>
          <a:lstStyle/>
          <a:p>
            <a:r>
              <a:rPr lang="en-US" sz="3200" b="1" dirty="0" smtClean="0"/>
              <a:t>Allocation order scan</a:t>
            </a:r>
          </a:p>
          <a:p>
            <a:pPr lvl="1"/>
            <a:r>
              <a:rPr lang="en-US" b="1" dirty="0" err="1" smtClean="0"/>
              <a:t>Leitura</a:t>
            </a:r>
            <a:r>
              <a:rPr lang="en-US" b="1" dirty="0" smtClean="0"/>
              <a:t> com base </a:t>
            </a:r>
            <a:r>
              <a:rPr lang="en-US" b="1" dirty="0" err="1" smtClean="0"/>
              <a:t>na</a:t>
            </a:r>
            <a:r>
              <a:rPr lang="en-US" b="1" dirty="0" smtClean="0"/>
              <a:t> </a:t>
            </a:r>
            <a:r>
              <a:rPr lang="en-US" b="1" dirty="0" err="1" smtClean="0"/>
              <a:t>ordem</a:t>
            </a:r>
            <a:r>
              <a:rPr lang="en-US" b="1" dirty="0" smtClean="0"/>
              <a:t> de </a:t>
            </a:r>
            <a:r>
              <a:rPr lang="en-US" b="1" dirty="0" err="1" smtClean="0"/>
              <a:t>alocação</a:t>
            </a:r>
            <a:r>
              <a:rPr lang="en-US" b="1" dirty="0" smtClean="0"/>
              <a:t> das </a:t>
            </a:r>
            <a:r>
              <a:rPr lang="en-US" b="1" dirty="0" err="1" smtClean="0"/>
              <a:t>páginas</a:t>
            </a:r>
            <a:r>
              <a:rPr lang="en-US" b="1" dirty="0" smtClean="0"/>
              <a:t> </a:t>
            </a:r>
            <a:r>
              <a:rPr lang="en-US" b="1" dirty="0" err="1" smtClean="0"/>
              <a:t>utilizando</a:t>
            </a:r>
            <a:r>
              <a:rPr lang="en-US" b="1" dirty="0" smtClean="0"/>
              <a:t> IAM (index allocation map) </a:t>
            </a:r>
            <a:r>
              <a:rPr lang="en-US" b="1" dirty="0" err="1" smtClean="0"/>
              <a:t>como</a:t>
            </a:r>
            <a:r>
              <a:rPr lang="en-US" b="1" dirty="0" smtClean="0"/>
              <a:t> </a:t>
            </a:r>
            <a:r>
              <a:rPr lang="en-US" b="1" dirty="0" err="1" smtClean="0"/>
              <a:t>guia</a:t>
            </a:r>
            <a:endParaRPr lang="en-US" b="1" dirty="0" smtClean="0"/>
          </a:p>
          <a:p>
            <a:pPr lvl="1"/>
            <a:r>
              <a:rPr lang="en-US" b="1" dirty="0" smtClean="0"/>
              <a:t>Safe </a:t>
            </a:r>
            <a:r>
              <a:rPr lang="en-US" b="1" dirty="0" err="1" smtClean="0"/>
              <a:t>quando</a:t>
            </a:r>
            <a:r>
              <a:rPr lang="en-US" b="1" dirty="0" smtClean="0"/>
              <a:t>:</a:t>
            </a:r>
          </a:p>
          <a:p>
            <a:pPr lvl="2"/>
            <a:r>
              <a:rPr lang="en-US" b="1" dirty="0" err="1" smtClean="0"/>
              <a:t>Operador</a:t>
            </a:r>
            <a:r>
              <a:rPr lang="en-US" b="1" dirty="0" smtClean="0"/>
              <a:t> </a:t>
            </a:r>
            <a:r>
              <a:rPr lang="en-US" b="1" dirty="0" err="1" smtClean="0"/>
              <a:t>esta</a:t>
            </a:r>
            <a:r>
              <a:rPr lang="en-US" b="1" dirty="0" smtClean="0"/>
              <a:t> </a:t>
            </a:r>
            <a:r>
              <a:rPr lang="en-US" b="1" dirty="0" err="1" smtClean="0"/>
              <a:t>marcado</a:t>
            </a:r>
            <a:r>
              <a:rPr lang="en-US" b="1" dirty="0" smtClean="0"/>
              <a:t> </a:t>
            </a:r>
            <a:r>
              <a:rPr lang="en-US" b="1" dirty="0" err="1" smtClean="0"/>
              <a:t>como</a:t>
            </a:r>
            <a:r>
              <a:rPr lang="en-US" b="1" dirty="0" smtClean="0"/>
              <a:t> “ordered = true”</a:t>
            </a:r>
          </a:p>
          <a:p>
            <a:pPr lvl="2"/>
            <a:r>
              <a:rPr lang="en-US" b="1" dirty="0" err="1" smtClean="0"/>
              <a:t>Banco</a:t>
            </a:r>
            <a:r>
              <a:rPr lang="en-US" b="1" dirty="0" smtClean="0"/>
              <a:t> ready only</a:t>
            </a:r>
          </a:p>
          <a:p>
            <a:pPr lvl="1"/>
            <a:r>
              <a:rPr lang="en-US" b="1" dirty="0" smtClean="0"/>
              <a:t>Unsafe </a:t>
            </a:r>
            <a:r>
              <a:rPr lang="en-US" b="1" dirty="0" err="1" smtClean="0"/>
              <a:t>quando</a:t>
            </a:r>
            <a:r>
              <a:rPr lang="en-US" b="1" dirty="0" smtClean="0"/>
              <a:t>:</a:t>
            </a:r>
          </a:p>
          <a:p>
            <a:pPr lvl="2"/>
            <a:r>
              <a:rPr lang="en-US" b="1" dirty="0" err="1"/>
              <a:t>Operador</a:t>
            </a:r>
            <a:r>
              <a:rPr lang="en-US" b="1" dirty="0"/>
              <a:t> </a:t>
            </a:r>
            <a:r>
              <a:rPr lang="en-US" b="1" dirty="0" err="1"/>
              <a:t>esta</a:t>
            </a:r>
            <a:r>
              <a:rPr lang="en-US" b="1" dirty="0"/>
              <a:t> </a:t>
            </a:r>
            <a:r>
              <a:rPr lang="en-US" b="1" dirty="0" err="1"/>
              <a:t>marcado</a:t>
            </a:r>
            <a:r>
              <a:rPr lang="en-US" b="1" dirty="0"/>
              <a:t> </a:t>
            </a:r>
            <a:r>
              <a:rPr lang="en-US" b="1" dirty="0" err="1"/>
              <a:t>como</a:t>
            </a:r>
            <a:r>
              <a:rPr lang="en-US" b="1" dirty="0"/>
              <a:t> “ordered = </a:t>
            </a:r>
            <a:r>
              <a:rPr lang="en-US" b="1" dirty="0" smtClean="0"/>
              <a:t>false”</a:t>
            </a:r>
          </a:p>
          <a:p>
            <a:pPr lvl="2"/>
            <a:r>
              <a:rPr lang="en-US" b="1" dirty="0" err="1" smtClean="0"/>
              <a:t>Nível</a:t>
            </a:r>
            <a:r>
              <a:rPr lang="en-US" b="1" dirty="0" smtClean="0"/>
              <a:t> de </a:t>
            </a:r>
            <a:r>
              <a:rPr lang="en-US" b="1" dirty="0" err="1" smtClean="0"/>
              <a:t>isolamento</a:t>
            </a:r>
            <a:r>
              <a:rPr lang="en-US" b="1" dirty="0" smtClean="0"/>
              <a:t> </a:t>
            </a:r>
            <a:r>
              <a:rPr lang="en-US" b="1" dirty="0" err="1" smtClean="0"/>
              <a:t>ReadUncommited</a:t>
            </a:r>
            <a:r>
              <a:rPr lang="en-US" b="1" dirty="0" smtClean="0"/>
              <a:t> (</a:t>
            </a:r>
            <a:r>
              <a:rPr lang="en-US" b="1" dirty="0" err="1" smtClean="0"/>
              <a:t>nolock</a:t>
            </a:r>
            <a:r>
              <a:rPr lang="en-US" b="1" dirty="0" smtClean="0"/>
              <a:t>)</a:t>
            </a:r>
          </a:p>
          <a:p>
            <a:pPr lvl="2"/>
            <a:r>
              <a:rPr lang="en-US" b="1" dirty="0" err="1" smtClean="0"/>
              <a:t>Banco</a:t>
            </a:r>
            <a:r>
              <a:rPr lang="en-US" b="1" dirty="0" smtClean="0"/>
              <a:t> tem </a:t>
            </a:r>
            <a:r>
              <a:rPr lang="en-US" b="1" dirty="0" err="1" smtClean="0"/>
              <a:t>leituras</a:t>
            </a:r>
            <a:r>
              <a:rPr lang="en-US" b="1" dirty="0" smtClean="0"/>
              <a:t> e </a:t>
            </a:r>
            <a:r>
              <a:rPr lang="en-US" b="1" dirty="0" err="1" smtClean="0"/>
              <a:t>escritas</a:t>
            </a:r>
            <a:r>
              <a:rPr lang="en-US" b="1" dirty="0" smtClean="0"/>
              <a:t> (R/W)</a:t>
            </a:r>
          </a:p>
          <a:p>
            <a:r>
              <a:rPr lang="en-US" sz="3200" dirty="0" smtClean="0"/>
              <a:t>Index order scan</a:t>
            </a:r>
          </a:p>
          <a:p>
            <a:pPr lvl="1"/>
            <a:r>
              <a:rPr lang="en-US" b="1" dirty="0" err="1"/>
              <a:t>Leitura</a:t>
            </a:r>
            <a:r>
              <a:rPr lang="en-US" b="1" dirty="0"/>
              <a:t> com base </a:t>
            </a:r>
            <a:r>
              <a:rPr lang="en-US" b="1" dirty="0" err="1" smtClean="0"/>
              <a:t>nos</a:t>
            </a:r>
            <a:r>
              <a:rPr lang="en-US" b="1" dirty="0" smtClean="0"/>
              <a:t> </a:t>
            </a:r>
            <a:r>
              <a:rPr lang="en-US" b="1" dirty="0" err="1" smtClean="0"/>
              <a:t>ponteiros</a:t>
            </a:r>
            <a:r>
              <a:rPr lang="en-US" b="1" dirty="0" smtClean="0"/>
              <a:t> </a:t>
            </a:r>
            <a:r>
              <a:rPr lang="en-US" b="1" dirty="0" err="1" smtClean="0"/>
              <a:t>que</a:t>
            </a:r>
            <a:r>
              <a:rPr lang="en-US" b="1" dirty="0" smtClean="0"/>
              <a:t> </a:t>
            </a:r>
            <a:r>
              <a:rPr lang="en-US" b="1" dirty="0" err="1" smtClean="0"/>
              <a:t>ligam</a:t>
            </a:r>
            <a:r>
              <a:rPr lang="en-US" b="1" dirty="0" smtClean="0"/>
              <a:t> as </a:t>
            </a:r>
            <a:r>
              <a:rPr lang="en-US" b="1" dirty="0" err="1" smtClean="0"/>
              <a:t>páginas</a:t>
            </a:r>
            <a:r>
              <a:rPr lang="en-US" b="1" dirty="0" smtClean="0"/>
              <a:t> no </a:t>
            </a:r>
            <a:r>
              <a:rPr lang="en-US" b="1" dirty="0" err="1" smtClean="0"/>
              <a:t>nível</a:t>
            </a:r>
            <a:r>
              <a:rPr lang="en-US" b="1" dirty="0" smtClean="0"/>
              <a:t> </a:t>
            </a:r>
            <a:r>
              <a:rPr lang="en-US" b="1" dirty="0" err="1" smtClean="0"/>
              <a:t>folha</a:t>
            </a:r>
            <a:r>
              <a:rPr lang="en-US" b="1" dirty="0" smtClean="0"/>
              <a:t> de um </a:t>
            </a:r>
            <a:r>
              <a:rPr lang="en-US" b="1" dirty="0" err="1" smtClean="0"/>
              <a:t>índice</a:t>
            </a:r>
            <a:endParaRPr lang="en-US" b="1" dirty="0" smtClean="0"/>
          </a:p>
          <a:p>
            <a:pPr lvl="1"/>
            <a:r>
              <a:rPr lang="en-US" b="1" dirty="0" smtClean="0"/>
              <a:t>Performance </a:t>
            </a:r>
            <a:r>
              <a:rPr lang="en-US" b="1" dirty="0" err="1" smtClean="0"/>
              <a:t>ligeiramente</a:t>
            </a:r>
            <a:r>
              <a:rPr lang="en-US" b="1" dirty="0" smtClean="0"/>
              <a:t> inferior </a:t>
            </a:r>
            <a:r>
              <a:rPr lang="en-US" b="1" dirty="0" err="1" smtClean="0"/>
              <a:t>comparado</a:t>
            </a:r>
            <a:r>
              <a:rPr lang="en-US" b="1" dirty="0" smtClean="0"/>
              <a:t> </a:t>
            </a:r>
            <a:r>
              <a:rPr lang="en-US" b="1" dirty="0" err="1" smtClean="0"/>
              <a:t>ao</a:t>
            </a:r>
            <a:r>
              <a:rPr lang="en-US" b="1" dirty="0" smtClean="0"/>
              <a:t> allocation order scan, </a:t>
            </a:r>
            <a:r>
              <a:rPr lang="en-US" b="1" dirty="0" err="1" smtClean="0"/>
              <a:t>pois</a:t>
            </a:r>
            <a:r>
              <a:rPr lang="en-US" b="1" dirty="0" smtClean="0"/>
              <a:t> </a:t>
            </a:r>
            <a:r>
              <a:rPr lang="en-US" b="1" dirty="0" err="1" smtClean="0"/>
              <a:t>sofre</a:t>
            </a:r>
            <a:r>
              <a:rPr lang="en-US" b="1" dirty="0" smtClean="0"/>
              <a:t> com </a:t>
            </a:r>
            <a:r>
              <a:rPr lang="en-US" b="1" dirty="0" err="1" smtClean="0"/>
              <a:t>fragmentação</a:t>
            </a:r>
            <a:endParaRPr lang="en-US" dirty="0" smtClean="0"/>
          </a:p>
        </p:txBody>
      </p:sp>
    </p:spTree>
    <p:extLst>
      <p:ext uri="{BB962C8B-B14F-4D97-AF65-F5344CB8AC3E}">
        <p14:creationId xmlns:p14="http://schemas.microsoft.com/office/powerpoint/2010/main" val="2991429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961088" y="3717032"/>
            <a:ext cx="7139304" cy="3125301"/>
          </a:xfrm>
          <a:prstGeom prst="rect">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Text Box 14"/>
          <p:cNvSpPr txBox="1">
            <a:spLocks noChangeArrowheads="1"/>
          </p:cNvSpPr>
          <p:nvPr/>
        </p:nvSpPr>
        <p:spPr bwMode="auto">
          <a:xfrm>
            <a:off x="1040353" y="5491008"/>
            <a:ext cx="1717745" cy="1223412"/>
          </a:xfrm>
          <a:prstGeom prst="rect">
            <a:avLst/>
          </a:prstGeom>
          <a:solidFill>
            <a:schemeClr val="bg2"/>
          </a:solidFill>
          <a:ln w="9525">
            <a:solidFill>
              <a:srgbClr val="0000FF"/>
            </a:solidFill>
            <a:miter lim="800000"/>
            <a:headEnd/>
            <a:tailEnd/>
          </a:ln>
          <a:effectLst>
            <a:outerShdw dist="35921" dir="2700000" algn="ctr" rotWithShape="0">
              <a:srgbClr val="808080"/>
            </a:outerShdw>
          </a:effectLst>
        </p:spPr>
        <p:txBody>
          <a:bodyPr wrap="square">
            <a:spAutoFit/>
          </a:bodyPr>
          <a:lstStyle/>
          <a:p>
            <a:pPr eaLnBrk="0" hangingPunct="0">
              <a:defRPr/>
            </a:pP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a:t>
            </a:r>
            <a:r>
              <a:rPr lang="pt-BR" sz="1050" dirty="0" smtClean="0"/>
              <a:t>1553190</a:t>
            </a:r>
            <a:endParaRPr lang="en-US" sz="1050" b="1" dirty="0" smtClean="0">
              <a:latin typeface="Courier New" pitchFamily="49" charset="0"/>
              <a:cs typeface="Courier New" pitchFamily="49" charset="0"/>
            </a:endParaRPr>
          </a:p>
          <a:p>
            <a:pPr eaLnBrk="0" hangingPunct="0">
              <a:defRPr/>
            </a:pPr>
            <a:r>
              <a:rPr lang="en-US" sz="1050" b="1" dirty="0" smtClean="0">
                <a:latin typeface="Courier New" pitchFamily="49" charset="0"/>
                <a:cs typeface="Courier New" pitchFamily="49" charset="0"/>
              </a:rPr>
              <a:t>Slot 1</a:t>
            </a:r>
          </a:p>
          <a:p>
            <a:pPr eaLnBrk="0" hangingPunct="0">
              <a:defRPr/>
            </a:pPr>
            <a:r>
              <a:rPr lang="en-US" sz="1050" b="1" dirty="0" smtClean="0">
                <a:latin typeface="Courier New" pitchFamily="49" charset="0"/>
                <a:cs typeface="Courier New" pitchFamily="49" charset="0"/>
              </a:rPr>
              <a:t>ID_Cliente = 1</a:t>
            </a:r>
          </a:p>
          <a:p>
            <a:pPr eaLnBrk="0" hangingPunct="0">
              <a:defRPr/>
            </a:pPr>
            <a:r>
              <a:rPr lang="en-US" sz="1050" b="1" dirty="0" smtClean="0">
                <a:latin typeface="Courier New" pitchFamily="49" charset="0"/>
                <a:cs typeface="Courier New" pitchFamily="49" charset="0"/>
              </a:rPr>
              <a:t>Nome = Fabiano...</a:t>
            </a:r>
          </a:p>
          <a:p>
            <a:pPr eaLnBrk="0" hangingPunct="0">
              <a:defRPr/>
            </a:pPr>
            <a:r>
              <a:rPr lang="en-US" sz="1050" b="1" dirty="0" smtClean="0">
                <a:latin typeface="Courier New" pitchFamily="49" charset="0"/>
                <a:cs typeface="Courier New" pitchFamily="49" charset="0"/>
              </a:rPr>
              <a:t>Slot 2</a:t>
            </a:r>
          </a:p>
          <a:p>
            <a:pPr eaLnBrk="0" hangingPunct="0">
              <a:defRPr/>
            </a:pPr>
            <a:r>
              <a:rPr lang="en-US" sz="1050" b="1" dirty="0" smtClean="0">
                <a:latin typeface="Courier New" pitchFamily="49" charset="0"/>
                <a:cs typeface="Courier New" pitchFamily="49" charset="0"/>
              </a:rPr>
              <a:t>ID_Cliente = 5</a:t>
            </a:r>
          </a:p>
          <a:p>
            <a:pPr eaLnBrk="0" hangingPunct="0">
              <a:defRPr/>
            </a:pPr>
            <a:r>
              <a:rPr lang="en-US" sz="1050" b="1" dirty="0" smtClean="0">
                <a:latin typeface="Courier New" pitchFamily="49" charset="0"/>
                <a:cs typeface="Courier New" pitchFamily="49" charset="0"/>
              </a:rPr>
              <a:t>Nome = Fabricio...</a:t>
            </a:r>
          </a:p>
        </p:txBody>
      </p:sp>
      <p:sp>
        <p:nvSpPr>
          <p:cNvPr id="17" name="Text Box 14"/>
          <p:cNvSpPr txBox="1">
            <a:spLocks noChangeArrowheads="1"/>
          </p:cNvSpPr>
          <p:nvPr/>
        </p:nvSpPr>
        <p:spPr bwMode="auto">
          <a:xfrm>
            <a:off x="2830400" y="5491008"/>
            <a:ext cx="1738345" cy="1223412"/>
          </a:xfrm>
          <a:prstGeom prst="rect">
            <a:avLst/>
          </a:prstGeom>
          <a:solidFill>
            <a:schemeClr val="bg2"/>
          </a:solidFill>
          <a:ln w="9525">
            <a:solidFill>
              <a:srgbClr val="0000FF"/>
            </a:solidFill>
            <a:miter lim="800000"/>
            <a:headEnd/>
            <a:tailEnd/>
          </a:ln>
          <a:effectLst>
            <a:outerShdw dist="35921" dir="2700000" algn="ctr" rotWithShape="0">
              <a:srgbClr val="808080"/>
            </a:outerShdw>
          </a:effectLst>
        </p:spPr>
        <p:txBody>
          <a:bodyPr wrap="square">
            <a:spAutoFit/>
          </a:bodyPr>
          <a:lstStyle/>
          <a:p>
            <a:pPr eaLnBrk="0" hangingPunct="0">
              <a:defRPr/>
            </a:pP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a:t>
            </a:r>
            <a:r>
              <a:rPr lang="pt-BR" sz="1050" dirty="0" smtClean="0"/>
              <a:t>1697546</a:t>
            </a:r>
            <a:endParaRPr lang="en-US" sz="1050" b="1" dirty="0" smtClean="0">
              <a:latin typeface="Courier New" pitchFamily="49" charset="0"/>
              <a:cs typeface="Courier New" pitchFamily="49" charset="0"/>
            </a:endParaRPr>
          </a:p>
          <a:p>
            <a:pPr eaLnBrk="0" hangingPunct="0">
              <a:defRPr/>
            </a:pPr>
            <a:r>
              <a:rPr lang="en-US" sz="1050" b="1" dirty="0" smtClean="0">
                <a:latin typeface="Courier New" pitchFamily="49" charset="0"/>
                <a:cs typeface="Courier New" pitchFamily="49" charset="0"/>
              </a:rPr>
              <a:t>Slot 1</a:t>
            </a:r>
          </a:p>
          <a:p>
            <a:pPr eaLnBrk="0" hangingPunct="0">
              <a:defRPr/>
            </a:pPr>
            <a:r>
              <a:rPr lang="en-US" sz="1050" b="1" dirty="0" smtClean="0">
                <a:latin typeface="Courier New" pitchFamily="49" charset="0"/>
                <a:cs typeface="Courier New" pitchFamily="49" charset="0"/>
              </a:rPr>
              <a:t>ID_Cliente = 3</a:t>
            </a:r>
          </a:p>
          <a:p>
            <a:pPr eaLnBrk="0" hangingPunct="0">
              <a:defRPr/>
            </a:pPr>
            <a:r>
              <a:rPr lang="en-US" sz="1050" b="1" dirty="0" smtClean="0">
                <a:latin typeface="Courier New" pitchFamily="49" charset="0"/>
                <a:cs typeface="Courier New" pitchFamily="49" charset="0"/>
              </a:rPr>
              <a:t>Nome = Gilberto...</a:t>
            </a:r>
          </a:p>
          <a:p>
            <a:pPr eaLnBrk="0" hangingPunct="0">
              <a:defRPr/>
            </a:pPr>
            <a:r>
              <a:rPr lang="en-US" sz="1050" b="1" dirty="0" smtClean="0">
                <a:latin typeface="Courier New" pitchFamily="49" charset="0"/>
                <a:cs typeface="Courier New" pitchFamily="49" charset="0"/>
              </a:rPr>
              <a:t>Slot 2</a:t>
            </a:r>
          </a:p>
          <a:p>
            <a:pPr eaLnBrk="0" hangingPunct="0">
              <a:defRPr/>
            </a:pPr>
            <a:r>
              <a:rPr lang="en-US" sz="1050" b="1" dirty="0" smtClean="0">
                <a:latin typeface="Courier New" pitchFamily="49" charset="0"/>
                <a:cs typeface="Courier New" pitchFamily="49" charset="0"/>
              </a:rPr>
              <a:t>ID_Cliente = ...</a:t>
            </a:r>
          </a:p>
          <a:p>
            <a:pPr eaLnBrk="0" hangingPunct="0">
              <a:defRPr/>
            </a:pPr>
            <a:r>
              <a:rPr lang="en-US" sz="1050" b="1" dirty="0" smtClean="0">
                <a:latin typeface="Courier New" pitchFamily="49" charset="0"/>
                <a:cs typeface="Courier New" pitchFamily="49" charset="0"/>
              </a:rPr>
              <a:t>Nome = ...</a:t>
            </a:r>
          </a:p>
        </p:txBody>
      </p:sp>
      <p:sp>
        <p:nvSpPr>
          <p:cNvPr id="19" name="Text Box 14"/>
          <p:cNvSpPr txBox="1">
            <a:spLocks noChangeArrowheads="1"/>
          </p:cNvSpPr>
          <p:nvPr/>
        </p:nvSpPr>
        <p:spPr bwMode="auto">
          <a:xfrm>
            <a:off x="3160073" y="3744972"/>
            <a:ext cx="2525356" cy="577081"/>
          </a:xfrm>
          <a:prstGeom prst="rect">
            <a:avLst/>
          </a:prstGeom>
          <a:solidFill>
            <a:schemeClr val="bg2"/>
          </a:solidFill>
          <a:ln w="9525">
            <a:solidFill>
              <a:srgbClr val="0000FF"/>
            </a:solidFill>
            <a:miter lim="800000"/>
            <a:headEnd/>
            <a:tailEnd/>
          </a:ln>
          <a:effectLst>
            <a:outerShdw dist="35921" dir="2700000" algn="ctr" rotWithShape="0">
              <a:srgbClr val="808080"/>
            </a:outerShdw>
          </a:effectLst>
        </p:spPr>
        <p:txBody>
          <a:bodyPr wrap="square">
            <a:spAutoFit/>
          </a:bodyPr>
          <a:lstStyle/>
          <a:p>
            <a:pPr algn="ctr" eaLnBrk="0" hangingPunct="0">
              <a:defRPr/>
            </a:pPr>
            <a:r>
              <a:rPr lang="en-US" sz="1050" b="1" dirty="0" smtClean="0">
                <a:latin typeface="Courier New" pitchFamily="49" charset="0"/>
                <a:cs typeface="Courier New" pitchFamily="49" charset="0"/>
              </a:rPr>
              <a:t>Página </a:t>
            </a:r>
            <a:r>
              <a:rPr lang="en-US" sz="1050" b="1" dirty="0" err="1" smtClean="0">
                <a:latin typeface="Courier New" pitchFamily="49" charset="0"/>
                <a:cs typeface="Courier New" pitchFamily="49" charset="0"/>
              </a:rPr>
              <a:t>Raiz</a:t>
            </a:r>
            <a:r>
              <a:rPr lang="en-US" sz="1050" b="1" dirty="0" smtClean="0">
                <a:latin typeface="Courier New" pitchFamily="49" charset="0"/>
                <a:cs typeface="Courier New" pitchFamily="49" charset="0"/>
              </a:rPr>
              <a:t> –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a:t>
            </a:r>
            <a:r>
              <a:rPr lang="en-US" sz="1050" b="1" dirty="0">
                <a:latin typeface="Courier New" pitchFamily="49" charset="0"/>
                <a:cs typeface="Courier New" pitchFamily="49" charset="0"/>
              </a:rPr>
              <a:t>1</a:t>
            </a:r>
            <a:endParaRPr lang="en-US" sz="1050" b="1" dirty="0" smtClean="0">
              <a:latin typeface="Courier New" pitchFamily="49" charset="0"/>
              <a:cs typeface="Courier New" pitchFamily="49" charset="0"/>
            </a:endParaRPr>
          </a:p>
          <a:p>
            <a:pPr algn="ctr" eaLnBrk="0" hangingPunct="0">
              <a:defRPr/>
            </a:pPr>
            <a:r>
              <a:rPr lang="en-US" sz="1050" b="1" dirty="0" smtClean="0">
                <a:latin typeface="Courier New" pitchFamily="49" charset="0"/>
                <a:cs typeface="Courier New" pitchFamily="49" charset="0"/>
              </a:rPr>
              <a:t>Nome: F – H =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2</a:t>
            </a:r>
          </a:p>
          <a:p>
            <a:pPr algn="ctr" eaLnBrk="0" hangingPunct="0">
              <a:defRPr/>
            </a:pPr>
            <a:r>
              <a:rPr lang="en-US" sz="1050" b="1" dirty="0" smtClean="0">
                <a:latin typeface="Courier New" pitchFamily="49" charset="0"/>
                <a:cs typeface="Courier New" pitchFamily="49" charset="0"/>
              </a:rPr>
              <a:t>Nome: I </a:t>
            </a:r>
            <a:r>
              <a:rPr lang="en-US" sz="1050" b="1" dirty="0">
                <a:latin typeface="Courier New" pitchFamily="49" charset="0"/>
                <a:cs typeface="Courier New" pitchFamily="49" charset="0"/>
              </a:rPr>
              <a:t>– </a:t>
            </a:r>
            <a:r>
              <a:rPr lang="en-US" sz="1050" b="1" dirty="0" smtClean="0">
                <a:latin typeface="Courier New" pitchFamily="49" charset="0"/>
                <a:cs typeface="Courier New" pitchFamily="49" charset="0"/>
              </a:rPr>
              <a:t>L </a:t>
            </a:r>
            <a:r>
              <a:rPr lang="en-US" sz="1050" b="1" dirty="0">
                <a:latin typeface="Courier New" pitchFamily="49" charset="0"/>
                <a:cs typeface="Courier New" pitchFamily="49" charset="0"/>
              </a:rPr>
              <a:t>=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a:t>
            </a:r>
            <a:r>
              <a:rPr lang="en-US" sz="1050" b="1" dirty="0">
                <a:latin typeface="Courier New" pitchFamily="49" charset="0"/>
                <a:cs typeface="Courier New" pitchFamily="49" charset="0"/>
              </a:rPr>
              <a:t>3</a:t>
            </a:r>
            <a:endParaRPr lang="en-US" sz="1050" b="1" dirty="0" smtClean="0">
              <a:latin typeface="Courier New" pitchFamily="49" charset="0"/>
              <a:cs typeface="Courier New" pitchFamily="49" charset="0"/>
            </a:endParaRPr>
          </a:p>
        </p:txBody>
      </p:sp>
      <p:sp>
        <p:nvSpPr>
          <p:cNvPr id="20" name="Text Box 14"/>
          <p:cNvSpPr txBox="1">
            <a:spLocks noChangeArrowheads="1"/>
          </p:cNvSpPr>
          <p:nvPr/>
        </p:nvSpPr>
        <p:spPr bwMode="auto">
          <a:xfrm>
            <a:off x="1665856" y="4646659"/>
            <a:ext cx="2525356" cy="577081"/>
          </a:xfrm>
          <a:prstGeom prst="rect">
            <a:avLst/>
          </a:prstGeom>
          <a:solidFill>
            <a:schemeClr val="bg2"/>
          </a:solidFill>
          <a:ln w="9525">
            <a:solidFill>
              <a:srgbClr val="0000FF"/>
            </a:solidFill>
            <a:miter lim="800000"/>
            <a:headEnd/>
            <a:tailEnd/>
          </a:ln>
          <a:effectLst>
            <a:outerShdw dist="35921" dir="2700000" algn="ctr" rotWithShape="0">
              <a:srgbClr val="808080"/>
            </a:outerShdw>
          </a:effectLst>
        </p:spPr>
        <p:txBody>
          <a:bodyPr wrap="square">
            <a:spAutoFit/>
          </a:bodyPr>
          <a:lstStyle/>
          <a:p>
            <a:pPr algn="ctr" eaLnBrk="0" hangingPunct="0">
              <a:defRPr/>
            </a:pPr>
            <a:r>
              <a:rPr lang="en-US" sz="1050" b="1" dirty="0" smtClean="0">
                <a:latin typeface="Courier New" pitchFamily="49" charset="0"/>
                <a:cs typeface="Courier New" pitchFamily="49" charset="0"/>
              </a:rPr>
              <a:t>Página </a:t>
            </a:r>
            <a:r>
              <a:rPr lang="en-US" sz="1050" b="1" dirty="0" err="1" smtClean="0">
                <a:latin typeface="Courier New" pitchFamily="49" charset="0"/>
                <a:cs typeface="Courier New" pitchFamily="49" charset="0"/>
              </a:rPr>
              <a:t>Intermediária</a:t>
            </a:r>
            <a:r>
              <a:rPr lang="en-US" sz="1050" b="1" dirty="0" smtClean="0">
                <a:latin typeface="Courier New" pitchFamily="49" charset="0"/>
                <a:cs typeface="Courier New" pitchFamily="49" charset="0"/>
              </a:rPr>
              <a:t> –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2</a:t>
            </a:r>
          </a:p>
          <a:p>
            <a:pPr algn="ctr" eaLnBrk="0" hangingPunct="0">
              <a:defRPr/>
            </a:pPr>
            <a:r>
              <a:rPr lang="en-US" sz="1050" b="1" dirty="0" smtClean="0">
                <a:latin typeface="Courier New" pitchFamily="49" charset="0"/>
                <a:cs typeface="Courier New" pitchFamily="49" charset="0"/>
              </a:rPr>
              <a:t>Nome: F – F =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4</a:t>
            </a:r>
          </a:p>
          <a:p>
            <a:pPr algn="ctr" eaLnBrk="0" hangingPunct="0">
              <a:defRPr/>
            </a:pPr>
            <a:r>
              <a:rPr lang="en-US" sz="1050" b="1" dirty="0" smtClean="0">
                <a:latin typeface="Courier New" pitchFamily="49" charset="0"/>
                <a:cs typeface="Courier New" pitchFamily="49" charset="0"/>
              </a:rPr>
              <a:t>Nome: G </a:t>
            </a:r>
            <a:r>
              <a:rPr lang="en-US" sz="1050" b="1" dirty="0">
                <a:latin typeface="Courier New" pitchFamily="49" charset="0"/>
                <a:cs typeface="Courier New" pitchFamily="49" charset="0"/>
              </a:rPr>
              <a:t>– </a:t>
            </a:r>
            <a:r>
              <a:rPr lang="en-US" sz="1050" b="1" dirty="0" smtClean="0">
                <a:latin typeface="Courier New" pitchFamily="49" charset="0"/>
                <a:cs typeface="Courier New" pitchFamily="49" charset="0"/>
              </a:rPr>
              <a:t>H </a:t>
            </a:r>
            <a:r>
              <a:rPr lang="en-US" sz="1050" b="1" dirty="0">
                <a:latin typeface="Courier New" pitchFamily="49" charset="0"/>
                <a:cs typeface="Courier New" pitchFamily="49" charset="0"/>
              </a:rPr>
              <a:t>=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5</a:t>
            </a:r>
          </a:p>
        </p:txBody>
      </p:sp>
      <p:sp>
        <p:nvSpPr>
          <p:cNvPr id="21" name="Text Box 14"/>
          <p:cNvSpPr txBox="1">
            <a:spLocks noChangeArrowheads="1"/>
          </p:cNvSpPr>
          <p:nvPr/>
        </p:nvSpPr>
        <p:spPr bwMode="auto">
          <a:xfrm>
            <a:off x="4713055" y="5499351"/>
            <a:ext cx="1594329" cy="1223412"/>
          </a:xfrm>
          <a:prstGeom prst="rect">
            <a:avLst/>
          </a:prstGeom>
          <a:solidFill>
            <a:schemeClr val="bg2"/>
          </a:solidFill>
          <a:ln w="9525">
            <a:solidFill>
              <a:srgbClr val="0000FF"/>
            </a:solidFill>
            <a:miter lim="800000"/>
            <a:headEnd/>
            <a:tailEnd/>
          </a:ln>
          <a:effectLst>
            <a:outerShdw dist="35921" dir="2700000" algn="ctr" rotWithShape="0">
              <a:srgbClr val="808080"/>
            </a:outerShdw>
          </a:effectLst>
        </p:spPr>
        <p:txBody>
          <a:bodyPr wrap="square">
            <a:spAutoFit/>
          </a:bodyPr>
          <a:lstStyle/>
          <a:p>
            <a:pPr eaLnBrk="0" hangingPunct="0">
              <a:defRPr/>
            </a:pP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a:t>
            </a:r>
            <a:r>
              <a:rPr lang="pt-BR" sz="1050" dirty="0" smtClean="0"/>
              <a:t>1697545</a:t>
            </a:r>
            <a:endParaRPr lang="en-US" sz="1050" b="1" dirty="0" smtClean="0">
              <a:latin typeface="Courier New" pitchFamily="49" charset="0"/>
              <a:cs typeface="Courier New" pitchFamily="49" charset="0"/>
            </a:endParaRPr>
          </a:p>
          <a:p>
            <a:pPr eaLnBrk="0" hangingPunct="0">
              <a:defRPr/>
            </a:pPr>
            <a:r>
              <a:rPr lang="en-US" sz="1050" b="1" dirty="0" smtClean="0">
                <a:latin typeface="Courier New" pitchFamily="49" charset="0"/>
                <a:cs typeface="Courier New" pitchFamily="49" charset="0"/>
              </a:rPr>
              <a:t>Slot 1</a:t>
            </a:r>
          </a:p>
          <a:p>
            <a:pPr eaLnBrk="0" hangingPunct="0">
              <a:defRPr/>
            </a:pPr>
            <a:r>
              <a:rPr lang="en-US" sz="1050" b="1" dirty="0" smtClean="0">
                <a:latin typeface="Courier New" pitchFamily="49" charset="0"/>
                <a:cs typeface="Courier New" pitchFamily="49" charset="0"/>
              </a:rPr>
              <a:t>ID_Cliente = </a:t>
            </a:r>
            <a:r>
              <a:rPr lang="en-US" sz="1050" b="1" dirty="0">
                <a:latin typeface="Courier New" pitchFamily="49" charset="0"/>
                <a:cs typeface="Courier New" pitchFamily="49" charset="0"/>
              </a:rPr>
              <a:t>4</a:t>
            </a:r>
            <a:endParaRPr lang="en-US" sz="1050" b="1" dirty="0" smtClean="0">
              <a:latin typeface="Courier New" pitchFamily="49" charset="0"/>
              <a:cs typeface="Courier New" pitchFamily="49" charset="0"/>
            </a:endParaRPr>
          </a:p>
          <a:p>
            <a:pPr eaLnBrk="0" hangingPunct="0">
              <a:defRPr/>
            </a:pPr>
            <a:r>
              <a:rPr lang="en-US" sz="1050" b="1" dirty="0" smtClean="0">
                <a:latin typeface="Courier New" pitchFamily="49" charset="0"/>
                <a:cs typeface="Courier New" pitchFamily="49" charset="0"/>
              </a:rPr>
              <a:t>Nome = Ivan...</a:t>
            </a:r>
          </a:p>
          <a:p>
            <a:pPr eaLnBrk="0" hangingPunct="0">
              <a:defRPr/>
            </a:pPr>
            <a:r>
              <a:rPr lang="en-US" sz="1050" b="1" dirty="0" smtClean="0">
                <a:latin typeface="Courier New" pitchFamily="49" charset="0"/>
                <a:cs typeface="Courier New" pitchFamily="49" charset="0"/>
              </a:rPr>
              <a:t>Slot 2</a:t>
            </a:r>
          </a:p>
          <a:p>
            <a:pPr eaLnBrk="0" hangingPunct="0">
              <a:defRPr/>
            </a:pPr>
            <a:r>
              <a:rPr lang="en-US" sz="1050" b="1" dirty="0" smtClean="0">
                <a:latin typeface="Courier New" pitchFamily="49" charset="0"/>
                <a:cs typeface="Courier New" pitchFamily="49" charset="0"/>
              </a:rPr>
              <a:t>ID_Cliente = ...</a:t>
            </a:r>
          </a:p>
          <a:p>
            <a:pPr eaLnBrk="0" hangingPunct="0">
              <a:defRPr/>
            </a:pPr>
            <a:r>
              <a:rPr lang="en-US" sz="1050" b="1" dirty="0" smtClean="0">
                <a:latin typeface="Courier New" pitchFamily="49" charset="0"/>
                <a:cs typeface="Courier New" pitchFamily="49" charset="0"/>
              </a:rPr>
              <a:t>Nome = ...</a:t>
            </a:r>
          </a:p>
        </p:txBody>
      </p:sp>
      <p:sp>
        <p:nvSpPr>
          <p:cNvPr id="22" name="Text Box 14"/>
          <p:cNvSpPr txBox="1">
            <a:spLocks noChangeArrowheads="1"/>
          </p:cNvSpPr>
          <p:nvPr/>
        </p:nvSpPr>
        <p:spPr bwMode="auto">
          <a:xfrm>
            <a:off x="6430800" y="5499351"/>
            <a:ext cx="1594329" cy="1223412"/>
          </a:xfrm>
          <a:prstGeom prst="rect">
            <a:avLst/>
          </a:prstGeom>
          <a:solidFill>
            <a:schemeClr val="bg2"/>
          </a:solidFill>
          <a:ln w="9525">
            <a:solidFill>
              <a:srgbClr val="0000FF"/>
            </a:solidFill>
            <a:miter lim="800000"/>
            <a:headEnd/>
            <a:tailEnd/>
          </a:ln>
          <a:effectLst>
            <a:outerShdw dist="35921" dir="2700000" algn="ctr" rotWithShape="0">
              <a:srgbClr val="808080"/>
            </a:outerShdw>
          </a:effectLst>
        </p:spPr>
        <p:txBody>
          <a:bodyPr wrap="square">
            <a:spAutoFit/>
          </a:bodyPr>
          <a:lstStyle/>
          <a:p>
            <a:pPr eaLnBrk="0" hangingPunct="0">
              <a:defRPr/>
            </a:pP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a:t>
            </a:r>
            <a:r>
              <a:rPr lang="pt-BR" sz="1050" dirty="0" smtClean="0"/>
              <a:t>1697544</a:t>
            </a:r>
            <a:endParaRPr lang="en-US" sz="1050" b="1" dirty="0" smtClean="0">
              <a:latin typeface="Courier New" pitchFamily="49" charset="0"/>
              <a:cs typeface="Courier New" pitchFamily="49" charset="0"/>
            </a:endParaRPr>
          </a:p>
          <a:p>
            <a:pPr eaLnBrk="0" hangingPunct="0">
              <a:defRPr/>
            </a:pPr>
            <a:r>
              <a:rPr lang="en-US" sz="1050" b="1" dirty="0" smtClean="0">
                <a:latin typeface="Courier New" pitchFamily="49" charset="0"/>
                <a:cs typeface="Courier New" pitchFamily="49" charset="0"/>
              </a:rPr>
              <a:t>Slot 1</a:t>
            </a:r>
          </a:p>
          <a:p>
            <a:pPr eaLnBrk="0" hangingPunct="0">
              <a:defRPr/>
            </a:pPr>
            <a:r>
              <a:rPr lang="en-US" sz="1050" b="1" dirty="0" smtClean="0">
                <a:latin typeface="Courier New" pitchFamily="49" charset="0"/>
                <a:cs typeface="Courier New" pitchFamily="49" charset="0"/>
              </a:rPr>
              <a:t>ID_Cliente = 2</a:t>
            </a:r>
          </a:p>
          <a:p>
            <a:pPr eaLnBrk="0" hangingPunct="0">
              <a:defRPr/>
            </a:pPr>
            <a:r>
              <a:rPr lang="en-US" sz="1050" b="1" dirty="0" smtClean="0">
                <a:latin typeface="Courier New" pitchFamily="49" charset="0"/>
                <a:cs typeface="Courier New" pitchFamily="49" charset="0"/>
              </a:rPr>
              <a:t>Nome = Luciano...</a:t>
            </a:r>
          </a:p>
          <a:p>
            <a:pPr eaLnBrk="0" hangingPunct="0">
              <a:defRPr/>
            </a:pPr>
            <a:r>
              <a:rPr lang="en-US" sz="1050" b="1" dirty="0" smtClean="0">
                <a:latin typeface="Courier New" pitchFamily="49" charset="0"/>
                <a:cs typeface="Courier New" pitchFamily="49" charset="0"/>
              </a:rPr>
              <a:t>Slot 2</a:t>
            </a:r>
          </a:p>
          <a:p>
            <a:pPr eaLnBrk="0" hangingPunct="0">
              <a:defRPr/>
            </a:pPr>
            <a:r>
              <a:rPr lang="en-US" sz="1050" b="1" dirty="0" smtClean="0">
                <a:latin typeface="Courier New" pitchFamily="49" charset="0"/>
                <a:cs typeface="Courier New" pitchFamily="49" charset="0"/>
              </a:rPr>
              <a:t>ID_Cliente = ...</a:t>
            </a:r>
          </a:p>
          <a:p>
            <a:pPr eaLnBrk="0" hangingPunct="0">
              <a:defRPr/>
            </a:pPr>
            <a:r>
              <a:rPr lang="en-US" sz="1050" b="1" dirty="0" smtClean="0">
                <a:latin typeface="Courier New" pitchFamily="49" charset="0"/>
                <a:cs typeface="Courier New" pitchFamily="49" charset="0"/>
              </a:rPr>
              <a:t>Nome = ...</a:t>
            </a:r>
          </a:p>
        </p:txBody>
      </p:sp>
      <p:sp>
        <p:nvSpPr>
          <p:cNvPr id="23" name="Text Box 14"/>
          <p:cNvSpPr txBox="1">
            <a:spLocks noChangeArrowheads="1"/>
          </p:cNvSpPr>
          <p:nvPr/>
        </p:nvSpPr>
        <p:spPr bwMode="auto">
          <a:xfrm>
            <a:off x="5007202" y="4640111"/>
            <a:ext cx="2525356" cy="577081"/>
          </a:xfrm>
          <a:prstGeom prst="rect">
            <a:avLst/>
          </a:prstGeom>
          <a:solidFill>
            <a:schemeClr val="bg2"/>
          </a:solidFill>
          <a:ln w="9525">
            <a:solidFill>
              <a:srgbClr val="0000FF"/>
            </a:solidFill>
            <a:miter lim="800000"/>
            <a:headEnd/>
            <a:tailEnd/>
          </a:ln>
          <a:effectLst>
            <a:outerShdw dist="35921" dir="2700000" algn="ctr" rotWithShape="0">
              <a:srgbClr val="808080"/>
            </a:outerShdw>
          </a:effectLst>
        </p:spPr>
        <p:txBody>
          <a:bodyPr wrap="square">
            <a:spAutoFit/>
          </a:bodyPr>
          <a:lstStyle/>
          <a:p>
            <a:pPr algn="ctr" eaLnBrk="0" hangingPunct="0">
              <a:defRPr/>
            </a:pPr>
            <a:r>
              <a:rPr lang="en-US" sz="1050" b="1" dirty="0" smtClean="0">
                <a:latin typeface="Courier New" pitchFamily="49" charset="0"/>
                <a:cs typeface="Courier New" pitchFamily="49" charset="0"/>
              </a:rPr>
              <a:t>Página </a:t>
            </a:r>
            <a:r>
              <a:rPr lang="en-US" sz="1050" b="1" dirty="0" err="1">
                <a:latin typeface="Courier New" pitchFamily="49" charset="0"/>
                <a:cs typeface="Courier New" pitchFamily="49" charset="0"/>
              </a:rPr>
              <a:t>Intermediária</a:t>
            </a:r>
            <a:r>
              <a:rPr lang="en-US" sz="1050" b="1" dirty="0">
                <a:latin typeface="Courier New" pitchFamily="49" charset="0"/>
                <a:cs typeface="Courier New" pitchFamily="49" charset="0"/>
              </a:rPr>
              <a:t> –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3</a:t>
            </a:r>
          </a:p>
          <a:p>
            <a:pPr algn="ctr" eaLnBrk="0" hangingPunct="0">
              <a:defRPr/>
            </a:pPr>
            <a:r>
              <a:rPr lang="en-US" sz="1050" b="1" dirty="0" smtClean="0">
                <a:latin typeface="Courier New" pitchFamily="49" charset="0"/>
                <a:cs typeface="Courier New" pitchFamily="49" charset="0"/>
              </a:rPr>
              <a:t>Nome: I – J =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6</a:t>
            </a:r>
          </a:p>
          <a:p>
            <a:pPr algn="ctr" eaLnBrk="0" hangingPunct="0">
              <a:defRPr/>
            </a:pPr>
            <a:r>
              <a:rPr lang="en-US" sz="1050" b="1" dirty="0" smtClean="0">
                <a:latin typeface="Courier New" pitchFamily="49" charset="0"/>
                <a:cs typeface="Courier New" pitchFamily="49" charset="0"/>
              </a:rPr>
              <a:t>Nome: L </a:t>
            </a:r>
            <a:r>
              <a:rPr lang="en-US" sz="1050" b="1" dirty="0">
                <a:latin typeface="Courier New" pitchFamily="49" charset="0"/>
                <a:cs typeface="Courier New" pitchFamily="49" charset="0"/>
              </a:rPr>
              <a:t>– </a:t>
            </a:r>
            <a:r>
              <a:rPr lang="en-US" sz="1050" b="1" dirty="0" smtClean="0">
                <a:latin typeface="Courier New" pitchFamily="49" charset="0"/>
                <a:cs typeface="Courier New" pitchFamily="49" charset="0"/>
              </a:rPr>
              <a:t>Z </a:t>
            </a:r>
            <a:r>
              <a:rPr lang="en-US" sz="1050" b="1" dirty="0">
                <a:latin typeface="Courier New" pitchFamily="49" charset="0"/>
                <a:cs typeface="Courier New" pitchFamily="49" charset="0"/>
              </a:rPr>
              <a:t>=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7</a:t>
            </a:r>
          </a:p>
        </p:txBody>
      </p:sp>
      <p:cxnSp>
        <p:nvCxnSpPr>
          <p:cNvPr id="25" name="Straight Arrow Connector 24"/>
          <p:cNvCxnSpPr/>
          <p:nvPr/>
        </p:nvCxnSpPr>
        <p:spPr>
          <a:xfrm flipH="1">
            <a:off x="2928534" y="4344892"/>
            <a:ext cx="1494217" cy="2952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2"/>
            <a:endCxn id="16" idx="0"/>
          </p:cNvCxnSpPr>
          <p:nvPr/>
        </p:nvCxnSpPr>
        <p:spPr>
          <a:xfrm flipH="1">
            <a:off x="1899226" y="5223740"/>
            <a:ext cx="1029308" cy="2672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0" idx="2"/>
            <a:endCxn id="17" idx="0"/>
          </p:cNvCxnSpPr>
          <p:nvPr/>
        </p:nvCxnSpPr>
        <p:spPr>
          <a:xfrm>
            <a:off x="2928534" y="5223740"/>
            <a:ext cx="771039" cy="2672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3" idx="2"/>
            <a:endCxn id="21" idx="0"/>
          </p:cNvCxnSpPr>
          <p:nvPr/>
        </p:nvCxnSpPr>
        <p:spPr>
          <a:xfrm flipH="1">
            <a:off x="5510220" y="5217192"/>
            <a:ext cx="759660" cy="2821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3" idx="2"/>
          </p:cNvCxnSpPr>
          <p:nvPr/>
        </p:nvCxnSpPr>
        <p:spPr>
          <a:xfrm>
            <a:off x="6269880" y="5217192"/>
            <a:ext cx="1089684" cy="2821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422751" y="4344892"/>
            <a:ext cx="1847129" cy="2952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 Box 14"/>
          <p:cNvSpPr txBox="1">
            <a:spLocks noChangeArrowheads="1"/>
          </p:cNvSpPr>
          <p:nvPr/>
        </p:nvSpPr>
        <p:spPr bwMode="auto">
          <a:xfrm>
            <a:off x="2344649" y="286777"/>
            <a:ext cx="4372181" cy="1815882"/>
          </a:xfrm>
          <a:prstGeom prst="rect">
            <a:avLst/>
          </a:prstGeom>
          <a:solidFill>
            <a:schemeClr val="bg2"/>
          </a:solidFill>
          <a:ln w="9525">
            <a:solidFill>
              <a:srgbClr val="0000FF"/>
            </a:solidFill>
            <a:miter lim="800000"/>
            <a:headEnd/>
            <a:tailEnd/>
          </a:ln>
          <a:effectLst>
            <a:outerShdw dist="35921" dir="2700000" algn="ctr" rotWithShape="0">
              <a:srgbClr val="808080"/>
            </a:outerShdw>
          </a:effectLst>
        </p:spPr>
        <p:txBody>
          <a:bodyPr wrap="square">
            <a:spAutoFit/>
          </a:bodyPr>
          <a:lstStyle/>
          <a:p>
            <a:pPr eaLnBrk="0" hangingPunct="0">
              <a:defRPr/>
            </a:pPr>
            <a:r>
              <a:rPr lang="en-US" sz="1400" b="1" dirty="0" smtClean="0">
                <a:latin typeface="Courier New" pitchFamily="49" charset="0"/>
                <a:cs typeface="Courier New" pitchFamily="49" charset="0"/>
              </a:rPr>
              <a:t>ID_Cliente | Nome            | </a:t>
            </a:r>
            <a:r>
              <a:rPr lang="pt-BR" sz="1400" b="1" dirty="0" smtClean="0">
                <a:latin typeface="Courier New" pitchFamily="49" charset="0"/>
                <a:cs typeface="Courier New" pitchFamily="49" charset="0"/>
              </a:rPr>
              <a:t>Idade</a:t>
            </a:r>
          </a:p>
          <a:p>
            <a:pPr eaLnBrk="0" hangingPunct="0">
              <a:defRPr/>
            </a:pPr>
            <a:r>
              <a:rPr lang="en-US" sz="1400" b="1" dirty="0" smtClean="0">
                <a:latin typeface="Courier New" pitchFamily="49" charset="0"/>
                <a:cs typeface="Courier New" pitchFamily="49" charset="0"/>
              </a:rPr>
              <a:t>-------------------------------------</a:t>
            </a:r>
          </a:p>
          <a:p>
            <a:pPr eaLnBrk="0" hangingPunct="0">
              <a:defRPr/>
            </a:pPr>
            <a:r>
              <a:rPr lang="en-US" sz="1400" b="1" dirty="0" smtClean="0">
                <a:latin typeface="Courier New" pitchFamily="49" charset="0"/>
                <a:cs typeface="Courier New" pitchFamily="49" charset="0"/>
              </a:rPr>
              <a:t>1          | Fabiano Amorim  | 28</a:t>
            </a:r>
          </a:p>
          <a:p>
            <a:pPr eaLnBrk="0" hangingPunct="0">
              <a:defRPr/>
            </a:pPr>
            <a:r>
              <a:rPr lang="en-US" sz="1400" b="1" dirty="0" smtClean="0">
                <a:latin typeface="Courier New" pitchFamily="49" charset="0"/>
                <a:cs typeface="Courier New" pitchFamily="49" charset="0"/>
              </a:rPr>
              <a:t>2          | Luciano </a:t>
            </a:r>
            <a:r>
              <a:rPr lang="en-US" sz="1400" b="1" dirty="0" err="1" smtClean="0">
                <a:latin typeface="Courier New" pitchFamily="49" charset="0"/>
                <a:cs typeface="Courier New" pitchFamily="49" charset="0"/>
              </a:rPr>
              <a:t>Caixeta</a:t>
            </a:r>
            <a:r>
              <a:rPr lang="en-US" sz="1400" b="1" dirty="0" smtClean="0">
                <a:latin typeface="Courier New" pitchFamily="49" charset="0"/>
                <a:cs typeface="Courier New" pitchFamily="49" charset="0"/>
              </a:rPr>
              <a:t> | 38</a:t>
            </a:r>
          </a:p>
          <a:p>
            <a:pPr eaLnBrk="0" hangingPunct="0">
              <a:defRPr/>
            </a:pPr>
            <a:r>
              <a:rPr lang="en-US" sz="1400" b="1" dirty="0" smtClean="0">
                <a:latin typeface="Courier New" pitchFamily="49" charset="0"/>
                <a:cs typeface="Courier New" pitchFamily="49" charset="0"/>
              </a:rPr>
              <a:t>3          | Gilberto </a:t>
            </a:r>
            <a:r>
              <a:rPr lang="en-US" sz="1400" b="1" dirty="0" err="1" smtClean="0">
                <a:latin typeface="Courier New" pitchFamily="49" charset="0"/>
                <a:cs typeface="Courier New" pitchFamily="49" charset="0"/>
              </a:rPr>
              <a:t>Uchoa</a:t>
            </a:r>
            <a:r>
              <a:rPr lang="en-US" sz="1400" b="1" dirty="0" smtClean="0">
                <a:latin typeface="Courier New" pitchFamily="49" charset="0"/>
                <a:cs typeface="Courier New" pitchFamily="49" charset="0"/>
              </a:rPr>
              <a:t>  | 42</a:t>
            </a:r>
          </a:p>
          <a:p>
            <a:pPr eaLnBrk="0" hangingPunct="0">
              <a:defRPr/>
            </a:pPr>
            <a:r>
              <a:rPr lang="en-US" sz="1400" b="1" dirty="0" smtClean="0">
                <a:latin typeface="Courier New" pitchFamily="49" charset="0"/>
                <a:cs typeface="Courier New" pitchFamily="49" charset="0"/>
              </a:rPr>
              <a:t>4          | Ivan Lima       | 19</a:t>
            </a:r>
          </a:p>
          <a:p>
            <a:pPr eaLnBrk="0" hangingPunct="0">
              <a:defRPr/>
            </a:pPr>
            <a:r>
              <a:rPr lang="en-US" sz="1400" b="1" dirty="0" smtClean="0">
                <a:latin typeface="Courier New" pitchFamily="49" charset="0"/>
                <a:cs typeface="Courier New" pitchFamily="49" charset="0"/>
              </a:rPr>
              <a:t>5          | Fabricio Braz   | 40</a:t>
            </a:r>
          </a:p>
          <a:p>
            <a:pPr eaLnBrk="0" hangingPunct="0">
              <a:defRPr/>
            </a:pP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30" name="CaixaDeTexto 10"/>
          <p:cNvSpPr txBox="1"/>
          <p:nvPr/>
        </p:nvSpPr>
        <p:spPr>
          <a:xfrm>
            <a:off x="1763688" y="0"/>
            <a:ext cx="5382827" cy="338554"/>
          </a:xfrm>
          <a:prstGeom prst="rect">
            <a:avLst/>
          </a:prstGeom>
          <a:noFill/>
        </p:spPr>
        <p:txBody>
          <a:bodyPr wrap="square" rtlCol="0">
            <a:spAutoFit/>
          </a:bodyPr>
          <a:lstStyle/>
          <a:p>
            <a:pPr algn="ctr"/>
            <a:r>
              <a:rPr lang="pt-BR" sz="1600" b="1" dirty="0" smtClean="0"/>
              <a:t>Tabela de Clientes</a:t>
            </a:r>
            <a:endParaRPr lang="pt-BR" sz="1600" b="1" dirty="0"/>
          </a:p>
        </p:txBody>
      </p:sp>
      <p:sp>
        <p:nvSpPr>
          <p:cNvPr id="35" name="CaixaDeTexto 10"/>
          <p:cNvSpPr txBox="1"/>
          <p:nvPr/>
        </p:nvSpPr>
        <p:spPr>
          <a:xfrm>
            <a:off x="1839325" y="2132856"/>
            <a:ext cx="5382827" cy="338554"/>
          </a:xfrm>
          <a:prstGeom prst="rect">
            <a:avLst/>
          </a:prstGeom>
          <a:noFill/>
        </p:spPr>
        <p:txBody>
          <a:bodyPr wrap="square" rtlCol="0">
            <a:spAutoFit/>
          </a:bodyPr>
          <a:lstStyle/>
          <a:p>
            <a:pPr algn="ctr"/>
            <a:r>
              <a:rPr lang="pt-BR" sz="1600" b="1" dirty="0"/>
              <a:t>DBCC PAGE (Northwind,1,1697318,3</a:t>
            </a:r>
            <a:r>
              <a:rPr lang="pt-BR" sz="1600" b="1" dirty="0" smtClean="0"/>
              <a:t>) -- IAM Page</a:t>
            </a:r>
            <a:endParaRPr lang="pt-BR" sz="1600"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458971"/>
            <a:ext cx="6427536" cy="1171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3" name="Straight Arrow Connector 32"/>
          <p:cNvCxnSpPr/>
          <p:nvPr/>
        </p:nvCxnSpPr>
        <p:spPr>
          <a:xfrm>
            <a:off x="2550173" y="6012904"/>
            <a:ext cx="50965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2504044" y="6165304"/>
            <a:ext cx="54018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422751" y="6012904"/>
            <a:ext cx="50965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376622" y="6165304"/>
            <a:ext cx="54018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175970" y="6027751"/>
            <a:ext cx="50965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129841" y="6180151"/>
            <a:ext cx="54018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8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par>
                                <p:cTn id="57" presetID="10"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500"/>
                                        <p:tgtEl>
                                          <p:spTgt spid="44"/>
                                        </p:tgtEl>
                                      </p:cBhvr>
                                    </p:animEffect>
                                  </p:childTnLst>
                                </p:cTn>
                              </p:par>
                              <p:par>
                                <p:cTn id="68" presetID="10" presetClass="entr" presetSubtype="0"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nodeType="with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500"/>
                                        <p:tgtEl>
                                          <p:spTgt spid="45"/>
                                        </p:tgtEl>
                                      </p:cBhvr>
                                    </p:animEffect>
                                  </p:childTnLst>
                                </p:cTn>
                              </p:par>
                              <p:par>
                                <p:cTn id="77" presetID="10" presetClass="entr" presetSubtype="0"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par>
                                <p:cTn id="80" presetID="10" presetClass="entr" presetSubtype="0"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6" grpId="0" animBg="1"/>
      <p:bldP spid="17" grpId="0" animBg="1"/>
      <p:bldP spid="19" grpId="0" animBg="1"/>
      <p:bldP spid="20" grpId="0" animBg="1"/>
      <p:bldP spid="21" grpId="0" animBg="1"/>
      <p:bldP spid="22" grpId="0" animBg="1"/>
      <p:bldP spid="23" grpId="0" animBg="1"/>
      <p:bldP spid="29" grpId="0" animBg="1"/>
      <p:bldP spid="30"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44624"/>
            <a:ext cx="9001156" cy="714356"/>
          </a:xfrm>
        </p:spPr>
        <p:txBody>
          <a:bodyPr/>
          <a:lstStyle/>
          <a:p>
            <a:r>
              <a:rPr lang="en-US" dirty="0" smtClean="0"/>
              <a:t>Advanced scan (merry-go-round scan)</a:t>
            </a:r>
            <a:br>
              <a:rPr lang="en-US" dirty="0" smtClean="0"/>
            </a:br>
            <a:r>
              <a:rPr lang="en-US" sz="1600" b="0" dirty="0" err="1" smtClean="0"/>
              <a:t>Somente</a:t>
            </a:r>
            <a:r>
              <a:rPr lang="en-US" sz="1600" b="0" dirty="0" smtClean="0"/>
              <a:t> com allocation order scans (</a:t>
            </a:r>
            <a:r>
              <a:rPr lang="en-US" sz="1600" b="0" dirty="0" err="1" smtClean="0"/>
              <a:t>não</a:t>
            </a:r>
            <a:r>
              <a:rPr lang="en-US" sz="1600" b="0" dirty="0" smtClean="0"/>
              <a:t> </a:t>
            </a:r>
            <a:r>
              <a:rPr lang="en-US" sz="1600" b="0" dirty="0" err="1" smtClean="0"/>
              <a:t>precisa</a:t>
            </a:r>
            <a:r>
              <a:rPr lang="en-US" sz="1600" b="0" dirty="0" smtClean="0"/>
              <a:t> </a:t>
            </a:r>
            <a:r>
              <a:rPr lang="en-US" sz="1600" b="0" dirty="0" err="1" smtClean="0"/>
              <a:t>garantir</a:t>
            </a:r>
            <a:r>
              <a:rPr lang="en-US" sz="1600" b="0" dirty="0" smtClean="0"/>
              <a:t> a </a:t>
            </a:r>
            <a:r>
              <a:rPr lang="en-US" sz="1600" b="0" dirty="0" err="1" smtClean="0"/>
              <a:t>ordem</a:t>
            </a:r>
            <a:r>
              <a:rPr lang="en-US" sz="1600" b="0" dirty="0" smtClean="0"/>
              <a:t> do </a:t>
            </a:r>
            <a:r>
              <a:rPr lang="en-US" sz="1600" b="0" dirty="0" err="1" smtClean="0"/>
              <a:t>resultado</a:t>
            </a:r>
            <a:r>
              <a:rPr lang="en-US" sz="1600" b="0" dirty="0" smtClean="0"/>
              <a:t>)</a:t>
            </a:r>
            <a:endParaRPr lang="pt-BR" b="0" dirty="0"/>
          </a:p>
        </p:txBody>
      </p:sp>
      <p:grpSp>
        <p:nvGrpSpPr>
          <p:cNvPr id="468" name="Group 682"/>
          <p:cNvGrpSpPr>
            <a:grpSpLocks/>
          </p:cNvGrpSpPr>
          <p:nvPr/>
        </p:nvGrpSpPr>
        <p:grpSpPr bwMode="auto">
          <a:xfrm>
            <a:off x="2202904" y="3414936"/>
            <a:ext cx="4953000" cy="990600"/>
            <a:chOff x="240" y="2208"/>
            <a:chExt cx="3120" cy="624"/>
          </a:xfrm>
          <a:solidFill>
            <a:srgbClr val="FF0000"/>
          </a:solidFill>
        </p:grpSpPr>
        <p:grpSp>
          <p:nvGrpSpPr>
            <p:cNvPr id="469" name="Group 544"/>
            <p:cNvGrpSpPr>
              <a:grpSpLocks/>
            </p:cNvGrpSpPr>
            <p:nvPr/>
          </p:nvGrpSpPr>
          <p:grpSpPr bwMode="auto">
            <a:xfrm>
              <a:off x="288" y="2688"/>
              <a:ext cx="3072" cy="144"/>
              <a:chOff x="336" y="1296"/>
              <a:chExt cx="3072" cy="144"/>
            </a:xfrm>
            <a:grpFill/>
          </p:grpSpPr>
          <p:grpSp>
            <p:nvGrpSpPr>
              <p:cNvPr id="471" name="Group 545"/>
              <p:cNvGrpSpPr>
                <a:grpSpLocks/>
              </p:cNvGrpSpPr>
              <p:nvPr/>
            </p:nvGrpSpPr>
            <p:grpSpPr bwMode="auto">
              <a:xfrm>
                <a:off x="2640" y="1296"/>
                <a:ext cx="768" cy="144"/>
                <a:chOff x="4416" y="1008"/>
                <a:chExt cx="768" cy="144"/>
              </a:xfrm>
              <a:grpFill/>
            </p:grpSpPr>
            <p:sp>
              <p:nvSpPr>
                <p:cNvPr id="487" name="Rectangle 546"/>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8" name="Rectangle 547"/>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9" name="Rectangle 548"/>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90" name="Rectangle 549"/>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72" name="Group 550"/>
              <p:cNvGrpSpPr>
                <a:grpSpLocks/>
              </p:cNvGrpSpPr>
              <p:nvPr/>
            </p:nvGrpSpPr>
            <p:grpSpPr bwMode="auto">
              <a:xfrm>
                <a:off x="1872" y="1296"/>
                <a:ext cx="768" cy="144"/>
                <a:chOff x="4416" y="1008"/>
                <a:chExt cx="768" cy="144"/>
              </a:xfrm>
              <a:grpFill/>
            </p:grpSpPr>
            <p:sp>
              <p:nvSpPr>
                <p:cNvPr id="483" name="Rectangle 551"/>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4" name="Rectangle 552"/>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5" name="Rectangle 553"/>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6" name="Rectangle 554"/>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73" name="Group 555"/>
              <p:cNvGrpSpPr>
                <a:grpSpLocks/>
              </p:cNvGrpSpPr>
              <p:nvPr/>
            </p:nvGrpSpPr>
            <p:grpSpPr bwMode="auto">
              <a:xfrm>
                <a:off x="1104" y="1296"/>
                <a:ext cx="768" cy="144"/>
                <a:chOff x="4416" y="1008"/>
                <a:chExt cx="768" cy="144"/>
              </a:xfrm>
              <a:grpFill/>
            </p:grpSpPr>
            <p:sp>
              <p:nvSpPr>
                <p:cNvPr id="479" name="Rectangle 556"/>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0" name="Rectangle 557"/>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1" name="Rectangle 558"/>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2" name="Rectangle 559"/>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74" name="Group 560"/>
              <p:cNvGrpSpPr>
                <a:grpSpLocks/>
              </p:cNvGrpSpPr>
              <p:nvPr/>
            </p:nvGrpSpPr>
            <p:grpSpPr bwMode="auto">
              <a:xfrm>
                <a:off x="336" y="1296"/>
                <a:ext cx="768" cy="144"/>
                <a:chOff x="4416" y="1008"/>
                <a:chExt cx="768" cy="144"/>
              </a:xfrm>
              <a:grpFill/>
            </p:grpSpPr>
            <p:sp>
              <p:nvSpPr>
                <p:cNvPr id="475" name="Rectangle 561"/>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76" name="Rectangle 562"/>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77" name="Rectangle 563"/>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78" name="Rectangle 564"/>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sp>
          <p:nvSpPr>
            <p:cNvPr id="470" name="Text Box 670"/>
            <p:cNvSpPr txBox="1">
              <a:spLocks noChangeArrowheads="1"/>
            </p:cNvSpPr>
            <p:nvPr/>
          </p:nvSpPr>
          <p:spPr bwMode="blackWhite">
            <a:xfrm>
              <a:off x="240" y="2208"/>
              <a:ext cx="2304" cy="23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smtClean="0">
                  <a:solidFill>
                    <a:srgbClr val="336699"/>
                  </a:solidFill>
                </a:rPr>
                <a:t>Com merry-go-round scan:</a:t>
              </a:r>
              <a:endParaRPr lang="en-US" b="1" dirty="0">
                <a:solidFill>
                  <a:srgbClr val="336699"/>
                </a:solidFill>
              </a:endParaRPr>
            </a:p>
          </p:txBody>
        </p:sp>
      </p:grpSp>
      <p:grpSp>
        <p:nvGrpSpPr>
          <p:cNvPr id="491" name="Group 680"/>
          <p:cNvGrpSpPr>
            <a:grpSpLocks/>
          </p:cNvGrpSpPr>
          <p:nvPr/>
        </p:nvGrpSpPr>
        <p:grpSpPr bwMode="auto">
          <a:xfrm>
            <a:off x="2202904" y="2576736"/>
            <a:ext cx="4876800" cy="228600"/>
            <a:chOff x="240" y="1680"/>
            <a:chExt cx="3072" cy="144"/>
          </a:xfrm>
          <a:solidFill>
            <a:srgbClr val="FF0000"/>
          </a:solidFill>
        </p:grpSpPr>
        <p:grpSp>
          <p:nvGrpSpPr>
            <p:cNvPr id="492" name="Group 512"/>
            <p:cNvGrpSpPr>
              <a:grpSpLocks/>
            </p:cNvGrpSpPr>
            <p:nvPr/>
          </p:nvGrpSpPr>
          <p:grpSpPr bwMode="auto">
            <a:xfrm>
              <a:off x="240" y="1680"/>
              <a:ext cx="3072" cy="144"/>
              <a:chOff x="336" y="1296"/>
              <a:chExt cx="3072" cy="144"/>
            </a:xfrm>
            <a:grpFill/>
          </p:grpSpPr>
          <p:grpSp>
            <p:nvGrpSpPr>
              <p:cNvPr id="498" name="Group 513"/>
              <p:cNvGrpSpPr>
                <a:grpSpLocks/>
              </p:cNvGrpSpPr>
              <p:nvPr/>
            </p:nvGrpSpPr>
            <p:grpSpPr bwMode="auto">
              <a:xfrm>
                <a:off x="2640" y="1296"/>
                <a:ext cx="768" cy="144"/>
                <a:chOff x="4416" y="1008"/>
                <a:chExt cx="768" cy="144"/>
              </a:xfrm>
              <a:grpFill/>
            </p:grpSpPr>
            <p:sp>
              <p:nvSpPr>
                <p:cNvPr id="514" name="Rectangle 514"/>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15" name="Rectangle 515"/>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16" name="Rectangle 516"/>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17" name="Rectangle 517"/>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99" name="Group 518"/>
              <p:cNvGrpSpPr>
                <a:grpSpLocks/>
              </p:cNvGrpSpPr>
              <p:nvPr/>
            </p:nvGrpSpPr>
            <p:grpSpPr bwMode="auto">
              <a:xfrm>
                <a:off x="1872" y="1296"/>
                <a:ext cx="768" cy="144"/>
                <a:chOff x="4416" y="1008"/>
                <a:chExt cx="768" cy="144"/>
              </a:xfrm>
              <a:grpFill/>
            </p:grpSpPr>
            <p:sp>
              <p:nvSpPr>
                <p:cNvPr id="510" name="Rectangle 519"/>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11" name="Rectangle 520"/>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12" name="Rectangle 521"/>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13" name="Rectangle 522"/>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00" name="Group 523"/>
              <p:cNvGrpSpPr>
                <a:grpSpLocks/>
              </p:cNvGrpSpPr>
              <p:nvPr/>
            </p:nvGrpSpPr>
            <p:grpSpPr bwMode="auto">
              <a:xfrm>
                <a:off x="1104" y="1296"/>
                <a:ext cx="768" cy="144"/>
                <a:chOff x="4416" y="1008"/>
                <a:chExt cx="768" cy="144"/>
              </a:xfrm>
              <a:grpFill/>
            </p:grpSpPr>
            <p:sp>
              <p:nvSpPr>
                <p:cNvPr id="506" name="Rectangle 524"/>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7" name="Rectangle 525"/>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8" name="Rectangle 526"/>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9" name="Rectangle 527"/>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01" name="Group 528"/>
              <p:cNvGrpSpPr>
                <a:grpSpLocks/>
              </p:cNvGrpSpPr>
              <p:nvPr/>
            </p:nvGrpSpPr>
            <p:grpSpPr bwMode="auto">
              <a:xfrm>
                <a:off x="336" y="1296"/>
                <a:ext cx="768" cy="144"/>
                <a:chOff x="4416" y="1008"/>
                <a:chExt cx="768" cy="144"/>
              </a:xfrm>
              <a:grpFill/>
            </p:grpSpPr>
            <p:sp>
              <p:nvSpPr>
                <p:cNvPr id="502" name="Rectangle 529"/>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3" name="Rectangle 530"/>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4" name="Rectangle 531"/>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5" name="Rectangle 532"/>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493" name="Group 675"/>
            <p:cNvGrpSpPr>
              <a:grpSpLocks/>
            </p:cNvGrpSpPr>
            <p:nvPr/>
          </p:nvGrpSpPr>
          <p:grpSpPr bwMode="auto">
            <a:xfrm>
              <a:off x="240" y="1680"/>
              <a:ext cx="768" cy="144"/>
              <a:chOff x="4416" y="1008"/>
              <a:chExt cx="768" cy="144"/>
            </a:xfrm>
            <a:grpFill/>
          </p:grpSpPr>
          <p:sp>
            <p:nvSpPr>
              <p:cNvPr id="494" name="Rectangle 676"/>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95" name="Rectangle 677"/>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96" name="Rectangle 678"/>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97" name="Rectangle 679"/>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518" name="Group 501"/>
          <p:cNvGrpSpPr>
            <a:grpSpLocks/>
          </p:cNvGrpSpPr>
          <p:nvPr/>
        </p:nvGrpSpPr>
        <p:grpSpPr bwMode="auto">
          <a:xfrm>
            <a:off x="2202904" y="1814736"/>
            <a:ext cx="4876800" cy="228600"/>
            <a:chOff x="336" y="1296"/>
            <a:chExt cx="3072" cy="144"/>
          </a:xfrm>
          <a:solidFill>
            <a:srgbClr val="FF0000"/>
          </a:solidFill>
        </p:grpSpPr>
        <p:grpSp>
          <p:nvGrpSpPr>
            <p:cNvPr id="519" name="Group 481"/>
            <p:cNvGrpSpPr>
              <a:grpSpLocks/>
            </p:cNvGrpSpPr>
            <p:nvPr/>
          </p:nvGrpSpPr>
          <p:grpSpPr bwMode="auto">
            <a:xfrm>
              <a:off x="2640" y="1296"/>
              <a:ext cx="768" cy="144"/>
              <a:chOff x="4416" y="1008"/>
              <a:chExt cx="768" cy="144"/>
            </a:xfrm>
            <a:grpFill/>
          </p:grpSpPr>
          <p:sp>
            <p:nvSpPr>
              <p:cNvPr id="535" name="Rectangle 482"/>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36" name="Rectangle 483"/>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37" name="Rectangle 484"/>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38" name="Rectangle 485"/>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20" name="Group 486"/>
            <p:cNvGrpSpPr>
              <a:grpSpLocks/>
            </p:cNvGrpSpPr>
            <p:nvPr/>
          </p:nvGrpSpPr>
          <p:grpSpPr bwMode="auto">
            <a:xfrm>
              <a:off x="1872" y="1296"/>
              <a:ext cx="768" cy="144"/>
              <a:chOff x="4416" y="1008"/>
              <a:chExt cx="768" cy="144"/>
            </a:xfrm>
            <a:grpFill/>
          </p:grpSpPr>
          <p:sp>
            <p:nvSpPr>
              <p:cNvPr id="531" name="Rectangle 487"/>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32" name="Rectangle 488"/>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33" name="Rectangle 489"/>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34" name="Rectangle 490"/>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21" name="Group 491"/>
            <p:cNvGrpSpPr>
              <a:grpSpLocks/>
            </p:cNvGrpSpPr>
            <p:nvPr/>
          </p:nvGrpSpPr>
          <p:grpSpPr bwMode="auto">
            <a:xfrm>
              <a:off x="1104" y="1296"/>
              <a:ext cx="768" cy="144"/>
              <a:chOff x="4416" y="1008"/>
              <a:chExt cx="768" cy="144"/>
            </a:xfrm>
            <a:grpFill/>
          </p:grpSpPr>
          <p:sp>
            <p:nvSpPr>
              <p:cNvPr id="527" name="Rectangle 492"/>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28" name="Rectangle 493"/>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29" name="Rectangle 494"/>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30" name="Rectangle 495"/>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grpSp>
        <p:grpSp>
          <p:nvGrpSpPr>
            <p:cNvPr id="522" name="Group 496"/>
            <p:cNvGrpSpPr>
              <a:grpSpLocks/>
            </p:cNvGrpSpPr>
            <p:nvPr/>
          </p:nvGrpSpPr>
          <p:grpSpPr bwMode="auto">
            <a:xfrm>
              <a:off x="336" y="1296"/>
              <a:ext cx="768" cy="144"/>
              <a:chOff x="4416" y="1008"/>
              <a:chExt cx="768" cy="144"/>
            </a:xfrm>
            <a:grpFill/>
          </p:grpSpPr>
          <p:sp>
            <p:nvSpPr>
              <p:cNvPr id="523" name="Rectangle 497"/>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24" name="Rectangle 498"/>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25" name="Rectangle 499"/>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26" name="Rectangle 500"/>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539" name="Group 674"/>
          <p:cNvGrpSpPr>
            <a:grpSpLocks/>
          </p:cNvGrpSpPr>
          <p:nvPr/>
        </p:nvGrpSpPr>
        <p:grpSpPr bwMode="auto">
          <a:xfrm>
            <a:off x="2202904" y="1433736"/>
            <a:ext cx="3865563" cy="609600"/>
            <a:chOff x="240" y="960"/>
            <a:chExt cx="2435" cy="384"/>
          </a:xfrm>
          <a:solidFill>
            <a:srgbClr val="92D050"/>
          </a:solidFill>
        </p:grpSpPr>
        <p:sp>
          <p:nvSpPr>
            <p:cNvPr id="540" name="Text Box 131"/>
            <p:cNvSpPr txBox="1">
              <a:spLocks noChangeArrowheads="1"/>
            </p:cNvSpPr>
            <p:nvPr/>
          </p:nvSpPr>
          <p:spPr bwMode="auto">
            <a:xfrm>
              <a:off x="1104" y="960"/>
              <a:ext cx="1571"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1:  25% </a:t>
              </a:r>
              <a:r>
                <a:rPr lang="en-US" sz="1600" dirty="0" smtClean="0">
                  <a:solidFill>
                    <a:srgbClr val="336699"/>
                  </a:solidFill>
                </a:rPr>
                <a:t>lido</a:t>
              </a:r>
              <a:endParaRPr lang="en-US" sz="1600" dirty="0">
                <a:solidFill>
                  <a:srgbClr val="336699"/>
                </a:solidFill>
              </a:endParaRPr>
            </a:p>
          </p:txBody>
        </p:sp>
        <p:grpSp>
          <p:nvGrpSpPr>
            <p:cNvPr id="541" name="Group 425"/>
            <p:cNvGrpSpPr>
              <a:grpSpLocks/>
            </p:cNvGrpSpPr>
            <p:nvPr/>
          </p:nvGrpSpPr>
          <p:grpSpPr bwMode="auto">
            <a:xfrm>
              <a:off x="1008" y="1056"/>
              <a:ext cx="96" cy="96"/>
              <a:chOff x="3792" y="768"/>
              <a:chExt cx="96" cy="96"/>
            </a:xfrm>
            <a:grpFill/>
          </p:grpSpPr>
          <p:sp>
            <p:nvSpPr>
              <p:cNvPr id="547" name="Line 132"/>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548" name="Line 424"/>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542" name="Group 502"/>
            <p:cNvGrpSpPr>
              <a:grpSpLocks/>
            </p:cNvGrpSpPr>
            <p:nvPr/>
          </p:nvGrpSpPr>
          <p:grpSpPr bwMode="auto">
            <a:xfrm>
              <a:off x="240" y="1200"/>
              <a:ext cx="768" cy="144"/>
              <a:chOff x="4416" y="1008"/>
              <a:chExt cx="768" cy="144"/>
            </a:xfrm>
            <a:grpFill/>
          </p:grpSpPr>
          <p:sp>
            <p:nvSpPr>
              <p:cNvPr id="543" name="Rectangle 503"/>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44" name="Rectangle 504"/>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45" name="Rectangle 505"/>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46" name="Rectangle 506"/>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grpSp>
      </p:grpSp>
      <p:grpSp>
        <p:nvGrpSpPr>
          <p:cNvPr id="549" name="Group 681"/>
          <p:cNvGrpSpPr>
            <a:grpSpLocks/>
          </p:cNvGrpSpPr>
          <p:nvPr/>
        </p:nvGrpSpPr>
        <p:grpSpPr bwMode="auto">
          <a:xfrm>
            <a:off x="2202904" y="2195736"/>
            <a:ext cx="5084763" cy="1022350"/>
            <a:chOff x="240" y="1440"/>
            <a:chExt cx="3203" cy="644"/>
          </a:xfrm>
          <a:solidFill>
            <a:srgbClr val="92D050"/>
          </a:solidFill>
        </p:grpSpPr>
        <p:sp>
          <p:nvSpPr>
            <p:cNvPr id="550" name="Text Box 14"/>
            <p:cNvSpPr txBox="1">
              <a:spLocks noChangeArrowheads="1"/>
            </p:cNvSpPr>
            <p:nvPr/>
          </p:nvSpPr>
          <p:spPr bwMode="auto">
            <a:xfrm>
              <a:off x="1872" y="1440"/>
              <a:ext cx="1571"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1:  50% </a:t>
              </a:r>
              <a:r>
                <a:rPr lang="en-US" sz="1600" dirty="0" smtClean="0">
                  <a:solidFill>
                    <a:srgbClr val="336699"/>
                  </a:solidFill>
                </a:rPr>
                <a:t>lido</a:t>
              </a:r>
              <a:endParaRPr lang="en-US" sz="1600" dirty="0">
                <a:solidFill>
                  <a:srgbClr val="336699"/>
                </a:solidFill>
              </a:endParaRPr>
            </a:p>
          </p:txBody>
        </p:sp>
        <p:sp>
          <p:nvSpPr>
            <p:cNvPr id="551" name="Text Box 57"/>
            <p:cNvSpPr txBox="1">
              <a:spLocks noChangeArrowheads="1"/>
            </p:cNvSpPr>
            <p:nvPr/>
          </p:nvSpPr>
          <p:spPr bwMode="auto">
            <a:xfrm>
              <a:off x="1104" y="1872"/>
              <a:ext cx="1571"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2:  25% </a:t>
              </a:r>
              <a:r>
                <a:rPr lang="en-US" sz="1600" dirty="0" smtClean="0">
                  <a:solidFill>
                    <a:srgbClr val="336699"/>
                  </a:solidFill>
                </a:rPr>
                <a:t>lido</a:t>
              </a:r>
              <a:endParaRPr lang="en-US" sz="1600" dirty="0">
                <a:solidFill>
                  <a:srgbClr val="336699"/>
                </a:solidFill>
              </a:endParaRPr>
            </a:p>
          </p:txBody>
        </p:sp>
        <p:grpSp>
          <p:nvGrpSpPr>
            <p:cNvPr id="552" name="Group 426"/>
            <p:cNvGrpSpPr>
              <a:grpSpLocks/>
            </p:cNvGrpSpPr>
            <p:nvPr/>
          </p:nvGrpSpPr>
          <p:grpSpPr bwMode="auto">
            <a:xfrm>
              <a:off x="1776" y="1536"/>
              <a:ext cx="96" cy="96"/>
              <a:chOff x="3792" y="768"/>
              <a:chExt cx="96" cy="96"/>
            </a:xfrm>
            <a:grpFill/>
          </p:grpSpPr>
          <p:sp>
            <p:nvSpPr>
              <p:cNvPr id="574" name="Line 427"/>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575" name="Line 428"/>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553" name="Group 429"/>
            <p:cNvGrpSpPr>
              <a:grpSpLocks/>
            </p:cNvGrpSpPr>
            <p:nvPr/>
          </p:nvGrpSpPr>
          <p:grpSpPr bwMode="auto">
            <a:xfrm flipV="1">
              <a:off x="1008" y="1872"/>
              <a:ext cx="96" cy="96"/>
              <a:chOff x="3792" y="768"/>
              <a:chExt cx="96" cy="96"/>
            </a:xfrm>
            <a:grpFill/>
          </p:grpSpPr>
          <p:sp>
            <p:nvSpPr>
              <p:cNvPr id="572" name="Line 430"/>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573" name="Line 431"/>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554" name="Group 507"/>
            <p:cNvGrpSpPr>
              <a:grpSpLocks/>
            </p:cNvGrpSpPr>
            <p:nvPr/>
          </p:nvGrpSpPr>
          <p:grpSpPr bwMode="auto">
            <a:xfrm>
              <a:off x="1008" y="1680"/>
              <a:ext cx="768" cy="144"/>
              <a:chOff x="4416" y="1008"/>
              <a:chExt cx="768" cy="144"/>
            </a:xfrm>
            <a:grpFill/>
          </p:grpSpPr>
          <p:sp>
            <p:nvSpPr>
              <p:cNvPr id="568" name="Rectangle 508"/>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69" name="Rectangle 509"/>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70" name="Rectangle 510"/>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71" name="Rectangle 511"/>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55" name="Group 543"/>
            <p:cNvGrpSpPr>
              <a:grpSpLocks/>
            </p:cNvGrpSpPr>
            <p:nvPr/>
          </p:nvGrpSpPr>
          <p:grpSpPr bwMode="auto">
            <a:xfrm>
              <a:off x="240" y="1680"/>
              <a:ext cx="768" cy="144"/>
              <a:chOff x="3264" y="2064"/>
              <a:chExt cx="768" cy="144"/>
            </a:xfrm>
            <a:grpFill/>
          </p:grpSpPr>
          <p:grpSp>
            <p:nvGrpSpPr>
              <p:cNvPr id="556" name="Group 533"/>
              <p:cNvGrpSpPr>
                <a:grpSpLocks/>
              </p:cNvGrpSpPr>
              <p:nvPr/>
            </p:nvGrpSpPr>
            <p:grpSpPr bwMode="auto">
              <a:xfrm>
                <a:off x="3264" y="2064"/>
                <a:ext cx="192" cy="144"/>
                <a:chOff x="3264" y="2208"/>
                <a:chExt cx="192" cy="144"/>
              </a:xfrm>
              <a:grpFill/>
            </p:grpSpPr>
            <p:sp>
              <p:nvSpPr>
                <p:cNvPr id="566" name="AutoShape 106"/>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67" name="AutoShape 107"/>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57" name="Group 534"/>
              <p:cNvGrpSpPr>
                <a:grpSpLocks/>
              </p:cNvGrpSpPr>
              <p:nvPr/>
            </p:nvGrpSpPr>
            <p:grpSpPr bwMode="auto">
              <a:xfrm>
                <a:off x="3456" y="2064"/>
                <a:ext cx="192" cy="144"/>
                <a:chOff x="3264" y="2208"/>
                <a:chExt cx="192" cy="144"/>
              </a:xfrm>
              <a:grpFill/>
            </p:grpSpPr>
            <p:sp>
              <p:nvSpPr>
                <p:cNvPr id="564" name="AutoShape 535"/>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65" name="AutoShape 536"/>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58" name="Group 537"/>
              <p:cNvGrpSpPr>
                <a:grpSpLocks/>
              </p:cNvGrpSpPr>
              <p:nvPr/>
            </p:nvGrpSpPr>
            <p:grpSpPr bwMode="auto">
              <a:xfrm>
                <a:off x="3648" y="2064"/>
                <a:ext cx="192" cy="144"/>
                <a:chOff x="3264" y="2208"/>
                <a:chExt cx="192" cy="144"/>
              </a:xfrm>
              <a:grpFill/>
            </p:grpSpPr>
            <p:sp>
              <p:nvSpPr>
                <p:cNvPr id="562" name="AutoShape 538"/>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63" name="AutoShape 539"/>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59" name="Group 540"/>
              <p:cNvGrpSpPr>
                <a:grpSpLocks/>
              </p:cNvGrpSpPr>
              <p:nvPr/>
            </p:nvGrpSpPr>
            <p:grpSpPr bwMode="auto">
              <a:xfrm>
                <a:off x="3840" y="2064"/>
                <a:ext cx="192" cy="144"/>
                <a:chOff x="3264" y="2208"/>
                <a:chExt cx="192" cy="144"/>
              </a:xfrm>
              <a:grpFill/>
            </p:grpSpPr>
            <p:sp>
              <p:nvSpPr>
                <p:cNvPr id="560" name="AutoShape 541"/>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61" name="AutoShape 542"/>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grpSp>
        <p:nvGrpSpPr>
          <p:cNvPr id="576" name="Group 690"/>
          <p:cNvGrpSpPr>
            <a:grpSpLocks/>
          </p:cNvGrpSpPr>
          <p:nvPr/>
        </p:nvGrpSpPr>
        <p:grpSpPr bwMode="auto">
          <a:xfrm>
            <a:off x="3498304" y="4481743"/>
            <a:ext cx="4026207" cy="338138"/>
            <a:chOff x="1056" y="2880"/>
            <a:chExt cx="2069" cy="213"/>
          </a:xfrm>
        </p:grpSpPr>
        <p:sp>
          <p:nvSpPr>
            <p:cNvPr id="577" name="Text Box 322"/>
            <p:cNvSpPr txBox="1">
              <a:spLocks noChangeArrowheads="1"/>
            </p:cNvSpPr>
            <p:nvPr/>
          </p:nvSpPr>
          <p:spPr bwMode="auto">
            <a:xfrm>
              <a:off x="1152" y="2880"/>
              <a:ext cx="19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solidFill>
                    <a:srgbClr val="336699"/>
                  </a:solidFill>
                </a:rPr>
                <a:t>User 2:  </a:t>
              </a:r>
              <a:r>
                <a:rPr lang="en-US" sz="1600" dirty="0" smtClean="0">
                  <a:solidFill>
                    <a:srgbClr val="336699"/>
                  </a:solidFill>
                </a:rPr>
                <a:t>Se junta a </a:t>
              </a:r>
              <a:r>
                <a:rPr lang="en-US" sz="1600" dirty="0" err="1" smtClean="0">
                  <a:solidFill>
                    <a:srgbClr val="336699"/>
                  </a:solidFill>
                </a:rPr>
                <a:t>leitura</a:t>
              </a:r>
              <a:r>
                <a:rPr lang="en-US" sz="1600" dirty="0" smtClean="0">
                  <a:solidFill>
                    <a:srgbClr val="336699"/>
                  </a:solidFill>
                </a:rPr>
                <a:t> do user 1</a:t>
              </a:r>
              <a:endParaRPr lang="en-US" sz="1600" dirty="0">
                <a:solidFill>
                  <a:srgbClr val="336699"/>
                </a:solidFill>
              </a:endParaRPr>
            </a:p>
          </p:txBody>
        </p:sp>
        <p:grpSp>
          <p:nvGrpSpPr>
            <p:cNvPr id="578" name="Group 438"/>
            <p:cNvGrpSpPr>
              <a:grpSpLocks/>
            </p:cNvGrpSpPr>
            <p:nvPr/>
          </p:nvGrpSpPr>
          <p:grpSpPr bwMode="auto">
            <a:xfrm flipV="1">
              <a:off x="1056" y="2880"/>
              <a:ext cx="96" cy="96"/>
              <a:chOff x="3792" y="768"/>
              <a:chExt cx="96" cy="96"/>
            </a:xfrm>
          </p:grpSpPr>
          <p:sp>
            <p:nvSpPr>
              <p:cNvPr id="579" name="Line 439"/>
              <p:cNvSpPr>
                <a:spLocks noChangeShapeType="1"/>
              </p:cNvSpPr>
              <p:nvPr/>
            </p:nvSpPr>
            <p:spPr bwMode="auto">
              <a:xfrm>
                <a:off x="3792" y="768"/>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580" name="Line 440"/>
              <p:cNvSpPr>
                <a:spLocks noChangeShapeType="1"/>
              </p:cNvSpPr>
              <p:nvPr/>
            </p:nvSpPr>
            <p:spPr bwMode="auto">
              <a:xfrm>
                <a:off x="3792" y="76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grpSp>
        <p:nvGrpSpPr>
          <p:cNvPr id="581" name="Group 691"/>
          <p:cNvGrpSpPr>
            <a:grpSpLocks/>
          </p:cNvGrpSpPr>
          <p:nvPr/>
        </p:nvGrpSpPr>
        <p:grpSpPr bwMode="auto">
          <a:xfrm>
            <a:off x="2279104" y="5243736"/>
            <a:ext cx="4876800" cy="228600"/>
            <a:chOff x="288" y="3360"/>
            <a:chExt cx="3072" cy="144"/>
          </a:xfrm>
          <a:solidFill>
            <a:srgbClr val="92D050"/>
          </a:solidFill>
        </p:grpSpPr>
        <p:grpSp>
          <p:nvGrpSpPr>
            <p:cNvPr id="582" name="Group 578"/>
            <p:cNvGrpSpPr>
              <a:grpSpLocks/>
            </p:cNvGrpSpPr>
            <p:nvPr/>
          </p:nvGrpSpPr>
          <p:grpSpPr bwMode="auto">
            <a:xfrm>
              <a:off x="288" y="3360"/>
              <a:ext cx="3072" cy="144"/>
              <a:chOff x="336" y="1296"/>
              <a:chExt cx="3072" cy="144"/>
            </a:xfrm>
            <a:grpFill/>
          </p:grpSpPr>
          <p:grpSp>
            <p:nvGrpSpPr>
              <p:cNvPr id="588" name="Group 579"/>
              <p:cNvGrpSpPr>
                <a:grpSpLocks/>
              </p:cNvGrpSpPr>
              <p:nvPr/>
            </p:nvGrpSpPr>
            <p:grpSpPr bwMode="auto">
              <a:xfrm>
                <a:off x="2640" y="1296"/>
                <a:ext cx="768" cy="144"/>
                <a:chOff x="4416" y="1008"/>
                <a:chExt cx="768" cy="144"/>
              </a:xfrm>
              <a:grpFill/>
            </p:grpSpPr>
            <p:sp>
              <p:nvSpPr>
                <p:cNvPr id="604" name="Rectangle 580"/>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05" name="Rectangle 581"/>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06" name="Rectangle 582"/>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07" name="Rectangle 583"/>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89" name="Group 584"/>
              <p:cNvGrpSpPr>
                <a:grpSpLocks/>
              </p:cNvGrpSpPr>
              <p:nvPr/>
            </p:nvGrpSpPr>
            <p:grpSpPr bwMode="auto">
              <a:xfrm>
                <a:off x="1872" y="1296"/>
                <a:ext cx="768" cy="144"/>
                <a:chOff x="4416" y="1008"/>
                <a:chExt cx="768" cy="144"/>
              </a:xfrm>
              <a:grpFill/>
            </p:grpSpPr>
            <p:sp>
              <p:nvSpPr>
                <p:cNvPr id="600" name="Rectangle 585"/>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01" name="Rectangle 586"/>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02" name="Rectangle 587"/>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03" name="Rectangle 588"/>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90" name="Group 589"/>
              <p:cNvGrpSpPr>
                <a:grpSpLocks/>
              </p:cNvGrpSpPr>
              <p:nvPr/>
            </p:nvGrpSpPr>
            <p:grpSpPr bwMode="auto">
              <a:xfrm>
                <a:off x="1104" y="1296"/>
                <a:ext cx="768" cy="144"/>
                <a:chOff x="4416" y="1008"/>
                <a:chExt cx="768" cy="144"/>
              </a:xfrm>
              <a:grpFill/>
            </p:grpSpPr>
            <p:sp>
              <p:nvSpPr>
                <p:cNvPr id="596" name="Rectangle 590"/>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97" name="Rectangle 591"/>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98" name="Rectangle 592"/>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99" name="Rectangle 593"/>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91" name="Group 594"/>
              <p:cNvGrpSpPr>
                <a:grpSpLocks/>
              </p:cNvGrpSpPr>
              <p:nvPr/>
            </p:nvGrpSpPr>
            <p:grpSpPr bwMode="auto">
              <a:xfrm>
                <a:off x="336" y="1296"/>
                <a:ext cx="768" cy="144"/>
                <a:chOff x="4416" y="1008"/>
                <a:chExt cx="768" cy="144"/>
              </a:xfrm>
              <a:grpFill/>
            </p:grpSpPr>
            <p:sp>
              <p:nvSpPr>
                <p:cNvPr id="592" name="Rectangle 595"/>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93" name="Rectangle 596"/>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94" name="Rectangle 597"/>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95" name="Rectangle 598"/>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583" name="Group 599"/>
            <p:cNvGrpSpPr>
              <a:grpSpLocks/>
            </p:cNvGrpSpPr>
            <p:nvPr/>
          </p:nvGrpSpPr>
          <p:grpSpPr bwMode="auto">
            <a:xfrm>
              <a:off x="288" y="3360"/>
              <a:ext cx="768" cy="144"/>
              <a:chOff x="4416" y="1008"/>
              <a:chExt cx="768" cy="144"/>
            </a:xfrm>
            <a:grpFill/>
          </p:grpSpPr>
          <p:sp>
            <p:nvSpPr>
              <p:cNvPr id="584" name="Rectangle 600"/>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85" name="Rectangle 601"/>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86" name="Rectangle 602"/>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87" name="Rectangle 603"/>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608" name="Group 692"/>
          <p:cNvGrpSpPr>
            <a:grpSpLocks/>
          </p:cNvGrpSpPr>
          <p:nvPr/>
        </p:nvGrpSpPr>
        <p:grpSpPr bwMode="auto">
          <a:xfrm>
            <a:off x="3498304" y="4862736"/>
            <a:ext cx="3810000" cy="1022350"/>
            <a:chOff x="1056" y="3120"/>
            <a:chExt cx="2400" cy="644"/>
          </a:xfrm>
          <a:solidFill>
            <a:srgbClr val="92D050"/>
          </a:solidFill>
        </p:grpSpPr>
        <p:sp>
          <p:nvSpPr>
            <p:cNvPr id="609" name="Text Box 348"/>
            <p:cNvSpPr txBox="1">
              <a:spLocks noChangeArrowheads="1"/>
            </p:cNvSpPr>
            <p:nvPr/>
          </p:nvSpPr>
          <p:spPr bwMode="auto">
            <a:xfrm>
              <a:off x="1776" y="3120"/>
              <a:ext cx="1680" cy="21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1:  </a:t>
              </a:r>
              <a:r>
                <a:rPr lang="en-US" sz="1600" dirty="0" err="1" smtClean="0">
                  <a:solidFill>
                    <a:srgbClr val="336699"/>
                  </a:solidFill>
                </a:rPr>
                <a:t>Leitura</a:t>
              </a:r>
              <a:r>
                <a:rPr lang="en-US" sz="1600" dirty="0" smtClean="0">
                  <a:solidFill>
                    <a:srgbClr val="336699"/>
                  </a:solidFill>
                </a:rPr>
                <a:t> </a:t>
              </a:r>
              <a:r>
                <a:rPr lang="en-US" sz="1600" dirty="0" err="1" smtClean="0">
                  <a:solidFill>
                    <a:srgbClr val="336699"/>
                  </a:solidFill>
                </a:rPr>
                <a:t>finalizada</a:t>
              </a:r>
              <a:endParaRPr lang="en-US" sz="1600" dirty="0">
                <a:solidFill>
                  <a:srgbClr val="336699"/>
                </a:solidFill>
              </a:endParaRPr>
            </a:p>
          </p:txBody>
        </p:sp>
        <p:sp>
          <p:nvSpPr>
            <p:cNvPr id="610" name="Text Box 350"/>
            <p:cNvSpPr txBox="1">
              <a:spLocks noChangeArrowheads="1"/>
            </p:cNvSpPr>
            <p:nvPr/>
          </p:nvSpPr>
          <p:spPr bwMode="auto">
            <a:xfrm>
              <a:off x="1872" y="3552"/>
              <a:ext cx="1571"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2:  75% </a:t>
              </a:r>
              <a:r>
                <a:rPr lang="en-US" sz="1600" dirty="0" smtClean="0">
                  <a:solidFill>
                    <a:srgbClr val="336699"/>
                  </a:solidFill>
                </a:rPr>
                <a:t>lido</a:t>
              </a:r>
              <a:endParaRPr lang="en-US" sz="1600" dirty="0">
                <a:solidFill>
                  <a:srgbClr val="336699"/>
                </a:solidFill>
              </a:endParaRPr>
            </a:p>
          </p:txBody>
        </p:sp>
        <p:grpSp>
          <p:nvGrpSpPr>
            <p:cNvPr id="611" name="Group 435"/>
            <p:cNvGrpSpPr>
              <a:grpSpLocks/>
            </p:cNvGrpSpPr>
            <p:nvPr/>
          </p:nvGrpSpPr>
          <p:grpSpPr bwMode="auto">
            <a:xfrm flipH="1" flipV="1">
              <a:off x="3264" y="3552"/>
              <a:ext cx="96" cy="96"/>
              <a:chOff x="3792" y="768"/>
              <a:chExt cx="96" cy="96"/>
            </a:xfrm>
            <a:grpFill/>
          </p:grpSpPr>
          <p:sp>
            <p:nvSpPr>
              <p:cNvPr id="654" name="Line 436"/>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655" name="Line 437"/>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612" name="Group 441"/>
            <p:cNvGrpSpPr>
              <a:grpSpLocks/>
            </p:cNvGrpSpPr>
            <p:nvPr/>
          </p:nvGrpSpPr>
          <p:grpSpPr bwMode="auto">
            <a:xfrm flipH="1">
              <a:off x="3264" y="3216"/>
              <a:ext cx="96" cy="96"/>
              <a:chOff x="3792" y="768"/>
              <a:chExt cx="96" cy="96"/>
            </a:xfrm>
            <a:grpFill/>
          </p:grpSpPr>
          <p:sp>
            <p:nvSpPr>
              <p:cNvPr id="652" name="Line 442"/>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653" name="Line 443"/>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613" name="Group 604"/>
            <p:cNvGrpSpPr>
              <a:grpSpLocks/>
            </p:cNvGrpSpPr>
            <p:nvPr/>
          </p:nvGrpSpPr>
          <p:grpSpPr bwMode="auto">
            <a:xfrm>
              <a:off x="1056" y="3360"/>
              <a:ext cx="768" cy="144"/>
              <a:chOff x="3264" y="2064"/>
              <a:chExt cx="768" cy="144"/>
            </a:xfrm>
            <a:grpFill/>
          </p:grpSpPr>
          <p:grpSp>
            <p:nvGrpSpPr>
              <p:cNvPr id="640" name="Group 605"/>
              <p:cNvGrpSpPr>
                <a:grpSpLocks/>
              </p:cNvGrpSpPr>
              <p:nvPr/>
            </p:nvGrpSpPr>
            <p:grpSpPr bwMode="auto">
              <a:xfrm>
                <a:off x="3264" y="2064"/>
                <a:ext cx="192" cy="144"/>
                <a:chOff x="3264" y="2208"/>
                <a:chExt cx="192" cy="144"/>
              </a:xfrm>
              <a:grpFill/>
            </p:grpSpPr>
            <p:sp>
              <p:nvSpPr>
                <p:cNvPr id="650" name="AutoShape 606"/>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51" name="AutoShape 607"/>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41" name="Group 608"/>
              <p:cNvGrpSpPr>
                <a:grpSpLocks/>
              </p:cNvGrpSpPr>
              <p:nvPr/>
            </p:nvGrpSpPr>
            <p:grpSpPr bwMode="auto">
              <a:xfrm>
                <a:off x="3456" y="2064"/>
                <a:ext cx="192" cy="144"/>
                <a:chOff x="3264" y="2208"/>
                <a:chExt cx="192" cy="144"/>
              </a:xfrm>
              <a:grpFill/>
            </p:grpSpPr>
            <p:sp>
              <p:nvSpPr>
                <p:cNvPr id="648" name="AutoShape 609"/>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49" name="AutoShape 610"/>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42" name="Group 611"/>
              <p:cNvGrpSpPr>
                <a:grpSpLocks/>
              </p:cNvGrpSpPr>
              <p:nvPr/>
            </p:nvGrpSpPr>
            <p:grpSpPr bwMode="auto">
              <a:xfrm>
                <a:off x="3648" y="2064"/>
                <a:ext cx="192" cy="144"/>
                <a:chOff x="3264" y="2208"/>
                <a:chExt cx="192" cy="144"/>
              </a:xfrm>
              <a:grpFill/>
            </p:grpSpPr>
            <p:sp>
              <p:nvSpPr>
                <p:cNvPr id="646" name="AutoShape 612"/>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47" name="AutoShape 613"/>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43" name="Group 614"/>
              <p:cNvGrpSpPr>
                <a:grpSpLocks/>
              </p:cNvGrpSpPr>
              <p:nvPr/>
            </p:nvGrpSpPr>
            <p:grpSpPr bwMode="auto">
              <a:xfrm>
                <a:off x="3840" y="2064"/>
                <a:ext cx="192" cy="144"/>
                <a:chOff x="3264" y="2208"/>
                <a:chExt cx="192" cy="144"/>
              </a:xfrm>
              <a:grpFill/>
            </p:grpSpPr>
            <p:sp>
              <p:nvSpPr>
                <p:cNvPr id="644" name="AutoShape 615"/>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45" name="AutoShape 616"/>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614" name="Group 617"/>
            <p:cNvGrpSpPr>
              <a:grpSpLocks/>
            </p:cNvGrpSpPr>
            <p:nvPr/>
          </p:nvGrpSpPr>
          <p:grpSpPr bwMode="auto">
            <a:xfrm>
              <a:off x="1824" y="3360"/>
              <a:ext cx="768" cy="144"/>
              <a:chOff x="3264" y="2064"/>
              <a:chExt cx="768" cy="144"/>
            </a:xfrm>
            <a:grpFill/>
          </p:grpSpPr>
          <p:grpSp>
            <p:nvGrpSpPr>
              <p:cNvPr id="628" name="Group 618"/>
              <p:cNvGrpSpPr>
                <a:grpSpLocks/>
              </p:cNvGrpSpPr>
              <p:nvPr/>
            </p:nvGrpSpPr>
            <p:grpSpPr bwMode="auto">
              <a:xfrm>
                <a:off x="3264" y="2064"/>
                <a:ext cx="192" cy="144"/>
                <a:chOff x="3264" y="2208"/>
                <a:chExt cx="192" cy="144"/>
              </a:xfrm>
              <a:grpFill/>
            </p:grpSpPr>
            <p:sp>
              <p:nvSpPr>
                <p:cNvPr id="638" name="AutoShape 619"/>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39" name="AutoShape 620"/>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29" name="Group 621"/>
              <p:cNvGrpSpPr>
                <a:grpSpLocks/>
              </p:cNvGrpSpPr>
              <p:nvPr/>
            </p:nvGrpSpPr>
            <p:grpSpPr bwMode="auto">
              <a:xfrm>
                <a:off x="3456" y="2064"/>
                <a:ext cx="192" cy="144"/>
                <a:chOff x="3264" y="2208"/>
                <a:chExt cx="192" cy="144"/>
              </a:xfrm>
              <a:grpFill/>
            </p:grpSpPr>
            <p:sp>
              <p:nvSpPr>
                <p:cNvPr id="636" name="AutoShape 622"/>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37" name="AutoShape 623"/>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30" name="Group 624"/>
              <p:cNvGrpSpPr>
                <a:grpSpLocks/>
              </p:cNvGrpSpPr>
              <p:nvPr/>
            </p:nvGrpSpPr>
            <p:grpSpPr bwMode="auto">
              <a:xfrm>
                <a:off x="3648" y="2064"/>
                <a:ext cx="192" cy="144"/>
                <a:chOff x="3264" y="2208"/>
                <a:chExt cx="192" cy="144"/>
              </a:xfrm>
              <a:grpFill/>
            </p:grpSpPr>
            <p:sp>
              <p:nvSpPr>
                <p:cNvPr id="634" name="AutoShape 625"/>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35" name="AutoShape 626"/>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31" name="Group 627"/>
              <p:cNvGrpSpPr>
                <a:grpSpLocks/>
              </p:cNvGrpSpPr>
              <p:nvPr/>
            </p:nvGrpSpPr>
            <p:grpSpPr bwMode="auto">
              <a:xfrm>
                <a:off x="3840" y="2064"/>
                <a:ext cx="192" cy="144"/>
                <a:chOff x="3264" y="2208"/>
                <a:chExt cx="192" cy="144"/>
              </a:xfrm>
              <a:grpFill/>
            </p:grpSpPr>
            <p:sp>
              <p:nvSpPr>
                <p:cNvPr id="632" name="AutoShape 628"/>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33" name="AutoShape 629"/>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615" name="Group 630"/>
            <p:cNvGrpSpPr>
              <a:grpSpLocks/>
            </p:cNvGrpSpPr>
            <p:nvPr/>
          </p:nvGrpSpPr>
          <p:grpSpPr bwMode="auto">
            <a:xfrm>
              <a:off x="2592" y="3360"/>
              <a:ext cx="768" cy="144"/>
              <a:chOff x="3264" y="2064"/>
              <a:chExt cx="768" cy="144"/>
            </a:xfrm>
            <a:grpFill/>
          </p:grpSpPr>
          <p:grpSp>
            <p:nvGrpSpPr>
              <p:cNvPr id="616" name="Group 631"/>
              <p:cNvGrpSpPr>
                <a:grpSpLocks/>
              </p:cNvGrpSpPr>
              <p:nvPr/>
            </p:nvGrpSpPr>
            <p:grpSpPr bwMode="auto">
              <a:xfrm>
                <a:off x="3264" y="2064"/>
                <a:ext cx="192" cy="144"/>
                <a:chOff x="3264" y="2208"/>
                <a:chExt cx="192" cy="144"/>
              </a:xfrm>
              <a:grpFill/>
            </p:grpSpPr>
            <p:sp>
              <p:nvSpPr>
                <p:cNvPr id="626" name="AutoShape 632"/>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27" name="AutoShape 633"/>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17" name="Group 634"/>
              <p:cNvGrpSpPr>
                <a:grpSpLocks/>
              </p:cNvGrpSpPr>
              <p:nvPr/>
            </p:nvGrpSpPr>
            <p:grpSpPr bwMode="auto">
              <a:xfrm>
                <a:off x="3456" y="2064"/>
                <a:ext cx="192" cy="144"/>
                <a:chOff x="3264" y="2208"/>
                <a:chExt cx="192" cy="144"/>
              </a:xfrm>
              <a:grpFill/>
            </p:grpSpPr>
            <p:sp>
              <p:nvSpPr>
                <p:cNvPr id="624" name="AutoShape 635"/>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25" name="AutoShape 636"/>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18" name="Group 637"/>
              <p:cNvGrpSpPr>
                <a:grpSpLocks/>
              </p:cNvGrpSpPr>
              <p:nvPr/>
            </p:nvGrpSpPr>
            <p:grpSpPr bwMode="auto">
              <a:xfrm>
                <a:off x="3648" y="2064"/>
                <a:ext cx="192" cy="144"/>
                <a:chOff x="3264" y="2208"/>
                <a:chExt cx="192" cy="144"/>
              </a:xfrm>
              <a:grpFill/>
            </p:grpSpPr>
            <p:sp>
              <p:nvSpPr>
                <p:cNvPr id="622" name="AutoShape 638"/>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23" name="AutoShape 639"/>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19" name="Group 640"/>
              <p:cNvGrpSpPr>
                <a:grpSpLocks/>
              </p:cNvGrpSpPr>
              <p:nvPr/>
            </p:nvGrpSpPr>
            <p:grpSpPr bwMode="auto">
              <a:xfrm>
                <a:off x="3840" y="2064"/>
                <a:ext cx="192" cy="144"/>
                <a:chOff x="3264" y="2208"/>
                <a:chExt cx="192" cy="144"/>
              </a:xfrm>
              <a:grpFill/>
            </p:grpSpPr>
            <p:sp>
              <p:nvSpPr>
                <p:cNvPr id="620" name="AutoShape 641"/>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21" name="AutoShape 642"/>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grpSp>
        <p:nvGrpSpPr>
          <p:cNvPr id="677" name="Group 695"/>
          <p:cNvGrpSpPr>
            <a:grpSpLocks/>
          </p:cNvGrpSpPr>
          <p:nvPr/>
        </p:nvGrpSpPr>
        <p:grpSpPr bwMode="auto">
          <a:xfrm>
            <a:off x="2279104" y="6005736"/>
            <a:ext cx="5029200" cy="565150"/>
            <a:chOff x="288" y="3840"/>
            <a:chExt cx="3168" cy="356"/>
          </a:xfrm>
          <a:solidFill>
            <a:srgbClr val="92D050"/>
          </a:solidFill>
        </p:grpSpPr>
        <p:sp>
          <p:nvSpPr>
            <p:cNvPr id="678" name="Text Box 415"/>
            <p:cNvSpPr txBox="1">
              <a:spLocks noChangeArrowheads="1"/>
            </p:cNvSpPr>
            <p:nvPr/>
          </p:nvSpPr>
          <p:spPr bwMode="auto">
            <a:xfrm>
              <a:off x="1296" y="3984"/>
              <a:ext cx="2160"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2:  </a:t>
              </a:r>
              <a:r>
                <a:rPr lang="en-US" sz="1600" dirty="0" err="1" smtClean="0">
                  <a:solidFill>
                    <a:srgbClr val="336699"/>
                  </a:solidFill>
                </a:rPr>
                <a:t>Lê</a:t>
              </a:r>
              <a:r>
                <a:rPr lang="en-US" sz="1600" dirty="0" smtClean="0">
                  <a:solidFill>
                    <a:srgbClr val="336699"/>
                  </a:solidFill>
                </a:rPr>
                <a:t> </a:t>
              </a:r>
              <a:r>
                <a:rPr lang="en-US" sz="1600" dirty="0" err="1" smtClean="0">
                  <a:solidFill>
                    <a:srgbClr val="336699"/>
                  </a:solidFill>
                </a:rPr>
                <a:t>os</a:t>
              </a:r>
              <a:r>
                <a:rPr lang="en-US" sz="1600" dirty="0" smtClean="0">
                  <a:solidFill>
                    <a:srgbClr val="336699"/>
                  </a:solidFill>
                </a:rPr>
                <a:t> 25</a:t>
              </a:r>
              <a:r>
                <a:rPr lang="en-US" sz="1600" dirty="0">
                  <a:solidFill>
                    <a:srgbClr val="336699"/>
                  </a:solidFill>
                </a:rPr>
                <a:t>% </a:t>
              </a:r>
              <a:r>
                <a:rPr lang="en-US" sz="1600" dirty="0" err="1" smtClean="0">
                  <a:solidFill>
                    <a:srgbClr val="336699"/>
                  </a:solidFill>
                </a:rPr>
                <a:t>restantes</a:t>
              </a:r>
              <a:endParaRPr lang="en-US" sz="1600" dirty="0">
                <a:solidFill>
                  <a:srgbClr val="336699"/>
                </a:solidFill>
              </a:endParaRPr>
            </a:p>
          </p:txBody>
        </p:sp>
        <p:grpSp>
          <p:nvGrpSpPr>
            <p:cNvPr id="679" name="Group 444"/>
            <p:cNvGrpSpPr>
              <a:grpSpLocks/>
            </p:cNvGrpSpPr>
            <p:nvPr/>
          </p:nvGrpSpPr>
          <p:grpSpPr bwMode="auto">
            <a:xfrm flipV="1">
              <a:off x="1056" y="4032"/>
              <a:ext cx="96" cy="96"/>
              <a:chOff x="3792" y="768"/>
              <a:chExt cx="96" cy="96"/>
            </a:xfrm>
            <a:grpFill/>
          </p:grpSpPr>
          <p:sp>
            <p:nvSpPr>
              <p:cNvPr id="685" name="Line 445"/>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686" name="Line 446"/>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680" name="Group 664"/>
            <p:cNvGrpSpPr>
              <a:grpSpLocks/>
            </p:cNvGrpSpPr>
            <p:nvPr/>
          </p:nvGrpSpPr>
          <p:grpSpPr bwMode="auto">
            <a:xfrm>
              <a:off x="288" y="3840"/>
              <a:ext cx="768" cy="144"/>
              <a:chOff x="4416" y="1008"/>
              <a:chExt cx="768" cy="144"/>
            </a:xfrm>
            <a:grpFill/>
          </p:grpSpPr>
          <p:sp>
            <p:nvSpPr>
              <p:cNvPr id="681" name="Rectangle 665"/>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82" name="Rectangle 666"/>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83" name="Rectangle 667"/>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84" name="Rectangle 668"/>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sp>
        <p:nvSpPr>
          <p:cNvPr id="687" name="Text Box 669"/>
          <p:cNvSpPr txBox="1">
            <a:spLocks noChangeArrowheads="1"/>
          </p:cNvSpPr>
          <p:nvPr/>
        </p:nvSpPr>
        <p:spPr bwMode="auto">
          <a:xfrm>
            <a:off x="2126704" y="1052736"/>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err="1" smtClean="0">
                <a:solidFill>
                  <a:srgbClr val="336699"/>
                </a:solidFill>
              </a:rPr>
              <a:t>Sem</a:t>
            </a:r>
            <a:r>
              <a:rPr lang="en-US" b="1" dirty="0" smtClean="0">
                <a:solidFill>
                  <a:srgbClr val="336699"/>
                </a:solidFill>
              </a:rPr>
              <a:t> merry-go-round scan:</a:t>
            </a:r>
            <a:endParaRPr lang="en-US" b="1" dirty="0">
              <a:solidFill>
                <a:srgbClr val="336699"/>
              </a:solidFill>
            </a:endParaRPr>
          </a:p>
        </p:txBody>
      </p:sp>
      <p:grpSp>
        <p:nvGrpSpPr>
          <p:cNvPr id="688" name="Group 689"/>
          <p:cNvGrpSpPr>
            <a:grpSpLocks/>
          </p:cNvGrpSpPr>
          <p:nvPr/>
        </p:nvGrpSpPr>
        <p:grpSpPr bwMode="auto">
          <a:xfrm>
            <a:off x="2279104" y="3795936"/>
            <a:ext cx="3733800" cy="609600"/>
            <a:chOff x="288" y="2448"/>
            <a:chExt cx="2352" cy="384"/>
          </a:xfrm>
          <a:solidFill>
            <a:srgbClr val="92D050"/>
          </a:solidFill>
        </p:grpSpPr>
        <p:sp>
          <p:nvSpPr>
            <p:cNvPr id="689" name="Text Box 321"/>
            <p:cNvSpPr txBox="1">
              <a:spLocks noChangeArrowheads="1"/>
            </p:cNvSpPr>
            <p:nvPr/>
          </p:nvSpPr>
          <p:spPr bwMode="auto">
            <a:xfrm>
              <a:off x="1152" y="2448"/>
              <a:ext cx="1488"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1:  25% </a:t>
              </a:r>
              <a:r>
                <a:rPr lang="en-US" sz="1600" dirty="0" smtClean="0">
                  <a:solidFill>
                    <a:srgbClr val="336699"/>
                  </a:solidFill>
                </a:rPr>
                <a:t>lido</a:t>
              </a:r>
              <a:endParaRPr lang="en-US" sz="1600" dirty="0">
                <a:solidFill>
                  <a:srgbClr val="336699"/>
                </a:solidFill>
              </a:endParaRPr>
            </a:p>
          </p:txBody>
        </p:sp>
        <p:grpSp>
          <p:nvGrpSpPr>
            <p:cNvPr id="690" name="Group 432"/>
            <p:cNvGrpSpPr>
              <a:grpSpLocks/>
            </p:cNvGrpSpPr>
            <p:nvPr/>
          </p:nvGrpSpPr>
          <p:grpSpPr bwMode="auto">
            <a:xfrm>
              <a:off x="1056" y="2544"/>
              <a:ext cx="96" cy="96"/>
              <a:chOff x="3792" y="768"/>
              <a:chExt cx="96" cy="96"/>
            </a:xfrm>
            <a:grpFill/>
          </p:grpSpPr>
          <p:sp>
            <p:nvSpPr>
              <p:cNvPr id="696" name="Line 433"/>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697" name="Line 434"/>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691" name="Group 684"/>
            <p:cNvGrpSpPr>
              <a:grpSpLocks/>
            </p:cNvGrpSpPr>
            <p:nvPr/>
          </p:nvGrpSpPr>
          <p:grpSpPr bwMode="auto">
            <a:xfrm>
              <a:off x="288" y="2688"/>
              <a:ext cx="768" cy="144"/>
              <a:chOff x="4416" y="1008"/>
              <a:chExt cx="768" cy="144"/>
            </a:xfrm>
            <a:grpFill/>
          </p:grpSpPr>
          <p:sp>
            <p:nvSpPr>
              <p:cNvPr id="692" name="Rectangle 685"/>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93" name="Rectangle 686"/>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94" name="Rectangle 687"/>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95" name="Rectangle 688"/>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spTree>
    <p:extLst>
      <p:ext uri="{BB962C8B-B14F-4D97-AF65-F5344CB8AC3E}">
        <p14:creationId xmlns:p14="http://schemas.microsoft.com/office/powerpoint/2010/main" val="279550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wipe(left)">
                                      <p:cBhvr>
                                        <p:cTn id="7" dur="500"/>
                                        <p:tgtEl>
                                          <p:spTgt spid="5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1"/>
                                        </p:tgtEl>
                                        <p:attrNameLst>
                                          <p:attrName>style.visibility</p:attrName>
                                        </p:attrNameLst>
                                      </p:cBhvr>
                                      <p:to>
                                        <p:strVal val="visible"/>
                                      </p:to>
                                    </p:set>
                                    <p:animEffect transition="in" filter="dissolve">
                                      <p:cBhvr>
                                        <p:cTn id="12" dur="500"/>
                                        <p:tgtEl>
                                          <p:spTgt spid="4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9"/>
                                        </p:tgtEl>
                                        <p:attrNameLst>
                                          <p:attrName>style.visibility</p:attrName>
                                        </p:attrNameLst>
                                      </p:cBhvr>
                                      <p:to>
                                        <p:strVal val="visible"/>
                                      </p:to>
                                    </p:set>
                                    <p:animEffect transition="in" filter="wipe(left)">
                                      <p:cBhvr>
                                        <p:cTn id="17" dur="500"/>
                                        <p:tgtEl>
                                          <p:spTgt spid="54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68"/>
                                        </p:tgtEl>
                                        <p:attrNameLst>
                                          <p:attrName>style.visibility</p:attrName>
                                        </p:attrNameLst>
                                      </p:cBhvr>
                                      <p:to>
                                        <p:strVal val="visible"/>
                                      </p:to>
                                    </p:set>
                                    <p:animEffect transition="in" filter="dissolve">
                                      <p:cBhvr>
                                        <p:cTn id="22" dur="500"/>
                                        <p:tgtEl>
                                          <p:spTgt spid="4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88"/>
                                        </p:tgtEl>
                                        <p:attrNameLst>
                                          <p:attrName>style.visibility</p:attrName>
                                        </p:attrNameLst>
                                      </p:cBhvr>
                                      <p:to>
                                        <p:strVal val="visible"/>
                                      </p:to>
                                    </p:set>
                                    <p:animEffect transition="in" filter="wipe(left)">
                                      <p:cBhvr>
                                        <p:cTn id="27" dur="500"/>
                                        <p:tgtEl>
                                          <p:spTgt spid="68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76"/>
                                        </p:tgtEl>
                                        <p:attrNameLst>
                                          <p:attrName>style.visibility</p:attrName>
                                        </p:attrNameLst>
                                      </p:cBhvr>
                                      <p:to>
                                        <p:strVal val="visible"/>
                                      </p:to>
                                    </p:set>
                                    <p:animEffect transition="in" filter="dissolve">
                                      <p:cBhvr>
                                        <p:cTn id="32" dur="500"/>
                                        <p:tgtEl>
                                          <p:spTgt spid="57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81"/>
                                        </p:tgtEl>
                                        <p:attrNameLst>
                                          <p:attrName>style.visibility</p:attrName>
                                        </p:attrNameLst>
                                      </p:cBhvr>
                                      <p:to>
                                        <p:strVal val="visible"/>
                                      </p:to>
                                    </p:set>
                                    <p:animEffect transition="in" filter="dissolve">
                                      <p:cBhvr>
                                        <p:cTn id="37" dur="500"/>
                                        <p:tgtEl>
                                          <p:spTgt spid="58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08"/>
                                        </p:tgtEl>
                                        <p:attrNameLst>
                                          <p:attrName>style.visibility</p:attrName>
                                        </p:attrNameLst>
                                      </p:cBhvr>
                                      <p:to>
                                        <p:strVal val="visible"/>
                                      </p:to>
                                    </p:set>
                                    <p:animEffect transition="in" filter="wipe(left)">
                                      <p:cBhvr>
                                        <p:cTn id="42" dur="500"/>
                                        <p:tgtEl>
                                          <p:spTgt spid="6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77"/>
                                        </p:tgtEl>
                                        <p:attrNameLst>
                                          <p:attrName>style.visibility</p:attrName>
                                        </p:attrNameLst>
                                      </p:cBhvr>
                                      <p:to>
                                        <p:strVal val="visible"/>
                                      </p:to>
                                    </p:set>
                                    <p:animEffect transition="in" filter="wipe(left)">
                                      <p:cBhvr>
                                        <p:cTn id="47" dur="500"/>
                                        <p:tgtEl>
                                          <p:spTgt spid="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rso SQL Server 2010">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FBDDE8392FBFCB49B5618AE07350B2F7" ma:contentTypeVersion="0" ma:contentTypeDescription="Crie um novo documento." ma:contentTypeScope="" ma:versionID="807afa852a202cb7d5385bb3c072a03a">
  <xsd:schema xmlns:xsd="http://www.w3.org/2001/XMLSchema" xmlns:xs="http://www.w3.org/2001/XMLSchema" xmlns:p="http://schemas.microsoft.com/office/2006/metadata/properties" targetNamespace="http://schemas.microsoft.com/office/2006/metadata/properties" ma:root="true" ma:fieldsID="6e078010f886becc52d8153076464ff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B21DAA-24F8-4345-ACAA-CAEF895D90B7}">
  <ds:schemaRefs>
    <ds:schemaRef ds:uri="http://www.w3.org/XML/1998/namespace"/>
    <ds:schemaRef ds:uri="http://schemas.microsoft.com/office/2006/metadata/properties"/>
    <ds:schemaRef ds:uri="http://schemas.microsoft.com/office/2006/documentManagement/types"/>
    <ds:schemaRef ds:uri="http://purl.org/dc/dcmitype/"/>
    <ds:schemaRef ds:uri="http://purl.org/dc/elements/1.1/"/>
    <ds:schemaRef ds:uri="http://schemas.microsoft.com/office/infopath/2007/PartnerControls"/>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10D3D95C-755D-451D-8617-9D0741C0C6C2}">
  <ds:schemaRefs>
    <ds:schemaRef ds:uri="http://schemas.microsoft.com/sharepoint/v3/contenttype/forms"/>
  </ds:schemaRefs>
</ds:datastoreItem>
</file>

<file path=customXml/itemProps3.xml><?xml version="1.0" encoding="utf-8"?>
<ds:datastoreItem xmlns:ds="http://schemas.openxmlformats.org/officeDocument/2006/customXml" ds:itemID="{764371C5-8A70-4CF9-965B-A919208DCB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Curso SQL Server 2010</Template>
  <TotalTime>4314</TotalTime>
  <Words>716</Words>
  <Application>Microsoft Office PowerPoint</Application>
  <PresentationFormat>On-screen Show (4:3)</PresentationFormat>
  <Paragraphs>90</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Curso SQL Server 2010</vt:lpstr>
      <vt:lpstr>PowerPoint Presentation</vt:lpstr>
      <vt:lpstr>Index scan e table scan</vt:lpstr>
      <vt:lpstr>Scans no SQL Server</vt:lpstr>
      <vt:lpstr>Scans no SQL Server</vt:lpstr>
      <vt:lpstr>PowerPoint Presentation</vt:lpstr>
      <vt:lpstr>Advanced scan (merry-go-round scan) Somente com allocation order scans (não precisa garantir a ordem do resultado)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01 - Query Tuning</dc:title>
  <dc:creator>Fabiano Amorim; Fabiano Neves Amorim</dc:creator>
  <cp:lastModifiedBy>Fabiano</cp:lastModifiedBy>
  <cp:revision>299</cp:revision>
  <dcterms:created xsi:type="dcterms:W3CDTF">2010-05-17T16:38:52Z</dcterms:created>
  <dcterms:modified xsi:type="dcterms:W3CDTF">2012-12-28T09:51:07Z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0x010100FBDDE8392FBFCB49B5618AE07350B2F7</vt:lpwstr>
  </property>
</Properties>
</file>