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7" r:id="rId6"/>
    <p:sldId id="26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3271" autoAdjust="0"/>
  </p:normalViewPr>
  <p:slideViewPr>
    <p:cSldViewPr>
      <p:cViewPr varScale="1">
        <p:scale>
          <a:sx n="65" d="100"/>
          <a:sy n="65" d="100"/>
        </p:scale>
        <p:origin x="-1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SQL07 - Recursos de Otimização para o desenvolvedor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Introdução à otimização no SQL Server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smtClean="0"/>
              <a:t>Spools – Lazy Spool</a:t>
            </a:r>
            <a:endParaRPr lang="pt-BR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1145" y="976660"/>
            <a:ext cx="5040560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ID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Customer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Employee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Quantity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  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Value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OrderDate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|--- |-------- |--------- |-------- |------- |----------|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34 |       2 |  Fabiano |     214 | 612.54 |2014-11-28|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38 |       2 |    Neves |     134 |1939.37 |2008-03-05|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64 |       1 |  Fabiano |      35 |1242.71 |2007-07-17|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|102 |       2 |   Amorim |     214 |1588.31 |2015-07-27|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|256 |       1 |  Fabiano |     125 |  16.66 |2014-08-31|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|257 |       3 |    Neves |      37 |1707.27 |2011-11-26|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|265 |       3 |  Fabiano |      15 |1985.50 |2015-12-26|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|271 |       1 |  Fabiano |     209 |1746.60 |2015-06-25|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|288 |       1 |   Amorim |      90 | 624.94 |2017-06-06|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|291 |       3 |   Amorim |      83 |1227.21 |2015-09-05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Tabela: </a:t>
            </a:r>
            <a:r>
              <a:rPr lang="pt-BR" dirty="0" err="1" smtClean="0"/>
              <a:t>Orders_LazySpool</a:t>
            </a:r>
            <a:endParaRPr lang="pt-BR" dirty="0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5234820" y="1412776"/>
            <a:ext cx="3744416" cy="149554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Ped1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Ped1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Value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8080"/>
                </a:solidFill>
                <a:latin typeface="Consolas"/>
              </a:rPr>
              <a:t>Orders_LazySpool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Ped1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Ped1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Value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 </a:t>
            </a:r>
            <a:endParaRPr lang="pt-BR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/>
              </a:rPr>
              <a:t>AVG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Ped2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Value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)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   </a:t>
            </a:r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8080"/>
                </a:solidFill>
                <a:latin typeface="Consolas"/>
              </a:rPr>
              <a:t>Orders_LazySpool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Ped2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WHERE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Ped2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Ped1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Customer</a:t>
            </a:r>
            <a:r>
              <a:rPr lang="pt-BR" sz="1200" dirty="0" smtClean="0">
                <a:solidFill>
                  <a:srgbClr val="808080"/>
                </a:solidFill>
                <a:latin typeface="Consolas"/>
              </a:rPr>
              <a:t>)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64" y="3501008"/>
            <a:ext cx="78009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6876256" y="3501008"/>
            <a:ext cx="1368152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5436096" y="3476733"/>
            <a:ext cx="1080120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ounded Rectangle 13"/>
          <p:cNvSpPr/>
          <p:nvPr/>
        </p:nvSpPr>
        <p:spPr>
          <a:xfrm>
            <a:off x="4211960" y="3481496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2999434" y="3466767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ounded Rectangle 15"/>
          <p:cNvSpPr/>
          <p:nvPr/>
        </p:nvSpPr>
        <p:spPr>
          <a:xfrm>
            <a:off x="1776679" y="3481515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unded Rectangle 16"/>
          <p:cNvSpPr/>
          <p:nvPr/>
        </p:nvSpPr>
        <p:spPr>
          <a:xfrm>
            <a:off x="7107028" y="4581128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389472" y="4581128"/>
            <a:ext cx="1100793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4253613" y="4571732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le 19"/>
          <p:cNvSpPr/>
          <p:nvPr/>
        </p:nvSpPr>
        <p:spPr>
          <a:xfrm>
            <a:off x="3003779" y="4581128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4253613" y="5551562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565910" y="3466767"/>
            <a:ext cx="909746" cy="864096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5496" y="1052736"/>
            <a:ext cx="5040560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ID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Customer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Employee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Quantity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  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Value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  <a:r>
              <a:rPr lang="pt-BR" sz="1200" dirty="0" err="1">
                <a:solidFill>
                  <a:srgbClr val="171717"/>
                </a:solidFill>
                <a:latin typeface="Consolas"/>
              </a:rPr>
              <a:t>OrderDate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 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|--- |-------- |--------- |-------- |------- |----------|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|256 |       1 |  Fabiano |     125 |  16.66 |2014-08-31|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|271 |       1 |  Fabiano |     209 |1746.60 |2015-06-25|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|288 |       1 |   Amorim |      90 | 624.94 |2017-06-06|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 64 |       1 |  Fabiano |      35 |1242.71 |2007-07-17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</a:p>
          <a:p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 34 |       2 |  Fabiano |     214 | 612.54 |2014-11-28|</a:t>
            </a:r>
          </a:p>
          <a:p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 38 |       2 |    Neves |     134 |1939.37 |2008-03-05|</a:t>
            </a:r>
          </a:p>
          <a:p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102 |       2 |   Amorim |     214 |1588.31 |2015-07-27|</a:t>
            </a:r>
          </a:p>
          <a:p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  <a:r>
              <a:rPr lang="pt-BR" sz="1200" dirty="0">
                <a:solidFill>
                  <a:srgbClr val="171717"/>
                </a:solidFill>
                <a:latin typeface="Consolas"/>
              </a:rPr>
              <a:t>291 |       3 |   Amorim |      83 |1227.21 |2015-09-05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|257 |       3 |    Neves |      37 |1707.27 |2011-11-26|</a:t>
            </a:r>
          </a:p>
          <a:p>
            <a:r>
              <a:rPr lang="pt-BR" sz="1200" dirty="0">
                <a:solidFill>
                  <a:srgbClr val="171717"/>
                </a:solidFill>
                <a:latin typeface="Consolas"/>
              </a:rPr>
              <a:t>|265 |       3 |  Fabiano |      15 |1985.50 |2015-12-26</a:t>
            </a:r>
            <a:r>
              <a:rPr lang="pt-BR" sz="1200" dirty="0" smtClean="0">
                <a:solidFill>
                  <a:srgbClr val="171717"/>
                </a:solidFill>
                <a:latin typeface="Consolas"/>
              </a:rPr>
              <a:t>|</a:t>
            </a:r>
            <a:endParaRPr lang="pt-BR" sz="1200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2876" y="1474216"/>
            <a:ext cx="144016" cy="1830720"/>
          </a:xfrm>
          <a:prstGeom prst="roundRect">
            <a:avLst/>
          </a:prstGeom>
          <a:solidFill>
            <a:schemeClr val="accent3">
              <a:alpha val="31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ounded Rectangle 25"/>
          <p:cNvSpPr/>
          <p:nvPr/>
        </p:nvSpPr>
        <p:spPr>
          <a:xfrm>
            <a:off x="122064" y="1438902"/>
            <a:ext cx="4824724" cy="76783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Spool </a:t>
            </a:r>
            <a:r>
              <a:rPr lang="en-US" b="1" i="1" dirty="0" smtClean="0">
                <a:solidFill>
                  <a:schemeClr val="tx1"/>
                </a:solidFill>
              </a:rPr>
              <a:t>Cache</a:t>
            </a:r>
            <a:endParaRPr lang="pt-BR" b="1" i="1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2085" y="1414410"/>
            <a:ext cx="1166875" cy="2568899"/>
            <a:chOff x="-1923468" y="613754"/>
            <a:chExt cx="1166875" cy="3706301"/>
          </a:xfrm>
        </p:grpSpPr>
        <p:sp>
          <p:nvSpPr>
            <p:cNvPr id="11" name="Curved Right Arrow 10"/>
            <p:cNvSpPr/>
            <p:nvPr/>
          </p:nvSpPr>
          <p:spPr>
            <a:xfrm rot="10800000">
              <a:off x="-1499498" y="944345"/>
              <a:ext cx="742905" cy="337571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-1923468" y="613754"/>
              <a:ext cx="504056" cy="116415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7504" y="4345611"/>
            <a:ext cx="3960440" cy="2189129"/>
            <a:chOff x="107504" y="4345611"/>
            <a:chExt cx="3960440" cy="2189129"/>
          </a:xfrm>
        </p:grpSpPr>
        <p:sp>
          <p:nvSpPr>
            <p:cNvPr id="30" name="Rounded Rectangle 29"/>
            <p:cNvSpPr/>
            <p:nvPr/>
          </p:nvSpPr>
          <p:spPr>
            <a:xfrm>
              <a:off x="107504" y="6309320"/>
              <a:ext cx="3960440" cy="225420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</a:rPr>
                <a:t>Loop Join - </a:t>
              </a:r>
              <a:r>
                <a:rPr lang="en-US" sz="1600" b="1" i="1" dirty="0" err="1" smtClean="0">
                  <a:solidFill>
                    <a:schemeClr val="tx1"/>
                  </a:solidFill>
                </a:rPr>
                <a:t>sem</a:t>
              </a:r>
              <a:r>
                <a:rPr lang="en-US" sz="1600" b="1" i="1" dirty="0" smtClean="0">
                  <a:solidFill>
                    <a:schemeClr val="tx1"/>
                  </a:solidFill>
                </a:rPr>
                <a:t> predicate (cross join)</a:t>
              </a:r>
              <a:endParaRPr lang="pt-BR" sz="16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6" idx="2"/>
              <a:endCxn id="30" idx="0"/>
            </p:cNvCxnSpPr>
            <p:nvPr/>
          </p:nvCxnSpPr>
          <p:spPr>
            <a:xfrm flipH="1">
              <a:off x="2087724" y="4345611"/>
              <a:ext cx="143828" cy="19637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395403" y="5445224"/>
            <a:ext cx="3583833" cy="648072"/>
            <a:chOff x="5395403" y="5445224"/>
            <a:chExt cx="3583833" cy="648072"/>
          </a:xfrm>
        </p:grpSpPr>
        <p:sp>
          <p:nvSpPr>
            <p:cNvPr id="36" name="Rounded Rectangle 35"/>
            <p:cNvSpPr/>
            <p:nvPr/>
          </p:nvSpPr>
          <p:spPr>
            <a:xfrm>
              <a:off x="5395403" y="5570401"/>
              <a:ext cx="3583833" cy="522895"/>
            </a:xfrm>
            <a:prstGeom prst="roundRect">
              <a:avLst/>
            </a:prstGeom>
            <a:solidFill>
              <a:schemeClr val="accent3">
                <a:alpha val="31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[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Expr1011] </a:t>
              </a:r>
              <a:r>
                <a:rPr lang="en-US" sz="1000" b="1" i="1" dirty="0">
                  <a:solidFill>
                    <a:schemeClr val="tx1"/>
                  </a:solidFill>
                </a:rPr>
                <a:t>= COUNT(*) = 4</a:t>
              </a:r>
              <a:endParaRPr lang="pt-BR" sz="1000" b="1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i="1" dirty="0" smtClean="0">
                  <a:solidFill>
                    <a:schemeClr val="tx1"/>
                  </a:solidFill>
                </a:rPr>
                <a:t>[Expr1012] 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= SUM </a:t>
              </a:r>
              <a:r>
                <a:rPr lang="en-US" sz="1000" b="1" i="1" dirty="0">
                  <a:solidFill>
                    <a:schemeClr val="tx1"/>
                  </a:solidFill>
                </a:rPr>
                <a:t>(16.66 +1746.60+624.94+1242.71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) = 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3630.91</a:t>
              </a:r>
              <a:endParaRPr lang="en-US" sz="10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8" idx="2"/>
              <a:endCxn id="36" idx="0"/>
            </p:cNvCxnSpPr>
            <p:nvPr/>
          </p:nvCxnSpPr>
          <p:spPr>
            <a:xfrm>
              <a:off x="5939869" y="5445224"/>
              <a:ext cx="1247451" cy="1251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08486" y="5435828"/>
            <a:ext cx="4262839" cy="1389892"/>
            <a:chOff x="4716397" y="4841974"/>
            <a:chExt cx="4262839" cy="1389892"/>
          </a:xfrm>
        </p:grpSpPr>
        <p:sp>
          <p:nvSpPr>
            <p:cNvPr id="42" name="Rounded Rectangle 41"/>
            <p:cNvSpPr/>
            <p:nvPr/>
          </p:nvSpPr>
          <p:spPr>
            <a:xfrm>
              <a:off x="5395403" y="5563883"/>
              <a:ext cx="3583833" cy="667983"/>
            </a:xfrm>
            <a:prstGeom prst="roundRect">
              <a:avLst/>
            </a:prstGeom>
            <a:solidFill>
              <a:schemeClr val="accent3">
                <a:alpha val="31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i="1" dirty="0">
                  <a:solidFill>
                    <a:schemeClr val="tx1"/>
                  </a:solidFill>
                </a:rPr>
                <a:t>[Expr1004] = 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CASE </a:t>
              </a:r>
            </a:p>
            <a:p>
              <a:r>
                <a:rPr lang="en-US" sz="1000" b="1" i="1" dirty="0">
                  <a:solidFill>
                    <a:schemeClr val="tx1"/>
                  </a:solidFill>
                </a:rPr>
                <a:t> 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                           WHEN </a:t>
              </a:r>
              <a:r>
                <a:rPr lang="en-US" sz="1000" b="1" i="1" dirty="0">
                  <a:solidFill>
                    <a:schemeClr val="tx1"/>
                  </a:solidFill>
                </a:rPr>
                <a:t>[Expr1011]=(0) THEN NULL </a:t>
              </a:r>
              <a:endParaRPr lang="en-US" sz="1000" b="1" i="1" dirty="0" smtClean="0">
                <a:solidFill>
                  <a:schemeClr val="tx1"/>
                </a:solidFill>
              </a:endParaRPr>
            </a:p>
            <a:p>
              <a:r>
                <a:rPr lang="en-US" sz="1000" b="1" i="1" dirty="0">
                  <a:solidFill>
                    <a:schemeClr val="tx1"/>
                  </a:solidFill>
                </a:rPr>
                <a:t> 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                           ELSE </a:t>
              </a:r>
              <a:r>
                <a:rPr lang="en-US" sz="1000" b="1" i="1" dirty="0">
                  <a:solidFill>
                    <a:schemeClr val="tx1"/>
                  </a:solidFill>
                </a:rPr>
                <a:t>[Expr1012</a:t>
              </a:r>
              <a:r>
                <a:rPr lang="en-US" sz="1000" b="1" i="1" dirty="0" smtClean="0">
                  <a:solidFill>
                    <a:schemeClr val="tx1"/>
                  </a:solidFill>
                </a:rPr>
                <a:t>]/[Expr1011]</a:t>
              </a:r>
            </a:p>
            <a:p>
              <a:r>
                <a:rPr lang="en-US" sz="1000" b="1" i="1" dirty="0">
                  <a:solidFill>
                    <a:schemeClr val="tx1"/>
                  </a:solidFill>
                </a:rPr>
                <a:t>                        END = 907.72</a:t>
              </a:r>
              <a:endParaRPr lang="pt-BR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19" idx="2"/>
              <a:endCxn id="42" idx="1"/>
            </p:cNvCxnSpPr>
            <p:nvPr/>
          </p:nvCxnSpPr>
          <p:spPr>
            <a:xfrm>
              <a:off x="4716397" y="4841974"/>
              <a:ext cx="679006" cy="10559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7504" y="5445224"/>
            <a:ext cx="4839284" cy="1368152"/>
            <a:chOff x="107504" y="5166588"/>
            <a:chExt cx="4839284" cy="1368152"/>
          </a:xfrm>
        </p:grpSpPr>
        <p:sp>
          <p:nvSpPr>
            <p:cNvPr id="51" name="Rounded Rectangle 50"/>
            <p:cNvSpPr/>
            <p:nvPr/>
          </p:nvSpPr>
          <p:spPr>
            <a:xfrm>
              <a:off x="107504" y="6309320"/>
              <a:ext cx="4839284" cy="225420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</a:rPr>
                <a:t>Loop Join - predicate (Ped1.Value &lt; [Expr1004])</a:t>
              </a:r>
              <a:endParaRPr lang="pt-BR" sz="16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20" idx="2"/>
              <a:endCxn id="51" idx="0"/>
            </p:cNvCxnSpPr>
            <p:nvPr/>
          </p:nvCxnSpPr>
          <p:spPr>
            <a:xfrm flipH="1">
              <a:off x="2527146" y="5166588"/>
              <a:ext cx="931506" cy="11427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33792" y="1440006"/>
            <a:ext cx="4834346" cy="568297"/>
            <a:chOff x="133792" y="1440006"/>
            <a:chExt cx="4834346" cy="568297"/>
          </a:xfrm>
        </p:grpSpPr>
        <p:sp>
          <p:nvSpPr>
            <p:cNvPr id="56" name="Rounded Rectangle 55"/>
            <p:cNvSpPr/>
            <p:nvPr/>
          </p:nvSpPr>
          <p:spPr>
            <a:xfrm>
              <a:off x="143414" y="1440006"/>
              <a:ext cx="4824724" cy="203082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33792" y="1822617"/>
              <a:ext cx="4824724" cy="185686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16016" y="2219757"/>
            <a:ext cx="1166873" cy="1763553"/>
            <a:chOff x="-1923468" y="611524"/>
            <a:chExt cx="1166873" cy="2544381"/>
          </a:xfrm>
        </p:grpSpPr>
        <p:sp>
          <p:nvSpPr>
            <p:cNvPr id="60" name="Curved Right Arrow 59"/>
            <p:cNvSpPr/>
            <p:nvPr/>
          </p:nvSpPr>
          <p:spPr>
            <a:xfrm rot="10800000">
              <a:off x="-1499500" y="729084"/>
              <a:ext cx="742905" cy="242682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-1923468" y="611524"/>
              <a:ext cx="504056" cy="71846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21908" y="2222178"/>
            <a:ext cx="4824724" cy="51061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Spool </a:t>
            </a:r>
            <a:r>
              <a:rPr lang="en-US" b="1" i="1" dirty="0" smtClean="0">
                <a:solidFill>
                  <a:schemeClr val="tx1"/>
                </a:solidFill>
              </a:rPr>
              <a:t>Cache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403648" y="7029400"/>
            <a:ext cx="712879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i="1" dirty="0" smtClean="0"/>
              <a:t>.... Processamento continua </a:t>
            </a:r>
            <a:r>
              <a:rPr lang="pt-BR" sz="2200" i="1" smtClean="0"/>
              <a:t>até que </a:t>
            </a:r>
            <a:r>
              <a:rPr lang="pt-BR" sz="2200" i="1" dirty="0" smtClean="0"/>
              <a:t>todas as linhas do operador de </a:t>
            </a:r>
            <a:r>
              <a:rPr lang="pt-BR" sz="2200" i="1" dirty="0" err="1" smtClean="0"/>
              <a:t>sort</a:t>
            </a:r>
            <a:r>
              <a:rPr lang="pt-BR" sz="2200" i="1" dirty="0" smtClean="0"/>
              <a:t> sejam lidas...</a:t>
            </a:r>
          </a:p>
          <a:p>
            <a:pPr algn="ctr"/>
            <a:r>
              <a:rPr lang="en-US" sz="2200" i="1" dirty="0" smtClean="0"/>
              <a:t>Table spool </a:t>
            </a:r>
            <a:r>
              <a:rPr lang="en-US" sz="2200" i="1" dirty="0" err="1" smtClean="0"/>
              <a:t>evita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multiplas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leituras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tabela</a:t>
            </a:r>
            <a:r>
              <a:rPr lang="en-US" sz="2200" i="1" dirty="0" smtClean="0"/>
              <a:t> e </a:t>
            </a:r>
            <a:r>
              <a:rPr lang="en-US" sz="2200" i="1" dirty="0" err="1" smtClean="0"/>
              <a:t>limita</a:t>
            </a:r>
            <a:r>
              <a:rPr lang="en-US" sz="2200" i="1" dirty="0" smtClean="0"/>
              <a:t> a </a:t>
            </a:r>
            <a:r>
              <a:rPr lang="en-US" sz="2200" i="1" dirty="0" err="1" smtClean="0"/>
              <a:t>quantidade</a:t>
            </a:r>
            <a:r>
              <a:rPr lang="en-US" sz="2200" i="1" dirty="0" smtClean="0"/>
              <a:t> de </a:t>
            </a:r>
            <a:r>
              <a:rPr lang="en-US" sz="2200" i="1" dirty="0" err="1" smtClean="0"/>
              <a:t>linhas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processadas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pelo</a:t>
            </a:r>
            <a:r>
              <a:rPr lang="en-US" sz="2200" i="1" dirty="0" smtClean="0"/>
              <a:t> Stream Aggregate.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428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5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4 -0.68033 " pathEditMode="relative" rAng="0" ptsTypes="AA">
                                      <p:cBhvr>
                                        <p:cTn id="2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uild="allAtOnce" animBg="1"/>
      <p:bldP spid="7" grpId="0"/>
      <p:bldP spid="9" grpId="0" animBg="1"/>
      <p:bldP spid="10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6" grpId="2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8913"/>
            <a:ext cx="8808720" cy="792162"/>
          </a:xfrm>
        </p:spPr>
        <p:txBody>
          <a:bodyPr/>
          <a:lstStyle/>
          <a:p>
            <a:pPr algn="ctr"/>
            <a:r>
              <a:rPr lang="en-US" dirty="0"/>
              <a:t>Halloween Problem</a:t>
            </a:r>
            <a:endParaRPr lang="en-US" sz="4000" dirty="0" smtClean="0"/>
          </a:p>
        </p:txBody>
      </p:sp>
      <p:pic>
        <p:nvPicPr>
          <p:cNvPr id="8" name="Picture 5" descr="C:\Users\User\AppData\Local\Microsoft\Windows\Temporary Internet Files\Content.IE5\VD7AFLPK\MCj043620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989316"/>
            <a:ext cx="1471382" cy="1471382"/>
          </a:xfrm>
          <a:prstGeom prst="rect">
            <a:avLst/>
          </a:prstGeom>
          <a:noFill/>
        </p:spPr>
      </p:pic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649014" y="1051031"/>
            <a:ext cx="7895896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UPDATE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Funcionarios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SET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* 1.1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Funcionarios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&lt;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3000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67544" y="2682786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dirty="0"/>
              <a:t>1    </a:t>
            </a:r>
            <a:r>
              <a:rPr lang="pt-BR" sz="1800" dirty="0" smtClean="0"/>
              <a:t>|  Fabiano  | 1900,00</a:t>
            </a:r>
            <a:endParaRPr lang="pt-BR" sz="1800" dirty="0"/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</a:t>
            </a:r>
            <a:r>
              <a:rPr lang="pt-BR" sz="1800" dirty="0" smtClean="0"/>
              <a:t>Luciano  | </a:t>
            </a:r>
            <a:r>
              <a:rPr lang="pt-BR" sz="1800" dirty="0" smtClean="0"/>
              <a:t>2050,00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</a:t>
            </a:r>
            <a:r>
              <a:rPr lang="pt-BR" sz="1800" dirty="0" smtClean="0"/>
              <a:t>Gilberto  | </a:t>
            </a:r>
            <a:r>
              <a:rPr lang="pt-BR" sz="1800" dirty="0" smtClean="0"/>
              <a:t>2070,00</a:t>
            </a:r>
            <a:endParaRPr lang="pt-BR" sz="1800" dirty="0"/>
          </a:p>
          <a:p>
            <a:pPr algn="l"/>
            <a:r>
              <a:rPr lang="pt-BR" sz="1800" dirty="0" smtClean="0"/>
              <a:t>4    |  </a:t>
            </a:r>
            <a:r>
              <a:rPr lang="pt-BR" sz="1800" dirty="0" smtClean="0"/>
              <a:t>Ivan         | </a:t>
            </a:r>
            <a:r>
              <a:rPr lang="pt-BR" sz="1800" dirty="0" smtClean="0"/>
              <a:t>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5583" y="2351608"/>
            <a:ext cx="2460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+mn-lt"/>
                <a:cs typeface="Times" pitchFamily="18" charset="0"/>
              </a:rPr>
              <a:t>Tabela de </a:t>
            </a:r>
            <a:r>
              <a:rPr lang="pt-BR" sz="1600" b="1" dirty="0" err="1" smtClean="0">
                <a:latin typeface="+mn-lt"/>
                <a:cs typeface="Times" pitchFamily="18" charset="0"/>
              </a:rPr>
              <a:t>Funcionarios</a:t>
            </a:r>
            <a:endParaRPr lang="pt-BR" sz="1600" b="1" dirty="0">
              <a:latin typeface="+mn-lt"/>
              <a:cs typeface="Times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466415" y="2725564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1900,00 |  1</a:t>
            </a:r>
            <a:endParaRPr lang="pt-BR" sz="1800" dirty="0"/>
          </a:p>
          <a:p>
            <a:pPr algn="l"/>
            <a:r>
              <a:rPr lang="pt-BR" sz="1800" dirty="0" smtClean="0"/>
              <a:t>2050,00 |  2</a:t>
            </a:r>
          </a:p>
          <a:p>
            <a:pPr algn="l"/>
            <a:r>
              <a:rPr lang="pt-BR" sz="1800" dirty="0" smtClean="0"/>
              <a:t>2070,00 |  3</a:t>
            </a:r>
            <a:endParaRPr lang="pt-BR" sz="1800" dirty="0"/>
          </a:p>
          <a:p>
            <a:pPr algn="l"/>
            <a:r>
              <a:rPr lang="pt-BR" sz="1800" dirty="0" smtClean="0"/>
              <a:t>2090,00 |  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75011" y="2344245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+mn-lt"/>
                <a:cs typeface="Times" pitchFamily="18" charset="0"/>
              </a:rPr>
              <a:t>Dados no Índice por Salário</a:t>
            </a:r>
            <a:endParaRPr lang="pt-BR" sz="1600" b="1" dirty="0">
              <a:latin typeface="+mn-lt"/>
              <a:cs typeface="Times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34097" y="2380267"/>
            <a:ext cx="236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Update</a:t>
            </a:r>
            <a:endParaRPr lang="pt-BR" sz="2400" b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907725" y="2920422"/>
            <a:ext cx="3479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Procura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atualizada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utilizando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553200" y="2826802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2050,00 |  2</a:t>
            </a:r>
          </a:p>
          <a:p>
            <a:pPr algn="l"/>
            <a:r>
              <a:rPr lang="pt-BR" sz="1800" dirty="0" smtClean="0"/>
              <a:t>2070,00 |  3</a:t>
            </a:r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2090,00 |  1</a:t>
            </a:r>
          </a:p>
          <a:p>
            <a:pPr algn="l"/>
            <a:r>
              <a:rPr lang="pt-BR" sz="1800" dirty="0" smtClean="0"/>
              <a:t>2090,00 |  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42536" y="2897943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2070,00 |  3</a:t>
            </a:r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2090,00 |  1</a:t>
            </a:r>
          </a:p>
          <a:p>
            <a:pPr algn="l"/>
            <a:r>
              <a:rPr lang="pt-BR" sz="1800" dirty="0" smtClean="0"/>
              <a:t>2090,00 |  4</a:t>
            </a:r>
          </a:p>
          <a:p>
            <a:pPr algn="l"/>
            <a:r>
              <a:rPr lang="pt-BR" sz="1800" b="1" i="1" dirty="0" smtClean="0">
                <a:solidFill>
                  <a:srgbClr val="FF0000"/>
                </a:solidFill>
              </a:rPr>
              <a:t>2255,00 </a:t>
            </a:r>
            <a:r>
              <a:rPr lang="pt-BR" sz="1800" b="1" i="1" dirty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2</a:t>
            </a:r>
            <a:endParaRPr lang="pt-BR" sz="1800" b="1" i="1" dirty="0">
              <a:solidFill>
                <a:srgbClr val="FF0000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731872" y="2996952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b="1" i="1" dirty="0" smtClean="0">
                <a:solidFill>
                  <a:srgbClr val="FF0000"/>
                </a:solidFill>
              </a:rPr>
              <a:t>2090,00 </a:t>
            </a:r>
            <a:r>
              <a:rPr lang="pt-BR" sz="1800" b="1" i="1" dirty="0">
                <a:solidFill>
                  <a:srgbClr val="FF0000"/>
                </a:solidFill>
              </a:rPr>
              <a:t>|  1</a:t>
            </a:r>
          </a:p>
          <a:p>
            <a:pPr algn="l"/>
            <a:r>
              <a:rPr lang="pt-BR" sz="1800" dirty="0" smtClean="0"/>
              <a:t>2090,00 |  4</a:t>
            </a:r>
          </a:p>
          <a:p>
            <a:pPr algn="l"/>
            <a:r>
              <a:rPr lang="pt-BR" sz="1800" b="1" i="1" dirty="0" smtClean="0">
                <a:solidFill>
                  <a:srgbClr val="FF0000"/>
                </a:solidFill>
              </a:rPr>
              <a:t>2255,00 </a:t>
            </a:r>
            <a:r>
              <a:rPr lang="pt-BR" sz="1800" b="1" i="1" dirty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2</a:t>
            </a:r>
          </a:p>
          <a:p>
            <a:pPr algn="l"/>
            <a:r>
              <a:rPr lang="pt-BR" sz="1800" b="1" i="1" dirty="0" smtClean="0">
                <a:solidFill>
                  <a:srgbClr val="FF0000"/>
                </a:solidFill>
              </a:rPr>
              <a:t>2277,00 </a:t>
            </a:r>
            <a:r>
              <a:rPr lang="pt-BR" sz="1800" b="1" i="1" dirty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3</a:t>
            </a:r>
            <a:endParaRPr lang="pt-BR" sz="1800" b="1" i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995712" y="4349486"/>
            <a:ext cx="330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Atualiza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no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Cluster, e no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92832" y="2826802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1    </a:t>
            </a:r>
            <a:r>
              <a:rPr lang="pt-BR" sz="1800" b="1" i="1" dirty="0" smtClean="0">
                <a:solidFill>
                  <a:srgbClr val="FF0000"/>
                </a:solidFill>
              </a:rPr>
              <a:t>|  Fabiano  | 2090,00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</a:t>
            </a:r>
            <a:r>
              <a:rPr lang="pt-BR" sz="1800" dirty="0" smtClean="0"/>
              <a:t>Luciano     </a:t>
            </a:r>
            <a:r>
              <a:rPr lang="pt-BR" sz="1800" dirty="0" smtClean="0"/>
              <a:t>| 2050,00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</a:t>
            </a:r>
            <a:r>
              <a:rPr lang="pt-BR" dirty="0" smtClean="0"/>
              <a:t>Gilberto</a:t>
            </a:r>
            <a:r>
              <a:rPr lang="pt-BR" sz="1800" dirty="0" smtClean="0"/>
              <a:t>    </a:t>
            </a:r>
            <a:r>
              <a:rPr lang="pt-BR" sz="1800" dirty="0" smtClean="0"/>
              <a:t>| 2070,00</a:t>
            </a:r>
            <a:endParaRPr lang="pt-BR" sz="1800" dirty="0"/>
          </a:p>
          <a:p>
            <a:pPr algn="l"/>
            <a:r>
              <a:rPr lang="pt-BR" sz="1800" dirty="0" smtClean="0"/>
              <a:t>4    |  </a:t>
            </a:r>
            <a:r>
              <a:rPr lang="pt-BR" sz="1800" dirty="0" smtClean="0"/>
              <a:t>Ivan     </a:t>
            </a:r>
            <a:r>
              <a:rPr lang="pt-BR" sz="1800" dirty="0" smtClean="0"/>
              <a:t>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9528" y="2996952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1    </a:t>
            </a:r>
            <a:r>
              <a:rPr lang="pt-BR" sz="1800" b="1" i="1" dirty="0" smtClean="0">
                <a:solidFill>
                  <a:srgbClr val="FF0000"/>
                </a:solidFill>
              </a:rPr>
              <a:t>|  Fabiano  | 2090,00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2    </a:t>
            </a:r>
            <a:r>
              <a:rPr lang="pt-BR" sz="1800" b="1" i="1" dirty="0" smtClean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Luciano     </a:t>
            </a:r>
            <a:r>
              <a:rPr lang="pt-BR" sz="1800" b="1" i="1" dirty="0" smtClean="0">
                <a:solidFill>
                  <a:srgbClr val="FF0000"/>
                </a:solidFill>
              </a:rPr>
              <a:t>| 2255,00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</a:t>
            </a:r>
            <a:r>
              <a:rPr lang="pt-BR" sz="1800" dirty="0" smtClean="0"/>
              <a:t>Gilberto    </a:t>
            </a:r>
            <a:r>
              <a:rPr lang="pt-BR" sz="1800" dirty="0" smtClean="0"/>
              <a:t>| 2070,00</a:t>
            </a:r>
            <a:endParaRPr lang="pt-BR" sz="1800" dirty="0"/>
          </a:p>
          <a:p>
            <a:pPr algn="l"/>
            <a:r>
              <a:rPr lang="pt-BR" sz="1800" dirty="0" smtClean="0"/>
              <a:t>4    |  </a:t>
            </a:r>
            <a:r>
              <a:rPr lang="pt-BR" sz="1800" dirty="0" smtClean="0"/>
              <a:t>Ivan     </a:t>
            </a:r>
            <a:r>
              <a:rPr lang="pt-BR" sz="1800" dirty="0" smtClean="0"/>
              <a:t>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04800" y="3140968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1    </a:t>
            </a:r>
            <a:r>
              <a:rPr lang="pt-BR" sz="1800" b="1" i="1" dirty="0" smtClean="0">
                <a:solidFill>
                  <a:srgbClr val="FF0000"/>
                </a:solidFill>
              </a:rPr>
              <a:t>|  Fabiano  | 2090,00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2    </a:t>
            </a:r>
            <a:r>
              <a:rPr lang="pt-BR" sz="1800" b="1" i="1" dirty="0" smtClean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Luciano   </a:t>
            </a:r>
            <a:r>
              <a:rPr lang="pt-BR" sz="1800" b="1" i="1" dirty="0" smtClean="0">
                <a:solidFill>
                  <a:srgbClr val="FF0000"/>
                </a:solidFill>
              </a:rPr>
              <a:t>| 2255,00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b="1" i="1" dirty="0">
                <a:solidFill>
                  <a:srgbClr val="FF0000"/>
                </a:solidFill>
              </a:rPr>
              <a:t>3    </a:t>
            </a:r>
            <a:r>
              <a:rPr lang="pt-BR" sz="1800" b="1" i="1" dirty="0" smtClean="0">
                <a:solidFill>
                  <a:srgbClr val="FF0000"/>
                </a:solidFill>
              </a:rPr>
              <a:t>|  </a:t>
            </a:r>
            <a:r>
              <a:rPr lang="pt-BR" sz="1800" b="1" i="1" dirty="0" smtClean="0">
                <a:solidFill>
                  <a:srgbClr val="FF0000"/>
                </a:solidFill>
              </a:rPr>
              <a:t>Gilberto  </a:t>
            </a:r>
            <a:r>
              <a:rPr lang="pt-BR" sz="1800" b="1" i="1" dirty="0" smtClean="0">
                <a:solidFill>
                  <a:srgbClr val="FF0000"/>
                </a:solidFill>
              </a:rPr>
              <a:t>| 2277,00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r>
              <a:rPr lang="pt-BR" sz="1800" dirty="0" smtClean="0"/>
              <a:t>4    |  </a:t>
            </a:r>
            <a:r>
              <a:rPr lang="pt-BR" sz="1800" dirty="0" smtClean="0"/>
              <a:t>Ivan     </a:t>
            </a:r>
            <a:r>
              <a:rPr lang="pt-BR" sz="1800" dirty="0" smtClean="0"/>
              <a:t>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4" descr="C:\Users\User\AppData\Local\Microsoft\Windows\Temporary Internet Files\Content.IE5\JJG1CB6D\MCj043620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510" y="4643885"/>
            <a:ext cx="1295400" cy="1828800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1998113" y="5369956"/>
            <a:ext cx="6984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ID = 1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já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foi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atualizado</a:t>
            </a:r>
            <a:endParaRPr lang="pt-B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6667E-6 -7.40741E-7 C -0.00261 -0.0176 -0.00643 -0.03542 -0.01389 -0.05047 C -0.0165 -0.0713 -0.02032 -0.09607 -0.02761 -0.11482 C -0.03126 -0.13935 -0.03386 -0.16389 -0.03803 -0.18843 C -0.03959 -0.19769 -0.04306 -0.2088 -0.04323 -0.21829 C -0.04376 -0.24977 -0.04323 -0.28102 -0.04323 -0.3125 " pathEditMode="relative" ptsTypes="fffffA">
                                      <p:cBhvr>
                                        <p:cTn id="1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/>
      <p:bldP spid="12" grpId="0" build="allAtOnce" animBg="1"/>
      <p:bldP spid="12" grpId="1" build="allAtOnce" animBg="1"/>
      <p:bldP spid="13" grpId="0"/>
      <p:bldP spid="14" grpId="0"/>
      <p:bldP spid="15" grpId="0"/>
      <p:bldP spid="15" grpId="1"/>
      <p:bldP spid="15" grpId="2"/>
      <p:bldP spid="15" grpId="3"/>
      <p:bldP spid="16" grpId="0" animBg="1"/>
      <p:bldP spid="16" grpId="1" animBg="1"/>
      <p:bldP spid="17" grpId="0" animBg="1"/>
      <p:bldP spid="17" grpId="1" animBg="1"/>
      <p:bldP spid="18" grpId="0" animBg="1"/>
      <p:bldP spid="19" grpId="0"/>
      <p:bldP spid="19" grpId="1"/>
      <p:bldP spid="19" grpId="2"/>
      <p:bldP spid="19" grpId="3"/>
      <p:bldP spid="20" grpId="0" animBg="1"/>
      <p:bldP spid="20" grpId="1" animBg="1"/>
      <p:bldP spid="21" grpId="0" animBg="1"/>
      <p:bldP spid="21" grpId="1" animBg="1"/>
      <p:bldP spid="22" grpId="0" animBg="1"/>
      <p:bldP spid="24" grpId="0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5075</TotalTime>
  <Words>685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Curso SQL Server 2010</vt:lpstr>
      <vt:lpstr>PowerPoint Presentation</vt:lpstr>
      <vt:lpstr>Spools – Lazy Spool</vt:lpstr>
      <vt:lpstr>Halloween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Amorim; Fabiano Neves Amorim</dc:creator>
  <cp:lastModifiedBy>Fabiano</cp:lastModifiedBy>
  <cp:revision>368</cp:revision>
  <dcterms:created xsi:type="dcterms:W3CDTF">2010-05-17T16:38:52Z</dcterms:created>
  <dcterms:modified xsi:type="dcterms:W3CDTF">2013-01-28T22:20:30Z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