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8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9" r:id="rId18"/>
    <p:sldId id="280" r:id="rId19"/>
    <p:sldId id="277" r:id="rId20"/>
    <p:sldId id="281" r:id="rId21"/>
    <p:sldId id="278" r:id="rId22"/>
    <p:sldId id="282" r:id="rId23"/>
    <p:sldId id="284" r:id="rId24"/>
    <p:sldId id="283" r:id="rId25"/>
    <p:sldId id="286" r:id="rId26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0" autoAdjust="0"/>
    <p:restoredTop sz="94660"/>
  </p:normalViewPr>
  <p:slideViewPr>
    <p:cSldViewPr>
      <p:cViewPr varScale="1">
        <p:scale>
          <a:sx n="66" d="100"/>
          <a:sy n="66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04/06/2014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5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http://en.wikipedia.org/wiki/Negation_normal_form</a:t>
            </a:r>
          </a:p>
          <a:p>
            <a:r>
              <a:rPr lang="pt-BR" dirty="0" smtClean="0"/>
              <a:t>http://en.wikipedia.org/wiki/De_Morgan%27s_laws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Teoremas_de_De_Morg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Negation_normal_for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95520" y="1276499"/>
            <a:ext cx="3372424" cy="390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509872" y="960541"/>
            <a:ext cx="4894289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</a:t>
            </a:r>
            <a:r>
              <a:rPr lang="pt-BR" sz="560" dirty="0" err="1"/>
              <a:t>Simplified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x_cmpNe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=99)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Shippers(alias TBL: s) Shippers </a:t>
            </a:r>
            <a:r>
              <a:rPr lang="en-US" sz="560" dirty="0" err="1"/>
              <a:t>TableID</a:t>
            </a:r>
            <a:r>
              <a:rPr lang="en-US" sz="560" dirty="0"/>
              <a:t>=373576369 </a:t>
            </a:r>
            <a:r>
              <a:rPr lang="en-US" sz="560" dirty="0" err="1"/>
              <a:t>TableReferenceID</a:t>
            </a:r>
            <a:r>
              <a:rPr lang="en-US" sz="560" dirty="0"/>
              <a:t>=1 </a:t>
            </a:r>
            <a:r>
              <a:rPr lang="en-US" sz="560" dirty="0" err="1"/>
              <a:t>IsRow</a:t>
            </a:r>
            <a:r>
              <a:rPr lang="en-US" sz="560" dirty="0"/>
              <a:t>: COL: IsBaseRow1012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ShipVia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[s].</a:t>
            </a:r>
            <a:r>
              <a:rPr lang="pt-BR" sz="560" dirty="0" err="1"/>
              <a:t>ShipperID</a:t>
            </a:r>
            <a:endParaRPr lang="pt-BR" sz="560" dirty="0"/>
          </a:p>
          <a:p>
            <a:r>
              <a:rPr lang="pt-BR" sz="560" dirty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2 - </a:t>
            </a:r>
            <a:r>
              <a:rPr lang="pt-BR" sz="1600" dirty="0" err="1">
                <a:solidFill>
                  <a:schemeClr val="tx1"/>
                </a:solidFill>
              </a:rPr>
              <a:t>Pre-Otimization</a:t>
            </a:r>
            <a:r>
              <a:rPr lang="pt-BR" sz="1600" dirty="0">
                <a:solidFill>
                  <a:schemeClr val="tx1"/>
                </a:solidFill>
              </a:rPr>
              <a:t> (</a:t>
            </a:r>
            <a:r>
              <a:rPr lang="pt-BR" sz="1600" dirty="0" err="1">
                <a:solidFill>
                  <a:schemeClr val="tx1"/>
                </a:solidFill>
              </a:rPr>
              <a:t>simplification</a:t>
            </a:r>
            <a:r>
              <a:rPr lang="pt-BR" sz="1600" dirty="0">
                <a:solidFill>
                  <a:schemeClr val="tx1"/>
                </a:solidFill>
              </a:rPr>
              <a:t>) – </a:t>
            </a:r>
            <a:r>
              <a:rPr lang="pt-BR" sz="1600" dirty="0" err="1" smtClean="0">
                <a:solidFill>
                  <a:srgbClr val="FF0000"/>
                </a:solidFill>
              </a:rPr>
              <a:t>Simplify</a:t>
            </a:r>
            <a:r>
              <a:rPr lang="pt-BR" sz="1600" dirty="0" smtClean="0">
                <a:solidFill>
                  <a:srgbClr val="FF0000"/>
                </a:solidFill>
              </a:rPr>
              <a:t> (FK join </a:t>
            </a:r>
            <a:r>
              <a:rPr lang="pt-BR" sz="1600" dirty="0" err="1" smtClean="0">
                <a:solidFill>
                  <a:srgbClr val="FF0000"/>
                </a:solidFill>
              </a:rPr>
              <a:t>elimination</a:t>
            </a:r>
            <a:r>
              <a:rPr lang="pt-BR" sz="1600" dirty="0" smtClean="0">
                <a:solidFill>
                  <a:srgbClr val="FF0000"/>
                </a:solidFill>
              </a:rPr>
              <a:t>)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62" y="145077"/>
            <a:ext cx="450636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" dirty="0"/>
              <a:t>*** Input </a:t>
            </a:r>
            <a:r>
              <a:rPr lang="pt-BR" sz="480" dirty="0" err="1"/>
              <a:t>Tree</a:t>
            </a:r>
            <a:r>
              <a:rPr lang="pt-BR" sz="480" dirty="0"/>
              <a:t>: ***</a:t>
            </a:r>
          </a:p>
          <a:p>
            <a:r>
              <a:rPr lang="pt-BR" sz="480" dirty="0"/>
              <a:t>  </a:t>
            </a:r>
            <a:r>
              <a:rPr lang="pt-BR" sz="480" dirty="0" err="1"/>
              <a:t>LogOp_Project</a:t>
            </a:r>
            <a:r>
              <a:rPr lang="pt-BR" sz="480" dirty="0"/>
              <a:t> QCOL: [C].</a:t>
            </a:r>
            <a:r>
              <a:rPr lang="pt-BR" sz="480" dirty="0" err="1"/>
              <a:t>ContactName</a:t>
            </a:r>
            <a:r>
              <a:rPr lang="pt-BR" sz="480" dirty="0"/>
              <a:t> COL: Expr1018  COL: Expr1019  QCOL: [O].</a:t>
            </a:r>
            <a:r>
              <a:rPr lang="pt-BR" sz="480" dirty="0" err="1"/>
              <a:t>Freight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LogOp_Apply</a:t>
            </a:r>
            <a:r>
              <a:rPr lang="pt-BR" sz="480" dirty="0"/>
              <a:t> (</a:t>
            </a:r>
            <a:r>
              <a:rPr lang="pt-BR" sz="480" dirty="0" err="1"/>
              <a:t>x_jtLeftOuter</a:t>
            </a:r>
            <a:r>
              <a:rPr lang="pt-BR" sz="480" dirty="0"/>
              <a:t>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LogOp_GbAgg</a:t>
            </a:r>
            <a:r>
              <a:rPr lang="pt-BR" sz="480" dirty="0"/>
              <a:t> OUT(QCOL: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BY(QCOL: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</a:t>
            </a:r>
            <a:r>
              <a:rPr lang="pt-BR" sz="480" dirty="0" err="1"/>
              <a:t>LogOp_LeftOuterJoin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dbo.Customers</a:t>
            </a:r>
            <a:r>
              <a:rPr lang="pt-BR" sz="480" dirty="0"/>
              <a:t>(alias TBL: C) </a:t>
            </a:r>
            <a:r>
              <a:rPr lang="pt-BR" sz="480" dirty="0" err="1"/>
              <a:t>dbo.Customers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=1493580359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IsBaseRow1001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dbo.Region</a:t>
            </a:r>
            <a:r>
              <a:rPr lang="pt-BR" sz="480" dirty="0"/>
              <a:t>(alias TBL: R) </a:t>
            </a:r>
            <a:r>
              <a:rPr lang="pt-BR" sz="480" dirty="0" err="1"/>
              <a:t>dbo.Region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=1285579618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IsBaseRow1004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[R].</a:t>
            </a:r>
            <a:r>
              <a:rPr lang="pt-BR" sz="480" dirty="0" err="1"/>
              <a:t>RegionDescription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ScaOp_Convert</a:t>
            </a:r>
            <a:r>
              <a:rPr lang="pt-BR" sz="480" dirty="0"/>
              <a:t> </a:t>
            </a:r>
            <a:r>
              <a:rPr lang="pt-BR" sz="480" dirty="0" err="1"/>
              <a:t>nvarchar</a:t>
            </a:r>
            <a:r>
              <a:rPr lang="pt-BR" sz="480" dirty="0"/>
              <a:t> </a:t>
            </a:r>
            <a:r>
              <a:rPr lang="pt-BR" sz="480" dirty="0" err="1"/>
              <a:t>collate</a:t>
            </a:r>
            <a:r>
              <a:rPr lang="pt-BR" sz="480" dirty="0"/>
              <a:t> 53256,Null,Var,Trim,ML=30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Region</a:t>
            </a:r>
            <a:endParaRPr lang="pt-BR" sz="480" dirty="0"/>
          </a:p>
          <a:p>
            <a:r>
              <a:rPr lang="pt-BR" sz="480" dirty="0"/>
              <a:t>                                      </a:t>
            </a:r>
            <a:r>
              <a:rPr lang="pt-BR" sz="480" dirty="0" err="1"/>
              <a:t>ScaOp_Exists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dbo.Orders</a:t>
            </a:r>
            <a:r>
              <a:rPr lang="pt-BR" sz="480" dirty="0"/>
              <a:t>(alias TBL: O) </a:t>
            </a:r>
            <a:r>
              <a:rPr lang="pt-BR" sz="480" dirty="0" err="1"/>
              <a:t>dbo.Orders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=1 </a:t>
            </a:r>
            <a:r>
              <a:rPr lang="pt-BR" sz="480" dirty="0" err="1"/>
              <a:t>IsRow</a:t>
            </a:r>
            <a:r>
              <a:rPr lang="pt-BR" sz="480" dirty="0"/>
              <a:t>: COL: IsBaseRow1006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Orders</a:t>
            </a:r>
            <a:r>
              <a:rPr lang="pt-BR" sz="480" dirty="0"/>
              <a:t>(alias TBL: O) </a:t>
            </a:r>
            <a:r>
              <a:rPr lang="pt-BR" sz="480" dirty="0" err="1"/>
              <a:t>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=2 </a:t>
            </a:r>
            <a:r>
              <a:rPr lang="pt-BR" sz="480" dirty="0" err="1"/>
              <a:t>IsRow</a:t>
            </a:r>
            <a:r>
              <a:rPr lang="pt-BR" sz="480" dirty="0"/>
              <a:t>: COL: IsBaseRow1008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Order_Details</a:t>
            </a:r>
            <a:r>
              <a:rPr lang="pt-BR" sz="480" dirty="0"/>
              <a:t>(alias TBL: </a:t>
            </a:r>
            <a:r>
              <a:rPr lang="pt-BR" sz="480" dirty="0" err="1"/>
              <a:t>od</a:t>
            </a:r>
            <a:r>
              <a:rPr lang="pt-BR" sz="480" dirty="0"/>
              <a:t>) </a:t>
            </a:r>
            <a:r>
              <a:rPr lang="pt-BR" sz="480" dirty="0" err="1"/>
              <a:t>Order_Details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=725577623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IsBaseRow1010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en-US" sz="480" dirty="0"/>
              <a:t>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=1 </a:t>
            </a:r>
            <a:r>
              <a:rPr lang="en-US" sz="480" dirty="0" err="1"/>
              <a:t>IsRow</a:t>
            </a:r>
            <a:r>
              <a:rPr lang="en-US" sz="480" dirty="0"/>
              <a:t>: COL: IsBaseRow1012  [ Card=0 ]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ShipperID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ShipVia</a:t>
            </a:r>
            <a:endParaRPr lang="pt-BR" sz="480" dirty="0"/>
          </a:p>
          <a:p>
            <a:r>
              <a:rPr lang="pt-BR" sz="480" dirty="0"/>
              <a:t>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=2 </a:t>
            </a:r>
            <a:r>
              <a:rPr lang="en-US" sz="480" dirty="0" err="1"/>
              <a:t>IsRow</a:t>
            </a:r>
            <a:r>
              <a:rPr lang="en-US" sz="480" dirty="0"/>
              <a:t>: COL: IsBaseRow1014  [ Card=0 ]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CompanyName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TI(varchar collate 53256,Var,Trim,ML=16) XVAR(</a:t>
            </a:r>
            <a:r>
              <a:rPr lang="en-US" sz="480" dirty="0" err="1"/>
              <a:t>varchar,Not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</a:t>
            </a:r>
            <a:r>
              <a:rPr lang="en-US" sz="480" dirty="0" err="1"/>
              <a:t>Len,Data</a:t>
            </a:r>
            <a:r>
              <a:rPr lang="en-US" sz="480" dirty="0"/>
              <a:t> = (16,Federal Shipping))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[C].City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53256,Null,Var,Trim,ML=8000) XVAR(</a:t>
            </a:r>
            <a:r>
              <a:rPr lang="pt-BR" sz="480" dirty="0" err="1"/>
              <a:t>varchar,Owned,Value</a:t>
            </a:r>
            <a:r>
              <a:rPr lang="pt-BR" sz="480" dirty="0"/>
              <a:t>=</a:t>
            </a:r>
            <a:r>
              <a:rPr lang="pt-BR" sz="480" dirty="0" err="1"/>
              <a:t>Len,Data</a:t>
            </a:r>
            <a:r>
              <a:rPr lang="pt-BR" sz="480" dirty="0"/>
              <a:t> = (6,Berlin))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Freight</a:t>
            </a:r>
            <a:endParaRPr lang="pt-BR" sz="480" dirty="0"/>
          </a:p>
          <a:p>
            <a:r>
              <a:rPr lang="en-US" sz="480" dirty="0"/>
              <a:t>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money,Null,ML</a:t>
            </a:r>
            <a:r>
              <a:rPr lang="en-US" sz="480" dirty="0"/>
              <a:t>=8) XVAR(</a:t>
            </a:r>
            <a:r>
              <a:rPr lang="en-US" sz="480" dirty="0" err="1"/>
              <a:t>money,Not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=(10000units)=(990000))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en-US" sz="480" dirty="0"/>
              <a:t>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datetime,Null,ML</a:t>
            </a:r>
            <a:r>
              <a:rPr lang="en-US" sz="480" dirty="0"/>
              <a:t>=8) XVAR(</a:t>
            </a:r>
            <a:r>
              <a:rPr lang="en-US" sz="480" dirty="0" err="1"/>
              <a:t>datetime,Not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=(days,300secs)=(0,0))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int,ML</a:t>
            </a:r>
            <a:r>
              <a:rPr lang="pt-BR" sz="480" dirty="0"/>
              <a:t>=4) XVAR(</a:t>
            </a:r>
            <a:r>
              <a:rPr lang="pt-BR" sz="480" dirty="0" err="1"/>
              <a:t>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=222)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=35)</a:t>
            </a:r>
          </a:p>
          <a:p>
            <a:r>
              <a:rPr lang="pt-BR" sz="480" dirty="0"/>
              <a:t>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AncOp_PrjEl</a:t>
            </a:r>
            <a:r>
              <a:rPr lang="pt-BR" sz="480" dirty="0"/>
              <a:t> COL: Expr1018 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ScaOp_Subquery</a:t>
            </a:r>
            <a:r>
              <a:rPr lang="pt-BR" sz="480" dirty="0"/>
              <a:t>  COL: Expr1017 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</a:t>
            </a:r>
            <a:r>
              <a:rPr lang="en-US" sz="480" dirty="0" err="1"/>
              <a:t>LogOp_Get</a:t>
            </a:r>
            <a:r>
              <a:rPr lang="en-US" sz="480" dirty="0"/>
              <a:t> TBL: Employees(alias TBL: E) Employees </a:t>
            </a:r>
            <a:r>
              <a:rPr lang="en-US" sz="480" dirty="0" err="1"/>
              <a:t>TableID</a:t>
            </a:r>
            <a:r>
              <a:rPr lang="en-US" sz="480" dirty="0"/>
              <a:t>=245575913 </a:t>
            </a:r>
            <a:r>
              <a:rPr lang="en-US" sz="480" dirty="0" err="1"/>
              <a:t>TableReferenceID</a:t>
            </a:r>
            <a:r>
              <a:rPr lang="en-US" sz="480" dirty="0"/>
              <a:t>=0 </a:t>
            </a:r>
            <a:r>
              <a:rPr lang="en-US" sz="480" dirty="0" err="1"/>
              <a:t>IsRow</a:t>
            </a:r>
            <a:r>
              <a:rPr lang="en-US" sz="480" dirty="0"/>
              <a:t>: COL: IsBaseRow1016  [ Card=0 ]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Expr1017 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FirstName</a:t>
            </a:r>
            <a:endParaRPr lang="pt-BR" sz="480" dirty="0"/>
          </a:p>
          <a:p>
            <a:r>
              <a:rPr lang="pt-BR" sz="480" dirty="0"/>
              <a:t>        </a:t>
            </a:r>
            <a:r>
              <a:rPr lang="pt-BR" sz="480" dirty="0" err="1"/>
              <a:t>AncOp_PrjEl</a:t>
            </a:r>
            <a:r>
              <a:rPr lang="pt-BR" sz="480" dirty="0"/>
              <a:t> COL: Expr1019 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ScaOp_Convert</a:t>
            </a:r>
            <a:r>
              <a:rPr lang="pt-BR" sz="480" dirty="0"/>
              <a:t> 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53256,Null,Var,Trim,ML=10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pt-BR" sz="480" dirty="0"/>
              <a:t>*******************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620688"/>
            <a:ext cx="4459031" cy="25853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&lt;&gt; 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121897" y="3286387"/>
            <a:ext cx="5098175" cy="64666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pt-BR" sz="700" dirty="0" err="1"/>
              <a:t>LogOp_Get</a:t>
            </a:r>
            <a:r>
              <a:rPr lang="pt-BR" sz="700" dirty="0"/>
              <a:t> TBL: </a:t>
            </a:r>
            <a:r>
              <a:rPr lang="pt-BR" sz="700" dirty="0" err="1"/>
              <a:t>dbo.Region</a:t>
            </a:r>
            <a:r>
              <a:rPr lang="pt-BR" sz="700" dirty="0"/>
              <a:t>(alias TBL: R) </a:t>
            </a:r>
            <a:r>
              <a:rPr lang="pt-BR" sz="700" dirty="0" err="1"/>
              <a:t>dbo.Region</a:t>
            </a:r>
            <a:r>
              <a:rPr lang="pt-BR" sz="700" dirty="0"/>
              <a:t> </a:t>
            </a:r>
            <a:r>
              <a:rPr lang="pt-BR" sz="700" dirty="0" err="1"/>
              <a:t>TableID</a:t>
            </a:r>
            <a:r>
              <a:rPr lang="pt-BR" sz="700" dirty="0"/>
              <a:t>=1285579618 </a:t>
            </a:r>
            <a:r>
              <a:rPr lang="pt-BR" sz="700" dirty="0" err="1"/>
              <a:t>TableReferenceID</a:t>
            </a:r>
            <a:r>
              <a:rPr lang="pt-BR" sz="700" dirty="0"/>
              <a:t>=0 </a:t>
            </a:r>
            <a:r>
              <a:rPr lang="pt-BR" sz="700" dirty="0" err="1"/>
              <a:t>IsRow</a:t>
            </a:r>
            <a:r>
              <a:rPr lang="pt-BR" sz="700" dirty="0"/>
              <a:t>: COL: IsBaseRow1004  [ </a:t>
            </a:r>
            <a:r>
              <a:rPr lang="pt-BR" sz="700" dirty="0" err="1"/>
              <a:t>Card</a:t>
            </a:r>
            <a:r>
              <a:rPr lang="pt-BR" sz="700" dirty="0"/>
              <a:t>=0 ]</a:t>
            </a:r>
          </a:p>
          <a:p>
            <a:r>
              <a:rPr lang="pt-BR" sz="700" dirty="0" err="1"/>
              <a:t>ScaOp_Comp</a:t>
            </a:r>
            <a:r>
              <a:rPr lang="pt-BR" sz="700" dirty="0"/>
              <a:t> </a:t>
            </a:r>
            <a:r>
              <a:rPr lang="pt-BR" sz="700" dirty="0" err="1"/>
              <a:t>x_cmpEq</a:t>
            </a:r>
            <a:endParaRPr lang="pt-BR" sz="700" dirty="0"/>
          </a:p>
          <a:p>
            <a:r>
              <a:rPr lang="pt-BR" sz="700" dirty="0"/>
              <a:t>   </a:t>
            </a:r>
            <a:r>
              <a:rPr lang="pt-BR" sz="700" dirty="0" err="1"/>
              <a:t>ScaOp_Identifier</a:t>
            </a:r>
            <a:r>
              <a:rPr lang="pt-BR" sz="700" dirty="0"/>
              <a:t> QCOL: [R].</a:t>
            </a:r>
            <a:r>
              <a:rPr lang="pt-BR" sz="700" dirty="0" err="1"/>
              <a:t>RegionDescription</a:t>
            </a:r>
            <a:endParaRPr lang="pt-BR" sz="700" dirty="0"/>
          </a:p>
          <a:p>
            <a:r>
              <a:rPr lang="pt-BR" sz="700" dirty="0"/>
              <a:t>   </a:t>
            </a:r>
            <a:r>
              <a:rPr lang="pt-BR" sz="700" dirty="0" err="1"/>
              <a:t>ScaOp_Convert</a:t>
            </a:r>
            <a:r>
              <a:rPr lang="pt-BR" sz="700" dirty="0"/>
              <a:t> </a:t>
            </a:r>
            <a:r>
              <a:rPr lang="pt-BR" sz="700" dirty="0" err="1"/>
              <a:t>nvarchar</a:t>
            </a:r>
            <a:r>
              <a:rPr lang="pt-BR" sz="700" dirty="0"/>
              <a:t> </a:t>
            </a:r>
            <a:r>
              <a:rPr lang="pt-BR" sz="700" dirty="0" err="1"/>
              <a:t>collate</a:t>
            </a:r>
            <a:r>
              <a:rPr lang="pt-BR" sz="700" dirty="0"/>
              <a:t> 53256,Null,Var,Trim,ML=30</a:t>
            </a:r>
          </a:p>
          <a:p>
            <a:r>
              <a:rPr lang="pt-BR" sz="700" dirty="0"/>
              <a:t>      </a:t>
            </a:r>
            <a:r>
              <a:rPr lang="pt-BR" sz="700" dirty="0" err="1"/>
              <a:t>ScaOp_Identifier</a:t>
            </a:r>
            <a:r>
              <a:rPr lang="pt-BR" sz="700" dirty="0"/>
              <a:t> QCOL: [C].</a:t>
            </a:r>
            <a:r>
              <a:rPr lang="pt-BR" sz="700" dirty="0" err="1"/>
              <a:t>Region</a:t>
            </a:r>
            <a:endParaRPr lang="pt-BR" sz="700" dirty="0"/>
          </a:p>
          <a:p>
            <a:endParaRPr lang="en-US" sz="700" dirty="0"/>
          </a:p>
        </p:txBody>
      </p:sp>
      <p:sp>
        <p:nvSpPr>
          <p:cNvPr id="12" name="Rectangle 11"/>
          <p:cNvSpPr/>
          <p:nvPr/>
        </p:nvSpPr>
        <p:spPr>
          <a:xfrm>
            <a:off x="1110984" y="1487111"/>
            <a:ext cx="1917624" cy="172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ight Arrow 16"/>
          <p:cNvSpPr/>
          <p:nvPr/>
        </p:nvSpPr>
        <p:spPr>
          <a:xfrm>
            <a:off x="4283968" y="2132856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/>
          <p:cNvSpPr/>
          <p:nvPr/>
        </p:nvSpPr>
        <p:spPr>
          <a:xfrm>
            <a:off x="5904048" y="1038117"/>
            <a:ext cx="1892028" cy="25237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  <a:latin typeface="Brush Script MT" panose="03060802040406070304" pitchFamily="66" charset="0"/>
              </a:rPr>
              <a:t>X</a:t>
            </a:r>
          </a:p>
          <a:p>
            <a:pPr algn="ctr"/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Acesso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tabela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Region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removido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000" b="1" dirty="0" err="1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árvore</a:t>
            </a:r>
            <a:endParaRPr lang="en-US" sz="138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  <a:latin typeface="Brush Script MT" panose="03060802040406070304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45703" y="3731811"/>
            <a:ext cx="5472608" cy="2970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endParaRPr lang="pt-BR" sz="11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SCHEMABINDING</a:t>
            </a:r>
            <a:endParaRPr lang="pt-BR" sz="11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pt-BR" sz="11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R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RegionDescription</a:t>
            </a:r>
            <a:endParaRPr lang="pt-BR" sz="11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Customers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pt-BR" sz="11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</a:t>
            </a:r>
            <a:r>
              <a:rPr lang="en-US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R</a:t>
            </a:r>
            <a:r>
              <a:rPr lang="en-US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R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RegionDescription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</a:t>
            </a:r>
            <a:endParaRPr lang="pt-BR" sz="11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EXISTS(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1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pt-B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sz="1100" dirty="0" smtClean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</a:t>
            </a:r>
            <a:r>
              <a:rPr lang="pt-BR" sz="11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vw_Retorna_CustomersComVendas</a:t>
            </a:r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acessa a tabela </a:t>
            </a:r>
            <a:r>
              <a:rPr lang="pt-BR" sz="11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Region</a:t>
            </a:r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porém a coluna </a:t>
            </a:r>
            <a:r>
              <a:rPr lang="pt-BR" sz="11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R.RegionDescription</a:t>
            </a:r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retornada pela view não é utilizada na </a:t>
            </a:r>
            <a:r>
              <a:rPr lang="pt-BR" sz="11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subquery</a:t>
            </a:r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pt-BR" sz="11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os registros duplicados serão ignorados (DISTINCT) o QO identifica que existe uma </a:t>
            </a:r>
            <a:r>
              <a:rPr lang="pt-BR" sz="11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trusted</a:t>
            </a:r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foreign </a:t>
            </a:r>
            <a:r>
              <a:rPr lang="pt-BR" sz="11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</a:t>
            </a:r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entre </a:t>
            </a:r>
            <a:r>
              <a:rPr lang="pt-BR" sz="11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Customers</a:t>
            </a:r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pt-BR" sz="11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Region</a:t>
            </a:r>
            <a:r>
              <a:rPr lang="pt-BR" sz="11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não é necessário efetuar o join.</a:t>
            </a:r>
            <a:endParaRPr lang="pt-BR" sz="11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2069796" y="1659378"/>
            <a:ext cx="2512211" cy="207243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9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7" grpId="0"/>
      <p:bldP spid="6" grpId="0" build="allAtOnce" animBg="1"/>
      <p:bldP spid="10" grpId="0" animBg="1"/>
      <p:bldP spid="12" grpId="0" animBg="1"/>
      <p:bldP spid="17" grpId="0" animBg="1"/>
      <p:bldP spid="2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795812" y="4589051"/>
            <a:ext cx="4185475" cy="3769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4883189" y="3549285"/>
            <a:ext cx="4185475" cy="3807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4954162" y="2526135"/>
            <a:ext cx="4185475" cy="708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4958524" y="1758949"/>
            <a:ext cx="4185475" cy="3807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51520" y="4273686"/>
            <a:ext cx="3024335" cy="1362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509872" y="960541"/>
            <a:ext cx="4894289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</a:t>
            </a:r>
            <a:r>
              <a:rPr lang="pt-BR" sz="560" dirty="0" err="1"/>
              <a:t>Simplified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x_cmpNe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=99)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Shippers(alias TBL: s) Shippers </a:t>
            </a:r>
            <a:r>
              <a:rPr lang="en-US" sz="560" dirty="0" err="1"/>
              <a:t>TableID</a:t>
            </a:r>
            <a:r>
              <a:rPr lang="en-US" sz="560" dirty="0"/>
              <a:t>=373576369 </a:t>
            </a:r>
            <a:r>
              <a:rPr lang="en-US" sz="560" dirty="0" err="1"/>
              <a:t>TableReferenceID</a:t>
            </a:r>
            <a:r>
              <a:rPr lang="en-US" sz="560" dirty="0"/>
              <a:t>=1 </a:t>
            </a:r>
            <a:r>
              <a:rPr lang="en-US" sz="560" dirty="0" err="1"/>
              <a:t>IsRow</a:t>
            </a:r>
            <a:r>
              <a:rPr lang="en-US" sz="560" dirty="0"/>
              <a:t>: COL: IsBaseRow1012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ShipVia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[s].</a:t>
            </a:r>
            <a:r>
              <a:rPr lang="pt-BR" sz="560" dirty="0" err="1"/>
              <a:t>ShipperID</a:t>
            </a:r>
            <a:endParaRPr lang="pt-BR" sz="560" dirty="0"/>
          </a:p>
          <a:p>
            <a:r>
              <a:rPr lang="pt-BR" sz="560" dirty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2 - </a:t>
            </a:r>
            <a:r>
              <a:rPr lang="pt-BR" sz="1600" dirty="0" err="1">
                <a:solidFill>
                  <a:schemeClr val="tx1"/>
                </a:solidFill>
              </a:rPr>
              <a:t>Pre-Otimization</a:t>
            </a:r>
            <a:r>
              <a:rPr lang="pt-BR" sz="1600" dirty="0">
                <a:solidFill>
                  <a:schemeClr val="tx1"/>
                </a:solidFill>
              </a:rPr>
              <a:t> (</a:t>
            </a:r>
            <a:r>
              <a:rPr lang="pt-BR" sz="1600" dirty="0" err="1">
                <a:solidFill>
                  <a:schemeClr val="tx1"/>
                </a:solidFill>
              </a:rPr>
              <a:t>simplification</a:t>
            </a:r>
            <a:r>
              <a:rPr lang="pt-BR" sz="1600" dirty="0">
                <a:solidFill>
                  <a:schemeClr val="tx1"/>
                </a:solidFill>
              </a:rPr>
              <a:t>) – </a:t>
            </a:r>
            <a:r>
              <a:rPr lang="pt-BR" sz="1600" dirty="0" err="1" smtClean="0">
                <a:solidFill>
                  <a:srgbClr val="FF0000"/>
                </a:solidFill>
              </a:rPr>
              <a:t>Simplify</a:t>
            </a:r>
            <a:r>
              <a:rPr lang="pt-BR" sz="1600" dirty="0" smtClean="0">
                <a:solidFill>
                  <a:srgbClr val="FF0000"/>
                </a:solidFill>
              </a:rPr>
              <a:t> (predicate </a:t>
            </a:r>
            <a:r>
              <a:rPr lang="pt-BR" sz="1600" dirty="0" err="1" smtClean="0">
                <a:solidFill>
                  <a:srgbClr val="FF0000"/>
                </a:solidFill>
              </a:rPr>
              <a:t>pushdown</a:t>
            </a:r>
            <a:r>
              <a:rPr lang="pt-BR" sz="1600" dirty="0" smtClean="0">
                <a:solidFill>
                  <a:srgbClr val="FF0000"/>
                </a:solidFill>
              </a:rPr>
              <a:t>)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62" y="145077"/>
            <a:ext cx="450636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" dirty="0"/>
              <a:t>*** Input </a:t>
            </a:r>
            <a:r>
              <a:rPr lang="pt-BR" sz="480" dirty="0" err="1"/>
              <a:t>Tree</a:t>
            </a:r>
            <a:r>
              <a:rPr lang="pt-BR" sz="480" dirty="0"/>
              <a:t>: ***</a:t>
            </a:r>
          </a:p>
          <a:p>
            <a:r>
              <a:rPr lang="pt-BR" sz="480" dirty="0"/>
              <a:t>  </a:t>
            </a:r>
            <a:r>
              <a:rPr lang="pt-BR" sz="480" dirty="0" err="1"/>
              <a:t>LogOp_Project</a:t>
            </a:r>
            <a:r>
              <a:rPr lang="pt-BR" sz="480" dirty="0"/>
              <a:t> QCOL: [C].</a:t>
            </a:r>
            <a:r>
              <a:rPr lang="pt-BR" sz="480" dirty="0" err="1"/>
              <a:t>ContactName</a:t>
            </a:r>
            <a:r>
              <a:rPr lang="pt-BR" sz="480" dirty="0"/>
              <a:t> COL: Expr1018  COL: Expr1019  QCOL: [O].</a:t>
            </a:r>
            <a:r>
              <a:rPr lang="pt-BR" sz="480" dirty="0" err="1"/>
              <a:t>Freight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LogOp_Apply</a:t>
            </a:r>
            <a:r>
              <a:rPr lang="pt-BR" sz="480" dirty="0"/>
              <a:t> (</a:t>
            </a:r>
            <a:r>
              <a:rPr lang="pt-BR" sz="480" dirty="0" err="1"/>
              <a:t>x_jtLeftOuter</a:t>
            </a:r>
            <a:r>
              <a:rPr lang="pt-BR" sz="480" dirty="0"/>
              <a:t>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LogOp_GbAgg</a:t>
            </a:r>
            <a:r>
              <a:rPr lang="pt-BR" sz="480" dirty="0"/>
              <a:t> OUT(QCOL: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BY(QCOL: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</a:t>
            </a:r>
            <a:r>
              <a:rPr lang="pt-BR" sz="480" dirty="0" err="1"/>
              <a:t>LogOp_LeftOuterJoin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dbo.Customers</a:t>
            </a:r>
            <a:r>
              <a:rPr lang="pt-BR" sz="480" dirty="0"/>
              <a:t>(alias TBL: C) </a:t>
            </a:r>
            <a:r>
              <a:rPr lang="pt-BR" sz="480" dirty="0" err="1"/>
              <a:t>dbo.Customers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=1493580359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IsBaseRow1001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dbo.Region</a:t>
            </a:r>
            <a:r>
              <a:rPr lang="pt-BR" sz="480" dirty="0"/>
              <a:t>(alias TBL: R) </a:t>
            </a:r>
            <a:r>
              <a:rPr lang="pt-BR" sz="480" dirty="0" err="1"/>
              <a:t>dbo.Region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=1285579618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IsBaseRow1004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[R].</a:t>
            </a:r>
            <a:r>
              <a:rPr lang="pt-BR" sz="480" dirty="0" err="1"/>
              <a:t>RegionDescription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ScaOp_Convert</a:t>
            </a:r>
            <a:r>
              <a:rPr lang="pt-BR" sz="480" dirty="0"/>
              <a:t> </a:t>
            </a:r>
            <a:r>
              <a:rPr lang="pt-BR" sz="480" dirty="0" err="1"/>
              <a:t>nvarchar</a:t>
            </a:r>
            <a:r>
              <a:rPr lang="pt-BR" sz="480" dirty="0"/>
              <a:t> </a:t>
            </a:r>
            <a:r>
              <a:rPr lang="pt-BR" sz="480" dirty="0" err="1"/>
              <a:t>collate</a:t>
            </a:r>
            <a:r>
              <a:rPr lang="pt-BR" sz="480" dirty="0"/>
              <a:t> 53256,Null,Var,Trim,ML=30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Region</a:t>
            </a:r>
            <a:endParaRPr lang="pt-BR" sz="480" dirty="0"/>
          </a:p>
          <a:p>
            <a:r>
              <a:rPr lang="pt-BR" sz="480" dirty="0"/>
              <a:t>                                      </a:t>
            </a:r>
            <a:r>
              <a:rPr lang="pt-BR" sz="480" dirty="0" err="1"/>
              <a:t>ScaOp_Exists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dbo.Orders</a:t>
            </a:r>
            <a:r>
              <a:rPr lang="pt-BR" sz="480" dirty="0"/>
              <a:t>(alias TBL: O) </a:t>
            </a:r>
            <a:r>
              <a:rPr lang="pt-BR" sz="480" dirty="0" err="1"/>
              <a:t>dbo.Orders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=1 </a:t>
            </a:r>
            <a:r>
              <a:rPr lang="pt-BR" sz="480" dirty="0" err="1"/>
              <a:t>IsRow</a:t>
            </a:r>
            <a:r>
              <a:rPr lang="pt-BR" sz="480" dirty="0"/>
              <a:t>: COL: IsBaseRow1006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Orders</a:t>
            </a:r>
            <a:r>
              <a:rPr lang="pt-BR" sz="480" dirty="0"/>
              <a:t>(alias TBL: O) </a:t>
            </a:r>
            <a:r>
              <a:rPr lang="pt-BR" sz="480" dirty="0" err="1"/>
              <a:t>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=2 </a:t>
            </a:r>
            <a:r>
              <a:rPr lang="pt-BR" sz="480" dirty="0" err="1"/>
              <a:t>IsRow</a:t>
            </a:r>
            <a:r>
              <a:rPr lang="pt-BR" sz="480" dirty="0"/>
              <a:t>: COL: IsBaseRow1008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Order_Details</a:t>
            </a:r>
            <a:r>
              <a:rPr lang="pt-BR" sz="480" dirty="0"/>
              <a:t>(alias TBL: </a:t>
            </a:r>
            <a:r>
              <a:rPr lang="pt-BR" sz="480" dirty="0" err="1"/>
              <a:t>od</a:t>
            </a:r>
            <a:r>
              <a:rPr lang="pt-BR" sz="480" dirty="0"/>
              <a:t>) </a:t>
            </a:r>
            <a:r>
              <a:rPr lang="pt-BR" sz="480" dirty="0" err="1"/>
              <a:t>Order_Details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=725577623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IsBaseRow1010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en-US" sz="480" dirty="0"/>
              <a:t>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=1 </a:t>
            </a:r>
            <a:r>
              <a:rPr lang="en-US" sz="480" dirty="0" err="1"/>
              <a:t>IsRow</a:t>
            </a:r>
            <a:r>
              <a:rPr lang="en-US" sz="480" dirty="0"/>
              <a:t>: COL: IsBaseRow1012  [ Card=0 ]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ShipperID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ShipVia</a:t>
            </a:r>
            <a:endParaRPr lang="pt-BR" sz="480" dirty="0"/>
          </a:p>
          <a:p>
            <a:r>
              <a:rPr lang="pt-BR" sz="480" dirty="0"/>
              <a:t>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=2 </a:t>
            </a:r>
            <a:r>
              <a:rPr lang="en-US" sz="480" dirty="0" err="1"/>
              <a:t>IsRow</a:t>
            </a:r>
            <a:r>
              <a:rPr lang="en-US" sz="480" dirty="0"/>
              <a:t>: COL: IsBaseRow1014  [ Card=0 ]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CompanyName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TI(varchar collate 53256,Var,Trim,ML=16) XVAR(</a:t>
            </a:r>
            <a:r>
              <a:rPr lang="en-US" sz="480" dirty="0" err="1"/>
              <a:t>varchar,Not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</a:t>
            </a:r>
            <a:r>
              <a:rPr lang="en-US" sz="480" dirty="0" err="1"/>
              <a:t>Len,Data</a:t>
            </a:r>
            <a:r>
              <a:rPr lang="en-US" sz="480" dirty="0"/>
              <a:t> = (16,Federal Shipping))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[C].City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53256,Null,Var,Trim,ML=8000) XVAR(</a:t>
            </a:r>
            <a:r>
              <a:rPr lang="pt-BR" sz="480" dirty="0" err="1"/>
              <a:t>varchar,Owned,Value</a:t>
            </a:r>
            <a:r>
              <a:rPr lang="pt-BR" sz="480" dirty="0"/>
              <a:t>=</a:t>
            </a:r>
            <a:r>
              <a:rPr lang="pt-BR" sz="480" dirty="0" err="1"/>
              <a:t>Len,Data</a:t>
            </a:r>
            <a:r>
              <a:rPr lang="pt-BR" sz="480" dirty="0"/>
              <a:t> = (6,Berlin))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Freight</a:t>
            </a:r>
            <a:endParaRPr lang="pt-BR" sz="480" dirty="0"/>
          </a:p>
          <a:p>
            <a:r>
              <a:rPr lang="en-US" sz="480" dirty="0"/>
              <a:t>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money,Null,ML</a:t>
            </a:r>
            <a:r>
              <a:rPr lang="en-US" sz="480" dirty="0"/>
              <a:t>=8) XVAR(</a:t>
            </a:r>
            <a:r>
              <a:rPr lang="en-US" sz="480" dirty="0" err="1"/>
              <a:t>money,Not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=(10000units)=(990000))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en-US" sz="480" dirty="0"/>
              <a:t>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datetime,Null,ML</a:t>
            </a:r>
            <a:r>
              <a:rPr lang="en-US" sz="480" dirty="0"/>
              <a:t>=8) XVAR(</a:t>
            </a:r>
            <a:r>
              <a:rPr lang="en-US" sz="480" dirty="0" err="1"/>
              <a:t>datetime,Not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=(days,300secs)=(0,0))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int,ML</a:t>
            </a:r>
            <a:r>
              <a:rPr lang="pt-BR" sz="480" dirty="0"/>
              <a:t>=4) XVAR(</a:t>
            </a:r>
            <a:r>
              <a:rPr lang="pt-BR" sz="480" dirty="0" err="1"/>
              <a:t>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=222)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=35)</a:t>
            </a:r>
          </a:p>
          <a:p>
            <a:r>
              <a:rPr lang="pt-BR" sz="480" dirty="0"/>
              <a:t>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AncOp_PrjEl</a:t>
            </a:r>
            <a:r>
              <a:rPr lang="pt-BR" sz="480" dirty="0"/>
              <a:t> COL: Expr1018 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ScaOp_Subquery</a:t>
            </a:r>
            <a:r>
              <a:rPr lang="pt-BR" sz="480" dirty="0"/>
              <a:t>  COL: Expr1017 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</a:t>
            </a:r>
            <a:r>
              <a:rPr lang="en-US" sz="480" dirty="0" err="1"/>
              <a:t>LogOp_Get</a:t>
            </a:r>
            <a:r>
              <a:rPr lang="en-US" sz="480" dirty="0"/>
              <a:t> TBL: Employees(alias TBL: E) Employees </a:t>
            </a:r>
            <a:r>
              <a:rPr lang="en-US" sz="480" dirty="0" err="1"/>
              <a:t>TableID</a:t>
            </a:r>
            <a:r>
              <a:rPr lang="en-US" sz="480" dirty="0"/>
              <a:t>=245575913 </a:t>
            </a:r>
            <a:r>
              <a:rPr lang="en-US" sz="480" dirty="0" err="1"/>
              <a:t>TableReferenceID</a:t>
            </a:r>
            <a:r>
              <a:rPr lang="en-US" sz="480" dirty="0"/>
              <a:t>=0 </a:t>
            </a:r>
            <a:r>
              <a:rPr lang="en-US" sz="480" dirty="0" err="1"/>
              <a:t>IsRow</a:t>
            </a:r>
            <a:r>
              <a:rPr lang="en-US" sz="480" dirty="0"/>
              <a:t>: COL: IsBaseRow1016  [ Card=0 ]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Expr1017 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FirstName</a:t>
            </a:r>
            <a:endParaRPr lang="pt-BR" sz="480" dirty="0"/>
          </a:p>
          <a:p>
            <a:r>
              <a:rPr lang="pt-BR" sz="480" dirty="0"/>
              <a:t>        </a:t>
            </a:r>
            <a:r>
              <a:rPr lang="pt-BR" sz="480" dirty="0" err="1"/>
              <a:t>AncOp_PrjEl</a:t>
            </a:r>
            <a:r>
              <a:rPr lang="pt-BR" sz="480" dirty="0"/>
              <a:t> COL: Expr1019 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ScaOp_Convert</a:t>
            </a:r>
            <a:r>
              <a:rPr lang="pt-BR" sz="480" dirty="0"/>
              <a:t> 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53256,Null,Var,Trim,ML=10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pt-BR" sz="480" dirty="0"/>
              <a:t>*******************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620688"/>
            <a:ext cx="4459031" cy="24468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pt-BR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39" y="2404560"/>
            <a:ext cx="1816470" cy="619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ight Arrow 16"/>
          <p:cNvSpPr/>
          <p:nvPr/>
        </p:nvSpPr>
        <p:spPr>
          <a:xfrm>
            <a:off x="4283968" y="2132856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2477771" y="5759126"/>
            <a:ext cx="4320480" cy="278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Filtros (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predicates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são movidos para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das tabelas</a:t>
            </a:r>
            <a:endParaRPr lang="pt-BR" sz="12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1121574" y="3024248"/>
            <a:ext cx="3516437" cy="273487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6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1" grpId="0" animBg="1"/>
      <p:bldP spid="20" grpId="0" animBg="1"/>
      <p:bldP spid="11" grpId="0" animBg="1"/>
      <p:bldP spid="9" grpId="0"/>
      <p:bldP spid="7" grpId="0"/>
      <p:bldP spid="6" grpId="0" build="allAtOnce" animBg="1"/>
      <p:bldP spid="12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746368" y="4589047"/>
            <a:ext cx="4002095" cy="3608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20456" y="5733256"/>
            <a:ext cx="2016224" cy="79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509872" y="960541"/>
            <a:ext cx="4894289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</a:t>
            </a:r>
            <a:r>
              <a:rPr lang="pt-BR" sz="560" dirty="0" err="1"/>
              <a:t>Simplified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x_cmpNe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=99)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Shippers(alias TBL: s) Shippers </a:t>
            </a:r>
            <a:r>
              <a:rPr lang="en-US" sz="560" dirty="0" err="1"/>
              <a:t>TableID</a:t>
            </a:r>
            <a:r>
              <a:rPr lang="en-US" sz="560" dirty="0"/>
              <a:t>=373576369 </a:t>
            </a:r>
            <a:r>
              <a:rPr lang="en-US" sz="560" dirty="0" err="1"/>
              <a:t>TableReferenceID</a:t>
            </a:r>
            <a:r>
              <a:rPr lang="en-US" sz="560" dirty="0"/>
              <a:t>=1 </a:t>
            </a:r>
            <a:r>
              <a:rPr lang="en-US" sz="560" dirty="0" err="1"/>
              <a:t>IsRow</a:t>
            </a:r>
            <a:r>
              <a:rPr lang="en-US" sz="560" dirty="0"/>
              <a:t>: COL: IsBaseRow1012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ShipVia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[s].</a:t>
            </a:r>
            <a:r>
              <a:rPr lang="pt-BR" sz="560" dirty="0" err="1"/>
              <a:t>ShipperID</a:t>
            </a:r>
            <a:endParaRPr lang="pt-BR" sz="560" dirty="0"/>
          </a:p>
          <a:p>
            <a:r>
              <a:rPr lang="pt-BR" sz="560" dirty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2 - </a:t>
            </a:r>
            <a:r>
              <a:rPr lang="pt-BR" sz="1800" dirty="0" err="1">
                <a:solidFill>
                  <a:schemeClr val="tx1"/>
                </a:solidFill>
              </a:rPr>
              <a:t>Pre-Otimization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chemeClr val="tx1"/>
                </a:solidFill>
              </a:rPr>
              <a:t>simplification</a:t>
            </a:r>
            <a:r>
              <a:rPr lang="pt-BR" sz="1800" dirty="0">
                <a:solidFill>
                  <a:schemeClr val="tx1"/>
                </a:solidFill>
              </a:rPr>
              <a:t>) – </a:t>
            </a:r>
            <a:r>
              <a:rPr lang="pt-BR" sz="1800" dirty="0" err="1" smtClean="0">
                <a:solidFill>
                  <a:srgbClr val="FF0000"/>
                </a:solidFill>
              </a:rPr>
              <a:t>Simplify</a:t>
            </a:r>
            <a:r>
              <a:rPr lang="pt-BR" sz="1800" dirty="0" smtClean="0">
                <a:solidFill>
                  <a:srgbClr val="FF0000"/>
                </a:solidFill>
              </a:rPr>
              <a:t> (</a:t>
            </a:r>
            <a:r>
              <a:rPr lang="pt-BR" sz="1800" dirty="0" err="1" smtClean="0">
                <a:solidFill>
                  <a:srgbClr val="FF0000"/>
                </a:solidFill>
              </a:rPr>
              <a:t>unnest</a:t>
            </a:r>
            <a:r>
              <a:rPr lang="pt-BR" sz="1800" dirty="0" smtClean="0">
                <a:solidFill>
                  <a:srgbClr val="FF0000"/>
                </a:solidFill>
              </a:rPr>
              <a:t>)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62" y="145077"/>
            <a:ext cx="450636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" dirty="0"/>
              <a:t>*** Input </a:t>
            </a:r>
            <a:r>
              <a:rPr lang="pt-BR" sz="480" dirty="0" err="1"/>
              <a:t>Tree</a:t>
            </a:r>
            <a:r>
              <a:rPr lang="pt-BR" sz="480" dirty="0"/>
              <a:t>: ***</a:t>
            </a:r>
          </a:p>
          <a:p>
            <a:r>
              <a:rPr lang="pt-BR" sz="480" dirty="0"/>
              <a:t>  </a:t>
            </a:r>
            <a:r>
              <a:rPr lang="pt-BR" sz="480" dirty="0" err="1"/>
              <a:t>LogOp_Project</a:t>
            </a:r>
            <a:r>
              <a:rPr lang="pt-BR" sz="480" dirty="0"/>
              <a:t> QCOL: [C].</a:t>
            </a:r>
            <a:r>
              <a:rPr lang="pt-BR" sz="480" dirty="0" err="1"/>
              <a:t>ContactName</a:t>
            </a:r>
            <a:r>
              <a:rPr lang="pt-BR" sz="480" dirty="0"/>
              <a:t> COL: Expr1018  COL: Expr1019  QCOL: [O].</a:t>
            </a:r>
            <a:r>
              <a:rPr lang="pt-BR" sz="480" dirty="0" err="1"/>
              <a:t>Freight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LogOp_Apply</a:t>
            </a:r>
            <a:r>
              <a:rPr lang="pt-BR" sz="480" dirty="0"/>
              <a:t> (</a:t>
            </a:r>
            <a:r>
              <a:rPr lang="pt-BR" sz="480" dirty="0" err="1"/>
              <a:t>x_jtLeftOuter</a:t>
            </a:r>
            <a:r>
              <a:rPr lang="pt-BR" sz="480" dirty="0"/>
              <a:t>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LogOp_GbAgg</a:t>
            </a:r>
            <a:r>
              <a:rPr lang="pt-BR" sz="480" dirty="0"/>
              <a:t> OUT(QCOL: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BY(QCOL: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</a:t>
            </a:r>
            <a:r>
              <a:rPr lang="pt-BR" sz="480" dirty="0" err="1"/>
              <a:t>LogOp_LeftOuterJoin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dbo.Customers</a:t>
            </a:r>
            <a:r>
              <a:rPr lang="pt-BR" sz="480" dirty="0"/>
              <a:t>(alias TBL: C) </a:t>
            </a:r>
            <a:r>
              <a:rPr lang="pt-BR" sz="480" dirty="0" err="1"/>
              <a:t>dbo.Customers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=1493580359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IsBaseRow1001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dbo.Region</a:t>
            </a:r>
            <a:r>
              <a:rPr lang="pt-BR" sz="480" dirty="0"/>
              <a:t>(alias TBL: R) </a:t>
            </a:r>
            <a:r>
              <a:rPr lang="pt-BR" sz="480" dirty="0" err="1"/>
              <a:t>dbo.Region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=1285579618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IsBaseRow1004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[R].</a:t>
            </a:r>
            <a:r>
              <a:rPr lang="pt-BR" sz="480" dirty="0" err="1"/>
              <a:t>RegionDescription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ScaOp_Convert</a:t>
            </a:r>
            <a:r>
              <a:rPr lang="pt-BR" sz="480" dirty="0"/>
              <a:t> </a:t>
            </a:r>
            <a:r>
              <a:rPr lang="pt-BR" sz="480" dirty="0" err="1"/>
              <a:t>nvarchar</a:t>
            </a:r>
            <a:r>
              <a:rPr lang="pt-BR" sz="480" dirty="0"/>
              <a:t> </a:t>
            </a:r>
            <a:r>
              <a:rPr lang="pt-BR" sz="480" dirty="0" err="1"/>
              <a:t>collate</a:t>
            </a:r>
            <a:r>
              <a:rPr lang="pt-BR" sz="480" dirty="0"/>
              <a:t> 53256,Null,Var,Trim,ML=30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Region</a:t>
            </a:r>
            <a:endParaRPr lang="pt-BR" sz="480" dirty="0"/>
          </a:p>
          <a:p>
            <a:r>
              <a:rPr lang="pt-BR" sz="480" dirty="0"/>
              <a:t>                                      </a:t>
            </a:r>
            <a:r>
              <a:rPr lang="pt-BR" sz="480" dirty="0" err="1"/>
              <a:t>ScaOp_Exists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dbo.Orders</a:t>
            </a:r>
            <a:r>
              <a:rPr lang="pt-BR" sz="480" dirty="0"/>
              <a:t>(alias TBL: O) </a:t>
            </a:r>
            <a:r>
              <a:rPr lang="pt-BR" sz="480" dirty="0" err="1"/>
              <a:t>dbo.Orders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=1 </a:t>
            </a:r>
            <a:r>
              <a:rPr lang="pt-BR" sz="480" dirty="0" err="1"/>
              <a:t>IsRow</a:t>
            </a:r>
            <a:r>
              <a:rPr lang="pt-BR" sz="480" dirty="0"/>
              <a:t>: COL: IsBaseRow1006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Orders</a:t>
            </a:r>
            <a:r>
              <a:rPr lang="pt-BR" sz="480" dirty="0"/>
              <a:t>(alias TBL: O) </a:t>
            </a:r>
            <a:r>
              <a:rPr lang="pt-BR" sz="480" dirty="0" err="1"/>
              <a:t>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=2 </a:t>
            </a:r>
            <a:r>
              <a:rPr lang="pt-BR" sz="480" dirty="0" err="1"/>
              <a:t>IsRow</a:t>
            </a:r>
            <a:r>
              <a:rPr lang="pt-BR" sz="480" dirty="0"/>
              <a:t>: COL: IsBaseRow1008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Order_Details</a:t>
            </a:r>
            <a:r>
              <a:rPr lang="pt-BR" sz="480" dirty="0"/>
              <a:t>(alias TBL: </a:t>
            </a:r>
            <a:r>
              <a:rPr lang="pt-BR" sz="480" dirty="0" err="1"/>
              <a:t>od</a:t>
            </a:r>
            <a:r>
              <a:rPr lang="pt-BR" sz="480" dirty="0"/>
              <a:t>) </a:t>
            </a:r>
            <a:r>
              <a:rPr lang="pt-BR" sz="480" dirty="0" err="1"/>
              <a:t>Order_Details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=725577623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IsBaseRow1010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en-US" sz="480" dirty="0"/>
              <a:t>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=1 </a:t>
            </a:r>
            <a:r>
              <a:rPr lang="en-US" sz="480" dirty="0" err="1"/>
              <a:t>IsRow</a:t>
            </a:r>
            <a:r>
              <a:rPr lang="en-US" sz="480" dirty="0"/>
              <a:t>: COL: IsBaseRow1012  [ Card=0 ]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ShipperID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ShipVia</a:t>
            </a:r>
            <a:endParaRPr lang="pt-BR" sz="480" dirty="0"/>
          </a:p>
          <a:p>
            <a:r>
              <a:rPr lang="pt-BR" sz="480" dirty="0"/>
              <a:t>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=2 </a:t>
            </a:r>
            <a:r>
              <a:rPr lang="en-US" sz="480" dirty="0" err="1"/>
              <a:t>IsRow</a:t>
            </a:r>
            <a:r>
              <a:rPr lang="en-US" sz="480" dirty="0"/>
              <a:t>: COL: IsBaseRow1014  [ Card=0 ]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CompanyName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TI(varchar collate 53256,Var,Trim,ML=16) XVAR(</a:t>
            </a:r>
            <a:r>
              <a:rPr lang="en-US" sz="480" dirty="0" err="1"/>
              <a:t>varchar,Not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</a:t>
            </a:r>
            <a:r>
              <a:rPr lang="en-US" sz="480" dirty="0" err="1"/>
              <a:t>Len,Data</a:t>
            </a:r>
            <a:r>
              <a:rPr lang="en-US" sz="480" dirty="0"/>
              <a:t> = (16,Federal Shipping))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[C].City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53256,Null,Var,Trim,ML=8000) XVAR(</a:t>
            </a:r>
            <a:r>
              <a:rPr lang="pt-BR" sz="480" dirty="0" err="1"/>
              <a:t>varchar,Owned,Value</a:t>
            </a:r>
            <a:r>
              <a:rPr lang="pt-BR" sz="480" dirty="0"/>
              <a:t>=</a:t>
            </a:r>
            <a:r>
              <a:rPr lang="pt-BR" sz="480" dirty="0" err="1"/>
              <a:t>Len,Data</a:t>
            </a:r>
            <a:r>
              <a:rPr lang="pt-BR" sz="480" dirty="0"/>
              <a:t> = (6,Berlin))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Freight</a:t>
            </a:r>
            <a:endParaRPr lang="pt-BR" sz="480" dirty="0"/>
          </a:p>
          <a:p>
            <a:r>
              <a:rPr lang="en-US" sz="480" dirty="0"/>
              <a:t>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money,Null,ML</a:t>
            </a:r>
            <a:r>
              <a:rPr lang="en-US" sz="480" dirty="0"/>
              <a:t>=8) XVAR(</a:t>
            </a:r>
            <a:r>
              <a:rPr lang="en-US" sz="480" dirty="0" err="1"/>
              <a:t>money,Not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=(10000units)=(990000))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en-US" sz="480" dirty="0"/>
              <a:t>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datetime,Null,ML</a:t>
            </a:r>
            <a:r>
              <a:rPr lang="en-US" sz="480" dirty="0"/>
              <a:t>=8) XVAR(</a:t>
            </a:r>
            <a:r>
              <a:rPr lang="en-US" sz="480" dirty="0" err="1"/>
              <a:t>datetime,Not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=(days,300secs)=(0,0))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int,ML</a:t>
            </a:r>
            <a:r>
              <a:rPr lang="pt-BR" sz="480" dirty="0"/>
              <a:t>=4) XVAR(</a:t>
            </a:r>
            <a:r>
              <a:rPr lang="pt-BR" sz="480" dirty="0" err="1"/>
              <a:t>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=222)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=35)</a:t>
            </a:r>
          </a:p>
          <a:p>
            <a:r>
              <a:rPr lang="pt-BR" sz="480" dirty="0"/>
              <a:t>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AncOp_PrjEl</a:t>
            </a:r>
            <a:r>
              <a:rPr lang="pt-BR" sz="480" dirty="0"/>
              <a:t> COL: Expr1018 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ScaOp_Subquery</a:t>
            </a:r>
            <a:r>
              <a:rPr lang="pt-BR" sz="480" dirty="0"/>
              <a:t>  COL: Expr1017 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</a:t>
            </a:r>
            <a:r>
              <a:rPr lang="en-US" sz="480" dirty="0" err="1"/>
              <a:t>LogOp_Get</a:t>
            </a:r>
            <a:r>
              <a:rPr lang="en-US" sz="480" dirty="0"/>
              <a:t> TBL: Employees(alias TBL: E) Employees </a:t>
            </a:r>
            <a:r>
              <a:rPr lang="en-US" sz="480" dirty="0" err="1"/>
              <a:t>TableID</a:t>
            </a:r>
            <a:r>
              <a:rPr lang="en-US" sz="480" dirty="0"/>
              <a:t>=245575913 </a:t>
            </a:r>
            <a:r>
              <a:rPr lang="en-US" sz="480" dirty="0" err="1"/>
              <a:t>TableReferenceID</a:t>
            </a:r>
            <a:r>
              <a:rPr lang="en-US" sz="480" dirty="0"/>
              <a:t>=0 </a:t>
            </a:r>
            <a:r>
              <a:rPr lang="en-US" sz="480" dirty="0" err="1"/>
              <a:t>IsRow</a:t>
            </a:r>
            <a:r>
              <a:rPr lang="en-US" sz="480" dirty="0"/>
              <a:t>: COL: IsBaseRow1016  [ Card=0 ]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Expr1017 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FirstName</a:t>
            </a:r>
            <a:endParaRPr lang="pt-BR" sz="480" dirty="0"/>
          </a:p>
          <a:p>
            <a:r>
              <a:rPr lang="pt-BR" sz="480" dirty="0"/>
              <a:t>        </a:t>
            </a:r>
            <a:r>
              <a:rPr lang="pt-BR" sz="480" dirty="0" err="1"/>
              <a:t>AncOp_PrjEl</a:t>
            </a:r>
            <a:r>
              <a:rPr lang="pt-BR" sz="480" dirty="0"/>
              <a:t> COL: Expr1019 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ScaOp_Convert</a:t>
            </a:r>
            <a:r>
              <a:rPr lang="pt-BR" sz="480" dirty="0"/>
              <a:t> 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53256,Null,Var,Trim,ML=10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pt-BR" sz="480" dirty="0"/>
              <a:t>*******************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620688"/>
            <a:ext cx="4459031" cy="24468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6614" y="620688"/>
            <a:ext cx="445903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137060" y="3355544"/>
            <a:ext cx="4506362" cy="182072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pt-BR" sz="1000" dirty="0" err="1"/>
              <a:t>ScaOp_Subquery</a:t>
            </a:r>
            <a:r>
              <a:rPr lang="pt-BR" sz="1000" dirty="0"/>
              <a:t>  COL: Expr1017 </a:t>
            </a:r>
          </a:p>
          <a:p>
            <a:r>
              <a:rPr lang="pt-BR" sz="1000" dirty="0"/>
              <a:t>   </a:t>
            </a:r>
            <a:r>
              <a:rPr lang="pt-BR" sz="1000" dirty="0" err="1"/>
              <a:t>LogOp_Project</a:t>
            </a:r>
            <a:r>
              <a:rPr lang="pt-BR" sz="1000" dirty="0"/>
              <a:t> [ </a:t>
            </a:r>
            <a:r>
              <a:rPr lang="pt-BR" sz="1000" dirty="0" err="1"/>
              <a:t>Card</a:t>
            </a:r>
            <a:r>
              <a:rPr lang="pt-BR" sz="1000" dirty="0"/>
              <a:t>=0 ]</a:t>
            </a:r>
          </a:p>
          <a:p>
            <a:r>
              <a:rPr lang="pt-BR" sz="1000" dirty="0"/>
              <a:t>      </a:t>
            </a:r>
            <a:r>
              <a:rPr lang="pt-BR" sz="1000" dirty="0" err="1"/>
              <a:t>LogOp_Select</a:t>
            </a:r>
            <a:r>
              <a:rPr lang="pt-BR" sz="1000" dirty="0"/>
              <a:t> [ </a:t>
            </a:r>
            <a:r>
              <a:rPr lang="pt-BR" sz="1000" dirty="0" err="1"/>
              <a:t>Card</a:t>
            </a:r>
            <a:r>
              <a:rPr lang="pt-BR" sz="1000" dirty="0"/>
              <a:t>=0 ]</a:t>
            </a:r>
          </a:p>
          <a:p>
            <a:r>
              <a:rPr lang="en-US" sz="1000" dirty="0"/>
              <a:t>         </a:t>
            </a:r>
            <a:r>
              <a:rPr lang="en-US" sz="1000" dirty="0" err="1"/>
              <a:t>LogOp_Get</a:t>
            </a:r>
            <a:r>
              <a:rPr lang="en-US" sz="1000" dirty="0"/>
              <a:t> TBL: Employees(alias TBL: E) Employees </a:t>
            </a:r>
            <a:r>
              <a:rPr lang="en-US" sz="1000" dirty="0" err="1"/>
              <a:t>TableID</a:t>
            </a:r>
            <a:r>
              <a:rPr lang="en-US" sz="1000" dirty="0"/>
              <a:t>=245575913 </a:t>
            </a:r>
            <a:r>
              <a:rPr lang="en-US" sz="1000" dirty="0" err="1"/>
              <a:t>TableReferenceID</a:t>
            </a:r>
            <a:r>
              <a:rPr lang="en-US" sz="1000" dirty="0"/>
              <a:t>=0 </a:t>
            </a:r>
            <a:r>
              <a:rPr lang="en-US" sz="1000" dirty="0" err="1"/>
              <a:t>IsRow</a:t>
            </a:r>
            <a:r>
              <a:rPr lang="en-US" sz="1000" dirty="0"/>
              <a:t>: COL: IsBaseRow1016  [ Card=0 ]</a:t>
            </a:r>
          </a:p>
          <a:p>
            <a:r>
              <a:rPr lang="pt-BR" sz="1000" dirty="0"/>
              <a:t>         </a:t>
            </a:r>
            <a:r>
              <a:rPr lang="pt-BR" sz="1000" dirty="0" err="1"/>
              <a:t>ScaOp_Comp</a:t>
            </a:r>
            <a:r>
              <a:rPr lang="pt-BR" sz="1000" dirty="0"/>
              <a:t> </a:t>
            </a:r>
            <a:r>
              <a:rPr lang="pt-BR" sz="1000" dirty="0" err="1"/>
              <a:t>x_cmpEq</a:t>
            </a:r>
            <a:endParaRPr lang="pt-BR" sz="1000" dirty="0"/>
          </a:p>
          <a:p>
            <a:r>
              <a:rPr lang="pt-BR" sz="1000" dirty="0"/>
              <a:t>            </a:t>
            </a:r>
            <a:r>
              <a:rPr lang="pt-BR" sz="1000" dirty="0" err="1"/>
              <a:t>ScaOp_Identifier</a:t>
            </a:r>
            <a:r>
              <a:rPr lang="pt-BR" sz="1000" dirty="0"/>
              <a:t> QCOL: [E].</a:t>
            </a:r>
            <a:r>
              <a:rPr lang="pt-BR" sz="1000" dirty="0" err="1"/>
              <a:t>EmployeeID</a:t>
            </a:r>
            <a:endParaRPr lang="pt-BR" sz="1000" dirty="0"/>
          </a:p>
          <a:p>
            <a:r>
              <a:rPr lang="pt-BR" sz="1000" dirty="0"/>
              <a:t>            </a:t>
            </a:r>
            <a:r>
              <a:rPr lang="pt-BR" sz="1000" dirty="0" err="1"/>
              <a:t>ScaOp_Identifier</a:t>
            </a:r>
            <a:r>
              <a:rPr lang="pt-BR" sz="1000" dirty="0"/>
              <a:t> QCOL: [O].</a:t>
            </a:r>
            <a:r>
              <a:rPr lang="pt-BR" sz="1000" dirty="0" err="1"/>
              <a:t>EmployeeID</a:t>
            </a:r>
            <a:endParaRPr lang="pt-BR" sz="1000" dirty="0"/>
          </a:p>
          <a:p>
            <a:r>
              <a:rPr lang="pt-BR" sz="1000" dirty="0"/>
              <a:t>      </a:t>
            </a:r>
            <a:r>
              <a:rPr lang="pt-BR" sz="1000" dirty="0" err="1"/>
              <a:t>AncOp_PrjList</a:t>
            </a:r>
            <a:r>
              <a:rPr lang="pt-BR" sz="1000" dirty="0"/>
              <a:t> </a:t>
            </a:r>
          </a:p>
          <a:p>
            <a:r>
              <a:rPr lang="pt-BR" sz="1000" dirty="0"/>
              <a:t>         </a:t>
            </a:r>
            <a:r>
              <a:rPr lang="pt-BR" sz="1000" dirty="0" err="1"/>
              <a:t>AncOp_PrjEl</a:t>
            </a:r>
            <a:r>
              <a:rPr lang="pt-BR" sz="1000" dirty="0"/>
              <a:t> COL: Expr1017 </a:t>
            </a:r>
          </a:p>
          <a:p>
            <a:r>
              <a:rPr lang="pt-BR" sz="1000" dirty="0"/>
              <a:t>            </a:t>
            </a:r>
            <a:r>
              <a:rPr lang="pt-BR" sz="1000" dirty="0" err="1"/>
              <a:t>ScaOp_Identifier</a:t>
            </a:r>
            <a:r>
              <a:rPr lang="pt-BR" sz="1000" dirty="0"/>
              <a:t> QCOL: [E].</a:t>
            </a:r>
            <a:r>
              <a:rPr lang="pt-BR" sz="1000" dirty="0" err="1"/>
              <a:t>FirstName</a:t>
            </a:r>
            <a:endParaRPr lang="pt-BR" sz="1000" dirty="0"/>
          </a:p>
        </p:txBody>
      </p:sp>
      <p:sp>
        <p:nvSpPr>
          <p:cNvPr id="12" name="Rectangle 11"/>
          <p:cNvSpPr/>
          <p:nvPr/>
        </p:nvSpPr>
        <p:spPr>
          <a:xfrm>
            <a:off x="1043608" y="784877"/>
            <a:ext cx="2520280" cy="34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ight Arrow 16"/>
          <p:cNvSpPr/>
          <p:nvPr/>
        </p:nvSpPr>
        <p:spPr>
          <a:xfrm>
            <a:off x="4283968" y="2132856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utoShape 41"/>
          <p:cNvSpPr>
            <a:spLocks noChangeArrowheads="1"/>
          </p:cNvSpPr>
          <p:nvPr/>
        </p:nvSpPr>
        <p:spPr bwMode="auto">
          <a:xfrm>
            <a:off x="4739975" y="3324144"/>
            <a:ext cx="4311887" cy="105206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pt-BR" sz="700" dirty="0"/>
              <a:t>*** </a:t>
            </a:r>
            <a:r>
              <a:rPr lang="pt-BR" sz="700" dirty="0" err="1"/>
              <a:t>Simplified</a:t>
            </a:r>
            <a:r>
              <a:rPr lang="pt-BR" sz="700" dirty="0"/>
              <a:t> </a:t>
            </a:r>
            <a:r>
              <a:rPr lang="pt-BR" sz="700" dirty="0" err="1"/>
              <a:t>Tree</a:t>
            </a:r>
            <a:r>
              <a:rPr lang="pt-BR" sz="700" dirty="0"/>
              <a:t>: ***</a:t>
            </a:r>
          </a:p>
          <a:p>
            <a:r>
              <a:rPr lang="pt-BR" sz="700" dirty="0"/>
              <a:t>  </a:t>
            </a:r>
            <a:r>
              <a:rPr lang="pt-BR" sz="700" dirty="0" err="1"/>
              <a:t>LogOp_Project</a:t>
            </a:r>
            <a:r>
              <a:rPr lang="pt-BR" sz="700" dirty="0"/>
              <a:t> [ </a:t>
            </a:r>
            <a:r>
              <a:rPr lang="pt-BR" sz="700" dirty="0" err="1"/>
              <a:t>Card</a:t>
            </a:r>
            <a:r>
              <a:rPr lang="pt-BR" sz="700" dirty="0"/>
              <a:t>=0 ]</a:t>
            </a:r>
          </a:p>
          <a:p>
            <a:r>
              <a:rPr lang="pt-BR" sz="700" dirty="0"/>
              <a:t>     </a:t>
            </a:r>
            <a:r>
              <a:rPr lang="pt-BR" sz="700" dirty="0" err="1"/>
              <a:t>LogOp_Project</a:t>
            </a:r>
            <a:r>
              <a:rPr lang="pt-BR" sz="700" dirty="0"/>
              <a:t> [ </a:t>
            </a:r>
            <a:r>
              <a:rPr lang="pt-BR" sz="700" dirty="0" err="1"/>
              <a:t>Card</a:t>
            </a:r>
            <a:r>
              <a:rPr lang="pt-BR" sz="700" dirty="0"/>
              <a:t>=0 ]</a:t>
            </a:r>
          </a:p>
          <a:p>
            <a:r>
              <a:rPr lang="pt-BR" sz="700" dirty="0"/>
              <a:t>        </a:t>
            </a:r>
            <a:r>
              <a:rPr lang="pt-BR" sz="700" dirty="0" err="1"/>
              <a:t>LogOp_</a:t>
            </a:r>
            <a:r>
              <a:rPr lang="pt-BR" sz="700" b="1" dirty="0" err="1"/>
              <a:t>LeftOuterJoin</a:t>
            </a:r>
            <a:r>
              <a:rPr lang="pt-BR" sz="700" dirty="0"/>
              <a:t> [ </a:t>
            </a:r>
            <a:r>
              <a:rPr lang="pt-BR" sz="700" dirty="0" err="1"/>
              <a:t>Card</a:t>
            </a:r>
            <a:r>
              <a:rPr lang="pt-BR" sz="700" dirty="0"/>
              <a:t>=0 </a:t>
            </a:r>
            <a:r>
              <a:rPr lang="pt-BR" sz="700" dirty="0" smtClean="0"/>
              <a:t>]</a:t>
            </a:r>
          </a:p>
          <a:p>
            <a:r>
              <a:rPr lang="pt-BR" sz="800" b="1" dirty="0" smtClean="0"/>
              <a:t>...</a:t>
            </a:r>
          </a:p>
          <a:p>
            <a:r>
              <a:rPr lang="en-US" sz="600" dirty="0"/>
              <a:t> </a:t>
            </a:r>
            <a:r>
              <a:rPr lang="en-US" sz="600" dirty="0" err="1"/>
              <a:t>LogOp_Get</a:t>
            </a:r>
            <a:r>
              <a:rPr lang="en-US" sz="600" dirty="0"/>
              <a:t> TBL: Employees(alias TBL: E) Employees </a:t>
            </a:r>
            <a:r>
              <a:rPr lang="en-US" sz="600" dirty="0" err="1"/>
              <a:t>TableID</a:t>
            </a:r>
            <a:r>
              <a:rPr lang="en-US" sz="600" dirty="0"/>
              <a:t>=245575913 </a:t>
            </a:r>
            <a:r>
              <a:rPr lang="en-US" sz="600" dirty="0" err="1"/>
              <a:t>TableReferenceID</a:t>
            </a:r>
            <a:r>
              <a:rPr lang="en-US" sz="600" dirty="0"/>
              <a:t>=0 </a:t>
            </a:r>
            <a:r>
              <a:rPr lang="en-US" sz="600" dirty="0" err="1"/>
              <a:t>IsRow</a:t>
            </a:r>
            <a:r>
              <a:rPr lang="en-US" sz="600" dirty="0"/>
              <a:t>: COL: IsBaseRow1016  [ Card=0 ]</a:t>
            </a:r>
          </a:p>
          <a:p>
            <a:r>
              <a:rPr lang="pt-BR" sz="600" dirty="0"/>
              <a:t>              </a:t>
            </a:r>
            <a:r>
              <a:rPr lang="pt-BR" sz="600" dirty="0" err="1"/>
              <a:t>ScaOp_Comp</a:t>
            </a:r>
            <a:r>
              <a:rPr lang="pt-BR" sz="600" dirty="0"/>
              <a:t> </a:t>
            </a:r>
            <a:r>
              <a:rPr lang="pt-BR" sz="600" dirty="0" err="1"/>
              <a:t>x_cmpEq</a:t>
            </a:r>
            <a:endParaRPr lang="pt-BR" sz="600" dirty="0"/>
          </a:p>
          <a:p>
            <a:r>
              <a:rPr lang="pt-BR" sz="600" dirty="0"/>
              <a:t>                 </a:t>
            </a:r>
            <a:r>
              <a:rPr lang="pt-BR" sz="600" dirty="0" err="1"/>
              <a:t>ScaOp_Identifier</a:t>
            </a:r>
            <a:r>
              <a:rPr lang="pt-BR" sz="600" dirty="0"/>
              <a:t> QCOL: [E].</a:t>
            </a:r>
            <a:r>
              <a:rPr lang="pt-BR" sz="600" dirty="0" err="1"/>
              <a:t>EmployeeID</a:t>
            </a:r>
            <a:endParaRPr lang="pt-BR" sz="600" dirty="0"/>
          </a:p>
          <a:p>
            <a:r>
              <a:rPr lang="pt-BR" sz="600" dirty="0"/>
              <a:t>                 </a:t>
            </a:r>
            <a:r>
              <a:rPr lang="pt-BR" sz="600" b="1" dirty="0" err="1"/>
              <a:t>ScaOp_Const</a:t>
            </a:r>
            <a:r>
              <a:rPr lang="pt-BR" sz="600" b="1" dirty="0"/>
              <a:t> TI(</a:t>
            </a:r>
            <a:r>
              <a:rPr lang="pt-BR" sz="600" b="1" dirty="0" err="1"/>
              <a:t>int,ML</a:t>
            </a:r>
            <a:r>
              <a:rPr lang="pt-BR" sz="600" b="1" dirty="0"/>
              <a:t>=4) XVAR(</a:t>
            </a:r>
            <a:r>
              <a:rPr lang="pt-BR" sz="600" b="1" dirty="0" err="1"/>
              <a:t>int,Not</a:t>
            </a:r>
            <a:r>
              <a:rPr lang="pt-BR" sz="600" b="1" dirty="0"/>
              <a:t> </a:t>
            </a:r>
            <a:r>
              <a:rPr lang="pt-BR" sz="600" b="1" dirty="0" err="1"/>
              <a:t>Owned,Value</a:t>
            </a:r>
            <a:r>
              <a:rPr lang="pt-BR" sz="600" b="1" dirty="0"/>
              <a:t>=222</a:t>
            </a:r>
            <a:r>
              <a:rPr lang="pt-BR" sz="600" b="1" dirty="0" smtClean="0"/>
              <a:t>)</a:t>
            </a:r>
            <a:endParaRPr lang="pt-BR" sz="700" b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796014" y="2289909"/>
            <a:ext cx="2043713" cy="34271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5588062" y="781292"/>
            <a:ext cx="864097" cy="19515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763688" y="2520104"/>
            <a:ext cx="4290957" cy="27285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7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9" grpId="0"/>
      <p:bldP spid="7" grpId="0"/>
      <p:bldP spid="6" grpId="0" build="allAtOnce" animBg="1"/>
      <p:bldP spid="8" grpId="0" build="allAtOnce" animBg="1"/>
      <p:bldP spid="10" grpId="0" animBg="1"/>
      <p:bldP spid="12" grpId="0" animBg="1"/>
      <p:bldP spid="17" grpId="0" animBg="1"/>
      <p:bldP spid="21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6150" y="4184933"/>
            <a:ext cx="3794494" cy="3594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509872" y="1188035"/>
            <a:ext cx="470834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Join-</a:t>
            </a:r>
            <a:r>
              <a:rPr lang="pt-BR" sz="560" dirty="0" err="1"/>
              <a:t>collapsed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LogOp_NAryJoin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=71 ]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=2155 ]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=35)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=830 ]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=91 ]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=830 ]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Card=9 ]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2 - </a:t>
            </a:r>
            <a:r>
              <a:rPr lang="pt-BR" sz="1800" dirty="0" err="1">
                <a:solidFill>
                  <a:schemeClr val="tx1"/>
                </a:solidFill>
              </a:rPr>
              <a:t>Pre-Otimization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chemeClr val="tx1"/>
                </a:solidFill>
              </a:rPr>
              <a:t>simplification</a:t>
            </a:r>
            <a:r>
              <a:rPr lang="pt-BR" sz="1800" dirty="0">
                <a:solidFill>
                  <a:schemeClr val="tx1"/>
                </a:solidFill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</a:rPr>
              <a:t>Join </a:t>
            </a:r>
            <a:r>
              <a:rPr lang="pt-BR" sz="1800" dirty="0" err="1" smtClean="0">
                <a:solidFill>
                  <a:srgbClr val="FF0000"/>
                </a:solidFill>
              </a:rPr>
              <a:t>collapse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08" y="980728"/>
            <a:ext cx="476765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</a:t>
            </a:r>
            <a:r>
              <a:rPr lang="pt-BR" sz="560" dirty="0" err="1"/>
              <a:t>Simplified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=35)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en-US" sz="560" dirty="0" smtClean="0"/>
              <a:t>              </a:t>
            </a:r>
            <a:r>
              <a:rPr lang="en-US" sz="560" dirty="0" err="1" smtClean="0"/>
              <a:t>LogOp_Get</a:t>
            </a:r>
            <a:r>
              <a:rPr lang="en-US" sz="560" dirty="0" smtClean="0"/>
              <a:t> TBL: Shippers(alias TBL: s) Shippers </a:t>
            </a:r>
            <a:r>
              <a:rPr lang="en-US" sz="560" dirty="0" err="1" smtClean="0"/>
              <a:t>TableID</a:t>
            </a:r>
            <a:r>
              <a:rPr lang="en-US" sz="560" dirty="0" smtClean="0"/>
              <a:t>=373576369 </a:t>
            </a:r>
            <a:r>
              <a:rPr lang="en-US" sz="560" dirty="0" err="1" smtClean="0"/>
              <a:t>TableReferenceID</a:t>
            </a:r>
            <a:r>
              <a:rPr lang="en-US" sz="560" dirty="0" smtClean="0"/>
              <a:t>=1 </a:t>
            </a:r>
            <a:r>
              <a:rPr lang="en-US" sz="560" dirty="0" err="1" smtClean="0"/>
              <a:t>IsRow</a:t>
            </a:r>
            <a:r>
              <a:rPr lang="en-US" sz="560" dirty="0" smtClean="0"/>
              <a:t>: COL: IsBaseRow1012  [ Card=0 ]</a:t>
            </a:r>
          </a:p>
          <a:p>
            <a:r>
              <a:rPr lang="pt-BR" sz="560" dirty="0" smtClean="0"/>
              <a:t>              </a:t>
            </a:r>
            <a:r>
              <a:rPr lang="pt-BR" sz="560" dirty="0" err="1" smtClean="0"/>
              <a:t>ScaOp_Comp</a:t>
            </a:r>
            <a:r>
              <a:rPr lang="pt-BR" sz="560" dirty="0" smtClean="0"/>
              <a:t> </a:t>
            </a:r>
            <a:r>
              <a:rPr lang="pt-BR" sz="560" dirty="0" err="1" smtClean="0"/>
              <a:t>x_cmpEq</a:t>
            </a:r>
            <a:endParaRPr lang="pt-BR" sz="560" dirty="0" smtClean="0"/>
          </a:p>
          <a:p>
            <a:r>
              <a:rPr lang="pt-BR" sz="560" dirty="0" smtClean="0"/>
              <a:t>                 </a:t>
            </a:r>
            <a:r>
              <a:rPr lang="pt-BR" sz="560" dirty="0" err="1" smtClean="0"/>
              <a:t>ScaOp_Identifier</a:t>
            </a:r>
            <a:r>
              <a:rPr lang="pt-BR" sz="560" dirty="0" smtClean="0"/>
              <a:t> QCOL: [O].</a:t>
            </a:r>
            <a:r>
              <a:rPr lang="pt-BR" sz="560" dirty="0" err="1" smtClean="0"/>
              <a:t>ShipVia</a:t>
            </a:r>
            <a:endParaRPr lang="pt-BR" sz="560" dirty="0" smtClean="0"/>
          </a:p>
          <a:p>
            <a:r>
              <a:rPr lang="pt-BR" sz="560" dirty="0" smtClean="0"/>
              <a:t>                 </a:t>
            </a:r>
            <a:r>
              <a:rPr lang="pt-BR" sz="560" dirty="0" err="1" smtClean="0"/>
              <a:t>ScaOp_Identifier</a:t>
            </a:r>
            <a:r>
              <a:rPr lang="pt-BR" sz="560" dirty="0" smtClean="0"/>
              <a:t> QCOL: [s].</a:t>
            </a:r>
            <a:r>
              <a:rPr lang="pt-BR" sz="560" dirty="0" err="1" smtClean="0"/>
              <a:t>ShipperID</a:t>
            </a:r>
            <a:endParaRPr lang="pt-BR" sz="560" dirty="0" smtClean="0"/>
          </a:p>
          <a:p>
            <a:r>
              <a:rPr lang="pt-BR" sz="560" dirty="0" smtClean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620688"/>
            <a:ext cx="4459031" cy="25853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6614" y="620688"/>
            <a:ext cx="445903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LEFT</a:t>
            </a:r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302941" y="3660199"/>
            <a:ext cx="4162071" cy="50405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en-US" sz="600" dirty="0" err="1"/>
              <a:t>LogOp_Get</a:t>
            </a:r>
            <a:r>
              <a:rPr lang="en-US" sz="600" dirty="0"/>
              <a:t> TBL: Shippers(alias TBL: s) Shippers </a:t>
            </a:r>
            <a:r>
              <a:rPr lang="en-US" sz="600" dirty="0" err="1"/>
              <a:t>TableID</a:t>
            </a:r>
            <a:r>
              <a:rPr lang="en-US" sz="600" dirty="0"/>
              <a:t>=373576369 </a:t>
            </a:r>
            <a:r>
              <a:rPr lang="en-US" sz="600" dirty="0" err="1"/>
              <a:t>TableReferenceID</a:t>
            </a:r>
            <a:r>
              <a:rPr lang="en-US" sz="600" dirty="0"/>
              <a:t>=1 </a:t>
            </a:r>
            <a:r>
              <a:rPr lang="en-US" sz="600" dirty="0" err="1"/>
              <a:t>IsRow</a:t>
            </a:r>
            <a:r>
              <a:rPr lang="en-US" sz="600" dirty="0"/>
              <a:t>: COL: IsBaseRow1012  [ Card=0 ]</a:t>
            </a:r>
          </a:p>
          <a:p>
            <a:r>
              <a:rPr lang="pt-BR" sz="600" dirty="0" err="1"/>
              <a:t>ScaOp_Comp</a:t>
            </a:r>
            <a:r>
              <a:rPr lang="pt-BR" sz="600" dirty="0"/>
              <a:t> </a:t>
            </a:r>
            <a:r>
              <a:rPr lang="pt-BR" sz="600" dirty="0" err="1"/>
              <a:t>x_cmpEq</a:t>
            </a:r>
            <a:endParaRPr lang="pt-BR" sz="600" dirty="0"/>
          </a:p>
          <a:p>
            <a:r>
              <a:rPr lang="pt-BR" sz="600" dirty="0"/>
              <a:t>   </a:t>
            </a:r>
            <a:r>
              <a:rPr lang="pt-BR" sz="600" dirty="0" err="1"/>
              <a:t>ScaOp_Identifier</a:t>
            </a:r>
            <a:r>
              <a:rPr lang="pt-BR" sz="600" dirty="0"/>
              <a:t> QCOL: [O].</a:t>
            </a:r>
            <a:r>
              <a:rPr lang="pt-BR" sz="600" dirty="0" err="1"/>
              <a:t>ShipVia</a:t>
            </a:r>
            <a:endParaRPr lang="pt-BR" sz="600" dirty="0"/>
          </a:p>
          <a:p>
            <a:r>
              <a:rPr lang="pt-BR" sz="600" dirty="0"/>
              <a:t>   </a:t>
            </a:r>
            <a:r>
              <a:rPr lang="pt-BR" sz="600" dirty="0" err="1"/>
              <a:t>ScaOp_Identifier</a:t>
            </a:r>
            <a:r>
              <a:rPr lang="pt-BR" sz="600" dirty="0"/>
              <a:t> QCOL: [s].</a:t>
            </a:r>
            <a:r>
              <a:rPr lang="pt-BR" sz="600" dirty="0" err="1"/>
              <a:t>ShipperID</a:t>
            </a:r>
            <a:endParaRPr lang="pt-BR" sz="600" dirty="0"/>
          </a:p>
        </p:txBody>
      </p:sp>
      <p:sp>
        <p:nvSpPr>
          <p:cNvPr id="12" name="Rectangle 11"/>
          <p:cNvSpPr/>
          <p:nvPr/>
        </p:nvSpPr>
        <p:spPr>
          <a:xfrm>
            <a:off x="211505" y="1988840"/>
            <a:ext cx="4208647" cy="364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ight Arrow 16"/>
          <p:cNvSpPr/>
          <p:nvPr/>
        </p:nvSpPr>
        <p:spPr>
          <a:xfrm>
            <a:off x="4283968" y="2132856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/>
          <p:cNvSpPr/>
          <p:nvPr/>
        </p:nvSpPr>
        <p:spPr>
          <a:xfrm>
            <a:off x="5580112" y="2984832"/>
            <a:ext cx="2736304" cy="25237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  <a:latin typeface="Brush Script MT" panose="03060802040406070304" pitchFamily="66" charset="0"/>
              </a:rPr>
              <a:t>X</a:t>
            </a:r>
          </a:p>
          <a:p>
            <a:pPr algn="ctr"/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Join com Shippers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removido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árvore</a:t>
            </a:r>
            <a:endParaRPr lang="en-US" sz="10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7771" y="5759126"/>
            <a:ext cx="432048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Existe uma FK entre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Shippers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coluna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O.ShipVia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não aceita nulos e nenhuma coluna de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Shippers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retornada no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portanto o join é desnecessário.</a:t>
            </a:r>
            <a:endParaRPr lang="pt-BR" sz="12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2123728" y="2353578"/>
            <a:ext cx="2514283" cy="340554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7" grpId="0"/>
      <p:bldP spid="6" grpId="0" build="allAtOnce" animBg="1"/>
      <p:bldP spid="8" grpId="0" build="allAtOnce" animBg="1"/>
      <p:bldP spid="10" grpId="0" animBg="1"/>
      <p:bldP spid="12" grpId="0" animBg="1"/>
      <p:bldP spid="17" grpId="0" animBg="1"/>
      <p:bldP spid="2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09872" y="1044019"/>
            <a:ext cx="470834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Join-</a:t>
            </a:r>
            <a:r>
              <a:rPr lang="pt-BR" sz="560" dirty="0" err="1"/>
              <a:t>collapsed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LogOp_NAryJoin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=71 ]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=2155 ]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=35)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=830 ]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=91 ]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=830 ]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Card=9 ]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2 - </a:t>
            </a:r>
            <a:r>
              <a:rPr lang="pt-BR" sz="1800" dirty="0" err="1">
                <a:solidFill>
                  <a:schemeClr val="tx1"/>
                </a:solidFill>
              </a:rPr>
              <a:t>Pre-Otimization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chemeClr val="tx1"/>
                </a:solidFill>
              </a:rPr>
              <a:t>simplification</a:t>
            </a:r>
            <a:r>
              <a:rPr lang="pt-BR" sz="1800" dirty="0">
                <a:solidFill>
                  <a:schemeClr val="tx1"/>
                </a:solidFill>
              </a:rPr>
              <a:t>) – </a:t>
            </a:r>
            <a:r>
              <a:rPr lang="pt-BR" sz="1800" dirty="0" err="1" smtClean="0">
                <a:solidFill>
                  <a:srgbClr val="FF0000"/>
                </a:solidFill>
              </a:rPr>
              <a:t>Heuristic</a:t>
            </a:r>
            <a:r>
              <a:rPr lang="pt-BR" sz="1800" dirty="0" smtClean="0">
                <a:solidFill>
                  <a:srgbClr val="FF0000"/>
                </a:solidFill>
              </a:rPr>
              <a:t> Join </a:t>
            </a:r>
            <a:r>
              <a:rPr lang="pt-BR" sz="1800" dirty="0" err="1" smtClean="0">
                <a:solidFill>
                  <a:srgbClr val="FF0000"/>
                </a:solidFill>
              </a:rPr>
              <a:t>Reorder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08" y="980728"/>
            <a:ext cx="476765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</a:t>
            </a:r>
            <a:r>
              <a:rPr lang="pt-BR" sz="560" dirty="0" err="1"/>
              <a:t>Simplified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=35)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en-US" sz="560" dirty="0" smtClean="0"/>
              <a:t>              </a:t>
            </a:r>
            <a:r>
              <a:rPr lang="en-US" sz="560" dirty="0" err="1" smtClean="0"/>
              <a:t>LogOp_Get</a:t>
            </a:r>
            <a:r>
              <a:rPr lang="en-US" sz="560" dirty="0" smtClean="0"/>
              <a:t> TBL: Shippers(alias TBL: s) Shippers </a:t>
            </a:r>
            <a:r>
              <a:rPr lang="en-US" sz="560" dirty="0" err="1" smtClean="0"/>
              <a:t>TableID</a:t>
            </a:r>
            <a:r>
              <a:rPr lang="en-US" sz="560" dirty="0" smtClean="0"/>
              <a:t>=373576369 </a:t>
            </a:r>
            <a:r>
              <a:rPr lang="en-US" sz="560" dirty="0" err="1" smtClean="0"/>
              <a:t>TableReferenceID</a:t>
            </a:r>
            <a:r>
              <a:rPr lang="en-US" sz="560" dirty="0" smtClean="0"/>
              <a:t>=1 </a:t>
            </a:r>
            <a:r>
              <a:rPr lang="en-US" sz="560" dirty="0" err="1" smtClean="0"/>
              <a:t>IsRow</a:t>
            </a:r>
            <a:r>
              <a:rPr lang="en-US" sz="560" dirty="0" smtClean="0"/>
              <a:t>: COL: IsBaseRow1012  [ Card=0 ]</a:t>
            </a:r>
          </a:p>
          <a:p>
            <a:r>
              <a:rPr lang="pt-BR" sz="560" dirty="0" smtClean="0"/>
              <a:t>              </a:t>
            </a:r>
            <a:r>
              <a:rPr lang="pt-BR" sz="560" dirty="0" err="1" smtClean="0"/>
              <a:t>ScaOp_Comp</a:t>
            </a:r>
            <a:r>
              <a:rPr lang="pt-BR" sz="560" dirty="0" smtClean="0"/>
              <a:t> </a:t>
            </a:r>
            <a:r>
              <a:rPr lang="pt-BR" sz="560" dirty="0" err="1" smtClean="0"/>
              <a:t>x_cmpEq</a:t>
            </a:r>
            <a:endParaRPr lang="pt-BR" sz="560" dirty="0" smtClean="0"/>
          </a:p>
          <a:p>
            <a:r>
              <a:rPr lang="pt-BR" sz="560" dirty="0" smtClean="0"/>
              <a:t>                 </a:t>
            </a:r>
            <a:r>
              <a:rPr lang="pt-BR" sz="560" dirty="0" err="1" smtClean="0"/>
              <a:t>ScaOp_Identifier</a:t>
            </a:r>
            <a:r>
              <a:rPr lang="pt-BR" sz="560" dirty="0" smtClean="0"/>
              <a:t> QCOL: [O].</a:t>
            </a:r>
            <a:r>
              <a:rPr lang="pt-BR" sz="560" dirty="0" err="1" smtClean="0"/>
              <a:t>ShipVia</a:t>
            </a:r>
            <a:endParaRPr lang="pt-BR" sz="560" dirty="0" smtClean="0"/>
          </a:p>
          <a:p>
            <a:r>
              <a:rPr lang="pt-BR" sz="560" dirty="0" smtClean="0"/>
              <a:t>                 </a:t>
            </a:r>
            <a:r>
              <a:rPr lang="pt-BR" sz="560" dirty="0" err="1" smtClean="0"/>
              <a:t>ScaOp_Identifier</a:t>
            </a:r>
            <a:r>
              <a:rPr lang="pt-BR" sz="560" dirty="0" smtClean="0"/>
              <a:t> QCOL: [s].</a:t>
            </a:r>
            <a:r>
              <a:rPr lang="pt-BR" sz="560" dirty="0" err="1" smtClean="0"/>
              <a:t>ShipperID</a:t>
            </a:r>
            <a:endParaRPr lang="pt-BR" sz="560" dirty="0" smtClean="0"/>
          </a:p>
          <a:p>
            <a:r>
              <a:rPr lang="pt-BR" sz="560" dirty="0" smtClean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345816" y="2671157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25"/>
          <p:cNvSpPr/>
          <p:nvPr/>
        </p:nvSpPr>
        <p:spPr>
          <a:xfrm>
            <a:off x="2483182" y="1365448"/>
            <a:ext cx="4320480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Resultado do </a:t>
            </a:r>
            <a:r>
              <a:rPr lang="pt-BR" dirty="0" err="1" smtClean="0"/>
              <a:t>traceflag</a:t>
            </a:r>
            <a:r>
              <a:rPr lang="pt-BR" dirty="0" smtClean="0"/>
              <a:t> 2318 mostra a quantidade de tentativas de </a:t>
            </a:r>
            <a:r>
              <a:rPr lang="pt-BR" dirty="0" err="1" smtClean="0"/>
              <a:t>reorder</a:t>
            </a:r>
            <a:r>
              <a:rPr lang="pt-BR" dirty="0" smtClean="0"/>
              <a:t> utilizados para determinar a ordem inicial da consulta (ajuda a identificar um plano eficiente mais rapidamente na fase de </a:t>
            </a:r>
            <a:r>
              <a:rPr lang="pt-BR" dirty="0" err="1" smtClean="0"/>
              <a:t>exploration</a:t>
            </a:r>
            <a:r>
              <a:rPr lang="pt-BR" dirty="0" smtClean="0"/>
              <a:t>).</a:t>
            </a:r>
            <a:endParaRPr lang="pt-BR" dirty="0"/>
          </a:p>
          <a:p>
            <a:r>
              <a:rPr lang="pt-BR" sz="1200" dirty="0" smtClean="0"/>
              <a:t> 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  <a:p>
            <a:r>
              <a:rPr lang="pt-BR" sz="1200" dirty="0" smtClean="0"/>
              <a:t>Optimization </a:t>
            </a:r>
            <a:r>
              <a:rPr lang="pt-BR" sz="1200" dirty="0" err="1"/>
              <a:t>Stage</a:t>
            </a:r>
            <a:r>
              <a:rPr lang="pt-BR" sz="1200" dirty="0"/>
              <a:t>:  HEURISTICJOINREORDER</a:t>
            </a:r>
          </a:p>
        </p:txBody>
      </p:sp>
    </p:spTree>
    <p:extLst>
      <p:ext uri="{BB962C8B-B14F-4D97-AF65-F5344CB8AC3E}">
        <p14:creationId xmlns:p14="http://schemas.microsoft.com/office/powerpoint/2010/main" val="6445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7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753541" y="1563259"/>
            <a:ext cx="1975249" cy="3122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34382" y="4492842"/>
            <a:ext cx="1989346" cy="3012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416689" y="404664"/>
            <a:ext cx="496642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80" dirty="0"/>
              <a:t>*** </a:t>
            </a:r>
            <a:r>
              <a:rPr lang="pt-BR" sz="580" dirty="0" err="1"/>
              <a:t>Tree</a:t>
            </a:r>
            <a:r>
              <a:rPr lang="pt-BR" sz="580" dirty="0"/>
              <a:t> </a:t>
            </a:r>
            <a:r>
              <a:rPr lang="pt-BR" sz="580" dirty="0" err="1"/>
              <a:t>After</a:t>
            </a:r>
            <a:r>
              <a:rPr lang="pt-BR" sz="580" dirty="0"/>
              <a:t> Project </a:t>
            </a:r>
            <a:r>
              <a:rPr lang="pt-BR" sz="580" dirty="0" err="1"/>
              <a:t>Normalization</a:t>
            </a:r>
            <a:r>
              <a:rPr lang="pt-BR" sz="580" dirty="0"/>
              <a:t> ***</a:t>
            </a:r>
          </a:p>
          <a:p>
            <a:r>
              <a:rPr lang="pt-BR" sz="580" dirty="0"/>
              <a:t>  </a:t>
            </a:r>
            <a:r>
              <a:rPr lang="pt-BR" sz="580" dirty="0" err="1"/>
              <a:t>LogOp_Project</a:t>
            </a:r>
            <a:endParaRPr lang="pt-BR" sz="580" dirty="0"/>
          </a:p>
          <a:p>
            <a:r>
              <a:rPr lang="pt-BR" sz="580" dirty="0"/>
              <a:t>     </a:t>
            </a:r>
            <a:r>
              <a:rPr lang="pt-BR" sz="580" dirty="0" err="1"/>
              <a:t>LogOp_LeftOuterJoin</a:t>
            </a:r>
            <a:endParaRPr lang="pt-BR" sz="580" dirty="0"/>
          </a:p>
          <a:p>
            <a:r>
              <a:rPr lang="pt-BR" sz="580" dirty="0"/>
              <a:t>        </a:t>
            </a:r>
            <a:r>
              <a:rPr lang="pt-BR" sz="580" dirty="0" err="1"/>
              <a:t>LogOp_NAryJoin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      </a:t>
            </a:r>
            <a:r>
              <a:rPr lang="pt-BR" sz="580" dirty="0" err="1"/>
              <a:t>LogOp_Select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=71 ]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LogOp_Get</a:t>
            </a:r>
            <a:r>
              <a:rPr lang="pt-BR" sz="580" dirty="0"/>
              <a:t> TBL: </a:t>
            </a:r>
            <a:r>
              <a:rPr lang="pt-BR" sz="580" dirty="0" err="1"/>
              <a:t>Order_Details</a:t>
            </a:r>
            <a:r>
              <a:rPr lang="pt-BR" sz="580" dirty="0"/>
              <a:t>(alias TBL: </a:t>
            </a:r>
            <a:r>
              <a:rPr lang="pt-BR" sz="580" dirty="0" err="1"/>
              <a:t>od</a:t>
            </a:r>
            <a:r>
              <a:rPr lang="pt-BR" sz="580" dirty="0"/>
              <a:t>) </a:t>
            </a:r>
            <a:r>
              <a:rPr lang="pt-BR" sz="580" dirty="0" err="1"/>
              <a:t>Order_Details</a:t>
            </a:r>
            <a:r>
              <a:rPr lang="pt-BR" sz="580" dirty="0"/>
              <a:t> </a:t>
            </a:r>
            <a:r>
              <a:rPr lang="pt-BR" sz="580" dirty="0" err="1"/>
              <a:t>TableID</a:t>
            </a:r>
            <a:r>
              <a:rPr lang="pt-BR" sz="580" dirty="0"/>
              <a:t>=725577623 </a:t>
            </a:r>
            <a:r>
              <a:rPr lang="pt-BR" sz="580" dirty="0" err="1"/>
              <a:t>TableReferenceID</a:t>
            </a:r>
            <a:r>
              <a:rPr lang="pt-BR" sz="580" dirty="0"/>
              <a:t>=0 </a:t>
            </a:r>
            <a:r>
              <a:rPr lang="pt-BR" sz="580" dirty="0" err="1"/>
              <a:t>IsRow</a:t>
            </a:r>
            <a:r>
              <a:rPr lang="pt-BR" sz="580" dirty="0"/>
              <a:t>: COL: IsBaseRow1010  [ </a:t>
            </a:r>
            <a:r>
              <a:rPr lang="pt-BR" sz="580" dirty="0" err="1"/>
              <a:t>Card</a:t>
            </a:r>
            <a:r>
              <a:rPr lang="pt-BR" sz="580" dirty="0"/>
              <a:t>=2155 ]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</a:t>
            </a:r>
            <a:r>
              <a:rPr lang="pt-BR" sz="580" dirty="0" err="1"/>
              <a:t>od</a:t>
            </a:r>
            <a:r>
              <a:rPr lang="pt-BR" sz="580" dirty="0"/>
              <a:t>].</a:t>
            </a:r>
            <a:r>
              <a:rPr lang="pt-BR" sz="580" dirty="0" err="1"/>
              <a:t>Quantity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ScaOp_Const</a:t>
            </a:r>
            <a:r>
              <a:rPr lang="pt-BR" sz="580" dirty="0"/>
              <a:t> TI(</a:t>
            </a:r>
            <a:r>
              <a:rPr lang="pt-BR" sz="580" dirty="0" err="1"/>
              <a:t>smallint,ML</a:t>
            </a:r>
            <a:r>
              <a:rPr lang="pt-BR" sz="580" dirty="0"/>
              <a:t>=2) XVAR(</a:t>
            </a:r>
            <a:r>
              <a:rPr lang="pt-BR" sz="580" dirty="0" err="1"/>
              <a:t>smallint,Not</a:t>
            </a:r>
            <a:r>
              <a:rPr lang="pt-BR" sz="580" dirty="0"/>
              <a:t> </a:t>
            </a:r>
            <a:r>
              <a:rPr lang="pt-BR" sz="580" dirty="0" err="1"/>
              <a:t>Owned,Value</a:t>
            </a:r>
            <a:r>
              <a:rPr lang="pt-BR" sz="580" dirty="0"/>
              <a:t>=35)</a:t>
            </a:r>
          </a:p>
          <a:p>
            <a:r>
              <a:rPr lang="pt-BR" sz="580" dirty="0"/>
              <a:t>           </a:t>
            </a:r>
            <a:r>
              <a:rPr lang="pt-BR" sz="580" dirty="0" err="1"/>
              <a:t>LogOp_Select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LogOp_Project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=830 ]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LogOp_Get</a:t>
            </a:r>
            <a:r>
              <a:rPr lang="pt-BR" sz="580" dirty="0"/>
              <a:t> TBL: </a:t>
            </a:r>
            <a:r>
              <a:rPr lang="pt-BR" sz="580" dirty="0" err="1"/>
              <a:t>Orders</a:t>
            </a:r>
            <a:r>
              <a:rPr lang="pt-BR" sz="580" dirty="0"/>
              <a:t>(alias TBL: O) </a:t>
            </a:r>
            <a:r>
              <a:rPr lang="pt-BR" sz="580" dirty="0" err="1"/>
              <a:t>Orders</a:t>
            </a:r>
            <a:r>
              <a:rPr lang="pt-BR" sz="580" dirty="0"/>
              <a:t> </a:t>
            </a:r>
            <a:r>
              <a:rPr lang="pt-BR" sz="580" dirty="0" err="1"/>
              <a:t>TableID</a:t>
            </a:r>
            <a:r>
              <a:rPr lang="pt-BR" sz="580" dirty="0"/>
              <a:t>=437576597 </a:t>
            </a:r>
            <a:r>
              <a:rPr lang="pt-BR" sz="580" dirty="0" err="1"/>
              <a:t>TableReferenceID</a:t>
            </a:r>
            <a:r>
              <a:rPr lang="pt-BR" sz="580" dirty="0"/>
              <a:t>=2 </a:t>
            </a:r>
            <a:r>
              <a:rPr lang="pt-BR" sz="580" dirty="0" err="1"/>
              <a:t>IsRow</a:t>
            </a:r>
            <a:r>
              <a:rPr lang="pt-BR" sz="580" dirty="0"/>
              <a:t>: COL: IsBaseRow1008  [ </a:t>
            </a:r>
            <a:r>
              <a:rPr lang="pt-BR" sz="580" dirty="0" err="1"/>
              <a:t>Card</a:t>
            </a:r>
            <a:r>
              <a:rPr lang="pt-BR" sz="580" dirty="0"/>
              <a:t>=830 ]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AncOp_PrjList</a:t>
            </a:r>
            <a:r>
              <a:rPr lang="pt-BR" sz="580" dirty="0"/>
              <a:t> </a:t>
            </a:r>
          </a:p>
          <a:p>
            <a:r>
              <a:rPr lang="pt-BR" sz="580" dirty="0"/>
              <a:t>                    </a:t>
            </a:r>
            <a:r>
              <a:rPr lang="pt-BR" sz="580" dirty="0" err="1"/>
              <a:t>AncOp_PrjEl</a:t>
            </a:r>
            <a:r>
              <a:rPr lang="pt-BR" sz="580" dirty="0"/>
              <a:t> COL: Expr1019 </a:t>
            </a:r>
          </a:p>
          <a:p>
            <a:r>
              <a:rPr lang="pt-BR" sz="580" dirty="0"/>
              <a:t>                       </a:t>
            </a:r>
            <a:r>
              <a:rPr lang="pt-BR" sz="580" dirty="0" err="1"/>
              <a:t>ScaOp_Convert</a:t>
            </a:r>
            <a:r>
              <a:rPr lang="pt-BR" sz="580" dirty="0"/>
              <a:t> varchar </a:t>
            </a:r>
            <a:r>
              <a:rPr lang="pt-BR" sz="580" dirty="0" err="1"/>
              <a:t>collate</a:t>
            </a:r>
            <a:r>
              <a:rPr lang="pt-BR" sz="580" dirty="0"/>
              <a:t> 53256,Null,Var,Trim,ML=10</a:t>
            </a:r>
          </a:p>
          <a:p>
            <a:r>
              <a:rPr lang="pt-BR" sz="580" dirty="0"/>
              <a:t>      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OrderDate</a:t>
            </a:r>
            <a:endParaRPr lang="pt-BR" sz="580" dirty="0"/>
          </a:p>
          <a:p>
            <a:r>
              <a:rPr lang="pt-BR" sz="580" dirty="0"/>
              <a:t>              </a:t>
            </a:r>
            <a:r>
              <a:rPr lang="pt-BR" sz="580" dirty="0" err="1"/>
              <a:t>ScaOp_Logical</a:t>
            </a:r>
            <a:r>
              <a:rPr lang="pt-BR" sz="580" dirty="0"/>
              <a:t> </a:t>
            </a:r>
            <a:r>
              <a:rPr lang="pt-BR" sz="580" dirty="0" err="1"/>
              <a:t>x_lopAnd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EmployeeID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ScaOp_Const</a:t>
            </a:r>
            <a:r>
              <a:rPr lang="pt-BR" sz="580" dirty="0"/>
              <a:t> TI(</a:t>
            </a:r>
            <a:r>
              <a:rPr lang="pt-BR" sz="580" dirty="0" err="1"/>
              <a:t>int,ML</a:t>
            </a:r>
            <a:r>
              <a:rPr lang="pt-BR" sz="580" dirty="0"/>
              <a:t>=4) XVAR(</a:t>
            </a:r>
            <a:r>
              <a:rPr lang="pt-BR" sz="580" dirty="0" err="1"/>
              <a:t>int,Not</a:t>
            </a:r>
            <a:r>
              <a:rPr lang="pt-BR" sz="580" dirty="0"/>
              <a:t> </a:t>
            </a:r>
            <a:r>
              <a:rPr lang="pt-BR" sz="580" dirty="0" err="1"/>
              <a:t>Owned,Value</a:t>
            </a:r>
            <a:r>
              <a:rPr lang="pt-BR" sz="580" dirty="0"/>
              <a:t>=222)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x_cmpGt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Freight</a:t>
            </a:r>
            <a:endParaRPr lang="pt-BR" sz="580" dirty="0"/>
          </a:p>
          <a:p>
            <a:r>
              <a:rPr lang="en-US" sz="580" dirty="0"/>
              <a:t>                    </a:t>
            </a:r>
            <a:r>
              <a:rPr lang="en-US" sz="580" dirty="0" err="1"/>
              <a:t>ScaOp_Const</a:t>
            </a:r>
            <a:r>
              <a:rPr lang="en-US" sz="580" dirty="0"/>
              <a:t> TI(</a:t>
            </a:r>
            <a:r>
              <a:rPr lang="en-US" sz="580" dirty="0" err="1"/>
              <a:t>money,Null,ML</a:t>
            </a:r>
            <a:r>
              <a:rPr lang="en-US" sz="580" dirty="0"/>
              <a:t>=8) XVAR(</a:t>
            </a:r>
            <a:r>
              <a:rPr lang="en-US" sz="580" dirty="0" err="1"/>
              <a:t>money,Not</a:t>
            </a:r>
            <a:r>
              <a:rPr lang="en-US" sz="580" dirty="0"/>
              <a:t> </a:t>
            </a:r>
            <a:r>
              <a:rPr lang="en-US" sz="580" dirty="0" err="1"/>
              <a:t>Owned,Value</a:t>
            </a:r>
            <a:r>
              <a:rPr lang="en-US" sz="580" dirty="0"/>
              <a:t>=(10000units)=(990000))</a:t>
            </a:r>
          </a:p>
          <a:p>
            <a:r>
              <a:rPr lang="pt-BR" sz="580" dirty="0"/>
              <a:t>           </a:t>
            </a:r>
            <a:r>
              <a:rPr lang="pt-BR" sz="580" dirty="0" err="1"/>
              <a:t>LogOp_LeftSemiJoin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LogOp_Select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LogOp_Get</a:t>
            </a:r>
            <a:r>
              <a:rPr lang="pt-BR" sz="580" dirty="0"/>
              <a:t> TBL: </a:t>
            </a:r>
            <a:r>
              <a:rPr lang="pt-BR" sz="580" dirty="0" err="1"/>
              <a:t>dbo.Customers</a:t>
            </a:r>
            <a:r>
              <a:rPr lang="pt-BR" sz="580" dirty="0"/>
              <a:t>(alias TBL: C) </a:t>
            </a:r>
            <a:r>
              <a:rPr lang="pt-BR" sz="580" dirty="0" err="1"/>
              <a:t>dbo.Customers</a:t>
            </a:r>
            <a:r>
              <a:rPr lang="pt-BR" sz="580" dirty="0"/>
              <a:t> </a:t>
            </a:r>
            <a:r>
              <a:rPr lang="pt-BR" sz="580" dirty="0" err="1"/>
              <a:t>TableID</a:t>
            </a:r>
            <a:r>
              <a:rPr lang="pt-BR" sz="580" dirty="0"/>
              <a:t>=1493580359 </a:t>
            </a:r>
            <a:r>
              <a:rPr lang="pt-BR" sz="580" dirty="0" err="1"/>
              <a:t>TableReferenceID</a:t>
            </a:r>
            <a:r>
              <a:rPr lang="pt-BR" sz="580" dirty="0"/>
              <a:t>=0 </a:t>
            </a:r>
            <a:r>
              <a:rPr lang="pt-BR" sz="580" dirty="0" err="1"/>
              <a:t>IsRow</a:t>
            </a:r>
            <a:r>
              <a:rPr lang="pt-BR" sz="580" dirty="0"/>
              <a:t>: COL: IsBaseRow1001  [ </a:t>
            </a:r>
            <a:r>
              <a:rPr lang="pt-BR" sz="580" dirty="0" err="1"/>
              <a:t>Card</a:t>
            </a:r>
            <a:r>
              <a:rPr lang="pt-BR" sz="580" dirty="0"/>
              <a:t>=91 ]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[C].City</a:t>
            </a:r>
          </a:p>
          <a:p>
            <a:r>
              <a:rPr lang="pt-BR" sz="580" dirty="0"/>
              <a:t>                    </a:t>
            </a:r>
            <a:r>
              <a:rPr lang="pt-BR" sz="580" dirty="0" err="1"/>
              <a:t>ScaOp_Const</a:t>
            </a:r>
            <a:r>
              <a:rPr lang="pt-BR" sz="580" dirty="0"/>
              <a:t> TI(varchar </a:t>
            </a:r>
            <a:r>
              <a:rPr lang="pt-BR" sz="580" dirty="0" err="1"/>
              <a:t>collate</a:t>
            </a:r>
            <a:r>
              <a:rPr lang="pt-BR" sz="580" dirty="0"/>
              <a:t> 53256,Null,Var,Trim,ML=8000) XVAR(</a:t>
            </a:r>
            <a:r>
              <a:rPr lang="pt-BR" sz="580" dirty="0" err="1"/>
              <a:t>varchar,Owned,Value</a:t>
            </a:r>
            <a:r>
              <a:rPr lang="pt-BR" sz="580" dirty="0"/>
              <a:t>=</a:t>
            </a:r>
            <a:r>
              <a:rPr lang="pt-BR" sz="580" dirty="0" err="1"/>
              <a:t>Len,Data</a:t>
            </a:r>
            <a:r>
              <a:rPr lang="pt-BR" sz="580" dirty="0"/>
              <a:t> = (6,Berlin))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LogOp_Get</a:t>
            </a:r>
            <a:r>
              <a:rPr lang="pt-BR" sz="580" dirty="0"/>
              <a:t> TBL: </a:t>
            </a:r>
            <a:r>
              <a:rPr lang="pt-BR" sz="580" dirty="0" err="1"/>
              <a:t>dbo.Orders</a:t>
            </a:r>
            <a:r>
              <a:rPr lang="pt-BR" sz="580" dirty="0"/>
              <a:t>(alias TBL: O) </a:t>
            </a:r>
            <a:r>
              <a:rPr lang="pt-BR" sz="580" dirty="0" err="1"/>
              <a:t>dbo.Orders</a:t>
            </a:r>
            <a:r>
              <a:rPr lang="pt-BR" sz="580" dirty="0"/>
              <a:t> </a:t>
            </a:r>
            <a:r>
              <a:rPr lang="pt-BR" sz="580" dirty="0" err="1"/>
              <a:t>TableID</a:t>
            </a:r>
            <a:r>
              <a:rPr lang="pt-BR" sz="580" dirty="0"/>
              <a:t>=437576597 </a:t>
            </a:r>
            <a:r>
              <a:rPr lang="pt-BR" sz="580" dirty="0" err="1"/>
              <a:t>TableReferenceID</a:t>
            </a:r>
            <a:r>
              <a:rPr lang="pt-BR" sz="580" dirty="0"/>
              <a:t>=1 </a:t>
            </a:r>
            <a:r>
              <a:rPr lang="pt-BR" sz="580" dirty="0" err="1"/>
              <a:t>IsRow</a:t>
            </a:r>
            <a:r>
              <a:rPr lang="pt-BR" sz="580" dirty="0"/>
              <a:t>: COL: IsBaseRow1006  [ </a:t>
            </a:r>
            <a:r>
              <a:rPr lang="pt-BR" sz="580" dirty="0" err="1"/>
              <a:t>Card</a:t>
            </a:r>
            <a:r>
              <a:rPr lang="pt-BR" sz="580" dirty="0"/>
              <a:t>=830 ]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CustomerID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[C].</a:t>
            </a:r>
            <a:r>
              <a:rPr lang="pt-BR" sz="580" dirty="0" err="1"/>
              <a:t>CustomerID</a:t>
            </a:r>
            <a:endParaRPr lang="pt-BR" sz="580" dirty="0"/>
          </a:p>
          <a:p>
            <a:r>
              <a:rPr lang="pt-BR" sz="580" dirty="0"/>
              <a:t>           </a:t>
            </a:r>
            <a:r>
              <a:rPr lang="pt-BR" sz="580" dirty="0" err="1"/>
              <a:t>ScaOp_Logical</a:t>
            </a:r>
            <a:r>
              <a:rPr lang="pt-BR" sz="580" dirty="0"/>
              <a:t> </a:t>
            </a:r>
            <a:r>
              <a:rPr lang="pt-BR" sz="580" dirty="0" err="1"/>
              <a:t>x_lopAnd</a:t>
            </a:r>
            <a:endParaRPr lang="pt-BR" sz="580" dirty="0"/>
          </a:p>
          <a:p>
            <a:r>
              <a:rPr lang="pt-BR" sz="580" dirty="0"/>
              <a:t>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</a:t>
            </a:r>
            <a:r>
              <a:rPr lang="pt-BR" sz="580" dirty="0" err="1"/>
              <a:t>od</a:t>
            </a:r>
            <a:r>
              <a:rPr lang="pt-BR" sz="580" dirty="0"/>
              <a:t>].</a:t>
            </a:r>
            <a:r>
              <a:rPr lang="pt-BR" sz="580" dirty="0" err="1"/>
              <a:t>OrderID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OrderID</a:t>
            </a:r>
            <a:endParaRPr lang="pt-BR" sz="580" dirty="0"/>
          </a:p>
          <a:p>
            <a:r>
              <a:rPr lang="pt-BR" sz="580" dirty="0"/>
              <a:t>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CustomerID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[C].</a:t>
            </a:r>
            <a:r>
              <a:rPr lang="pt-BR" sz="580" dirty="0" err="1"/>
              <a:t>CustomerID</a:t>
            </a:r>
            <a:endParaRPr lang="pt-BR" sz="580" dirty="0"/>
          </a:p>
          <a:p>
            <a:r>
              <a:rPr lang="pt-BR" sz="580" dirty="0"/>
              <a:t>        </a:t>
            </a:r>
            <a:r>
              <a:rPr lang="pt-BR" sz="580" dirty="0" err="1"/>
              <a:t>LogOp_Select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en-US" sz="580" dirty="0"/>
              <a:t>           </a:t>
            </a:r>
            <a:r>
              <a:rPr lang="en-US" sz="580" dirty="0" err="1"/>
              <a:t>LogOp_Get</a:t>
            </a:r>
            <a:r>
              <a:rPr lang="en-US" sz="580" dirty="0"/>
              <a:t> TBL: Employees(alias TBL: E) Employees </a:t>
            </a:r>
            <a:r>
              <a:rPr lang="en-US" sz="580" dirty="0" err="1"/>
              <a:t>TableID</a:t>
            </a:r>
            <a:r>
              <a:rPr lang="en-US" sz="580" dirty="0"/>
              <a:t>=245575913 </a:t>
            </a:r>
            <a:r>
              <a:rPr lang="en-US" sz="580" dirty="0" err="1"/>
              <a:t>TableReferenceID</a:t>
            </a:r>
            <a:r>
              <a:rPr lang="en-US" sz="580" dirty="0"/>
              <a:t>=0 </a:t>
            </a:r>
            <a:r>
              <a:rPr lang="en-US" sz="580" dirty="0" err="1"/>
              <a:t>IsRow</a:t>
            </a:r>
            <a:r>
              <a:rPr lang="en-US" sz="580" dirty="0"/>
              <a:t>: COL: IsBaseRow1016  [ Card=9 ]</a:t>
            </a:r>
          </a:p>
          <a:p>
            <a:r>
              <a:rPr lang="pt-BR" sz="580" dirty="0"/>
              <a:t>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[E].</a:t>
            </a:r>
            <a:r>
              <a:rPr lang="pt-BR" sz="580" dirty="0" err="1"/>
              <a:t>EmployeeID</a:t>
            </a:r>
            <a:endParaRPr lang="pt-BR" sz="580" dirty="0"/>
          </a:p>
          <a:p>
            <a:r>
              <a:rPr lang="pt-BR" sz="580" dirty="0"/>
              <a:t>              </a:t>
            </a:r>
            <a:r>
              <a:rPr lang="pt-BR" sz="580" dirty="0" err="1"/>
              <a:t>ScaOp_Const</a:t>
            </a:r>
            <a:r>
              <a:rPr lang="pt-BR" sz="580" dirty="0"/>
              <a:t> TI(</a:t>
            </a:r>
            <a:r>
              <a:rPr lang="pt-BR" sz="580" dirty="0" err="1"/>
              <a:t>int,ML</a:t>
            </a:r>
            <a:r>
              <a:rPr lang="pt-BR" sz="580" dirty="0"/>
              <a:t>=4) XVAR(</a:t>
            </a:r>
            <a:r>
              <a:rPr lang="pt-BR" sz="580" dirty="0" err="1"/>
              <a:t>int,Not</a:t>
            </a:r>
            <a:r>
              <a:rPr lang="pt-BR" sz="580" dirty="0"/>
              <a:t> </a:t>
            </a:r>
            <a:r>
              <a:rPr lang="pt-BR" sz="580" dirty="0" err="1"/>
              <a:t>Owned,Value</a:t>
            </a:r>
            <a:r>
              <a:rPr lang="pt-BR" sz="580" dirty="0"/>
              <a:t>=222)</a:t>
            </a:r>
          </a:p>
          <a:p>
            <a:r>
              <a:rPr lang="pt-BR" sz="580" dirty="0"/>
              <a:t>        </a:t>
            </a:r>
            <a:r>
              <a:rPr lang="pt-BR" sz="580" dirty="0" err="1"/>
              <a:t>ScaOp_Const</a:t>
            </a:r>
            <a:r>
              <a:rPr lang="pt-BR" sz="580" dirty="0"/>
              <a:t> TI(</a:t>
            </a:r>
            <a:r>
              <a:rPr lang="pt-BR" sz="580" dirty="0" err="1"/>
              <a:t>bit,ML</a:t>
            </a:r>
            <a:r>
              <a:rPr lang="pt-BR" sz="580" dirty="0"/>
              <a:t>=1) XVAR(</a:t>
            </a:r>
            <a:r>
              <a:rPr lang="pt-BR" sz="580" dirty="0" err="1"/>
              <a:t>bit,Not</a:t>
            </a:r>
            <a:r>
              <a:rPr lang="pt-BR" sz="580" dirty="0"/>
              <a:t> </a:t>
            </a:r>
            <a:r>
              <a:rPr lang="pt-BR" sz="580" dirty="0" err="1"/>
              <a:t>Owned,Value</a:t>
            </a:r>
            <a:r>
              <a:rPr lang="pt-BR" sz="580" dirty="0"/>
              <a:t>=1)</a:t>
            </a:r>
          </a:p>
          <a:p>
            <a:r>
              <a:rPr lang="pt-BR" sz="580" dirty="0"/>
              <a:t>     </a:t>
            </a:r>
            <a:r>
              <a:rPr lang="pt-BR" sz="580" dirty="0" err="1"/>
              <a:t>AncOp_PrjList</a:t>
            </a:r>
            <a:r>
              <a:rPr lang="pt-BR" sz="580" dirty="0"/>
              <a:t> </a:t>
            </a:r>
          </a:p>
          <a:p>
            <a:r>
              <a:rPr lang="pt-BR" sz="580" dirty="0"/>
              <a:t>        </a:t>
            </a:r>
            <a:r>
              <a:rPr lang="pt-BR" sz="580" dirty="0" err="1"/>
              <a:t>AncOp_PrjEl</a:t>
            </a:r>
            <a:r>
              <a:rPr lang="pt-BR" sz="580" dirty="0"/>
              <a:t> COL: Expr1018 </a:t>
            </a:r>
          </a:p>
          <a:p>
            <a:r>
              <a:rPr lang="pt-BR" sz="580" dirty="0"/>
              <a:t>           </a:t>
            </a:r>
            <a:r>
              <a:rPr lang="pt-BR" sz="580" dirty="0" err="1"/>
              <a:t>ScaOp_Identifier</a:t>
            </a:r>
            <a:r>
              <a:rPr lang="pt-BR" sz="580" dirty="0"/>
              <a:t> QCOL: [E].</a:t>
            </a:r>
            <a:r>
              <a:rPr lang="pt-BR" sz="580" dirty="0" err="1"/>
              <a:t>FirstName</a:t>
            </a:r>
            <a:endParaRPr lang="pt-BR" sz="580" dirty="0"/>
          </a:p>
          <a:p>
            <a:r>
              <a:rPr lang="pt-BR" sz="580" dirty="0"/>
              <a:t>****************************************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2 - </a:t>
            </a:r>
            <a:r>
              <a:rPr lang="pt-BR" sz="1600" dirty="0" err="1">
                <a:solidFill>
                  <a:schemeClr val="tx1"/>
                </a:solidFill>
              </a:rPr>
              <a:t>Pre-Otimization</a:t>
            </a:r>
            <a:r>
              <a:rPr lang="pt-BR" sz="1600" dirty="0">
                <a:solidFill>
                  <a:schemeClr val="tx1"/>
                </a:solidFill>
              </a:rPr>
              <a:t> (</a:t>
            </a:r>
            <a:r>
              <a:rPr lang="pt-BR" sz="1600" dirty="0" err="1">
                <a:solidFill>
                  <a:schemeClr val="tx1"/>
                </a:solidFill>
              </a:rPr>
              <a:t>simplification</a:t>
            </a:r>
            <a:r>
              <a:rPr lang="pt-BR" sz="1600" dirty="0">
                <a:solidFill>
                  <a:schemeClr val="tx1"/>
                </a:solidFill>
              </a:rPr>
              <a:t>) – </a:t>
            </a:r>
            <a:r>
              <a:rPr lang="pt-BR" sz="1600" dirty="0" smtClean="0">
                <a:solidFill>
                  <a:srgbClr val="FF0000"/>
                </a:solidFill>
              </a:rPr>
              <a:t>Project </a:t>
            </a:r>
            <a:r>
              <a:rPr lang="pt-BR" sz="1600" dirty="0" err="1" smtClean="0">
                <a:solidFill>
                  <a:srgbClr val="FF0000"/>
                </a:solidFill>
              </a:rPr>
              <a:t>Normalization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512" y="416172"/>
            <a:ext cx="483658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80" dirty="0"/>
              <a:t>*** </a:t>
            </a:r>
            <a:r>
              <a:rPr lang="pt-BR" sz="580" dirty="0" err="1"/>
              <a:t>Tree</a:t>
            </a:r>
            <a:r>
              <a:rPr lang="pt-BR" sz="580" dirty="0"/>
              <a:t> </a:t>
            </a:r>
            <a:r>
              <a:rPr lang="pt-BR" sz="580" dirty="0" err="1"/>
              <a:t>Before</a:t>
            </a:r>
            <a:r>
              <a:rPr lang="pt-BR" sz="580" dirty="0"/>
              <a:t> Project </a:t>
            </a:r>
            <a:r>
              <a:rPr lang="pt-BR" sz="580" dirty="0" err="1"/>
              <a:t>Normalization</a:t>
            </a:r>
            <a:r>
              <a:rPr lang="pt-BR" sz="580" dirty="0"/>
              <a:t> ***</a:t>
            </a:r>
          </a:p>
          <a:p>
            <a:r>
              <a:rPr lang="pt-BR" sz="580" dirty="0"/>
              <a:t>  </a:t>
            </a:r>
            <a:r>
              <a:rPr lang="pt-BR" sz="580" dirty="0" err="1"/>
              <a:t>LogOp_Project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</a:t>
            </a:r>
            <a:r>
              <a:rPr lang="pt-BR" sz="580" dirty="0" err="1"/>
              <a:t>LogOp_Project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   </a:t>
            </a:r>
            <a:r>
              <a:rPr lang="pt-BR" sz="580" dirty="0" err="1"/>
              <a:t>LogOp_LeftOuterJoin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      </a:t>
            </a:r>
            <a:r>
              <a:rPr lang="pt-BR" sz="580" dirty="0" err="1"/>
              <a:t>LogOp_NAryJoin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LogOp_Select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=71 ]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LogOp_Get</a:t>
            </a:r>
            <a:r>
              <a:rPr lang="pt-BR" sz="580" dirty="0"/>
              <a:t> TBL: </a:t>
            </a:r>
            <a:r>
              <a:rPr lang="pt-BR" sz="580" dirty="0" err="1"/>
              <a:t>Order_Details</a:t>
            </a:r>
            <a:r>
              <a:rPr lang="pt-BR" sz="580" dirty="0"/>
              <a:t>(alias TBL: </a:t>
            </a:r>
            <a:r>
              <a:rPr lang="pt-BR" sz="580" dirty="0" err="1"/>
              <a:t>od</a:t>
            </a:r>
            <a:r>
              <a:rPr lang="pt-BR" sz="580" dirty="0"/>
              <a:t>) </a:t>
            </a:r>
            <a:r>
              <a:rPr lang="pt-BR" sz="580" dirty="0" err="1"/>
              <a:t>Order_Details</a:t>
            </a:r>
            <a:r>
              <a:rPr lang="pt-BR" sz="580" dirty="0"/>
              <a:t> </a:t>
            </a:r>
            <a:r>
              <a:rPr lang="pt-BR" sz="580" dirty="0" err="1"/>
              <a:t>TableID</a:t>
            </a:r>
            <a:r>
              <a:rPr lang="pt-BR" sz="580" dirty="0"/>
              <a:t>=725577623 </a:t>
            </a:r>
            <a:r>
              <a:rPr lang="pt-BR" sz="580" dirty="0" err="1"/>
              <a:t>TableReferenceID</a:t>
            </a:r>
            <a:r>
              <a:rPr lang="pt-BR" sz="580" dirty="0"/>
              <a:t>=0 </a:t>
            </a:r>
            <a:r>
              <a:rPr lang="pt-BR" sz="580" dirty="0" err="1"/>
              <a:t>IsRow</a:t>
            </a:r>
            <a:r>
              <a:rPr lang="pt-BR" sz="580" dirty="0"/>
              <a:t>: COL: IsBaseRow1010  [ </a:t>
            </a:r>
            <a:r>
              <a:rPr lang="pt-BR" sz="580" dirty="0" err="1"/>
              <a:t>Card</a:t>
            </a:r>
            <a:r>
              <a:rPr lang="pt-BR" sz="580" dirty="0"/>
              <a:t>=2155 ]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</a:t>
            </a:r>
            <a:r>
              <a:rPr lang="pt-BR" sz="580" dirty="0" err="1"/>
              <a:t>od</a:t>
            </a:r>
            <a:r>
              <a:rPr lang="pt-BR" sz="580" dirty="0"/>
              <a:t>].</a:t>
            </a:r>
            <a:r>
              <a:rPr lang="pt-BR" sz="580" dirty="0" err="1"/>
              <a:t>Quantity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ScaOp_Const</a:t>
            </a:r>
            <a:r>
              <a:rPr lang="pt-BR" sz="580" dirty="0"/>
              <a:t> TI(</a:t>
            </a:r>
            <a:r>
              <a:rPr lang="pt-BR" sz="580" dirty="0" err="1"/>
              <a:t>smallint,ML</a:t>
            </a:r>
            <a:r>
              <a:rPr lang="pt-BR" sz="580" dirty="0"/>
              <a:t>=2) XVAR(</a:t>
            </a:r>
            <a:r>
              <a:rPr lang="pt-BR" sz="580" dirty="0" err="1"/>
              <a:t>smallint,Not</a:t>
            </a:r>
            <a:r>
              <a:rPr lang="pt-BR" sz="580" dirty="0"/>
              <a:t> </a:t>
            </a:r>
            <a:r>
              <a:rPr lang="pt-BR" sz="580" dirty="0" err="1"/>
              <a:t>Owned,Value</a:t>
            </a:r>
            <a:r>
              <a:rPr lang="pt-BR" sz="580" dirty="0"/>
              <a:t>=35)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LogOp_Select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LogOp_Get</a:t>
            </a:r>
            <a:r>
              <a:rPr lang="pt-BR" sz="580" dirty="0"/>
              <a:t> TBL: </a:t>
            </a:r>
            <a:r>
              <a:rPr lang="pt-BR" sz="580" dirty="0" err="1"/>
              <a:t>Orders</a:t>
            </a:r>
            <a:r>
              <a:rPr lang="pt-BR" sz="580" dirty="0"/>
              <a:t>(alias TBL: O) </a:t>
            </a:r>
            <a:r>
              <a:rPr lang="pt-BR" sz="580" dirty="0" err="1"/>
              <a:t>Orders</a:t>
            </a:r>
            <a:r>
              <a:rPr lang="pt-BR" sz="580" dirty="0"/>
              <a:t> </a:t>
            </a:r>
            <a:r>
              <a:rPr lang="pt-BR" sz="580" dirty="0" err="1"/>
              <a:t>TableID</a:t>
            </a:r>
            <a:r>
              <a:rPr lang="pt-BR" sz="580" dirty="0"/>
              <a:t>=437576597 </a:t>
            </a:r>
            <a:r>
              <a:rPr lang="pt-BR" sz="580" dirty="0" err="1"/>
              <a:t>TableReferenceID</a:t>
            </a:r>
            <a:r>
              <a:rPr lang="pt-BR" sz="580" dirty="0"/>
              <a:t>=2 </a:t>
            </a:r>
            <a:r>
              <a:rPr lang="pt-BR" sz="580" dirty="0" err="1"/>
              <a:t>IsRow</a:t>
            </a:r>
            <a:r>
              <a:rPr lang="pt-BR" sz="580" dirty="0"/>
              <a:t>: COL: IsBaseRow1008  [ </a:t>
            </a:r>
            <a:r>
              <a:rPr lang="pt-BR" sz="580" dirty="0" err="1"/>
              <a:t>Card</a:t>
            </a:r>
            <a:r>
              <a:rPr lang="pt-BR" sz="580" dirty="0"/>
              <a:t>=830 ]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ScaOp_Logical</a:t>
            </a:r>
            <a:r>
              <a:rPr lang="pt-BR" sz="580" dirty="0"/>
              <a:t> </a:t>
            </a:r>
            <a:r>
              <a:rPr lang="pt-BR" sz="580" dirty="0" err="1"/>
              <a:t>x_lopAnd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EmployeeID</a:t>
            </a:r>
            <a:endParaRPr lang="pt-BR" sz="580" dirty="0"/>
          </a:p>
          <a:p>
            <a:r>
              <a:rPr lang="pt-BR" sz="580" dirty="0"/>
              <a:t>                       </a:t>
            </a:r>
            <a:r>
              <a:rPr lang="pt-BR" sz="580" dirty="0" err="1"/>
              <a:t>ScaOp_Const</a:t>
            </a:r>
            <a:r>
              <a:rPr lang="pt-BR" sz="580" dirty="0"/>
              <a:t> TI(</a:t>
            </a:r>
            <a:r>
              <a:rPr lang="pt-BR" sz="580" dirty="0" err="1"/>
              <a:t>int,ML</a:t>
            </a:r>
            <a:r>
              <a:rPr lang="pt-BR" sz="580" dirty="0"/>
              <a:t>=4) XVAR(</a:t>
            </a:r>
            <a:r>
              <a:rPr lang="pt-BR" sz="580" dirty="0" err="1"/>
              <a:t>int,Not</a:t>
            </a:r>
            <a:r>
              <a:rPr lang="pt-BR" sz="580" dirty="0"/>
              <a:t> </a:t>
            </a:r>
            <a:r>
              <a:rPr lang="pt-BR" sz="580" dirty="0" err="1"/>
              <a:t>Owned,Value</a:t>
            </a:r>
            <a:r>
              <a:rPr lang="pt-BR" sz="580" dirty="0"/>
              <a:t>=222)</a:t>
            </a:r>
          </a:p>
          <a:p>
            <a:r>
              <a:rPr lang="pt-BR" sz="580" dirty="0"/>
              <a:t>      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x_cmpGt</a:t>
            </a:r>
            <a:endParaRPr lang="pt-BR" sz="580" dirty="0"/>
          </a:p>
          <a:p>
            <a:r>
              <a:rPr lang="pt-BR" sz="580" dirty="0"/>
              <a:t>   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Freight</a:t>
            </a:r>
            <a:endParaRPr lang="pt-BR" sz="580" dirty="0"/>
          </a:p>
          <a:p>
            <a:r>
              <a:rPr lang="en-US" sz="580" dirty="0"/>
              <a:t>                       </a:t>
            </a:r>
            <a:r>
              <a:rPr lang="en-US" sz="580" dirty="0" err="1"/>
              <a:t>ScaOp_Const</a:t>
            </a:r>
            <a:r>
              <a:rPr lang="en-US" sz="580" dirty="0"/>
              <a:t> TI(</a:t>
            </a:r>
            <a:r>
              <a:rPr lang="en-US" sz="580" dirty="0" err="1"/>
              <a:t>money,Null,ML</a:t>
            </a:r>
            <a:r>
              <a:rPr lang="en-US" sz="580" dirty="0"/>
              <a:t>=8) XVAR(</a:t>
            </a:r>
            <a:r>
              <a:rPr lang="en-US" sz="580" dirty="0" err="1"/>
              <a:t>money,Not</a:t>
            </a:r>
            <a:r>
              <a:rPr lang="en-US" sz="580" dirty="0"/>
              <a:t> </a:t>
            </a:r>
            <a:r>
              <a:rPr lang="en-US" sz="580" dirty="0" err="1"/>
              <a:t>Owned,Value</a:t>
            </a:r>
            <a:r>
              <a:rPr lang="en-US" sz="580" dirty="0"/>
              <a:t>=(10000units)=(990000))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LogOp_LeftSemiJoin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LogOp_Select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pt-BR" sz="580" dirty="0"/>
              <a:t>                    </a:t>
            </a:r>
            <a:r>
              <a:rPr lang="pt-BR" sz="580" dirty="0" err="1"/>
              <a:t>LogOp_Get</a:t>
            </a:r>
            <a:r>
              <a:rPr lang="pt-BR" sz="580" dirty="0"/>
              <a:t> TBL: </a:t>
            </a:r>
            <a:r>
              <a:rPr lang="pt-BR" sz="580" dirty="0" err="1"/>
              <a:t>dbo.Customers</a:t>
            </a:r>
            <a:r>
              <a:rPr lang="pt-BR" sz="580" dirty="0"/>
              <a:t>(alias TBL: C) </a:t>
            </a:r>
            <a:r>
              <a:rPr lang="pt-BR" sz="580" dirty="0" err="1"/>
              <a:t>dbo.Customers</a:t>
            </a:r>
            <a:r>
              <a:rPr lang="pt-BR" sz="580" dirty="0"/>
              <a:t> </a:t>
            </a:r>
            <a:r>
              <a:rPr lang="pt-BR" sz="580" dirty="0" err="1"/>
              <a:t>TableID</a:t>
            </a:r>
            <a:r>
              <a:rPr lang="pt-BR" sz="580" dirty="0"/>
              <a:t>=1493580359 </a:t>
            </a:r>
            <a:r>
              <a:rPr lang="pt-BR" sz="580" dirty="0" err="1"/>
              <a:t>TableReferenceID</a:t>
            </a:r>
            <a:r>
              <a:rPr lang="pt-BR" sz="580" dirty="0"/>
              <a:t>=0 </a:t>
            </a:r>
            <a:r>
              <a:rPr lang="pt-BR" sz="580" dirty="0" err="1"/>
              <a:t>IsRow</a:t>
            </a:r>
            <a:r>
              <a:rPr lang="pt-BR" sz="580" dirty="0"/>
              <a:t>: COL: IsBaseRow1001  [ </a:t>
            </a:r>
            <a:r>
              <a:rPr lang="pt-BR" sz="580" dirty="0" err="1"/>
              <a:t>Card</a:t>
            </a:r>
            <a:r>
              <a:rPr lang="pt-BR" sz="580" dirty="0"/>
              <a:t>=91 ]</a:t>
            </a:r>
          </a:p>
          <a:p>
            <a:r>
              <a:rPr lang="pt-BR" sz="580" dirty="0"/>
              <a:t>      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[C].City</a:t>
            </a:r>
          </a:p>
          <a:p>
            <a:r>
              <a:rPr lang="pt-BR" sz="580" dirty="0"/>
              <a:t>                       </a:t>
            </a:r>
            <a:r>
              <a:rPr lang="pt-BR" sz="580" dirty="0" err="1"/>
              <a:t>ScaOp_Const</a:t>
            </a:r>
            <a:r>
              <a:rPr lang="pt-BR" sz="580" dirty="0"/>
              <a:t> TI(varchar </a:t>
            </a:r>
            <a:r>
              <a:rPr lang="pt-BR" sz="580" dirty="0" err="1"/>
              <a:t>collate</a:t>
            </a:r>
            <a:r>
              <a:rPr lang="pt-BR" sz="580" dirty="0"/>
              <a:t> 53256,Null,Var,Trim,ML=8000) XVAR(</a:t>
            </a:r>
            <a:r>
              <a:rPr lang="pt-BR" sz="580" dirty="0" err="1"/>
              <a:t>varchar,Owned,Value</a:t>
            </a:r>
            <a:r>
              <a:rPr lang="pt-BR" sz="580" dirty="0"/>
              <a:t>=</a:t>
            </a:r>
            <a:r>
              <a:rPr lang="pt-BR" sz="580" dirty="0" err="1"/>
              <a:t>Len,Data</a:t>
            </a:r>
            <a:r>
              <a:rPr lang="pt-BR" sz="580" dirty="0"/>
              <a:t> = (6,Berlin))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LogOp_Get</a:t>
            </a:r>
            <a:r>
              <a:rPr lang="pt-BR" sz="580" dirty="0"/>
              <a:t> TBL: </a:t>
            </a:r>
            <a:r>
              <a:rPr lang="pt-BR" sz="580" dirty="0" err="1"/>
              <a:t>dbo.Orders</a:t>
            </a:r>
            <a:r>
              <a:rPr lang="pt-BR" sz="580" dirty="0"/>
              <a:t>(alias TBL: O) </a:t>
            </a:r>
            <a:r>
              <a:rPr lang="pt-BR" sz="580" dirty="0" err="1"/>
              <a:t>dbo.Orders</a:t>
            </a:r>
            <a:r>
              <a:rPr lang="pt-BR" sz="580" dirty="0"/>
              <a:t> </a:t>
            </a:r>
            <a:r>
              <a:rPr lang="pt-BR" sz="580" dirty="0" err="1"/>
              <a:t>TableID</a:t>
            </a:r>
            <a:r>
              <a:rPr lang="pt-BR" sz="580" dirty="0"/>
              <a:t>=437576597 </a:t>
            </a:r>
            <a:r>
              <a:rPr lang="pt-BR" sz="580" dirty="0" err="1"/>
              <a:t>TableReferenceID</a:t>
            </a:r>
            <a:r>
              <a:rPr lang="pt-BR" sz="580" dirty="0"/>
              <a:t>=1 </a:t>
            </a:r>
            <a:r>
              <a:rPr lang="pt-BR" sz="580" dirty="0" err="1"/>
              <a:t>IsRow</a:t>
            </a:r>
            <a:r>
              <a:rPr lang="pt-BR" sz="580" dirty="0"/>
              <a:t>: COL: IsBaseRow1006  [ </a:t>
            </a:r>
            <a:r>
              <a:rPr lang="pt-BR" sz="580" dirty="0" err="1"/>
              <a:t>Card</a:t>
            </a:r>
            <a:r>
              <a:rPr lang="pt-BR" sz="580" dirty="0"/>
              <a:t>=830 ]</a:t>
            </a:r>
          </a:p>
          <a:p>
            <a:r>
              <a:rPr lang="pt-BR" sz="580" dirty="0"/>
              <a:t>   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CustomerID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[C].</a:t>
            </a:r>
            <a:r>
              <a:rPr lang="pt-BR" sz="580" dirty="0" err="1"/>
              <a:t>CustomerID</a:t>
            </a:r>
            <a:endParaRPr lang="pt-BR" sz="580" dirty="0"/>
          </a:p>
          <a:p>
            <a:r>
              <a:rPr lang="pt-BR" sz="580" dirty="0"/>
              <a:t>              </a:t>
            </a:r>
            <a:r>
              <a:rPr lang="pt-BR" sz="580" dirty="0" err="1"/>
              <a:t>ScaOp_Logical</a:t>
            </a:r>
            <a:r>
              <a:rPr lang="pt-BR" sz="580" dirty="0"/>
              <a:t> </a:t>
            </a:r>
            <a:r>
              <a:rPr lang="pt-BR" sz="580" dirty="0" err="1"/>
              <a:t>x_lopAnd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</a:t>
            </a:r>
            <a:r>
              <a:rPr lang="pt-BR" sz="580" dirty="0" err="1"/>
              <a:t>od</a:t>
            </a:r>
            <a:r>
              <a:rPr lang="pt-BR" sz="580" dirty="0"/>
              <a:t>].</a:t>
            </a:r>
            <a:r>
              <a:rPr lang="pt-BR" sz="580" dirty="0" err="1"/>
              <a:t>OrderID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OrderID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CustomerID</a:t>
            </a:r>
            <a:endParaRPr lang="pt-BR" sz="580" dirty="0"/>
          </a:p>
          <a:p>
            <a:r>
              <a:rPr lang="pt-BR" sz="580" dirty="0"/>
              <a:t>   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[C].</a:t>
            </a:r>
            <a:r>
              <a:rPr lang="pt-BR" sz="580" dirty="0" err="1"/>
              <a:t>CustomerID</a:t>
            </a:r>
            <a:endParaRPr lang="pt-BR" sz="580" dirty="0"/>
          </a:p>
          <a:p>
            <a:r>
              <a:rPr lang="pt-BR" sz="580" dirty="0"/>
              <a:t>           </a:t>
            </a:r>
            <a:r>
              <a:rPr lang="pt-BR" sz="580" dirty="0" err="1"/>
              <a:t>LogOp_Select</a:t>
            </a:r>
            <a:r>
              <a:rPr lang="pt-BR" sz="580" dirty="0"/>
              <a:t> [ </a:t>
            </a:r>
            <a:r>
              <a:rPr lang="pt-BR" sz="580" dirty="0" err="1"/>
              <a:t>Card</a:t>
            </a:r>
            <a:r>
              <a:rPr lang="pt-BR" sz="580" dirty="0"/>
              <a:t>=1 ]</a:t>
            </a:r>
          </a:p>
          <a:p>
            <a:r>
              <a:rPr lang="en-US" sz="580" dirty="0"/>
              <a:t>              </a:t>
            </a:r>
            <a:r>
              <a:rPr lang="en-US" sz="580" dirty="0" err="1"/>
              <a:t>LogOp_Get</a:t>
            </a:r>
            <a:r>
              <a:rPr lang="en-US" sz="580" dirty="0"/>
              <a:t> TBL: Employees(alias TBL: E) Employees </a:t>
            </a:r>
            <a:r>
              <a:rPr lang="en-US" sz="580" dirty="0" err="1"/>
              <a:t>TableID</a:t>
            </a:r>
            <a:r>
              <a:rPr lang="en-US" sz="580" dirty="0"/>
              <a:t>=245575913 </a:t>
            </a:r>
            <a:r>
              <a:rPr lang="en-US" sz="580" dirty="0" err="1"/>
              <a:t>TableReferenceID</a:t>
            </a:r>
            <a:r>
              <a:rPr lang="en-US" sz="580" dirty="0"/>
              <a:t>=0 </a:t>
            </a:r>
            <a:r>
              <a:rPr lang="en-US" sz="580" dirty="0" err="1"/>
              <a:t>IsRow</a:t>
            </a:r>
            <a:r>
              <a:rPr lang="en-US" sz="580" dirty="0"/>
              <a:t>: COL: IsBaseRow1016  [ Card=9 ]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ScaOp_Comp</a:t>
            </a:r>
            <a:r>
              <a:rPr lang="pt-BR" sz="580" dirty="0"/>
              <a:t> </a:t>
            </a:r>
            <a:r>
              <a:rPr lang="pt-BR" sz="580" dirty="0" err="1"/>
              <a:t>x_cmpEq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[E].</a:t>
            </a:r>
            <a:r>
              <a:rPr lang="pt-BR" sz="580" dirty="0" err="1"/>
              <a:t>EmployeeID</a:t>
            </a:r>
            <a:endParaRPr lang="pt-BR" sz="580" dirty="0"/>
          </a:p>
          <a:p>
            <a:r>
              <a:rPr lang="pt-BR" sz="580" dirty="0"/>
              <a:t>                 </a:t>
            </a:r>
            <a:r>
              <a:rPr lang="pt-BR" sz="580" dirty="0" err="1"/>
              <a:t>ScaOp_Const</a:t>
            </a:r>
            <a:r>
              <a:rPr lang="pt-BR" sz="580" dirty="0"/>
              <a:t> TI(</a:t>
            </a:r>
            <a:r>
              <a:rPr lang="pt-BR" sz="580" dirty="0" err="1"/>
              <a:t>int,ML</a:t>
            </a:r>
            <a:r>
              <a:rPr lang="pt-BR" sz="580" dirty="0"/>
              <a:t>=4) XVAR(</a:t>
            </a:r>
            <a:r>
              <a:rPr lang="pt-BR" sz="580" dirty="0" err="1"/>
              <a:t>int,Not</a:t>
            </a:r>
            <a:r>
              <a:rPr lang="pt-BR" sz="580" dirty="0"/>
              <a:t> </a:t>
            </a:r>
            <a:r>
              <a:rPr lang="pt-BR" sz="580" dirty="0" err="1"/>
              <a:t>Owned,Value</a:t>
            </a:r>
            <a:r>
              <a:rPr lang="pt-BR" sz="580" dirty="0"/>
              <a:t>=222)</a:t>
            </a:r>
          </a:p>
          <a:p>
            <a:r>
              <a:rPr lang="pt-BR" sz="580" dirty="0"/>
              <a:t>           </a:t>
            </a:r>
            <a:r>
              <a:rPr lang="pt-BR" sz="580" dirty="0" err="1"/>
              <a:t>ScaOp_Const</a:t>
            </a:r>
            <a:r>
              <a:rPr lang="pt-BR" sz="580" dirty="0"/>
              <a:t> TI(</a:t>
            </a:r>
            <a:r>
              <a:rPr lang="pt-BR" sz="580" dirty="0" err="1"/>
              <a:t>bit,ML</a:t>
            </a:r>
            <a:r>
              <a:rPr lang="pt-BR" sz="580" dirty="0"/>
              <a:t>=1) XVAR(</a:t>
            </a:r>
            <a:r>
              <a:rPr lang="pt-BR" sz="580" dirty="0" err="1"/>
              <a:t>bit,Not</a:t>
            </a:r>
            <a:r>
              <a:rPr lang="pt-BR" sz="580" dirty="0"/>
              <a:t> </a:t>
            </a:r>
            <a:r>
              <a:rPr lang="pt-BR" sz="580" dirty="0" err="1"/>
              <a:t>Owned,Value</a:t>
            </a:r>
            <a:r>
              <a:rPr lang="pt-BR" sz="580" dirty="0"/>
              <a:t>=1)</a:t>
            </a:r>
          </a:p>
          <a:p>
            <a:r>
              <a:rPr lang="pt-BR" sz="580" dirty="0"/>
              <a:t>        </a:t>
            </a:r>
            <a:r>
              <a:rPr lang="pt-BR" sz="580" dirty="0" err="1"/>
              <a:t>AncOp_PrjList</a:t>
            </a:r>
            <a:r>
              <a:rPr lang="pt-BR" sz="580" dirty="0"/>
              <a:t> </a:t>
            </a:r>
          </a:p>
          <a:p>
            <a:r>
              <a:rPr lang="pt-BR" sz="580" dirty="0"/>
              <a:t>           </a:t>
            </a:r>
            <a:r>
              <a:rPr lang="pt-BR" sz="580" dirty="0" err="1"/>
              <a:t>AncOp_PrjEl</a:t>
            </a:r>
            <a:r>
              <a:rPr lang="pt-BR" sz="580" dirty="0"/>
              <a:t> COL: Expr1018 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[E].</a:t>
            </a:r>
            <a:r>
              <a:rPr lang="pt-BR" sz="580" dirty="0" err="1"/>
              <a:t>FirstName</a:t>
            </a:r>
            <a:endParaRPr lang="pt-BR" sz="580" dirty="0"/>
          </a:p>
          <a:p>
            <a:r>
              <a:rPr lang="pt-BR" sz="580" dirty="0"/>
              <a:t>     </a:t>
            </a:r>
            <a:r>
              <a:rPr lang="pt-BR" sz="580" dirty="0" err="1"/>
              <a:t>AncOp_PrjList</a:t>
            </a:r>
            <a:r>
              <a:rPr lang="pt-BR" sz="580" dirty="0"/>
              <a:t> </a:t>
            </a:r>
          </a:p>
          <a:p>
            <a:r>
              <a:rPr lang="pt-BR" sz="580" dirty="0"/>
              <a:t>        </a:t>
            </a:r>
            <a:r>
              <a:rPr lang="pt-BR" sz="580" dirty="0" err="1"/>
              <a:t>AncOp_PrjEl</a:t>
            </a:r>
            <a:r>
              <a:rPr lang="pt-BR" sz="580" dirty="0"/>
              <a:t> COL: Expr1019 </a:t>
            </a:r>
          </a:p>
          <a:p>
            <a:r>
              <a:rPr lang="pt-BR" sz="580" dirty="0"/>
              <a:t>           </a:t>
            </a:r>
            <a:r>
              <a:rPr lang="pt-BR" sz="580" dirty="0" err="1"/>
              <a:t>ScaOp_Convert</a:t>
            </a:r>
            <a:r>
              <a:rPr lang="pt-BR" sz="580" dirty="0"/>
              <a:t> varchar </a:t>
            </a:r>
            <a:r>
              <a:rPr lang="pt-BR" sz="580" dirty="0" err="1"/>
              <a:t>collate</a:t>
            </a:r>
            <a:r>
              <a:rPr lang="pt-BR" sz="580" dirty="0"/>
              <a:t> 53256,Null,Var,Trim,ML=10</a:t>
            </a:r>
          </a:p>
          <a:p>
            <a:r>
              <a:rPr lang="pt-BR" sz="580" dirty="0"/>
              <a:t>              </a:t>
            </a:r>
            <a:r>
              <a:rPr lang="pt-BR" sz="580" dirty="0" err="1"/>
              <a:t>ScaOp_Identifier</a:t>
            </a:r>
            <a:r>
              <a:rPr lang="pt-BR" sz="580" dirty="0"/>
              <a:t> QCOL: [O].</a:t>
            </a:r>
            <a:r>
              <a:rPr lang="pt-BR" sz="580" dirty="0" err="1"/>
              <a:t>OrderDate</a:t>
            </a:r>
            <a:endParaRPr lang="pt-BR" sz="580" dirty="0"/>
          </a:p>
          <a:p>
            <a:r>
              <a:rPr lang="pt-BR" sz="580" dirty="0"/>
              <a:t>*****************************************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620688"/>
            <a:ext cx="4459031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  LEFT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258142" y="3851795"/>
            <a:ext cx="4131260" cy="58083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pt-BR" sz="1100" dirty="0" err="1"/>
              <a:t>AncOp_PrjEl</a:t>
            </a:r>
            <a:r>
              <a:rPr lang="pt-BR" sz="1100" dirty="0"/>
              <a:t> COL: Expr1019 </a:t>
            </a:r>
          </a:p>
          <a:p>
            <a:r>
              <a:rPr lang="pt-BR" sz="1100" dirty="0"/>
              <a:t>   </a:t>
            </a:r>
            <a:r>
              <a:rPr lang="pt-BR" sz="1100" dirty="0" err="1"/>
              <a:t>ScaOp_Convert</a:t>
            </a:r>
            <a:r>
              <a:rPr lang="pt-BR" sz="1100" dirty="0"/>
              <a:t> varchar </a:t>
            </a:r>
            <a:r>
              <a:rPr lang="pt-BR" sz="1100" dirty="0" err="1"/>
              <a:t>collate</a:t>
            </a:r>
            <a:r>
              <a:rPr lang="pt-BR" sz="1100" dirty="0"/>
              <a:t> 53256,Null,Var,Trim,ML=10</a:t>
            </a:r>
          </a:p>
          <a:p>
            <a:r>
              <a:rPr lang="pt-BR" sz="1100" dirty="0"/>
              <a:t>      </a:t>
            </a:r>
            <a:r>
              <a:rPr lang="pt-BR" sz="1100" dirty="0" err="1"/>
              <a:t>ScaOp_Identifier</a:t>
            </a:r>
            <a:r>
              <a:rPr lang="pt-BR" sz="1100" dirty="0"/>
              <a:t> QCOL: [O].</a:t>
            </a:r>
            <a:r>
              <a:rPr lang="pt-BR" sz="1100" dirty="0" err="1"/>
              <a:t>OrderDate</a:t>
            </a:r>
            <a:endParaRPr lang="pt-BR" sz="1100" dirty="0"/>
          </a:p>
        </p:txBody>
      </p:sp>
      <p:sp>
        <p:nvSpPr>
          <p:cNvPr id="12" name="Rectangle 11"/>
          <p:cNvSpPr/>
          <p:nvPr/>
        </p:nvSpPr>
        <p:spPr>
          <a:xfrm>
            <a:off x="1006491" y="892748"/>
            <a:ext cx="2557397" cy="22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utoShape 41"/>
          <p:cNvSpPr>
            <a:spLocks noChangeArrowheads="1"/>
          </p:cNvSpPr>
          <p:nvPr/>
        </p:nvSpPr>
        <p:spPr bwMode="auto">
          <a:xfrm>
            <a:off x="4821540" y="864559"/>
            <a:ext cx="4261747" cy="62907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pt-BR" sz="1100" dirty="0" err="1"/>
              <a:t>AncOp_PrjEl</a:t>
            </a:r>
            <a:r>
              <a:rPr lang="pt-BR" sz="1100" dirty="0"/>
              <a:t> COL: Expr1019 </a:t>
            </a:r>
          </a:p>
          <a:p>
            <a:r>
              <a:rPr lang="pt-BR" sz="1100" dirty="0"/>
              <a:t>   </a:t>
            </a:r>
            <a:r>
              <a:rPr lang="pt-BR" sz="1100" dirty="0" err="1"/>
              <a:t>ScaOp_Convert</a:t>
            </a:r>
            <a:r>
              <a:rPr lang="pt-BR" sz="1100" dirty="0"/>
              <a:t> varchar </a:t>
            </a:r>
            <a:r>
              <a:rPr lang="pt-BR" sz="1100" dirty="0" err="1"/>
              <a:t>collate</a:t>
            </a:r>
            <a:r>
              <a:rPr lang="pt-BR" sz="1100" dirty="0"/>
              <a:t> 53256,Null,Var,Trim,ML=10</a:t>
            </a:r>
          </a:p>
          <a:p>
            <a:r>
              <a:rPr lang="pt-BR" sz="1100" dirty="0"/>
              <a:t>      </a:t>
            </a:r>
            <a:r>
              <a:rPr lang="pt-BR" sz="1100" dirty="0" err="1"/>
              <a:t>ScaOp_Identifier</a:t>
            </a:r>
            <a:r>
              <a:rPr lang="pt-BR" sz="1100" dirty="0"/>
              <a:t> QCOL: [O].</a:t>
            </a:r>
            <a:r>
              <a:rPr lang="pt-BR" sz="1100" dirty="0" err="1"/>
              <a:t>OrderDate</a:t>
            </a:r>
            <a:endParaRPr lang="pt-BR" sz="1100" dirty="0"/>
          </a:p>
        </p:txBody>
      </p:sp>
      <p:sp>
        <p:nvSpPr>
          <p:cNvPr id="17" name="Right Arrow 16"/>
          <p:cNvSpPr/>
          <p:nvPr/>
        </p:nvSpPr>
        <p:spPr>
          <a:xfrm>
            <a:off x="4283968" y="2132856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725196" y="2658980"/>
            <a:ext cx="619268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normalization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move expressões e faz “match” de colunas calculadas. Por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um where a + b = 10 é trocado por x = 10 (sendo que x é uma coluna calculada com a expressão a + b), ou mesmo um “YEAR(data) = 2014” é alterado por “Ano = 2014” (considerando que Ano é uma coluna calculada com a expressão YEAR(data)).</a:t>
            </a:r>
            <a:endParaRPr lang="pt-BR" sz="12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2267744" y="1113470"/>
            <a:ext cx="2553796" cy="15455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74" y="4919015"/>
            <a:ext cx="4370366" cy="18844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8" y="4887944"/>
            <a:ext cx="4404650" cy="1915541"/>
          </a:xfrm>
          <a:prstGeom prst="rect">
            <a:avLst/>
          </a:prstGeom>
        </p:spPr>
      </p:pic>
      <p:sp>
        <p:nvSpPr>
          <p:cNvPr id="21" name="Curved Down Arrow 20"/>
          <p:cNvSpPr/>
          <p:nvPr/>
        </p:nvSpPr>
        <p:spPr>
          <a:xfrm>
            <a:off x="1057256" y="4234736"/>
            <a:ext cx="1642536" cy="645033"/>
          </a:xfrm>
          <a:prstGeom prst="curved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1029968" y="4253293"/>
            <a:ext cx="6998415" cy="645033"/>
          </a:xfrm>
          <a:prstGeom prst="curved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9" grpId="0"/>
      <p:bldP spid="7" grpId="0"/>
      <p:bldP spid="6" grpId="0" build="allAtOnce" animBg="1"/>
      <p:bldP spid="10" grpId="0" animBg="1"/>
      <p:bldP spid="12" grpId="0" animBg="1"/>
      <p:bldP spid="15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76" b="96321" l="3679" r="966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20072" y="1772816"/>
            <a:ext cx="3395033" cy="3395033"/>
          </a:xfrm>
          <a:prstGeom prst="rect">
            <a:avLst/>
          </a:prstGeom>
        </p:spPr>
      </p:pic>
      <p:pic>
        <p:nvPicPr>
          <p:cNvPr id="25" name="Picture 6" descr="http://hellinahandbasket.net/wp-content/uploads/2013/10/blind-man-on-his-way-to-work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8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235" y="1988607"/>
            <a:ext cx="3098849" cy="31839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cxnSp>
        <p:nvCxnSpPr>
          <p:cNvPr id="18" name="Straight Arrow Connector 17"/>
          <p:cNvCxnSpPr/>
          <p:nvPr/>
        </p:nvCxnSpPr>
        <p:spPr>
          <a:xfrm flipV="1">
            <a:off x="4426353" y="4077072"/>
            <a:ext cx="1657815" cy="168618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9872" y="972011"/>
            <a:ext cx="470834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Join-</a:t>
            </a:r>
            <a:r>
              <a:rPr lang="pt-BR" sz="560" dirty="0" err="1"/>
              <a:t>collapsed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LogOp_NAryJoin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=71 ]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=2155 ]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=35)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=830 ]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=91 ]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=830 ]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=1 ]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Card=9 ]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2 - </a:t>
            </a:r>
            <a:r>
              <a:rPr lang="pt-BR" sz="1800" dirty="0" err="1">
                <a:solidFill>
                  <a:schemeClr val="tx1"/>
                </a:solidFill>
              </a:rPr>
              <a:t>Pre-Otimization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chemeClr val="tx1"/>
                </a:solidFill>
              </a:rPr>
              <a:t>simplification</a:t>
            </a:r>
            <a:r>
              <a:rPr lang="pt-BR" sz="1800" dirty="0">
                <a:solidFill>
                  <a:schemeClr val="tx1"/>
                </a:solidFill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</a:rPr>
              <a:t>Derive </a:t>
            </a:r>
            <a:r>
              <a:rPr lang="pt-BR" sz="1800" dirty="0" err="1" smtClean="0">
                <a:solidFill>
                  <a:srgbClr val="FF0000"/>
                </a:solidFill>
              </a:rPr>
              <a:t>Cardinality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08" y="980728"/>
            <a:ext cx="476765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</a:t>
            </a:r>
            <a:r>
              <a:rPr lang="pt-BR" sz="560" dirty="0" err="1"/>
              <a:t>Simplified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=35)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en-US" sz="560" dirty="0" smtClean="0"/>
              <a:t>              </a:t>
            </a:r>
            <a:r>
              <a:rPr lang="en-US" sz="560" dirty="0" err="1" smtClean="0"/>
              <a:t>LogOp_Get</a:t>
            </a:r>
            <a:r>
              <a:rPr lang="en-US" sz="560" dirty="0" smtClean="0"/>
              <a:t> TBL: Shippers(alias TBL: s) Shippers </a:t>
            </a:r>
            <a:r>
              <a:rPr lang="en-US" sz="560" dirty="0" err="1" smtClean="0"/>
              <a:t>TableID</a:t>
            </a:r>
            <a:r>
              <a:rPr lang="en-US" sz="560" dirty="0" smtClean="0"/>
              <a:t>=373576369 </a:t>
            </a:r>
            <a:r>
              <a:rPr lang="en-US" sz="560" dirty="0" err="1" smtClean="0"/>
              <a:t>TableReferenceID</a:t>
            </a:r>
            <a:r>
              <a:rPr lang="en-US" sz="560" dirty="0" smtClean="0"/>
              <a:t>=1 </a:t>
            </a:r>
            <a:r>
              <a:rPr lang="en-US" sz="560" dirty="0" err="1" smtClean="0"/>
              <a:t>IsRow</a:t>
            </a:r>
            <a:r>
              <a:rPr lang="en-US" sz="560" dirty="0" smtClean="0"/>
              <a:t>: COL: IsBaseRow1012  [ Card=0 ]</a:t>
            </a:r>
          </a:p>
          <a:p>
            <a:r>
              <a:rPr lang="pt-BR" sz="560" dirty="0" smtClean="0"/>
              <a:t>              </a:t>
            </a:r>
            <a:r>
              <a:rPr lang="pt-BR" sz="560" dirty="0" err="1" smtClean="0"/>
              <a:t>ScaOp_Comp</a:t>
            </a:r>
            <a:r>
              <a:rPr lang="pt-BR" sz="560" dirty="0" smtClean="0"/>
              <a:t> </a:t>
            </a:r>
            <a:r>
              <a:rPr lang="pt-BR" sz="560" dirty="0" err="1" smtClean="0"/>
              <a:t>x_cmpEq</a:t>
            </a:r>
            <a:endParaRPr lang="pt-BR" sz="560" dirty="0" smtClean="0"/>
          </a:p>
          <a:p>
            <a:r>
              <a:rPr lang="pt-BR" sz="560" dirty="0" smtClean="0"/>
              <a:t>                 </a:t>
            </a:r>
            <a:r>
              <a:rPr lang="pt-BR" sz="560" dirty="0" err="1" smtClean="0"/>
              <a:t>ScaOp_Identifier</a:t>
            </a:r>
            <a:r>
              <a:rPr lang="pt-BR" sz="560" dirty="0" smtClean="0"/>
              <a:t> QCOL: [O].</a:t>
            </a:r>
            <a:r>
              <a:rPr lang="pt-BR" sz="560" dirty="0" err="1" smtClean="0"/>
              <a:t>ShipVia</a:t>
            </a:r>
            <a:endParaRPr lang="pt-BR" sz="560" dirty="0" smtClean="0"/>
          </a:p>
          <a:p>
            <a:r>
              <a:rPr lang="pt-BR" sz="560" dirty="0" smtClean="0"/>
              <a:t>                 </a:t>
            </a:r>
            <a:r>
              <a:rPr lang="pt-BR" sz="560" dirty="0" err="1" smtClean="0"/>
              <a:t>ScaOp_Identifier</a:t>
            </a:r>
            <a:r>
              <a:rPr lang="pt-BR" sz="560" dirty="0" smtClean="0"/>
              <a:t> QCOL: [s].</a:t>
            </a:r>
            <a:r>
              <a:rPr lang="pt-BR" sz="560" dirty="0" err="1" smtClean="0"/>
              <a:t>ShipperID</a:t>
            </a:r>
            <a:endParaRPr lang="pt-BR" sz="560" dirty="0" smtClean="0"/>
          </a:p>
          <a:p>
            <a:r>
              <a:rPr lang="pt-BR" sz="560" dirty="0" smtClean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345816" y="2671157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39752" y="3645024"/>
            <a:ext cx="2160240" cy="211823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16205" y="1484784"/>
            <a:ext cx="66556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=0]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12970" y="1885131"/>
            <a:ext cx="66556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=0]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3358" y="3281977"/>
            <a:ext cx="66556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=0]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72594" y="3914253"/>
            <a:ext cx="66556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=0]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43191" y="4314225"/>
            <a:ext cx="66556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=0]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87624" y="1124744"/>
            <a:ext cx="66556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=0]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78858" y="1460432"/>
            <a:ext cx="8627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=2155]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20508" y="2099787"/>
            <a:ext cx="79701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=830]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66615" y="2929668"/>
            <a:ext cx="73129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=91]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3831" y="3889901"/>
            <a:ext cx="66556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=9]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48861" y="1100392"/>
            <a:ext cx="66556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[ </a:t>
            </a:r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Card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=1]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2963" y1="8242" x2="42963" y2="8242"/>
                        <a14:foregroundMark x1="63704" y1="3846" x2="63704" y2="3846"/>
                        <a14:foregroundMark x1="82963" y1="4396" x2="82963" y2="4396"/>
                        <a14:foregroundMark x1="94815" y1="11538" x2="94815" y2="11538"/>
                        <a14:foregroundMark x1="92593" y1="24176" x2="92593" y2="24176"/>
                        <a14:foregroundMark x1="78519" y1="28571" x2="78519" y2="28571"/>
                        <a14:foregroundMark x1="66667" y1="28571" x2="66667" y2="28571"/>
                        <a14:foregroundMark x1="56296" y1="26923" x2="56296" y2="26923"/>
                        <a14:foregroundMark x1="54074" y1="19780" x2="54074" y2="19780"/>
                        <a14:foregroundMark x1="56296" y1="12637" x2="56296" y2="12637"/>
                        <a14:foregroundMark x1="34815" y1="16484" x2="34815" y2="16484"/>
                        <a14:foregroundMark x1="67407" y1="10440" x2="67407" y2="10440"/>
                        <a14:foregroundMark x1="88889" y1="21429" x2="88889" y2="21429"/>
                        <a14:foregroundMark x1="78519" y1="10440" x2="78519" y2="10440"/>
                        <a14:foregroundMark x1="80000" y1="15934" x2="80000" y2="15934"/>
                        <a14:foregroundMark x1="87407" y1="13736" x2="87407" y2="13736"/>
                        <a14:foregroundMark x1="80741" y1="21978" x2="80741" y2="21978"/>
                        <a14:foregroundMark x1="76296" y1="21429" x2="76296" y2="21429"/>
                        <a14:foregroundMark x1="71111" y1="21429" x2="71111" y2="21429"/>
                        <a14:foregroundMark x1="58519" y1="10440" x2="58519" y2="10440"/>
                        <a14:foregroundMark x1="60000" y1="8242" x2="60000" y2="8242"/>
                        <a14:foregroundMark x1="63704" y1="13187" x2="63704" y2="13187"/>
                        <a14:foregroundMark x1="49630" y1="9341" x2="49630" y2="9341"/>
                        <a14:foregroundMark x1="45926" y1="12637" x2="45926" y2="12637"/>
                        <a14:foregroundMark x1="74815" y1="15385" x2="74815" y2="15385"/>
                        <a14:foregroundMark x1="74074" y1="12088" x2="74074" y2="12088"/>
                        <a14:foregroundMark x1="88889" y1="18132" x2="88889" y2="18132"/>
                        <a14:backgroundMark x1="25185" y1="30220" x2="25185" y2="30220"/>
                        <a14:backgroundMark x1="23704" y1="27473" x2="23704" y2="27473"/>
                        <a14:backgroundMark x1="17037" y1="32967" x2="17037" y2="32967"/>
                        <a14:backgroundMark x1="17037" y1="36264" x2="17037" y2="36264"/>
                        <a14:backgroundMark x1="14815" y1="42308" x2="14815" y2="42308"/>
                        <a14:backgroundMark x1="17778" y1="47802" x2="17778" y2="47802"/>
                        <a14:backgroundMark x1="22963" y1="51099" x2="22963" y2="51099"/>
                        <a14:backgroundMark x1="29630" y1="52747" x2="29630" y2="52747"/>
                        <a14:backgroundMark x1="58519" y1="34066" x2="58519" y2="34066"/>
                        <a14:backgroundMark x1="63704" y1="45604" x2="63704" y2="45604"/>
                        <a14:backgroundMark x1="69630" y1="38462" x2="69630" y2="3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7365" y="5442035"/>
            <a:ext cx="949626" cy="128023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4165642" y="6079938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0" name="Picture 4" descr="http://38north.org/wp-content/uploads/2012/07/iStock_000019355253XSmal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74057" y1="70886" x2="74057" y2="70886"/>
                        <a14:foregroundMark x1="78774" y1="77848" x2="78774" y2="77848"/>
                        <a14:foregroundMark x1="68868" y1="65190" x2="68868" y2="65190"/>
                        <a14:foregroundMark x1="77358" y1="53797" x2="77358" y2="53797"/>
                        <a14:foregroundMark x1="89623" y1="84177" x2="89623" y2="84177"/>
                        <a14:foregroundMark x1="80189" y1="74051" x2="80189" y2="74051"/>
                        <a14:foregroundMark x1="83491" y1="77215" x2="83491" y2="77215"/>
                        <a14:backgroundMark x1="2830" y1="84810" x2="2830" y2="84810"/>
                        <a14:backgroundMark x1="40094" y1="93038" x2="40094" y2="93038"/>
                        <a14:backgroundMark x1="58962" y1="91772" x2="58962" y2="91772"/>
                        <a14:backgroundMark x1="32547" y1="95570" x2="32547" y2="95570"/>
                        <a14:backgroundMark x1="25943" y1="94304" x2="25943" y2="94304"/>
                        <a14:backgroundMark x1="22642" y1="94937" x2="22642" y2="94937"/>
                        <a14:backgroundMark x1="17453" y1="94304" x2="17453" y2="94304"/>
                        <a14:backgroundMark x1="11321" y1="94937" x2="11321" y2="94937"/>
                        <a14:backgroundMark x1="1887" y1="77215" x2="1887" y2="77215"/>
                        <a14:backgroundMark x1="1887" y1="63924" x2="1887" y2="63924"/>
                        <a14:backgroundMark x1="2358" y1="57595" x2="2358" y2="57595"/>
                        <a14:backgroundMark x1="1415" y1="47468" x2="1415" y2="47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10" y="5836712"/>
            <a:ext cx="1193546" cy="8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43698" y="5886957"/>
            <a:ext cx="272714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 smtClean="0"/>
              <a:t>Nota: Importante  lembrar que durante a fase de </a:t>
            </a:r>
            <a:r>
              <a:rPr lang="pt-BR" sz="1400" dirty="0" err="1" smtClean="0"/>
              <a:t>simplification</a:t>
            </a:r>
            <a:r>
              <a:rPr lang="pt-BR" sz="1400" dirty="0" smtClean="0"/>
              <a:t> o SQL pode auto criar/atualizar estatísticas.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73989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7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32258"/>
            <a:ext cx="9001156" cy="714356"/>
          </a:xfrm>
        </p:spPr>
        <p:txBody>
          <a:bodyPr/>
          <a:lstStyle/>
          <a:p>
            <a:r>
              <a:rPr lang="pt-BR" dirty="0" err="1" smtClean="0"/>
              <a:t>Simplification</a:t>
            </a:r>
            <a:r>
              <a:rPr lang="pt-BR" dirty="0" smtClean="0"/>
              <a:t> funciona?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619672" y="764704"/>
            <a:ext cx="4459031" cy="31700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 Query Inicial --</a:t>
            </a:r>
            <a:endParaRPr lang="pt-BR" sz="9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CompanyName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'Federal Shipping'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Outer1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(NOT(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NOT(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'19000101'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222</a:t>
            </a:r>
          </a:p>
          <a:p>
            <a:r>
              <a:rPr lang="pt-BR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" y="4062909"/>
            <a:ext cx="9019079" cy="1627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419872" y="1268760"/>
            <a:ext cx="4459031" cy="24776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-- </a:t>
            </a:r>
            <a:r>
              <a:rPr lang="pt-B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Após </a:t>
            </a:r>
            <a:r>
              <a:rPr lang="pt-BR" sz="1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simplifications</a:t>
            </a:r>
            <a:r>
              <a:rPr lang="pt-BR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--</a:t>
            </a:r>
          </a:p>
          <a:p>
            <a:r>
              <a:rPr lang="pt-BR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  LEFT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625231"/>
            <a:ext cx="4370366" cy="1884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rved Right Arrow 9"/>
          <p:cNvSpPr/>
          <p:nvPr/>
        </p:nvSpPr>
        <p:spPr>
          <a:xfrm>
            <a:off x="899592" y="1844824"/>
            <a:ext cx="720080" cy="3312368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7596336" y="2420888"/>
            <a:ext cx="864096" cy="3269410"/>
          </a:xfrm>
          <a:prstGeom prst="curved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4" grpId="0" build="allAtOnce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42844" y="-889"/>
            <a:ext cx="9001156" cy="33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/>
                </a:solidFill>
              </a:rPr>
              <a:t>2 - </a:t>
            </a:r>
            <a:r>
              <a:rPr lang="pt-BR" sz="1800" dirty="0" err="1" smtClean="0">
                <a:solidFill>
                  <a:schemeClr val="tx1"/>
                </a:solidFill>
              </a:rPr>
              <a:t>Pre-Otimization</a:t>
            </a:r>
            <a:r>
              <a:rPr lang="pt-BR" sz="1800" dirty="0" smtClean="0">
                <a:solidFill>
                  <a:schemeClr val="tx1"/>
                </a:solidFill>
              </a:rPr>
              <a:t> - </a:t>
            </a:r>
            <a:r>
              <a:rPr lang="pt-BR" sz="1800" dirty="0" smtClean="0">
                <a:solidFill>
                  <a:srgbClr val="FF0000"/>
                </a:solidFill>
              </a:rPr>
              <a:t>Trivial Plan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7" y="432566"/>
            <a:ext cx="9144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</a:t>
            </a:r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</a:t>
            </a:r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Trivial </a:t>
            </a:r>
            <a:r>
              <a:rPr 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então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finaliza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otimização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ex.: 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698" y="1400114"/>
            <a:ext cx="393809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pt-BR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pt-BR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10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481" y="4407793"/>
            <a:ext cx="432048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 smtClean="0"/>
              <a:t>Notas: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Detalhes mudam com frequência </a:t>
            </a:r>
            <a:endParaRPr lang="pt-B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Plano sem custo = Safe </a:t>
            </a:r>
            <a:r>
              <a:rPr lang="pt-BR" sz="1400" dirty="0" err="1" smtClean="0"/>
              <a:t>auto-param</a:t>
            </a:r>
            <a:endParaRPr lang="pt-B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Não dispara </a:t>
            </a:r>
            <a:r>
              <a:rPr lang="pt-BR" sz="1400" dirty="0" err="1" smtClean="0"/>
              <a:t>auto-update</a:t>
            </a:r>
            <a:r>
              <a:rPr lang="pt-BR" sz="1400" dirty="0" smtClean="0"/>
              <a:t> </a:t>
            </a:r>
            <a:r>
              <a:rPr lang="pt-BR" sz="1400" dirty="0" err="1" smtClean="0"/>
              <a:t>statistics</a:t>
            </a:r>
            <a:endParaRPr lang="pt-BR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Consultar </a:t>
            </a:r>
            <a:r>
              <a:rPr lang="pt-BR" sz="1400" dirty="0" err="1" smtClean="0"/>
              <a:t>sys.dm_exec_query_optimizer_info</a:t>
            </a:r>
            <a:r>
              <a:rPr lang="pt-BR" sz="1400" dirty="0" smtClean="0"/>
              <a:t> para mais informações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Talvez não gere plano trivial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Consultas com mais de 3 tabelas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 err="1" smtClean="0"/>
              <a:t>Subqueries</a:t>
            </a:r>
            <a:endParaRPr lang="pt-BR" sz="14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 err="1" smtClean="0"/>
              <a:t>Cost</a:t>
            </a:r>
            <a:r>
              <a:rPr lang="pt-BR" sz="1400" dirty="0" smtClean="0"/>
              <a:t> </a:t>
            </a:r>
            <a:r>
              <a:rPr lang="pt-BR" sz="1400" dirty="0" err="1" smtClean="0"/>
              <a:t>threshold</a:t>
            </a:r>
            <a:r>
              <a:rPr lang="pt-BR" sz="1400" dirty="0" smtClean="0"/>
              <a:t> para paralelismo</a:t>
            </a:r>
          </a:p>
        </p:txBody>
      </p:sp>
      <p:sp>
        <p:nvSpPr>
          <p:cNvPr id="6" name="Rectangle 5"/>
          <p:cNvSpPr/>
          <p:nvPr/>
        </p:nvSpPr>
        <p:spPr>
          <a:xfrm>
            <a:off x="48997" y="3163246"/>
            <a:ext cx="422216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CompanyName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Phone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blabla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4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'123'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10" y="2963715"/>
            <a:ext cx="4605015" cy="869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291229"/>
            <a:ext cx="2364229" cy="1057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917" y="4005064"/>
            <a:ext cx="2247900" cy="25717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4763116" y="3470871"/>
            <a:ext cx="3080751" cy="534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0"/>
          </p:cNvCxnSpPr>
          <p:nvPr/>
        </p:nvCxnSpPr>
        <p:spPr>
          <a:xfrm>
            <a:off x="5724128" y="1820069"/>
            <a:ext cx="2119739" cy="2184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1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42844" y="-889"/>
            <a:ext cx="9001156" cy="33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>
                <a:solidFill>
                  <a:schemeClr val="tx1"/>
                </a:solidFill>
              </a:rPr>
              <a:t>3 - </a:t>
            </a:r>
            <a:r>
              <a:rPr lang="pt-BR" sz="1800" dirty="0" err="1">
                <a:solidFill>
                  <a:schemeClr val="tx1"/>
                </a:solidFill>
              </a:rPr>
              <a:t>Full</a:t>
            </a:r>
            <a:r>
              <a:rPr lang="pt-BR" sz="1800" dirty="0">
                <a:solidFill>
                  <a:schemeClr val="tx1"/>
                </a:solidFill>
              </a:rPr>
              <a:t> optimization (</a:t>
            </a:r>
            <a:r>
              <a:rPr lang="pt-BR" sz="1800" dirty="0" err="1">
                <a:solidFill>
                  <a:srgbClr val="FF0000"/>
                </a:solidFill>
              </a:rPr>
              <a:t>exploration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1" name="Прямоугольник 23"/>
          <p:cNvSpPr/>
          <p:nvPr/>
        </p:nvSpPr>
        <p:spPr>
          <a:xfrm>
            <a:off x="615978" y="1957531"/>
            <a:ext cx="1808958" cy="332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Full: Search 0</a:t>
            </a:r>
            <a:endParaRPr lang="ru-RU" sz="1200" dirty="0"/>
          </a:p>
        </p:txBody>
      </p:sp>
      <p:sp>
        <p:nvSpPr>
          <p:cNvPr id="62" name="Прямоугольник 24"/>
          <p:cNvSpPr/>
          <p:nvPr/>
        </p:nvSpPr>
        <p:spPr>
          <a:xfrm>
            <a:off x="615978" y="2996447"/>
            <a:ext cx="1804569" cy="332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Full: Search </a:t>
            </a: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63" name="Прямоугольник 25"/>
          <p:cNvSpPr/>
          <p:nvPr/>
        </p:nvSpPr>
        <p:spPr>
          <a:xfrm>
            <a:off x="615979" y="4704706"/>
            <a:ext cx="1804946" cy="332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Full: Search </a:t>
            </a: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64" name="Прямоугольник 26"/>
          <p:cNvSpPr/>
          <p:nvPr/>
        </p:nvSpPr>
        <p:spPr>
          <a:xfrm>
            <a:off x="615978" y="4180753"/>
            <a:ext cx="1804569" cy="332825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Explore</a:t>
            </a:r>
            <a:endParaRPr lang="ru-RU" sz="1200" dirty="0"/>
          </a:p>
        </p:txBody>
      </p:sp>
      <p:sp>
        <p:nvSpPr>
          <p:cNvPr id="65" name="Прямоугольник 27"/>
          <p:cNvSpPr/>
          <p:nvPr/>
        </p:nvSpPr>
        <p:spPr>
          <a:xfrm>
            <a:off x="615979" y="5227493"/>
            <a:ext cx="1804569" cy="332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 Tree</a:t>
            </a:r>
            <a:endParaRPr lang="ru-RU" sz="1200" dirty="0"/>
          </a:p>
        </p:txBody>
      </p:sp>
      <p:cxnSp>
        <p:nvCxnSpPr>
          <p:cNvPr id="66" name="Прямая со стрелкой 30"/>
          <p:cNvCxnSpPr>
            <a:stCxn id="61" idx="2"/>
            <a:endCxn id="71" idx="0"/>
          </p:cNvCxnSpPr>
          <p:nvPr/>
        </p:nvCxnSpPr>
        <p:spPr>
          <a:xfrm flipH="1">
            <a:off x="1520456" y="2290356"/>
            <a:ext cx="1" cy="184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31"/>
          <p:cNvCxnSpPr>
            <a:stCxn id="69" idx="2"/>
            <a:endCxn id="64" idx="0"/>
          </p:cNvCxnSpPr>
          <p:nvPr/>
        </p:nvCxnSpPr>
        <p:spPr>
          <a:xfrm>
            <a:off x="1518263" y="3990295"/>
            <a:ext cx="0" cy="1904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32"/>
          <p:cNvCxnSpPr>
            <a:stCxn id="63" idx="2"/>
            <a:endCxn id="65" idx="0"/>
          </p:cNvCxnSpPr>
          <p:nvPr/>
        </p:nvCxnSpPr>
        <p:spPr>
          <a:xfrm flipH="1">
            <a:off x="1518264" y="5037531"/>
            <a:ext cx="188" cy="1899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Ромб 36"/>
          <p:cNvSpPr/>
          <p:nvPr/>
        </p:nvSpPr>
        <p:spPr>
          <a:xfrm>
            <a:off x="615978" y="3511391"/>
            <a:ext cx="1804569" cy="478904"/>
          </a:xfrm>
          <a:prstGeom prst="diamond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Try Parallel</a:t>
            </a:r>
            <a:endParaRPr lang="ru-RU" sz="1200" dirty="0"/>
          </a:p>
        </p:txBody>
      </p:sp>
      <p:cxnSp>
        <p:nvCxnSpPr>
          <p:cNvPr id="70" name="Прямая со стрелкой 37"/>
          <p:cNvCxnSpPr>
            <a:stCxn id="62" idx="2"/>
            <a:endCxn id="69" idx="0"/>
          </p:cNvCxnSpPr>
          <p:nvPr/>
        </p:nvCxnSpPr>
        <p:spPr>
          <a:xfrm>
            <a:off x="1518263" y="3329272"/>
            <a:ext cx="0" cy="18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38"/>
          <p:cNvSpPr/>
          <p:nvPr/>
        </p:nvSpPr>
        <p:spPr>
          <a:xfrm>
            <a:off x="615977" y="2474890"/>
            <a:ext cx="1808957" cy="332825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Explore</a:t>
            </a:r>
            <a:endParaRPr lang="ru-RU" sz="1200" dirty="0"/>
          </a:p>
        </p:txBody>
      </p:sp>
      <p:cxnSp>
        <p:nvCxnSpPr>
          <p:cNvPr id="72" name="Прямая со стрелкой 40"/>
          <p:cNvCxnSpPr>
            <a:stCxn id="71" idx="2"/>
            <a:endCxn id="62" idx="0"/>
          </p:cNvCxnSpPr>
          <p:nvPr/>
        </p:nvCxnSpPr>
        <p:spPr>
          <a:xfrm flipH="1">
            <a:off x="1518263" y="2807715"/>
            <a:ext cx="2193" cy="1887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41"/>
          <p:cNvCxnSpPr/>
          <p:nvPr/>
        </p:nvCxnSpPr>
        <p:spPr>
          <a:xfrm rot="10800000">
            <a:off x="633750" y="2634843"/>
            <a:ext cx="1" cy="111600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42"/>
          <p:cNvCxnSpPr>
            <a:stCxn id="64" idx="2"/>
            <a:endCxn id="63" idx="0"/>
          </p:cNvCxnSpPr>
          <p:nvPr/>
        </p:nvCxnSpPr>
        <p:spPr>
          <a:xfrm>
            <a:off x="1518263" y="4513578"/>
            <a:ext cx="189" cy="1911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43"/>
          <p:cNvCxnSpPr>
            <a:endCxn id="80" idx="0"/>
          </p:cNvCxnSpPr>
          <p:nvPr/>
        </p:nvCxnSpPr>
        <p:spPr>
          <a:xfrm>
            <a:off x="1538231" y="1224650"/>
            <a:ext cx="0" cy="228967"/>
          </a:xfrm>
          <a:prstGeom prst="straightConnector1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44"/>
          <p:cNvCxnSpPr>
            <a:stCxn id="65" idx="2"/>
          </p:cNvCxnSpPr>
          <p:nvPr/>
        </p:nvCxnSpPr>
        <p:spPr>
          <a:xfrm flipH="1">
            <a:off x="1518262" y="5560318"/>
            <a:ext cx="2" cy="1864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50"/>
          <p:cNvCxnSpPr>
            <a:stCxn id="61" idx="3"/>
            <a:endCxn id="65" idx="3"/>
          </p:cNvCxnSpPr>
          <p:nvPr/>
        </p:nvCxnSpPr>
        <p:spPr>
          <a:xfrm flipH="1">
            <a:off x="2420548" y="2123944"/>
            <a:ext cx="4388" cy="3269962"/>
          </a:xfrm>
          <a:prstGeom prst="bentConnector3">
            <a:avLst>
              <a:gd name="adj1" fmla="val -520966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53"/>
          <p:cNvCxnSpPr>
            <a:stCxn id="62" idx="3"/>
            <a:endCxn id="65" idx="3"/>
          </p:cNvCxnSpPr>
          <p:nvPr/>
        </p:nvCxnSpPr>
        <p:spPr>
          <a:xfrm>
            <a:off x="2420547" y="3162860"/>
            <a:ext cx="1" cy="2231046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63850" y="1465180"/>
            <a:ext cx="49715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600" dirty="0" smtClean="0"/>
              <a:t>Search 0 - Transaction Processing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t-BR" sz="1400" dirty="0" smtClean="0"/>
              <a:t>Pelo menos 3 tabelas</a:t>
            </a:r>
            <a:endParaRPr lang="ru-RU" sz="14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sz="1400" dirty="0" smtClean="0"/>
              <a:t>Número limitado de transformações</a:t>
            </a:r>
            <a:endParaRPr lang="ru-RU" sz="14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sz="1400" dirty="0" smtClean="0"/>
              <a:t>Considera </a:t>
            </a:r>
            <a:r>
              <a:rPr lang="pt-BR" sz="1400" dirty="0" err="1" smtClean="0"/>
              <a:t>nested</a:t>
            </a:r>
            <a:r>
              <a:rPr lang="pt-BR" sz="1400" dirty="0"/>
              <a:t>-</a:t>
            </a:r>
            <a:r>
              <a:rPr lang="pt-BR" sz="1400" dirty="0" smtClean="0"/>
              <a:t>loop join (possivelmente considera </a:t>
            </a:r>
            <a:r>
              <a:rPr lang="pt-BR" sz="1400" dirty="0" err="1" smtClean="0"/>
              <a:t>hash</a:t>
            </a:r>
            <a:r>
              <a:rPr lang="pt-BR" sz="1400" dirty="0" smtClean="0"/>
              <a:t> join para casos onde a implementação do </a:t>
            </a:r>
            <a:r>
              <a:rPr lang="pt-BR" sz="1400" dirty="0" err="1" smtClean="0"/>
              <a:t>nested</a:t>
            </a:r>
            <a:r>
              <a:rPr lang="pt-BR" sz="1400" dirty="0" smtClean="0"/>
              <a:t>-loop não é possível)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t-BR" sz="1400" dirty="0" smtClean="0"/>
              <a:t>Não considera </a:t>
            </a:r>
            <a:r>
              <a:rPr lang="pt-BR" sz="1400" dirty="0" err="1" smtClean="0"/>
              <a:t>indexed</a:t>
            </a:r>
            <a:r>
              <a:rPr lang="pt-BR" sz="1400" dirty="0" smtClean="0"/>
              <a:t> views ou planos em paralelo</a:t>
            </a:r>
            <a:endParaRPr lang="en-US" sz="14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600" dirty="0"/>
              <a:t>Search </a:t>
            </a:r>
            <a:r>
              <a:rPr lang="en-US" sz="1600" dirty="0" smtClean="0"/>
              <a:t>1 </a:t>
            </a:r>
            <a:r>
              <a:rPr lang="ru-RU" sz="1600" dirty="0" smtClean="0"/>
              <a:t>- </a:t>
            </a:r>
            <a:r>
              <a:rPr lang="en-US" sz="1600" dirty="0" smtClean="0"/>
              <a:t>Quick Plan</a:t>
            </a:r>
            <a:endParaRPr lang="ru-RU" sz="16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sz="1400" dirty="0" smtClean="0"/>
              <a:t>Número de transformações é maior</a:t>
            </a:r>
            <a:endParaRPr lang="ru-RU" sz="14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sz="1400" dirty="0" smtClean="0"/>
              <a:t>Queries mais complexas</a:t>
            </a:r>
            <a:endParaRPr lang="ru-RU" sz="14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sz="1400" dirty="0" smtClean="0"/>
              <a:t>Pode ser executado 2 vezes, uma para considerar planos serial e outra considerando planos em paralelo</a:t>
            </a:r>
            <a:endParaRPr lang="ru-RU" sz="14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sz="1400" dirty="0" smtClean="0"/>
              <a:t>Considera “</a:t>
            </a:r>
            <a:r>
              <a:rPr lang="pt-BR" sz="1400" dirty="0" err="1" smtClean="0"/>
              <a:t>cost</a:t>
            </a:r>
            <a:r>
              <a:rPr lang="pt-BR" sz="1400" dirty="0" smtClean="0"/>
              <a:t> </a:t>
            </a:r>
            <a:r>
              <a:rPr lang="pt-BR" sz="1400" dirty="0" err="1"/>
              <a:t>threshold</a:t>
            </a:r>
            <a:r>
              <a:rPr lang="pt-BR" sz="1400" dirty="0"/>
              <a:t> for </a:t>
            </a:r>
            <a:r>
              <a:rPr lang="pt-BR" sz="1400" dirty="0" err="1"/>
              <a:t>parallelism</a:t>
            </a:r>
            <a:r>
              <a:rPr lang="pt-BR" sz="1400" dirty="0" smtClean="0"/>
              <a:t>”</a:t>
            </a:r>
            <a:endParaRPr lang="ru-RU" sz="14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600" dirty="0" smtClean="0"/>
              <a:t>Search 2 </a:t>
            </a:r>
            <a:r>
              <a:rPr lang="ru-RU" sz="1600" dirty="0" smtClean="0"/>
              <a:t>- </a:t>
            </a:r>
            <a:r>
              <a:rPr lang="en-US" sz="1600" dirty="0" smtClean="0"/>
              <a:t>Full</a:t>
            </a:r>
            <a:endParaRPr lang="ru-RU" sz="16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sz="1400" dirty="0" smtClean="0"/>
              <a:t>Considera todas as transformações disponíveis</a:t>
            </a:r>
            <a:endParaRPr lang="ru-RU" sz="14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sz="1400" dirty="0" smtClean="0"/>
              <a:t>No final um plano será gerado, mesmo que devido a um timeout</a:t>
            </a:r>
            <a:endParaRPr lang="en-US" sz="1400" dirty="0"/>
          </a:p>
          <a:p>
            <a:pPr marL="171450" indent="-171450">
              <a:buFont typeface="Arial" pitchFamily="34" charset="0"/>
              <a:buChar char="•"/>
            </a:pPr>
            <a:r>
              <a:rPr lang="pt-BR" sz="1600" dirty="0" smtClean="0"/>
              <a:t>Aplicação das “</a:t>
            </a:r>
            <a:r>
              <a:rPr lang="pt-BR" sz="1600" dirty="0" err="1" smtClean="0"/>
              <a:t>transformation</a:t>
            </a:r>
            <a:r>
              <a:rPr lang="pt-BR" sz="1600" dirty="0" smtClean="0"/>
              <a:t> </a:t>
            </a:r>
            <a:r>
              <a:rPr lang="pt-BR" sz="1600" dirty="0" err="1" smtClean="0"/>
              <a:t>rules</a:t>
            </a:r>
            <a:r>
              <a:rPr lang="pt-BR" sz="1600" dirty="0" smtClean="0"/>
              <a:t>”</a:t>
            </a:r>
            <a:endParaRPr lang="ru-RU" sz="16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pt-BR" sz="1600" dirty="0" smtClean="0"/>
              <a:t>Armazenamento e avaliação dos planos </a:t>
            </a:r>
            <a:r>
              <a:rPr lang="pt-BR" sz="1600" dirty="0" err="1" smtClean="0"/>
              <a:t>arternativos</a:t>
            </a:r>
            <a:endParaRPr lang="ru-RU" sz="1600" dirty="0" smtClean="0"/>
          </a:p>
        </p:txBody>
      </p:sp>
      <p:sp>
        <p:nvSpPr>
          <p:cNvPr id="80" name="Прямоугольник 66"/>
          <p:cNvSpPr/>
          <p:nvPr/>
        </p:nvSpPr>
        <p:spPr>
          <a:xfrm>
            <a:off x="633752" y="1453617"/>
            <a:ext cx="1808957" cy="332825"/>
          </a:xfrm>
          <a:prstGeom prst="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Explore</a:t>
            </a:r>
            <a:endParaRPr lang="ru-RU" sz="1200" dirty="0"/>
          </a:p>
        </p:txBody>
      </p:sp>
      <p:cxnSp>
        <p:nvCxnSpPr>
          <p:cNvPr id="81" name="Прямая со стрелкой 67"/>
          <p:cNvCxnSpPr>
            <a:stCxn id="80" idx="2"/>
          </p:cNvCxnSpPr>
          <p:nvPr/>
        </p:nvCxnSpPr>
        <p:spPr>
          <a:xfrm flipH="1">
            <a:off x="1536038" y="1786442"/>
            <a:ext cx="2193" cy="1887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817" y="432566"/>
            <a:ext cx="9144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</a:t>
            </a:r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en-US" sz="3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</a:t>
            </a:r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não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Trivial </a:t>
            </a:r>
            <a:r>
              <a:rPr lang="pt-BR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fase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exploração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8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100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10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5" grpId="0" animBg="1"/>
      <p:bldP spid="69" grpId="0" animBg="1"/>
      <p:bldP spid="71" grpId="0" animBg="1"/>
      <p:bldP spid="80" grpId="0" animBg="1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pPr lvl="0"/>
            <a:r>
              <a:rPr lang="pt-BR" sz="2400" dirty="0">
                <a:effectLst/>
              </a:rPr>
              <a:t>Detalhando o processo de otimização de uma </a:t>
            </a:r>
            <a:r>
              <a:rPr lang="pt-BR" sz="2400" dirty="0" smtClean="0">
                <a:effectLst/>
              </a:rPr>
              <a:t>consulta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75776" y="642910"/>
            <a:ext cx="8535292" cy="581098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1 - Parse / Bind</a:t>
            </a:r>
          </a:p>
          <a:p>
            <a:pPr lvl="1"/>
            <a:r>
              <a:rPr lang="en-US" dirty="0" smtClean="0"/>
              <a:t>Constant Fold</a:t>
            </a:r>
          </a:p>
          <a:p>
            <a:pPr lvl="1"/>
            <a:r>
              <a:rPr lang="en-US" dirty="0" smtClean="0"/>
              <a:t>Expand View</a:t>
            </a:r>
          </a:p>
          <a:p>
            <a:pPr lvl="1"/>
            <a:r>
              <a:rPr lang="en-US" dirty="0" smtClean="0"/>
              <a:t>Auto </a:t>
            </a:r>
            <a:r>
              <a:rPr lang="en-US" dirty="0" err="1" smtClean="0"/>
              <a:t>Param</a:t>
            </a:r>
            <a:endParaRPr lang="en-US" dirty="0" smtClean="0"/>
          </a:p>
          <a:p>
            <a:pPr lvl="0"/>
            <a:r>
              <a:rPr lang="pt-BR" dirty="0" smtClean="0"/>
              <a:t>2 - </a:t>
            </a:r>
            <a:r>
              <a:rPr lang="pt-BR" dirty="0" err="1" smtClean="0"/>
              <a:t>Pre-Otimization</a:t>
            </a:r>
            <a:r>
              <a:rPr lang="pt-BR" dirty="0" smtClean="0"/>
              <a:t> (</a:t>
            </a:r>
            <a:r>
              <a:rPr lang="pt-BR" dirty="0" err="1" smtClean="0"/>
              <a:t>simplification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NNF </a:t>
            </a:r>
            <a:r>
              <a:rPr lang="pt-BR" dirty="0" err="1" smtClean="0"/>
              <a:t>convert</a:t>
            </a:r>
            <a:endParaRPr lang="pt-BR" dirty="0" smtClean="0"/>
          </a:p>
          <a:p>
            <a:pPr lvl="1"/>
            <a:r>
              <a:rPr lang="pt-BR" dirty="0" smtClean="0"/>
              <a:t>Project remove</a:t>
            </a:r>
          </a:p>
          <a:p>
            <a:pPr lvl="1"/>
            <a:r>
              <a:rPr lang="pt-BR" dirty="0" err="1" smtClean="0"/>
              <a:t>Simplify</a:t>
            </a:r>
            <a:endParaRPr lang="pt-BR" dirty="0" smtClean="0"/>
          </a:p>
          <a:p>
            <a:pPr lvl="2"/>
            <a:r>
              <a:rPr lang="pt-BR" dirty="0" err="1" smtClean="0"/>
              <a:t>Constraint</a:t>
            </a:r>
            <a:endParaRPr lang="pt-BR" dirty="0" smtClean="0"/>
          </a:p>
          <a:p>
            <a:pPr lvl="2"/>
            <a:r>
              <a:rPr lang="pt-BR" dirty="0" smtClean="0"/>
              <a:t>Remove </a:t>
            </a:r>
            <a:r>
              <a:rPr lang="pt-BR" dirty="0" err="1" smtClean="0"/>
              <a:t>redundant</a:t>
            </a:r>
            <a:endParaRPr lang="pt-BR" dirty="0" smtClean="0"/>
          </a:p>
          <a:p>
            <a:pPr lvl="2"/>
            <a:r>
              <a:rPr lang="pt-BR" dirty="0" smtClean="0"/>
              <a:t>FK join </a:t>
            </a:r>
            <a:r>
              <a:rPr lang="pt-BR" dirty="0" err="1" smtClean="0"/>
              <a:t>elimination</a:t>
            </a:r>
            <a:endParaRPr lang="pt-BR" dirty="0" smtClean="0"/>
          </a:p>
          <a:p>
            <a:pPr lvl="2"/>
            <a:r>
              <a:rPr lang="pt-BR" dirty="0" err="1" smtClean="0"/>
              <a:t>Unnest</a:t>
            </a:r>
            <a:endParaRPr lang="pt-BR" dirty="0" smtClean="0"/>
          </a:p>
          <a:p>
            <a:pPr lvl="1"/>
            <a:r>
              <a:rPr lang="pt-BR" dirty="0" smtClean="0"/>
              <a:t>Join </a:t>
            </a:r>
            <a:r>
              <a:rPr lang="pt-BR" dirty="0" err="1" smtClean="0"/>
              <a:t>collapse</a:t>
            </a:r>
            <a:endParaRPr lang="pt-BR" dirty="0" smtClean="0"/>
          </a:p>
          <a:p>
            <a:pPr lvl="1"/>
            <a:r>
              <a:rPr lang="pt-BR" dirty="0" smtClean="0"/>
              <a:t>Derive </a:t>
            </a:r>
            <a:r>
              <a:rPr lang="pt-BR" dirty="0" err="1" smtClean="0"/>
              <a:t>cardinality</a:t>
            </a:r>
            <a:endParaRPr lang="pt-BR" dirty="0" smtClean="0"/>
          </a:p>
          <a:p>
            <a:pPr lvl="1"/>
            <a:r>
              <a:rPr lang="pt-BR" dirty="0" err="1" smtClean="0"/>
              <a:t>Heuristic</a:t>
            </a:r>
            <a:r>
              <a:rPr lang="pt-BR" dirty="0" smtClean="0"/>
              <a:t> join order</a:t>
            </a:r>
          </a:p>
          <a:p>
            <a:pPr lvl="1"/>
            <a:r>
              <a:rPr lang="pt-BR" dirty="0" smtClean="0"/>
              <a:t>Project </a:t>
            </a:r>
            <a:r>
              <a:rPr lang="pt-BR" dirty="0" err="1" smtClean="0"/>
              <a:t>nomalization</a:t>
            </a:r>
            <a:endParaRPr lang="pt-BR" dirty="0" smtClean="0"/>
          </a:p>
          <a:p>
            <a:pPr lvl="1"/>
            <a:r>
              <a:rPr lang="pt-BR" dirty="0" smtClean="0"/>
              <a:t>Trivial plan</a:t>
            </a:r>
          </a:p>
          <a:p>
            <a:r>
              <a:rPr lang="pt-BR" dirty="0" smtClean="0"/>
              <a:t>3 - </a:t>
            </a:r>
            <a:r>
              <a:rPr lang="pt-BR" dirty="0" err="1" smtClean="0"/>
              <a:t>Full</a:t>
            </a:r>
            <a:r>
              <a:rPr lang="pt-BR" dirty="0" smtClean="0"/>
              <a:t> optimization (</a:t>
            </a:r>
            <a:r>
              <a:rPr lang="pt-BR" dirty="0" err="1" smtClean="0"/>
              <a:t>exploration</a:t>
            </a:r>
            <a:r>
              <a:rPr lang="pt-BR" dirty="0" smtClean="0"/>
              <a:t>)</a:t>
            </a:r>
          </a:p>
          <a:p>
            <a:pPr lvl="1"/>
            <a:r>
              <a:rPr lang="pt-BR" sz="2500" dirty="0" err="1" smtClean="0"/>
              <a:t>Search</a:t>
            </a:r>
            <a:r>
              <a:rPr lang="pt-BR" sz="2500" dirty="0" smtClean="0"/>
              <a:t> 0</a:t>
            </a:r>
          </a:p>
          <a:p>
            <a:pPr lvl="1"/>
            <a:r>
              <a:rPr lang="pt-BR" sz="2500" dirty="0" err="1" smtClean="0"/>
              <a:t>Search</a:t>
            </a:r>
            <a:r>
              <a:rPr lang="pt-BR" sz="2500" dirty="0" smtClean="0"/>
              <a:t> 1</a:t>
            </a:r>
          </a:p>
          <a:p>
            <a:pPr lvl="1"/>
            <a:r>
              <a:rPr lang="pt-BR" sz="2500" dirty="0" err="1" smtClean="0"/>
              <a:t>Search</a:t>
            </a:r>
            <a:r>
              <a:rPr lang="pt-BR" sz="2500" dirty="0" smtClean="0"/>
              <a:t> 2</a:t>
            </a:r>
          </a:p>
          <a:p>
            <a:r>
              <a:rPr lang="pt-BR" dirty="0" err="1" smtClean="0"/>
              <a:t>Transformation</a:t>
            </a:r>
            <a:r>
              <a:rPr lang="pt-BR" dirty="0" smtClean="0"/>
              <a:t> </a:t>
            </a:r>
            <a:r>
              <a:rPr lang="pt-BR" dirty="0" err="1" smtClean="0"/>
              <a:t>stats</a:t>
            </a:r>
            <a:r>
              <a:rPr lang="pt-BR" dirty="0" smtClean="0"/>
              <a:t> (</a:t>
            </a:r>
            <a:r>
              <a:rPr lang="pt-BR" dirty="0" err="1" smtClean="0"/>
              <a:t>rules</a:t>
            </a:r>
            <a:r>
              <a:rPr lang="pt-BR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6223065"/>
            <a:ext cx="738148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Dima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Piliugin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(@</a:t>
            </a:r>
            <a:r>
              <a:rPr lang="pt-BR" sz="1200" dirty="0" err="1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SomewereSomehow|http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somewheresomehow.ru) for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SQLSat178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help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slide.</a:t>
            </a:r>
            <a:endParaRPr lang="pt-BR" sz="12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42844" y="-889"/>
            <a:ext cx="9001156" cy="33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err="1">
                <a:solidFill>
                  <a:schemeClr val="tx1"/>
                </a:solidFill>
              </a:rPr>
              <a:t>Transformation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stats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rules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232" y="165883"/>
            <a:ext cx="49715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pt-BR" sz="2000" dirty="0" smtClean="0"/>
              <a:t>O que são as “</a:t>
            </a:r>
            <a:r>
              <a:rPr lang="pt-BR" sz="2000" dirty="0" err="1" smtClean="0"/>
              <a:t>rules</a:t>
            </a:r>
            <a:r>
              <a:rPr lang="pt-BR" sz="2000" dirty="0" smtClean="0"/>
              <a:t>”</a:t>
            </a:r>
            <a:endParaRPr lang="ru-RU" sz="20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dirty="0" smtClean="0"/>
              <a:t>Operadores lógicos e algoritmos de conversão de árvores implementadas como classes e métodos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t-BR" dirty="0" smtClean="0"/>
              <a:t>Utilizadas para implementar um plano alternativo e converter um plano lógico em operações físicas (ex.: </a:t>
            </a:r>
            <a:r>
              <a:rPr lang="pt-BR" dirty="0" err="1" smtClean="0"/>
              <a:t>Inner</a:t>
            </a:r>
            <a:r>
              <a:rPr lang="pt-BR" dirty="0" smtClean="0"/>
              <a:t> Join para Hash Join)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pt-BR" sz="2000" dirty="0" smtClean="0"/>
              <a:t>As “</a:t>
            </a:r>
            <a:r>
              <a:rPr lang="pt-BR" sz="2000" dirty="0" err="1" smtClean="0"/>
              <a:t>rules</a:t>
            </a:r>
            <a:r>
              <a:rPr lang="pt-BR" sz="2000" dirty="0" smtClean="0"/>
              <a:t>”</a:t>
            </a:r>
            <a:endParaRPr lang="ru-RU" sz="20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dirty="0" smtClean="0"/>
              <a:t>São correlacionadas com operadores lógicos das árvores de plano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t-BR" dirty="0" smtClean="0"/>
              <a:t>Algumas “</a:t>
            </a:r>
            <a:r>
              <a:rPr lang="pt-BR" dirty="0" err="1" smtClean="0"/>
              <a:t>rules</a:t>
            </a:r>
            <a:r>
              <a:rPr lang="pt-BR" dirty="0" smtClean="0"/>
              <a:t>” são servem a operadores específicos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t-BR" dirty="0" smtClean="0"/>
              <a:t>Limitada para nível de otimização (N “</a:t>
            </a:r>
            <a:r>
              <a:rPr lang="pt-BR" dirty="0" err="1" smtClean="0"/>
              <a:t>rules</a:t>
            </a:r>
            <a:r>
              <a:rPr lang="pt-BR" dirty="0" smtClean="0"/>
              <a:t>” para o nível de otimização X)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t-BR" dirty="0" smtClean="0"/>
              <a:t>Se baseia na “</a:t>
            </a:r>
            <a:r>
              <a:rPr lang="pt-BR" dirty="0" err="1" smtClean="0"/>
              <a:t>promise</a:t>
            </a:r>
            <a:r>
              <a:rPr lang="pt-BR" dirty="0" smtClean="0"/>
              <a:t>” de benefício que irá resultar</a:t>
            </a:r>
            <a:endParaRPr lang="ru-RU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pt-BR" sz="2000" dirty="0" smtClean="0"/>
              <a:t>Tipos de “</a:t>
            </a:r>
            <a:r>
              <a:rPr lang="pt-BR" sz="2000" dirty="0" err="1" smtClean="0"/>
              <a:t>rules</a:t>
            </a:r>
            <a:r>
              <a:rPr lang="pt-BR" sz="2000" dirty="0" smtClean="0"/>
              <a:t>”:</a:t>
            </a:r>
            <a:endParaRPr lang="ru-RU" sz="20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Simplification rules</a:t>
            </a:r>
            <a:endParaRPr lang="ru-RU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dirty="0" smtClean="0"/>
              <a:t>E</a:t>
            </a:r>
            <a:r>
              <a:rPr lang="en-US" dirty="0" err="1" smtClean="0"/>
              <a:t>xploration</a:t>
            </a:r>
            <a:r>
              <a:rPr lang="en-US" dirty="0" smtClean="0"/>
              <a:t> rules (</a:t>
            </a:r>
            <a:r>
              <a:rPr lang="en-US" dirty="0" err="1" smtClean="0"/>
              <a:t>alternativas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)</a:t>
            </a:r>
            <a:endParaRPr lang="ru-RU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pt-BR" dirty="0" smtClean="0"/>
              <a:t>I</a:t>
            </a:r>
            <a:r>
              <a:rPr lang="en-US" dirty="0" err="1" smtClean="0"/>
              <a:t>mplementation</a:t>
            </a:r>
            <a:r>
              <a:rPr lang="en-US" dirty="0" smtClean="0"/>
              <a:t> rules (</a:t>
            </a:r>
            <a:r>
              <a:rPr lang="en-US" dirty="0" err="1" smtClean="0"/>
              <a:t>alternativas</a:t>
            </a:r>
            <a:r>
              <a:rPr lang="en-US" dirty="0" smtClean="0"/>
              <a:t> </a:t>
            </a:r>
            <a:r>
              <a:rPr lang="en-US" dirty="0" err="1" smtClean="0"/>
              <a:t>físicas</a:t>
            </a:r>
            <a:r>
              <a:rPr lang="en-US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t-BR" sz="2000" dirty="0" smtClean="0"/>
              <a:t>Como visualizar “</a:t>
            </a:r>
            <a:r>
              <a:rPr lang="pt-BR" sz="2000" dirty="0" err="1" smtClean="0"/>
              <a:t>rules</a:t>
            </a:r>
            <a:r>
              <a:rPr lang="pt-BR" sz="2000" dirty="0" smtClean="0"/>
              <a:t>” utilizadas</a:t>
            </a:r>
            <a:endParaRPr lang="ru-RU" sz="2000" dirty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9900"/>
                </a:solidFill>
              </a:rPr>
              <a:t>sys.dm_exec_query_transformation_stats</a:t>
            </a:r>
            <a:endParaRPr lang="ru-RU" dirty="0">
              <a:solidFill>
                <a:srgbClr val="009900"/>
              </a:solidFill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02" y="1337576"/>
            <a:ext cx="3219450" cy="41814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3"/>
          <p:cNvSpPr/>
          <p:nvPr/>
        </p:nvSpPr>
        <p:spPr>
          <a:xfrm>
            <a:off x="5761932" y="1493519"/>
            <a:ext cx="2821926" cy="457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JNToNL</a:t>
            </a:r>
            <a:r>
              <a:rPr lang="en-US" sz="1400" dirty="0" smtClean="0"/>
              <a:t> → Join To Nested Loops</a:t>
            </a:r>
            <a:endParaRPr lang="ru-RU" sz="1400" dirty="0"/>
          </a:p>
        </p:txBody>
      </p:sp>
      <p:sp>
        <p:nvSpPr>
          <p:cNvPr id="29" name="Прямоугольник 7"/>
          <p:cNvSpPr/>
          <p:nvPr/>
        </p:nvSpPr>
        <p:spPr>
          <a:xfrm>
            <a:off x="5761932" y="2176178"/>
            <a:ext cx="2821926" cy="457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JNToSM</a:t>
            </a:r>
            <a:r>
              <a:rPr lang="en-US" sz="1400" dirty="0" smtClean="0"/>
              <a:t> → Join To Sort Merge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544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077" y="3001888"/>
            <a:ext cx="3259403" cy="10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4640" y="2504223"/>
            <a:ext cx="8652115" cy="338554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/>
              <a:t>E</a:t>
            </a:r>
            <a:r>
              <a:rPr lang="en-US" sz="1600" dirty="0" err="1" smtClean="0"/>
              <a:t>xploration</a:t>
            </a:r>
            <a:r>
              <a:rPr lang="en-US" sz="1600" dirty="0" smtClean="0"/>
              <a:t> rules 				</a:t>
            </a:r>
            <a:r>
              <a:rPr lang="fr-FR" sz="1600" dirty="0" smtClean="0">
                <a:solidFill>
                  <a:srgbClr val="0000FF"/>
                </a:solidFill>
              </a:rPr>
              <a:t>select</a:t>
            </a:r>
            <a:r>
              <a:rPr lang="fr-FR" sz="1600" dirty="0" smtClean="0"/>
              <a:t> </a:t>
            </a:r>
            <a:r>
              <a:rPr lang="fr-FR" sz="1600" dirty="0"/>
              <a:t>* </a:t>
            </a:r>
            <a:r>
              <a:rPr lang="fr-FR" sz="1600" dirty="0">
                <a:solidFill>
                  <a:srgbClr val="0000FF"/>
                </a:solidFill>
              </a:rPr>
              <a:t>from</a:t>
            </a:r>
            <a:r>
              <a:rPr lang="fr-FR" sz="1600" dirty="0"/>
              <a:t> t2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join</a:t>
            </a:r>
            <a:r>
              <a:rPr lang="fr-FR" sz="1600" dirty="0"/>
              <a:t> t1 </a:t>
            </a:r>
            <a:r>
              <a:rPr lang="fr-FR" sz="1600" dirty="0">
                <a:solidFill>
                  <a:srgbClr val="0000FF"/>
                </a:solidFill>
              </a:rPr>
              <a:t>on</a:t>
            </a:r>
            <a:r>
              <a:rPr lang="fr-FR" sz="1600" dirty="0"/>
              <a:t> t1.a = t2.b</a:t>
            </a:r>
            <a:r>
              <a:rPr lang="fr-FR" sz="1600" dirty="0" smtClean="0"/>
              <a:t>;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52397" y="690747"/>
            <a:ext cx="8636600" cy="338554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Simplification rules</a:t>
            </a:r>
            <a:r>
              <a:rPr lang="ru-RU" sz="1600" dirty="0" smtClean="0"/>
              <a:t>	</a:t>
            </a:r>
            <a:r>
              <a:rPr lang="ru-RU" sz="1600" dirty="0" smtClean="0">
                <a:solidFill>
                  <a:srgbClr val="0000FF"/>
                </a:solidFill>
              </a:rPr>
              <a:t>		</a:t>
            </a:r>
            <a:r>
              <a:rPr lang="pt-BR" sz="1600" dirty="0" smtClean="0">
                <a:solidFill>
                  <a:srgbClr val="0000FF"/>
                </a:solidFill>
              </a:rPr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select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/>
              <a:t> t1 </a:t>
            </a:r>
            <a:r>
              <a:rPr lang="en-US" sz="1600" dirty="0">
                <a:solidFill>
                  <a:srgbClr val="0000FF"/>
                </a:solidFill>
              </a:rPr>
              <a:t>where</a:t>
            </a:r>
            <a:r>
              <a:rPr lang="en-US" sz="1600" dirty="0"/>
              <a:t> 1 = </a:t>
            </a:r>
            <a:r>
              <a:rPr lang="en-US" sz="1600" dirty="0" smtClean="0"/>
              <a:t>2</a:t>
            </a:r>
            <a:r>
              <a:rPr lang="ru-RU" sz="1600" dirty="0"/>
              <a:t>;</a:t>
            </a:r>
            <a:endParaRPr lang="ru-RU" sz="16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7" y="1275271"/>
            <a:ext cx="3794762" cy="103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92" y="1410953"/>
            <a:ext cx="2178891" cy="6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7" y="2942579"/>
            <a:ext cx="3417824" cy="113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4640" y="4183374"/>
            <a:ext cx="8652115" cy="1261884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Implementation rules	</a:t>
            </a:r>
            <a:r>
              <a:rPr lang="ru-RU" sz="1600" dirty="0" smtClean="0"/>
              <a:t>		</a:t>
            </a:r>
            <a:r>
              <a:rPr lang="fr-FR" sz="1600" dirty="0" smtClean="0">
                <a:solidFill>
                  <a:srgbClr val="0000FF"/>
                </a:solidFill>
              </a:rPr>
              <a:t> 	</a:t>
            </a:r>
            <a:r>
              <a:rPr lang="pt-BR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CustomersBig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ContactName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pPr lvl="8"/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	      </a:t>
            </a:r>
            <a:r>
              <a:rPr lang="pt-BR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pPr lvl="8"/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	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OrdersBig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pPr lvl="8"/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	</a:t>
            </a:r>
            <a:r>
              <a:rPr lang="pt-B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CustomersBig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pPr lvl="8"/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	</a:t>
            </a:r>
            <a:r>
              <a:rPr lang="pt-BR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CustomersBig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CustomerID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OrdersBig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CustomerID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pPr lvl="8"/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	</a:t>
            </a:r>
            <a:r>
              <a:rPr lang="pt-BR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CustomersBig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171717"/>
                </a:solidFill>
                <a:latin typeface="Consolas" panose="020B0609020204030204" pitchFamily="49" charset="0"/>
              </a:rPr>
              <a:t>ContactName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Fab</a:t>
            </a:r>
            <a:r>
              <a:rPr lang="pt-BR" sz="1000" dirty="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pPr lvl="8"/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	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171717"/>
                </a:solidFill>
                <a:latin typeface="Consolas" panose="020B0609020204030204" pitchFamily="49" charset="0"/>
              </a:rPr>
              <a:t>CustomersBig</a:t>
            </a:r>
            <a:r>
              <a:rPr lang="pt-BR" sz="1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 smtClean="0">
                <a:solidFill>
                  <a:srgbClr val="171717"/>
                </a:solidFill>
                <a:latin typeface="Consolas" panose="020B0609020204030204" pitchFamily="49" charset="0"/>
              </a:rPr>
              <a:t>ContactName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Стрелка вправо 11"/>
          <p:cNvSpPr/>
          <p:nvPr/>
        </p:nvSpPr>
        <p:spPr>
          <a:xfrm>
            <a:off x="4020793" y="1432175"/>
            <a:ext cx="1548000" cy="540000"/>
          </a:xfrm>
          <a:prstGeom prst="rightArrow">
            <a:avLst>
              <a:gd name="adj1" fmla="val 50000"/>
              <a:gd name="adj2" fmla="val 26415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SelectOnEmpty</a:t>
            </a:r>
            <a:endParaRPr lang="ru-RU" sz="1600" dirty="0"/>
          </a:p>
        </p:txBody>
      </p:sp>
      <p:sp>
        <p:nvSpPr>
          <p:cNvPr id="15" name="Стрелка вправо 26"/>
          <p:cNvSpPr/>
          <p:nvPr/>
        </p:nvSpPr>
        <p:spPr>
          <a:xfrm>
            <a:off x="3888096" y="3308058"/>
            <a:ext cx="1548000" cy="540000"/>
          </a:xfrm>
          <a:prstGeom prst="rightArrow">
            <a:avLst>
              <a:gd name="adj1" fmla="val 50000"/>
              <a:gd name="adj2" fmla="val 26415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JoinCommute</a:t>
            </a:r>
            <a:endParaRPr lang="ru-RU" sz="16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42844" y="-889"/>
            <a:ext cx="9001156" cy="33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err="1">
                <a:solidFill>
                  <a:schemeClr val="tx1"/>
                </a:solidFill>
              </a:rPr>
              <a:t>Transformation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stats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rules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72" y="5503842"/>
            <a:ext cx="3591090" cy="12819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679" y="5503842"/>
            <a:ext cx="4408918" cy="1308623"/>
          </a:xfrm>
          <a:prstGeom prst="rect">
            <a:avLst/>
          </a:prstGeom>
        </p:spPr>
      </p:pic>
      <p:sp>
        <p:nvSpPr>
          <p:cNvPr id="16" name="Стрелка вправо 27"/>
          <p:cNvSpPr/>
          <p:nvPr/>
        </p:nvSpPr>
        <p:spPr>
          <a:xfrm>
            <a:off x="3563888" y="5905552"/>
            <a:ext cx="1548000" cy="540000"/>
          </a:xfrm>
          <a:prstGeom prst="rightArrow">
            <a:avLst>
              <a:gd name="adj1" fmla="val 50000"/>
              <a:gd name="adj2" fmla="val 26415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GbAggToHS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89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pPr lvl="0"/>
            <a:r>
              <a:rPr lang="pt-BR" sz="2400" dirty="0" err="1" smtClean="0">
                <a:effectLst/>
              </a:rPr>
              <a:t>Traceflags</a:t>
            </a:r>
            <a:r>
              <a:rPr lang="pt-BR" sz="2400" dirty="0" smtClean="0">
                <a:effectLst/>
              </a:rPr>
              <a:t> e </a:t>
            </a:r>
            <a:r>
              <a:rPr lang="pt-BR" sz="2400" dirty="0" err="1" smtClean="0">
                <a:effectLst/>
              </a:rPr>
              <a:t>hints</a:t>
            </a:r>
            <a:endParaRPr 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75776" y="642910"/>
            <a:ext cx="8535292" cy="5810988"/>
          </a:xfrm>
        </p:spPr>
        <p:txBody>
          <a:bodyPr>
            <a:normAutofit/>
          </a:bodyPr>
          <a:lstStyle/>
          <a:p>
            <a:r>
              <a:rPr lang="pt-BR" dirty="0" err="1" smtClean="0"/>
              <a:t>Traceflags</a:t>
            </a:r>
            <a:r>
              <a:rPr lang="pt-BR" dirty="0" smtClean="0"/>
              <a:t> uteis para obter informações do plano:</a:t>
            </a:r>
          </a:p>
          <a:p>
            <a:pPr lvl="1"/>
            <a:r>
              <a:rPr lang="pt-BR" dirty="0" smtClean="0"/>
              <a:t>3604 -- texto para painel de “</a:t>
            </a:r>
            <a:r>
              <a:rPr lang="pt-BR" dirty="0" err="1" smtClean="0"/>
              <a:t>messages</a:t>
            </a:r>
            <a:r>
              <a:rPr lang="pt-BR" dirty="0" smtClean="0"/>
              <a:t>” do SSMS</a:t>
            </a:r>
          </a:p>
          <a:p>
            <a:pPr lvl="1"/>
            <a:r>
              <a:rPr lang="pt-BR" dirty="0" smtClean="0"/>
              <a:t>8605 </a:t>
            </a:r>
            <a:r>
              <a:rPr lang="pt-BR" dirty="0"/>
              <a:t>--</a:t>
            </a:r>
            <a:r>
              <a:rPr lang="pt-BR" dirty="0" smtClean="0"/>
              <a:t> representação da “</a:t>
            </a:r>
            <a:r>
              <a:rPr lang="en-US" dirty="0"/>
              <a:t>input tree</a:t>
            </a:r>
            <a:r>
              <a:rPr lang="pt-BR" dirty="0" smtClean="0"/>
              <a:t>” criada pelo QO</a:t>
            </a:r>
          </a:p>
          <a:p>
            <a:pPr lvl="1"/>
            <a:r>
              <a:rPr lang="pt-BR" dirty="0" smtClean="0"/>
              <a:t>8606 -- “</a:t>
            </a:r>
            <a:r>
              <a:rPr lang="en-US" dirty="0" smtClean="0"/>
              <a:t>input tree”, “simplified tree”, “join-collapsed tree”, “tree </a:t>
            </a:r>
            <a:r>
              <a:rPr lang="en-US" dirty="0"/>
              <a:t>before project </a:t>
            </a:r>
            <a:r>
              <a:rPr lang="en-US" dirty="0" smtClean="0"/>
              <a:t>normalization”, e “tree </a:t>
            </a:r>
            <a:r>
              <a:rPr lang="en-US" dirty="0"/>
              <a:t>after project </a:t>
            </a:r>
            <a:r>
              <a:rPr lang="en-US" dirty="0" smtClean="0"/>
              <a:t>normalization”</a:t>
            </a:r>
          </a:p>
          <a:p>
            <a:pPr lvl="1"/>
            <a:r>
              <a:rPr lang="en-US" dirty="0" smtClean="0"/>
              <a:t>8607 </a:t>
            </a:r>
            <a:r>
              <a:rPr lang="pt-BR" dirty="0"/>
              <a:t>-- </a:t>
            </a:r>
            <a:r>
              <a:rPr lang="en-US" dirty="0" smtClean="0"/>
              <a:t>“</a:t>
            </a:r>
            <a:r>
              <a:rPr lang="pt-BR" dirty="0"/>
              <a:t>optimization output </a:t>
            </a:r>
            <a:r>
              <a:rPr lang="pt-BR" dirty="0" err="1"/>
              <a:t>tree</a:t>
            </a:r>
            <a:r>
              <a:rPr lang="en-US" dirty="0" smtClean="0"/>
              <a:t>” </a:t>
            </a:r>
            <a:r>
              <a:rPr lang="en-US" dirty="0" err="1" smtClean="0"/>
              <a:t>incluíndo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físicas</a:t>
            </a:r>
            <a:endParaRPr lang="en-US" dirty="0" smtClean="0"/>
          </a:p>
          <a:p>
            <a:pPr lvl="1"/>
            <a:r>
              <a:rPr lang="pt-BR" dirty="0" smtClean="0"/>
              <a:t>8675 -- Fases de otimização</a:t>
            </a:r>
          </a:p>
          <a:p>
            <a:pPr lvl="1"/>
            <a:r>
              <a:rPr lang="pt-BR" dirty="0" smtClean="0"/>
              <a:t>8612 -- </a:t>
            </a:r>
            <a:r>
              <a:rPr lang="pt-BR" dirty="0"/>
              <a:t>Exibe </a:t>
            </a:r>
            <a:r>
              <a:rPr lang="pt-BR" dirty="0" smtClean="0"/>
              <a:t>informações da </a:t>
            </a:r>
            <a:r>
              <a:rPr lang="pt-BR" dirty="0"/>
              <a:t>“</a:t>
            </a:r>
            <a:r>
              <a:rPr lang="pt-BR" dirty="0" err="1"/>
              <a:t>cardinality</a:t>
            </a:r>
            <a:r>
              <a:rPr lang="pt-BR" dirty="0"/>
              <a:t> </a:t>
            </a:r>
            <a:r>
              <a:rPr lang="pt-BR" dirty="0" err="1" smtClean="0"/>
              <a:t>estimation</a:t>
            </a:r>
            <a:r>
              <a:rPr lang="pt-BR" dirty="0" smtClean="0"/>
              <a:t>”</a:t>
            </a:r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42844" y="6223065"/>
            <a:ext cx="738148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Dima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Piliugin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(@</a:t>
            </a:r>
            <a:r>
              <a:rPr lang="pt-BR" sz="1200" dirty="0" err="1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SomewereSomehow|http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somewheresomehow.ru) for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SQLSat178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help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slide.</a:t>
            </a:r>
            <a:endParaRPr lang="pt-BR" sz="12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90233" y="4324722"/>
            <a:ext cx="9505057" cy="1974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83703" y="4142290"/>
            <a:ext cx="9505057" cy="197469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83703" y="5638687"/>
            <a:ext cx="9505057" cy="1749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90232" y="3621568"/>
            <a:ext cx="9505057" cy="50887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83704" y="4518646"/>
            <a:ext cx="9505057" cy="55976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83704" y="5072365"/>
            <a:ext cx="9505057" cy="559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83704" y="5802863"/>
            <a:ext cx="9505057" cy="72159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83704" y="6525344"/>
            <a:ext cx="9505057" cy="20654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83702" y="3438771"/>
            <a:ext cx="9505057" cy="206543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83703" y="3228601"/>
            <a:ext cx="9505057" cy="20654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33026" y="3013149"/>
            <a:ext cx="910153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*** </a:t>
            </a:r>
            <a:r>
              <a:rPr lang="pt-BR" sz="1200" dirty="0" err="1"/>
              <a:t>Converted</a:t>
            </a:r>
            <a:r>
              <a:rPr lang="pt-BR" sz="1200" dirty="0"/>
              <a:t> </a:t>
            </a:r>
            <a:r>
              <a:rPr lang="pt-BR" sz="1200" dirty="0" err="1"/>
              <a:t>Tree</a:t>
            </a:r>
            <a:r>
              <a:rPr lang="pt-BR" sz="1200" dirty="0"/>
              <a:t>: ***</a:t>
            </a:r>
          </a:p>
          <a:p>
            <a:r>
              <a:rPr lang="pt-BR" sz="1200" dirty="0" err="1"/>
              <a:t>LogOp_Project</a:t>
            </a:r>
            <a:r>
              <a:rPr lang="pt-BR" sz="1200" dirty="0"/>
              <a:t> QCOL: [C].</a:t>
            </a:r>
            <a:r>
              <a:rPr lang="pt-BR" sz="1200" dirty="0" err="1"/>
              <a:t>ContactName</a:t>
            </a:r>
            <a:r>
              <a:rPr lang="pt-BR" sz="1200" dirty="0"/>
              <a:t> COL: Expr1004  [ </a:t>
            </a:r>
            <a:r>
              <a:rPr lang="pt-BR" sz="1200" dirty="0" err="1"/>
              <a:t>Card</a:t>
            </a:r>
            <a:r>
              <a:rPr lang="pt-BR" sz="1200" dirty="0"/>
              <a:t>=0 ]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LogOp_GbAgg</a:t>
            </a:r>
            <a:r>
              <a:rPr lang="pt-BR" sz="1200" dirty="0"/>
              <a:t> OUT(QCOL: [C].</a:t>
            </a:r>
            <a:r>
              <a:rPr lang="pt-BR" sz="1200" dirty="0" err="1"/>
              <a:t>ContactName,COL</a:t>
            </a:r>
            <a:r>
              <a:rPr lang="pt-BR" sz="1200" dirty="0"/>
              <a:t>: Expr1004 ,) BY(QCOL: [C].</a:t>
            </a:r>
            <a:r>
              <a:rPr lang="pt-BR" sz="1200" dirty="0" err="1"/>
              <a:t>ContactName</a:t>
            </a:r>
            <a:r>
              <a:rPr lang="pt-BR" sz="1200" dirty="0"/>
              <a:t>,) [ </a:t>
            </a:r>
            <a:r>
              <a:rPr lang="pt-BR" sz="1200" dirty="0" err="1"/>
              <a:t>Card</a:t>
            </a:r>
            <a:r>
              <a:rPr lang="pt-BR" sz="1200" dirty="0"/>
              <a:t>=0 ]</a:t>
            </a:r>
          </a:p>
          <a:p>
            <a:r>
              <a:rPr lang="pt-BR" sz="1200" dirty="0"/>
              <a:t>        </a:t>
            </a:r>
            <a:r>
              <a:rPr lang="pt-BR" sz="1200" dirty="0" err="1"/>
              <a:t>LogOp_Project</a:t>
            </a:r>
            <a:r>
              <a:rPr lang="pt-BR" sz="1200" dirty="0"/>
              <a:t> [ </a:t>
            </a:r>
            <a:r>
              <a:rPr lang="pt-BR" sz="1200" dirty="0" err="1"/>
              <a:t>Card</a:t>
            </a:r>
            <a:r>
              <a:rPr lang="pt-BR" sz="1200" dirty="0"/>
              <a:t>=0 ]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LogOp_Select</a:t>
            </a:r>
            <a:r>
              <a:rPr lang="pt-BR" sz="1200" dirty="0"/>
              <a:t> [ </a:t>
            </a:r>
            <a:r>
              <a:rPr lang="pt-BR" sz="1200" dirty="0" err="1"/>
              <a:t>Card</a:t>
            </a:r>
            <a:r>
              <a:rPr lang="pt-BR" sz="1200" dirty="0"/>
              <a:t>=0 ]</a:t>
            </a:r>
          </a:p>
          <a:p>
            <a:r>
              <a:rPr lang="pt-BR" sz="1200" dirty="0"/>
              <a:t>                </a:t>
            </a:r>
            <a:r>
              <a:rPr lang="pt-BR" sz="1200" dirty="0" err="1"/>
              <a:t>LogOp_Join</a:t>
            </a:r>
            <a:r>
              <a:rPr lang="pt-BR" sz="1200" dirty="0"/>
              <a:t> [ </a:t>
            </a:r>
            <a:r>
              <a:rPr lang="pt-BR" sz="1200" dirty="0" err="1"/>
              <a:t>Card</a:t>
            </a:r>
            <a:r>
              <a:rPr lang="pt-BR" sz="1200" dirty="0"/>
              <a:t>=0 ]</a:t>
            </a:r>
          </a:p>
          <a:p>
            <a:r>
              <a:rPr lang="pt-BR" sz="1200" dirty="0"/>
              <a:t>                    </a:t>
            </a:r>
            <a:r>
              <a:rPr lang="pt-BR" sz="1200" dirty="0" err="1"/>
              <a:t>LogOp_Get</a:t>
            </a:r>
            <a:r>
              <a:rPr lang="pt-BR" sz="1200" dirty="0"/>
              <a:t> TBL: </a:t>
            </a:r>
            <a:r>
              <a:rPr lang="pt-BR" sz="1200" dirty="0" err="1"/>
              <a:t>Orders</a:t>
            </a:r>
            <a:r>
              <a:rPr lang="pt-BR" sz="1200" dirty="0"/>
              <a:t>(alias TBL: O) </a:t>
            </a:r>
            <a:r>
              <a:rPr lang="pt-BR" sz="1200" dirty="0" err="1"/>
              <a:t>Orders</a:t>
            </a:r>
            <a:r>
              <a:rPr lang="pt-BR" sz="1200" dirty="0"/>
              <a:t> </a:t>
            </a:r>
            <a:r>
              <a:rPr lang="pt-BR" sz="1200" dirty="0" err="1"/>
              <a:t>TableID</a:t>
            </a:r>
            <a:r>
              <a:rPr lang="pt-BR" sz="1200" dirty="0"/>
              <a:t>=437576597 </a:t>
            </a:r>
            <a:r>
              <a:rPr lang="pt-BR" sz="1200" dirty="0" err="1"/>
              <a:t>TableReferenceID</a:t>
            </a:r>
            <a:r>
              <a:rPr lang="pt-BR" sz="1200" dirty="0"/>
              <a:t>=0 </a:t>
            </a:r>
            <a:r>
              <a:rPr lang="pt-BR" sz="1200" dirty="0" err="1"/>
              <a:t>IsRow</a:t>
            </a:r>
            <a:r>
              <a:rPr lang="pt-BR" sz="1200" dirty="0"/>
              <a:t>: COL: IsBaseRow1001  [ </a:t>
            </a:r>
            <a:r>
              <a:rPr lang="pt-BR" sz="1200" dirty="0" err="1"/>
              <a:t>Card</a:t>
            </a:r>
            <a:r>
              <a:rPr lang="pt-BR" sz="1200" dirty="0"/>
              <a:t>=0 ]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LogOp_Get</a:t>
            </a:r>
            <a:r>
              <a:rPr lang="en-US" sz="1200" dirty="0"/>
              <a:t> TBL: Customers(alias TBL: C) Customers </a:t>
            </a:r>
            <a:r>
              <a:rPr lang="en-US" sz="1200" dirty="0" err="1"/>
              <a:t>TableID</a:t>
            </a:r>
            <a:r>
              <a:rPr lang="en-US" sz="1200" dirty="0"/>
              <a:t>=1493580359 </a:t>
            </a:r>
            <a:r>
              <a:rPr lang="en-US" sz="1200" dirty="0" err="1"/>
              <a:t>TableReferenceID</a:t>
            </a:r>
            <a:r>
              <a:rPr lang="en-US" sz="1200" dirty="0"/>
              <a:t>=0 </a:t>
            </a:r>
            <a:r>
              <a:rPr lang="en-US" sz="1200" dirty="0" err="1"/>
              <a:t>IsRow</a:t>
            </a:r>
            <a:r>
              <a:rPr lang="en-US" sz="1200" dirty="0"/>
              <a:t>: COL: IsBaseRow1003  [ Card=0 ]</a:t>
            </a:r>
          </a:p>
          <a:p>
            <a:r>
              <a:rPr lang="pt-BR" sz="1200" dirty="0"/>
              <a:t>                    </a:t>
            </a:r>
            <a:r>
              <a:rPr lang="pt-BR" sz="1200" dirty="0" err="1"/>
              <a:t>ScaOp_Comp</a:t>
            </a:r>
            <a:r>
              <a:rPr lang="pt-BR" sz="1200" dirty="0"/>
              <a:t> </a:t>
            </a:r>
            <a:r>
              <a:rPr lang="pt-BR" sz="1200" dirty="0" err="1"/>
              <a:t>x_cmpEq</a:t>
            </a:r>
            <a:endParaRPr lang="pt-BR" sz="1200" dirty="0"/>
          </a:p>
          <a:p>
            <a:r>
              <a:rPr lang="pt-BR" sz="1200" dirty="0"/>
              <a:t>                        </a:t>
            </a:r>
            <a:r>
              <a:rPr lang="pt-BR" sz="1200" dirty="0" err="1"/>
              <a:t>ScaOp_Identifier</a:t>
            </a:r>
            <a:r>
              <a:rPr lang="pt-BR" sz="1200" dirty="0"/>
              <a:t> QCOL: [C].</a:t>
            </a:r>
            <a:r>
              <a:rPr lang="pt-BR" sz="1200" dirty="0" err="1"/>
              <a:t>CustomerID</a:t>
            </a:r>
            <a:endParaRPr lang="pt-BR" sz="1200" dirty="0"/>
          </a:p>
          <a:p>
            <a:r>
              <a:rPr lang="pt-BR" sz="1200" dirty="0"/>
              <a:t>                        </a:t>
            </a:r>
            <a:r>
              <a:rPr lang="pt-BR" sz="1200" dirty="0" err="1"/>
              <a:t>ScaOp_Identifier</a:t>
            </a:r>
            <a:r>
              <a:rPr lang="pt-BR" sz="1200" dirty="0"/>
              <a:t> QCOL: [O].</a:t>
            </a:r>
            <a:r>
              <a:rPr lang="pt-BR" sz="1200" dirty="0" err="1"/>
              <a:t>CustomerID</a:t>
            </a:r>
            <a:endParaRPr lang="pt-BR" sz="1200" dirty="0"/>
          </a:p>
          <a:p>
            <a:r>
              <a:rPr lang="pt-BR" sz="1200" dirty="0"/>
              <a:t>                </a:t>
            </a:r>
            <a:r>
              <a:rPr lang="pt-BR" sz="1200" dirty="0" err="1"/>
              <a:t>ScaOp_Comp</a:t>
            </a:r>
            <a:r>
              <a:rPr lang="pt-BR" sz="1200" dirty="0"/>
              <a:t> </a:t>
            </a:r>
            <a:r>
              <a:rPr lang="pt-BR" sz="1200" dirty="0" err="1"/>
              <a:t>x_cmpEq</a:t>
            </a:r>
            <a:endParaRPr lang="pt-BR" sz="1200" dirty="0"/>
          </a:p>
          <a:p>
            <a:r>
              <a:rPr lang="pt-BR" sz="1200" dirty="0"/>
              <a:t>                    </a:t>
            </a:r>
            <a:r>
              <a:rPr lang="pt-BR" sz="1200" dirty="0" err="1"/>
              <a:t>ScaOp_Identifier</a:t>
            </a:r>
            <a:r>
              <a:rPr lang="pt-BR" sz="1200" dirty="0"/>
              <a:t> QCOL: [C].City</a:t>
            </a:r>
          </a:p>
          <a:p>
            <a:r>
              <a:rPr lang="pt-BR" sz="1200" dirty="0"/>
              <a:t>                    </a:t>
            </a:r>
            <a:r>
              <a:rPr lang="pt-BR" sz="1200" dirty="0" err="1"/>
              <a:t>ScaOp_Const</a:t>
            </a:r>
            <a:r>
              <a:rPr lang="pt-BR" sz="1200" dirty="0"/>
              <a:t> TI(varchar </a:t>
            </a:r>
            <a:r>
              <a:rPr lang="pt-BR" sz="1200" dirty="0" err="1"/>
              <a:t>collate</a:t>
            </a:r>
            <a:r>
              <a:rPr lang="pt-BR" sz="1200" dirty="0"/>
              <a:t> 53256,Var,Trim,ML=6) XVAR(</a:t>
            </a:r>
            <a:r>
              <a:rPr lang="pt-BR" sz="1200" dirty="0" err="1"/>
              <a:t>varchar,Not</a:t>
            </a:r>
            <a:r>
              <a:rPr lang="pt-BR" sz="1200" dirty="0"/>
              <a:t> </a:t>
            </a:r>
            <a:r>
              <a:rPr lang="pt-BR" sz="1200" dirty="0" err="1"/>
              <a:t>Owned,Value</a:t>
            </a:r>
            <a:r>
              <a:rPr lang="pt-BR" sz="1200" dirty="0"/>
              <a:t>=</a:t>
            </a:r>
            <a:r>
              <a:rPr lang="pt-BR" sz="1200" dirty="0" err="1"/>
              <a:t>Len,Data</a:t>
            </a:r>
            <a:r>
              <a:rPr lang="pt-BR" sz="1200" dirty="0"/>
              <a:t> = (6,Berlin))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AncOp_PrjList</a:t>
            </a:r>
            <a:r>
              <a:rPr lang="pt-BR" sz="1200" dirty="0"/>
              <a:t> </a:t>
            </a:r>
          </a:p>
          <a:p>
            <a:r>
              <a:rPr lang="pt-BR" sz="1200" dirty="0"/>
              <a:t>        </a:t>
            </a:r>
            <a:r>
              <a:rPr lang="pt-BR" sz="1200" dirty="0" err="1"/>
              <a:t>AncOp_PrjList</a:t>
            </a:r>
            <a:r>
              <a:rPr lang="pt-BR" sz="1200" dirty="0"/>
              <a:t> </a:t>
            </a:r>
          </a:p>
          <a:p>
            <a:r>
              <a:rPr lang="pt-BR" sz="1200" dirty="0"/>
              <a:t>            </a:t>
            </a:r>
            <a:r>
              <a:rPr lang="pt-BR" sz="1200" dirty="0" err="1"/>
              <a:t>AncOp_PrjEl</a:t>
            </a:r>
            <a:r>
              <a:rPr lang="pt-BR" sz="1200" dirty="0"/>
              <a:t> COL: Expr1004 </a:t>
            </a:r>
          </a:p>
          <a:p>
            <a:r>
              <a:rPr lang="pt-BR" sz="1200" dirty="0"/>
              <a:t>                </a:t>
            </a:r>
            <a:r>
              <a:rPr lang="pt-BR" sz="1200" dirty="0" err="1"/>
              <a:t>ScaOp_AggFunc</a:t>
            </a:r>
            <a:r>
              <a:rPr lang="pt-BR" sz="1200" dirty="0"/>
              <a:t> </a:t>
            </a:r>
            <a:r>
              <a:rPr lang="pt-BR" sz="1200" dirty="0" err="1"/>
              <a:t>stopCountBig</a:t>
            </a:r>
            <a:endParaRPr lang="pt-BR" sz="1200" dirty="0"/>
          </a:p>
          <a:p>
            <a:r>
              <a:rPr lang="pt-BR" sz="1200" dirty="0"/>
              <a:t>                    </a:t>
            </a:r>
            <a:r>
              <a:rPr lang="pt-BR" sz="1200" dirty="0" err="1"/>
              <a:t>ScaOp_Const</a:t>
            </a:r>
            <a:r>
              <a:rPr lang="pt-BR" sz="1200" dirty="0"/>
              <a:t> TI(</a:t>
            </a:r>
            <a:r>
              <a:rPr lang="pt-BR" sz="1200" dirty="0" err="1"/>
              <a:t>int,ML</a:t>
            </a:r>
            <a:r>
              <a:rPr lang="pt-BR" sz="1200" dirty="0"/>
              <a:t>=4) XVAR(</a:t>
            </a:r>
            <a:r>
              <a:rPr lang="pt-BR" sz="1200" dirty="0" err="1"/>
              <a:t>int,Not</a:t>
            </a:r>
            <a:r>
              <a:rPr lang="pt-BR" sz="1200" dirty="0"/>
              <a:t> </a:t>
            </a:r>
            <a:r>
              <a:rPr lang="pt-BR" sz="1200" dirty="0" err="1"/>
              <a:t>Owned,Value</a:t>
            </a:r>
            <a:r>
              <a:rPr lang="pt-BR" sz="1200" dirty="0"/>
              <a:t>=0)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AncOp_PrjList</a:t>
            </a:r>
            <a:r>
              <a:rPr lang="pt-BR" sz="1200" dirty="0"/>
              <a:t> </a:t>
            </a:r>
          </a:p>
          <a:p>
            <a:r>
              <a:rPr lang="pt-BR" sz="1200" dirty="0"/>
              <a:t>*******************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3127"/>
            <a:ext cx="9001156" cy="333545"/>
          </a:xfrm>
        </p:spPr>
        <p:txBody>
          <a:bodyPr/>
          <a:lstStyle/>
          <a:p>
            <a:r>
              <a:rPr lang="pt-BR" sz="2800" dirty="0" smtClean="0">
                <a:solidFill>
                  <a:schemeClr val="tx1"/>
                </a:solidFill>
              </a:rPr>
              <a:t>1 - Parse / </a:t>
            </a:r>
            <a:r>
              <a:rPr lang="pt-BR" sz="2800" dirty="0" err="1" smtClean="0">
                <a:solidFill>
                  <a:schemeClr val="tx1"/>
                </a:solidFill>
              </a:rPr>
              <a:t>Bind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tângulo de cantos arredondados 30"/>
          <p:cNvSpPr/>
          <p:nvPr/>
        </p:nvSpPr>
        <p:spPr>
          <a:xfrm>
            <a:off x="6185386" y="116632"/>
            <a:ext cx="1554966" cy="40276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ContactName</a:t>
            </a:r>
            <a:r>
              <a:rPr lang="en-US" sz="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Count(*))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de cantos arredondados 32"/>
          <p:cNvSpPr/>
          <p:nvPr/>
        </p:nvSpPr>
        <p:spPr>
          <a:xfrm>
            <a:off x="5603867" y="690082"/>
            <a:ext cx="2640541" cy="41611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GBAGG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Group By: </a:t>
            </a:r>
            <a:r>
              <a:rPr lang="en-US" sz="9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ContactName</a:t>
            </a:r>
            <a:r>
              <a:rPr lang="en-US" sz="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| Aggregation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de cantos arredondados 33"/>
          <p:cNvSpPr/>
          <p:nvPr/>
        </p:nvSpPr>
        <p:spPr>
          <a:xfrm>
            <a:off x="6198693" y="1273720"/>
            <a:ext cx="1554966" cy="3361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City = ‘Berlin’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de cantos arredondados 35"/>
          <p:cNvSpPr/>
          <p:nvPr/>
        </p:nvSpPr>
        <p:spPr>
          <a:xfrm>
            <a:off x="7114659" y="2857896"/>
            <a:ext cx="1554966" cy="28687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i="1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 - </a:t>
            </a:r>
            <a:r>
              <a:rPr lang="en-US" sz="1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de cantos arredondados 36"/>
          <p:cNvSpPr/>
          <p:nvPr/>
        </p:nvSpPr>
        <p:spPr>
          <a:xfrm>
            <a:off x="5364088" y="2870930"/>
            <a:ext cx="1554966" cy="2697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i="1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 - </a:t>
            </a:r>
            <a:r>
              <a:rPr lang="en-US" sz="1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de cantos arredondados 38"/>
          <p:cNvSpPr/>
          <p:nvPr/>
        </p:nvSpPr>
        <p:spPr>
          <a:xfrm>
            <a:off x="5585279" y="1777776"/>
            <a:ext cx="2851398" cy="4070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INNER </a:t>
            </a:r>
            <a:r>
              <a:rPr lang="en-US" sz="1000" b="1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Customers, Orders</a:t>
            </a:r>
            <a:endParaRPr lang="pt-BR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41"/>
          <p:cNvCxnSpPr/>
          <p:nvPr/>
        </p:nvCxnSpPr>
        <p:spPr>
          <a:xfrm>
            <a:off x="6912797" y="527804"/>
            <a:ext cx="6257" cy="1983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42"/>
          <p:cNvCxnSpPr/>
          <p:nvPr/>
        </p:nvCxnSpPr>
        <p:spPr>
          <a:xfrm>
            <a:off x="6933750" y="1095823"/>
            <a:ext cx="0" cy="1932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44"/>
          <p:cNvCxnSpPr/>
          <p:nvPr/>
        </p:nvCxnSpPr>
        <p:spPr>
          <a:xfrm>
            <a:off x="6960030" y="1594645"/>
            <a:ext cx="0" cy="176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45"/>
          <p:cNvCxnSpPr>
            <a:stCxn id="24" idx="2"/>
            <a:endCxn id="7" idx="0"/>
          </p:cNvCxnSpPr>
          <p:nvPr/>
        </p:nvCxnSpPr>
        <p:spPr>
          <a:xfrm>
            <a:off x="7016857" y="2762380"/>
            <a:ext cx="875285" cy="955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46"/>
          <p:cNvCxnSpPr>
            <a:stCxn id="24" idx="2"/>
            <a:endCxn id="8" idx="0"/>
          </p:cNvCxnSpPr>
          <p:nvPr/>
        </p:nvCxnSpPr>
        <p:spPr>
          <a:xfrm flipH="1">
            <a:off x="6141571" y="2762380"/>
            <a:ext cx="875286" cy="108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8358" y="757649"/>
            <a:ext cx="44259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16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COUNT_BIG</a:t>
            </a:r>
            <a:r>
              <a:rPr lang="pt-BR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pt-BR" sz="16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QtOrders</a:t>
            </a:r>
            <a:endParaRPr lang="pt-BR" sz="16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pt-BR" sz="16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Customers</a:t>
            </a:r>
            <a:r>
              <a:rPr lang="en-US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16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pt-BR" sz="16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sz="16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endParaRPr lang="pt-BR" sz="16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de cantos arredondados 33"/>
          <p:cNvSpPr/>
          <p:nvPr/>
        </p:nvSpPr>
        <p:spPr>
          <a:xfrm>
            <a:off x="5768788" y="2328609"/>
            <a:ext cx="2496138" cy="43377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</a:p>
          <a:p>
            <a:pPr algn="ctr">
              <a:lnSpc>
                <a:spcPct val="115000"/>
              </a:lnSpc>
            </a:pPr>
            <a:r>
              <a:rPr lang="en-US" sz="1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C.CustomerID</a:t>
            </a:r>
            <a:r>
              <a:rPr lang="en-US" sz="1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O.CustomerID</a:t>
            </a:r>
            <a:endParaRPr lang="pt-BR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Conector de seta reta 44"/>
          <p:cNvCxnSpPr/>
          <p:nvPr/>
        </p:nvCxnSpPr>
        <p:spPr>
          <a:xfrm>
            <a:off x="6960030" y="2162050"/>
            <a:ext cx="0" cy="195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8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23" grpId="0" animBg="1"/>
      <p:bldP spid="22" grpId="0" animBg="1"/>
      <p:bldP spid="21" grpId="0" animBg="1"/>
      <p:bldP spid="20" grpId="0" animBg="1"/>
      <p:bldP spid="19" grpId="0" animBg="1"/>
      <p:bldP spid="18" grpId="0" animBg="1"/>
      <p:bldP spid="3" grpId="0" animBg="1"/>
      <p:bldP spid="17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Callout 2 39"/>
          <p:cNvSpPr/>
          <p:nvPr/>
        </p:nvSpPr>
        <p:spPr>
          <a:xfrm>
            <a:off x="4622219" y="103614"/>
            <a:ext cx="4401284" cy="67797"/>
          </a:xfrm>
          <a:prstGeom prst="borderCallout2">
            <a:avLst>
              <a:gd name="adj1" fmla="val 62974"/>
              <a:gd name="adj2" fmla="val -1346"/>
              <a:gd name="adj3" fmla="val 32225"/>
              <a:gd name="adj4" fmla="val -19383"/>
              <a:gd name="adj5" fmla="val 159886"/>
              <a:gd name="adj6" fmla="val -65437"/>
            </a:avLst>
          </a:pr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ctangle 40"/>
          <p:cNvSpPr/>
          <p:nvPr/>
        </p:nvSpPr>
        <p:spPr>
          <a:xfrm>
            <a:off x="654993" y="149646"/>
            <a:ext cx="1108696" cy="13722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/>
          <p:cNvSpPr/>
          <p:nvPr/>
        </p:nvSpPr>
        <p:spPr>
          <a:xfrm>
            <a:off x="654993" y="768773"/>
            <a:ext cx="1108696" cy="13722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Line Callout 2 37"/>
          <p:cNvSpPr/>
          <p:nvPr/>
        </p:nvSpPr>
        <p:spPr>
          <a:xfrm>
            <a:off x="4622219" y="6582604"/>
            <a:ext cx="4401284" cy="210415"/>
          </a:xfrm>
          <a:prstGeom prst="borderCallout2">
            <a:avLst>
              <a:gd name="adj1" fmla="val 62974"/>
              <a:gd name="adj2" fmla="val -1346"/>
              <a:gd name="adj3" fmla="val 32225"/>
              <a:gd name="adj4" fmla="val -19383"/>
              <a:gd name="adj5" fmla="val -1592256"/>
              <a:gd name="adj6" fmla="val -55646"/>
            </a:avLst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ctangle 38"/>
          <p:cNvSpPr/>
          <p:nvPr/>
        </p:nvSpPr>
        <p:spPr>
          <a:xfrm>
            <a:off x="654993" y="621824"/>
            <a:ext cx="3268935" cy="13948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Line Callout 2 35"/>
          <p:cNvSpPr/>
          <p:nvPr/>
        </p:nvSpPr>
        <p:spPr>
          <a:xfrm>
            <a:off x="4622218" y="5699546"/>
            <a:ext cx="4401284" cy="883058"/>
          </a:xfrm>
          <a:prstGeom prst="borderCallout2">
            <a:avLst>
              <a:gd name="adj1" fmla="val 62974"/>
              <a:gd name="adj2" fmla="val -1346"/>
              <a:gd name="adj3" fmla="val 32225"/>
              <a:gd name="adj4" fmla="val -19383"/>
              <a:gd name="adj5" fmla="val -559150"/>
              <a:gd name="adj6" fmla="val -53952"/>
            </a:avLst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/>
          <p:cNvSpPr/>
          <p:nvPr/>
        </p:nvSpPr>
        <p:spPr>
          <a:xfrm>
            <a:off x="654993" y="285699"/>
            <a:ext cx="3196927" cy="32760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ine Callout 2 33"/>
          <p:cNvSpPr/>
          <p:nvPr/>
        </p:nvSpPr>
        <p:spPr>
          <a:xfrm>
            <a:off x="4622218" y="3744716"/>
            <a:ext cx="4401284" cy="1954829"/>
          </a:xfrm>
          <a:prstGeom prst="borderCallout2">
            <a:avLst>
              <a:gd name="adj1" fmla="val 62974"/>
              <a:gd name="adj2" fmla="val -1346"/>
              <a:gd name="adj3" fmla="val 32225"/>
              <a:gd name="adj4" fmla="val -19383"/>
              <a:gd name="adj5" fmla="val -37184"/>
              <a:gd name="adj6" fmla="val -30147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/>
          <p:cNvSpPr/>
          <p:nvPr/>
        </p:nvSpPr>
        <p:spPr>
          <a:xfrm>
            <a:off x="179512" y="2414415"/>
            <a:ext cx="4385991" cy="93568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Line Callout 2 21"/>
          <p:cNvSpPr/>
          <p:nvPr/>
        </p:nvSpPr>
        <p:spPr>
          <a:xfrm>
            <a:off x="4622218" y="528137"/>
            <a:ext cx="4401284" cy="1815949"/>
          </a:xfrm>
          <a:prstGeom prst="borderCallout2">
            <a:avLst>
              <a:gd name="adj1" fmla="val 78710"/>
              <a:gd name="adj2" fmla="val -1779"/>
              <a:gd name="adj3" fmla="val 71858"/>
              <a:gd name="adj4" fmla="val -19383"/>
              <a:gd name="adj5" fmla="val 31546"/>
              <a:gd name="adj6" fmla="val -47028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Line Callout 2 29"/>
          <p:cNvSpPr/>
          <p:nvPr/>
        </p:nvSpPr>
        <p:spPr>
          <a:xfrm>
            <a:off x="4622218" y="3218187"/>
            <a:ext cx="4401284" cy="516553"/>
          </a:xfrm>
          <a:prstGeom prst="borderCallout2">
            <a:avLst>
              <a:gd name="adj1" fmla="val 62974"/>
              <a:gd name="adj2" fmla="val -1346"/>
              <a:gd name="adj3" fmla="val 32225"/>
              <a:gd name="adj4" fmla="val -19383"/>
              <a:gd name="adj5" fmla="val -181712"/>
              <a:gd name="adj6" fmla="val -50923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179512" y="2137102"/>
            <a:ext cx="4680520" cy="291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Line Callout 2 27"/>
          <p:cNvSpPr/>
          <p:nvPr/>
        </p:nvSpPr>
        <p:spPr>
          <a:xfrm>
            <a:off x="4622218" y="2914990"/>
            <a:ext cx="4401284" cy="283897"/>
          </a:xfrm>
          <a:prstGeom prst="borderCallout2">
            <a:avLst>
              <a:gd name="adj1" fmla="val 62974"/>
              <a:gd name="adj2" fmla="val -1346"/>
              <a:gd name="adj3" fmla="val 32225"/>
              <a:gd name="adj4" fmla="val -19383"/>
              <a:gd name="adj5" fmla="val -321853"/>
              <a:gd name="adj6" fmla="val -47028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179512" y="1841052"/>
            <a:ext cx="4385991" cy="264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Line Callout 2 26"/>
          <p:cNvSpPr/>
          <p:nvPr/>
        </p:nvSpPr>
        <p:spPr>
          <a:xfrm>
            <a:off x="4622218" y="2627774"/>
            <a:ext cx="4401284" cy="288392"/>
          </a:xfrm>
          <a:prstGeom prst="borderCallout2">
            <a:avLst>
              <a:gd name="adj1" fmla="val 62974"/>
              <a:gd name="adj2" fmla="val -1346"/>
              <a:gd name="adj3" fmla="val 32225"/>
              <a:gd name="adj4" fmla="val -19383"/>
              <a:gd name="adj5" fmla="val -321853"/>
              <a:gd name="adj6" fmla="val -4702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179512" y="1533355"/>
            <a:ext cx="4385991" cy="2904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Line Callout 2 23"/>
          <p:cNvSpPr/>
          <p:nvPr/>
        </p:nvSpPr>
        <p:spPr>
          <a:xfrm>
            <a:off x="4622218" y="2339382"/>
            <a:ext cx="4401284" cy="288392"/>
          </a:xfrm>
          <a:prstGeom prst="borderCallout2">
            <a:avLst>
              <a:gd name="adj1" fmla="val 62974"/>
              <a:gd name="adj2" fmla="val -1346"/>
              <a:gd name="adj3" fmla="val 32225"/>
              <a:gd name="adj4" fmla="val -19383"/>
              <a:gd name="adj5" fmla="val -321853"/>
              <a:gd name="adj6" fmla="val -47028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/>
          <p:cNvSpPr/>
          <p:nvPr/>
        </p:nvSpPr>
        <p:spPr>
          <a:xfrm>
            <a:off x="179512" y="1229337"/>
            <a:ext cx="4385991" cy="2904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179512" y="896271"/>
            <a:ext cx="4385991" cy="31953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4565503" y="-35736"/>
            <a:ext cx="4578497" cy="703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" dirty="0"/>
              <a:t>*** </a:t>
            </a:r>
            <a:r>
              <a:rPr lang="pt-BR" sz="480" dirty="0" err="1"/>
              <a:t>Converted</a:t>
            </a:r>
            <a:r>
              <a:rPr lang="pt-BR" sz="480" dirty="0"/>
              <a:t> </a:t>
            </a:r>
            <a:r>
              <a:rPr lang="pt-BR" sz="480" dirty="0" err="1"/>
              <a:t>Tree</a:t>
            </a:r>
            <a:r>
              <a:rPr lang="pt-BR" sz="480" dirty="0"/>
              <a:t>: ***</a:t>
            </a:r>
          </a:p>
          <a:p>
            <a:r>
              <a:rPr lang="pt-BR" sz="480" dirty="0"/>
              <a:t>    </a:t>
            </a:r>
            <a:r>
              <a:rPr lang="pt-BR" sz="480" dirty="0" err="1"/>
              <a:t>LogOp_Project</a:t>
            </a:r>
            <a:r>
              <a:rPr lang="pt-BR" sz="480" dirty="0"/>
              <a:t> QCOL: [C].</a:t>
            </a:r>
            <a:r>
              <a:rPr lang="pt-BR" sz="480" dirty="0" err="1"/>
              <a:t>ContactName</a:t>
            </a:r>
            <a:r>
              <a:rPr lang="pt-BR" sz="480" dirty="0"/>
              <a:t> COL: Expr1018  COL: Expr1019  QCOL: [O].</a:t>
            </a:r>
            <a:r>
              <a:rPr lang="pt-BR" sz="480" dirty="0" err="1"/>
              <a:t>Freight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LogOp_Apply</a:t>
            </a:r>
            <a:r>
              <a:rPr lang="pt-BR" sz="480" dirty="0"/>
              <a:t> (</a:t>
            </a:r>
            <a:r>
              <a:rPr lang="pt-BR" sz="480" dirty="0" err="1"/>
              <a:t>x_jtLeftOuter</a:t>
            </a:r>
            <a:r>
              <a:rPr lang="pt-BR" sz="480" dirty="0"/>
              <a:t>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LogOp_GbAgg</a:t>
            </a:r>
            <a:r>
              <a:rPr lang="pt-BR" sz="480" dirty="0"/>
              <a:t> OUT(QCOL: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BY(QCOL: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</a:t>
            </a:r>
            <a:r>
              <a:rPr lang="pt-BR" sz="480" dirty="0" err="1"/>
              <a:t>LogOp_ViewAnchor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</a:t>
            </a:r>
            <a:r>
              <a:rPr lang="pt-BR" sz="480" dirty="0" err="1"/>
              <a:t>LogOp_LeftOuterJoin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dbo.Customers</a:t>
            </a:r>
            <a:r>
              <a:rPr lang="pt-BR" sz="480" dirty="0"/>
              <a:t>(alias TBL: C) </a:t>
            </a:r>
            <a:r>
              <a:rPr lang="pt-BR" sz="480" dirty="0" err="1"/>
              <a:t>dbo.Customers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=1493580359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IsBaseRow1001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dbo.Region</a:t>
            </a:r>
            <a:r>
              <a:rPr lang="pt-BR" sz="480" dirty="0"/>
              <a:t>(alias TBL: R) </a:t>
            </a:r>
            <a:r>
              <a:rPr lang="pt-BR" sz="480" dirty="0" err="1"/>
              <a:t>dbo.Region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=1285579618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IsBaseRow1004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[R].</a:t>
            </a:r>
            <a:r>
              <a:rPr lang="pt-BR" sz="480" dirty="0" err="1"/>
              <a:t>RegionDescription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ScaOp_Convert</a:t>
            </a:r>
            <a:r>
              <a:rPr lang="pt-BR" sz="480" dirty="0"/>
              <a:t> </a:t>
            </a:r>
            <a:r>
              <a:rPr lang="pt-BR" sz="480" dirty="0" err="1"/>
              <a:t>nvarchar</a:t>
            </a:r>
            <a:r>
              <a:rPr lang="pt-BR" sz="480" dirty="0"/>
              <a:t> </a:t>
            </a:r>
            <a:r>
              <a:rPr lang="pt-BR" sz="480" dirty="0" err="1"/>
              <a:t>collate</a:t>
            </a:r>
            <a:r>
              <a:rPr lang="pt-BR" sz="480" dirty="0"/>
              <a:t> 53256,Null,Var,Trim,ML=30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Region</a:t>
            </a:r>
            <a:endParaRPr lang="pt-BR" sz="480" dirty="0"/>
          </a:p>
          <a:p>
            <a:r>
              <a:rPr lang="pt-BR" sz="480" dirty="0"/>
              <a:t>                                                    </a:t>
            </a:r>
            <a:r>
              <a:rPr lang="pt-BR" sz="480" dirty="0" err="1"/>
              <a:t>ScaOp_Exists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dbo.Orders</a:t>
            </a:r>
            <a:r>
              <a:rPr lang="pt-BR" sz="480" dirty="0"/>
              <a:t>(alias TBL: O) </a:t>
            </a:r>
            <a:r>
              <a:rPr lang="pt-BR" sz="480" dirty="0" err="1"/>
              <a:t>dbo.Orders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=1 </a:t>
            </a:r>
            <a:r>
              <a:rPr lang="pt-BR" sz="480" dirty="0" err="1"/>
              <a:t>IsRow</a:t>
            </a:r>
            <a:r>
              <a:rPr lang="pt-BR" sz="480" dirty="0"/>
              <a:t>: COL: IsBaseRow1006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Orders</a:t>
            </a:r>
            <a:r>
              <a:rPr lang="pt-BR" sz="480" dirty="0"/>
              <a:t>(alias TBL: O) </a:t>
            </a:r>
            <a:r>
              <a:rPr lang="pt-BR" sz="480" dirty="0" err="1"/>
              <a:t>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=2 </a:t>
            </a:r>
            <a:r>
              <a:rPr lang="pt-BR" sz="480" dirty="0" err="1"/>
              <a:t>IsRow</a:t>
            </a:r>
            <a:r>
              <a:rPr lang="pt-BR" sz="480" dirty="0"/>
              <a:t>: COL: IsBaseRow1008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Order_Details</a:t>
            </a:r>
            <a:r>
              <a:rPr lang="pt-BR" sz="480" dirty="0"/>
              <a:t>(alias TBL: </a:t>
            </a:r>
            <a:r>
              <a:rPr lang="pt-BR" sz="480" dirty="0" err="1"/>
              <a:t>od</a:t>
            </a:r>
            <a:r>
              <a:rPr lang="pt-BR" sz="480" dirty="0"/>
              <a:t>) </a:t>
            </a:r>
            <a:r>
              <a:rPr lang="pt-BR" sz="480" dirty="0" err="1"/>
              <a:t>Order_Details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=725577623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IsBaseRow1010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=1 </a:t>
            </a:r>
            <a:r>
              <a:rPr lang="en-US" sz="480" dirty="0" err="1"/>
              <a:t>IsRow</a:t>
            </a:r>
            <a:r>
              <a:rPr lang="en-US" sz="480" dirty="0"/>
              <a:t>: COL: IsBaseRow1012  [ Card=0 ]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ShipperID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ShipVia</a:t>
            </a:r>
            <a:endParaRPr lang="pt-BR" sz="480" dirty="0"/>
          </a:p>
          <a:p>
            <a:r>
              <a:rPr lang="pt-BR" sz="480" dirty="0"/>
              <a:t>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=2 </a:t>
            </a:r>
            <a:r>
              <a:rPr lang="en-US" sz="480" dirty="0" err="1"/>
              <a:t>IsRow</a:t>
            </a:r>
            <a:r>
              <a:rPr lang="en-US" sz="480" dirty="0"/>
              <a:t>: COL: IsBaseRow1014  [ Card=0 ]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CompanyName</a:t>
            </a:r>
            <a:endParaRPr lang="pt-BR" sz="480" dirty="0"/>
          </a:p>
          <a:p>
            <a:r>
              <a:rPr lang="en-US" sz="480" dirty="0"/>
              <a:t>                            </a:t>
            </a:r>
            <a:r>
              <a:rPr lang="en-US" sz="480" dirty="0" err="1"/>
              <a:t>ScaOp_Const</a:t>
            </a:r>
            <a:r>
              <a:rPr lang="en-US" sz="480" dirty="0"/>
              <a:t> TI(varchar collate 53256,Var,Trim,ML=16) XVAR(</a:t>
            </a:r>
            <a:r>
              <a:rPr lang="en-US" sz="480" dirty="0" err="1"/>
              <a:t>varchar,Not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</a:t>
            </a:r>
            <a:r>
              <a:rPr lang="en-US" sz="480" dirty="0" err="1"/>
              <a:t>Len,Data</a:t>
            </a:r>
            <a:r>
              <a:rPr lang="en-US" sz="480" dirty="0"/>
              <a:t> = (16,Federal Shipping))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[C].City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53256,Null,Var,Trim,ML=8000) XVAR(</a:t>
            </a:r>
            <a:r>
              <a:rPr lang="pt-BR" sz="480" dirty="0" err="1"/>
              <a:t>varchar,Owned,Value</a:t>
            </a:r>
            <a:r>
              <a:rPr lang="pt-BR" sz="480" dirty="0"/>
              <a:t>=</a:t>
            </a:r>
            <a:r>
              <a:rPr lang="pt-BR" sz="480" dirty="0" err="1"/>
              <a:t>Len,Data</a:t>
            </a:r>
            <a:r>
              <a:rPr lang="pt-BR" sz="480" dirty="0"/>
              <a:t> = (6,Berlin))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Freight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money,Null,ML</a:t>
            </a:r>
            <a:r>
              <a:rPr lang="en-US" sz="480" dirty="0"/>
              <a:t>=8) XVAR(</a:t>
            </a:r>
            <a:r>
              <a:rPr lang="en-US" sz="480" dirty="0" err="1"/>
              <a:t>money,Not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=(10000units)=(990000))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x_lopOr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datetime,Null,ML</a:t>
            </a:r>
            <a:r>
              <a:rPr lang="en-US" sz="480" dirty="0"/>
              <a:t>=8) XVAR(</a:t>
            </a:r>
            <a:r>
              <a:rPr lang="en-US" sz="480" dirty="0" err="1"/>
              <a:t>datetime,Not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=(days,300secs)=(0,0))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int,ML</a:t>
            </a:r>
            <a:r>
              <a:rPr lang="pt-BR" sz="480" dirty="0"/>
              <a:t>=4) XVAR(</a:t>
            </a:r>
            <a:r>
              <a:rPr lang="pt-BR" sz="480" dirty="0" err="1"/>
              <a:t>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=222)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=35)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Expr1018 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ScaOp_Subquery</a:t>
            </a:r>
            <a:r>
              <a:rPr lang="pt-BR" sz="480" dirty="0"/>
              <a:t>  COL: Expr1017 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        </a:t>
            </a:r>
            <a:r>
              <a:rPr lang="en-US" sz="480" dirty="0" err="1"/>
              <a:t>LogOp_Get</a:t>
            </a:r>
            <a:r>
              <a:rPr lang="en-US" sz="480" dirty="0"/>
              <a:t> TBL: Employees(alias TBL: E) Employees </a:t>
            </a:r>
            <a:r>
              <a:rPr lang="en-US" sz="480" dirty="0" err="1"/>
              <a:t>TableID</a:t>
            </a:r>
            <a:r>
              <a:rPr lang="en-US" sz="480" dirty="0"/>
              <a:t>=245575913 </a:t>
            </a:r>
            <a:r>
              <a:rPr lang="en-US" sz="480" dirty="0" err="1"/>
              <a:t>TableReferenceID</a:t>
            </a:r>
            <a:r>
              <a:rPr lang="en-US" sz="480" dirty="0"/>
              <a:t>=0 </a:t>
            </a:r>
            <a:r>
              <a:rPr lang="en-US" sz="480" dirty="0" err="1"/>
              <a:t>IsRow</a:t>
            </a:r>
            <a:r>
              <a:rPr lang="en-US" sz="480" dirty="0"/>
              <a:t>: COL: IsBaseRow1016  [ Card=0 ]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Expr1017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FirstName</a:t>
            </a:r>
            <a:endParaRPr lang="pt-BR" sz="480" dirty="0"/>
          </a:p>
          <a:p>
            <a:r>
              <a:rPr lang="pt-BR" sz="480" dirty="0"/>
              <a:t>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Expr1019 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ScaOp_Convert</a:t>
            </a:r>
            <a:r>
              <a:rPr lang="pt-BR" sz="480" dirty="0"/>
              <a:t> 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53256,Null,Var,Trim,ML=10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 smtClean="0"/>
              <a:t>OrderDate</a:t>
            </a:r>
            <a:endParaRPr lang="pt-BR" sz="480" dirty="0"/>
          </a:p>
        </p:txBody>
      </p:sp>
      <p:sp>
        <p:nvSpPr>
          <p:cNvPr id="3" name="Rectangle 2"/>
          <p:cNvSpPr/>
          <p:nvPr/>
        </p:nvSpPr>
        <p:spPr>
          <a:xfrm>
            <a:off x="107504" y="97318"/>
            <a:ext cx="4896544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10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CompanyName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'Federal Shipping'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Outer1</a:t>
            </a:r>
            <a:endParaRPr lang="en-US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REPLACE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xxrlin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'xx'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'Be'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94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(NOT(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NOT(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sz="10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r>
              <a:rPr 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endParaRPr lang="en-US" sz="1000" dirty="0" smtClean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FF0000"/>
                </a:solidFill>
                <a:latin typeface="Consolas" panose="020B0609020204030204" pitchFamily="49" charset="0"/>
              </a:rPr>
              <a:t>'19000101'</a:t>
            </a:r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222</a:t>
            </a:r>
          </a:p>
          <a:p>
            <a:r>
              <a:rPr lang="pt-B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0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35</a:t>
            </a:r>
          </a:p>
          <a:p>
            <a:endParaRPr lang="pt-BR" sz="1000" dirty="0">
              <a:solidFill>
                <a:srgbClr val="17171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641067" y="3431822"/>
            <a:ext cx="7848872" cy="3385345"/>
          </a:xfrm>
          <a:prstGeom prst="rect">
            <a:avLst/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850" dirty="0" err="1"/>
              <a:t>LogOp_GbAgg</a:t>
            </a:r>
            <a:r>
              <a:rPr lang="pt-BR" sz="850" dirty="0"/>
              <a:t> OUT(QCOL: [C].</a:t>
            </a:r>
            <a:r>
              <a:rPr lang="pt-BR" sz="850" dirty="0" err="1"/>
              <a:t>CustomerID,QCOL</a:t>
            </a:r>
            <a:r>
              <a:rPr lang="pt-BR" sz="850" dirty="0"/>
              <a:t>: [C].</a:t>
            </a:r>
            <a:r>
              <a:rPr lang="pt-BR" sz="850" dirty="0" err="1"/>
              <a:t>ContactName,QCOL</a:t>
            </a:r>
            <a:r>
              <a:rPr lang="pt-BR" sz="850" dirty="0"/>
              <a:t>: [C].City,) BY(QCOL: [C].</a:t>
            </a:r>
            <a:r>
              <a:rPr lang="pt-BR" sz="850" dirty="0" err="1"/>
              <a:t>CustomerID,QCOL</a:t>
            </a:r>
            <a:r>
              <a:rPr lang="pt-BR" sz="850" dirty="0"/>
              <a:t>: [C].</a:t>
            </a:r>
            <a:r>
              <a:rPr lang="pt-BR" sz="850" dirty="0" err="1"/>
              <a:t>ContactName,QCOL</a:t>
            </a:r>
            <a:r>
              <a:rPr lang="pt-BR" sz="850" dirty="0"/>
              <a:t>: [C].City,)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</a:t>
            </a:r>
            <a:r>
              <a:rPr lang="pt-BR" sz="850" dirty="0" err="1"/>
              <a:t>LogOp_Project</a:t>
            </a:r>
            <a:r>
              <a:rPr lang="pt-BR" sz="850" dirty="0"/>
              <a:t>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</a:t>
            </a:r>
            <a:r>
              <a:rPr lang="pt-BR" sz="850" dirty="0" err="1"/>
              <a:t>LogOp_Project</a:t>
            </a:r>
            <a:r>
              <a:rPr lang="pt-BR" sz="850" dirty="0"/>
              <a:t>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    </a:t>
            </a:r>
            <a:r>
              <a:rPr lang="pt-BR" sz="850" dirty="0" err="1"/>
              <a:t>LogOp_ViewAnchor</a:t>
            </a:r>
            <a:r>
              <a:rPr lang="pt-BR" sz="850" dirty="0"/>
              <a:t>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        </a:t>
            </a:r>
            <a:r>
              <a:rPr lang="pt-BR" sz="850" dirty="0" err="1"/>
              <a:t>LogOp_Project</a:t>
            </a:r>
            <a:r>
              <a:rPr lang="pt-BR" sz="850" dirty="0"/>
              <a:t>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            </a:t>
            </a:r>
            <a:r>
              <a:rPr lang="pt-BR" sz="850" dirty="0" err="1"/>
              <a:t>LogOp_Select</a:t>
            </a:r>
            <a:r>
              <a:rPr lang="pt-BR" sz="850" dirty="0"/>
              <a:t>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                </a:t>
            </a:r>
            <a:r>
              <a:rPr lang="pt-BR" sz="850" dirty="0" err="1"/>
              <a:t>LogOp_LeftOuterJoin</a:t>
            </a:r>
            <a:r>
              <a:rPr lang="pt-BR" sz="850" dirty="0"/>
              <a:t>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                    </a:t>
            </a:r>
            <a:r>
              <a:rPr lang="pt-BR" sz="850" dirty="0" err="1"/>
              <a:t>LogOp_Get</a:t>
            </a:r>
            <a:r>
              <a:rPr lang="pt-BR" sz="850" dirty="0"/>
              <a:t> TBL: </a:t>
            </a:r>
            <a:r>
              <a:rPr lang="pt-BR" sz="850" dirty="0" err="1"/>
              <a:t>dbo.Customers</a:t>
            </a:r>
            <a:r>
              <a:rPr lang="pt-BR" sz="850" dirty="0"/>
              <a:t>(alias TBL: C) </a:t>
            </a:r>
            <a:r>
              <a:rPr lang="pt-BR" sz="850" dirty="0" err="1"/>
              <a:t>dbo.Customers</a:t>
            </a:r>
            <a:r>
              <a:rPr lang="pt-BR" sz="850" dirty="0"/>
              <a:t> </a:t>
            </a:r>
            <a:r>
              <a:rPr lang="pt-BR" sz="850" dirty="0" err="1"/>
              <a:t>TableID</a:t>
            </a:r>
            <a:r>
              <a:rPr lang="pt-BR" sz="850" dirty="0"/>
              <a:t>=1493580359 </a:t>
            </a:r>
            <a:r>
              <a:rPr lang="pt-BR" sz="850" dirty="0" err="1"/>
              <a:t>TableReferenceID</a:t>
            </a:r>
            <a:r>
              <a:rPr lang="pt-BR" sz="850" dirty="0"/>
              <a:t>=0 </a:t>
            </a:r>
            <a:r>
              <a:rPr lang="pt-BR" sz="850" dirty="0" err="1"/>
              <a:t>IsRow</a:t>
            </a:r>
            <a:r>
              <a:rPr lang="pt-BR" sz="850" dirty="0"/>
              <a:t>: COL: IsBaseRow1001 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                    </a:t>
            </a:r>
            <a:r>
              <a:rPr lang="pt-BR" sz="850" dirty="0" err="1"/>
              <a:t>LogOp_Get</a:t>
            </a:r>
            <a:r>
              <a:rPr lang="pt-BR" sz="850" dirty="0"/>
              <a:t> TBL: </a:t>
            </a:r>
            <a:r>
              <a:rPr lang="pt-BR" sz="850" dirty="0" err="1"/>
              <a:t>dbo.Region</a:t>
            </a:r>
            <a:r>
              <a:rPr lang="pt-BR" sz="850" dirty="0"/>
              <a:t>(alias TBL: R) </a:t>
            </a:r>
            <a:r>
              <a:rPr lang="pt-BR" sz="850" dirty="0" err="1"/>
              <a:t>dbo.Region</a:t>
            </a:r>
            <a:r>
              <a:rPr lang="pt-BR" sz="850" dirty="0"/>
              <a:t> </a:t>
            </a:r>
            <a:r>
              <a:rPr lang="pt-BR" sz="850" dirty="0" err="1"/>
              <a:t>TableID</a:t>
            </a:r>
            <a:r>
              <a:rPr lang="pt-BR" sz="850" dirty="0"/>
              <a:t>=1285579618 </a:t>
            </a:r>
            <a:r>
              <a:rPr lang="pt-BR" sz="850" dirty="0" err="1"/>
              <a:t>TableReferenceID</a:t>
            </a:r>
            <a:r>
              <a:rPr lang="pt-BR" sz="850" dirty="0"/>
              <a:t>=0 </a:t>
            </a:r>
            <a:r>
              <a:rPr lang="pt-BR" sz="850" dirty="0" err="1"/>
              <a:t>IsRow</a:t>
            </a:r>
            <a:r>
              <a:rPr lang="pt-BR" sz="850" dirty="0"/>
              <a:t>: COL: IsBaseRow1004 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                    </a:t>
            </a:r>
            <a:r>
              <a:rPr lang="pt-BR" sz="850" dirty="0" err="1"/>
              <a:t>ScaOp_Comp</a:t>
            </a:r>
            <a:r>
              <a:rPr lang="pt-BR" sz="850" dirty="0"/>
              <a:t> </a:t>
            </a:r>
            <a:r>
              <a:rPr lang="pt-BR" sz="850" dirty="0" err="1"/>
              <a:t>x_cmpEq</a:t>
            </a:r>
            <a:endParaRPr lang="pt-BR" sz="850" dirty="0"/>
          </a:p>
          <a:p>
            <a:r>
              <a:rPr lang="pt-BR" sz="850" dirty="0"/>
              <a:t>                                </a:t>
            </a:r>
            <a:r>
              <a:rPr lang="pt-BR" sz="850" dirty="0" err="1"/>
              <a:t>ScaOp_Identifier</a:t>
            </a:r>
            <a:r>
              <a:rPr lang="pt-BR" sz="850" dirty="0"/>
              <a:t> QCOL: [R].</a:t>
            </a:r>
            <a:r>
              <a:rPr lang="pt-BR" sz="850" dirty="0" err="1"/>
              <a:t>RegionDescription</a:t>
            </a:r>
            <a:endParaRPr lang="pt-BR" sz="850" dirty="0"/>
          </a:p>
          <a:p>
            <a:r>
              <a:rPr lang="pt-BR" sz="850" dirty="0"/>
              <a:t>                                </a:t>
            </a:r>
            <a:r>
              <a:rPr lang="pt-BR" sz="850" dirty="0" err="1"/>
              <a:t>ScaOp_Convert</a:t>
            </a:r>
            <a:r>
              <a:rPr lang="pt-BR" sz="850" dirty="0"/>
              <a:t> </a:t>
            </a:r>
            <a:r>
              <a:rPr lang="pt-BR" sz="850" dirty="0" err="1"/>
              <a:t>nvarchar</a:t>
            </a:r>
            <a:r>
              <a:rPr lang="pt-BR" sz="850" dirty="0"/>
              <a:t> </a:t>
            </a:r>
            <a:r>
              <a:rPr lang="pt-BR" sz="850" dirty="0" err="1"/>
              <a:t>collate</a:t>
            </a:r>
            <a:r>
              <a:rPr lang="pt-BR" sz="850" dirty="0"/>
              <a:t> 53256,Null,Var,Trim,ML=30</a:t>
            </a:r>
          </a:p>
          <a:p>
            <a:r>
              <a:rPr lang="pt-BR" sz="850" dirty="0"/>
              <a:t>                                    </a:t>
            </a:r>
            <a:r>
              <a:rPr lang="pt-BR" sz="850" dirty="0" err="1"/>
              <a:t>ScaOp_Identifier</a:t>
            </a:r>
            <a:r>
              <a:rPr lang="pt-BR" sz="850" dirty="0"/>
              <a:t> QCOL: [C].</a:t>
            </a:r>
            <a:r>
              <a:rPr lang="pt-BR" sz="850" dirty="0" err="1"/>
              <a:t>Region</a:t>
            </a:r>
            <a:endParaRPr lang="pt-BR" sz="850" dirty="0"/>
          </a:p>
          <a:p>
            <a:r>
              <a:rPr lang="pt-BR" sz="850" dirty="0"/>
              <a:t>                        </a:t>
            </a:r>
            <a:r>
              <a:rPr lang="pt-BR" sz="850" dirty="0" err="1"/>
              <a:t>ScaOp_Exists</a:t>
            </a:r>
            <a:r>
              <a:rPr lang="pt-BR" sz="850" dirty="0"/>
              <a:t> </a:t>
            </a:r>
          </a:p>
          <a:p>
            <a:r>
              <a:rPr lang="pt-BR" sz="850" dirty="0"/>
              <a:t>                            </a:t>
            </a:r>
            <a:r>
              <a:rPr lang="pt-BR" sz="850" dirty="0" err="1"/>
              <a:t>LogOp_Project</a:t>
            </a:r>
            <a:r>
              <a:rPr lang="pt-BR" sz="850" dirty="0"/>
              <a:t>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                        </a:t>
            </a:r>
            <a:r>
              <a:rPr lang="pt-BR" sz="850" dirty="0" err="1"/>
              <a:t>LogOp_Select</a:t>
            </a:r>
            <a:r>
              <a:rPr lang="pt-BR" sz="850" dirty="0"/>
              <a:t>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                            </a:t>
            </a:r>
            <a:r>
              <a:rPr lang="pt-BR" sz="850" dirty="0" err="1"/>
              <a:t>LogOp_Get</a:t>
            </a:r>
            <a:r>
              <a:rPr lang="pt-BR" sz="850" dirty="0"/>
              <a:t> TBL: </a:t>
            </a:r>
            <a:r>
              <a:rPr lang="pt-BR" sz="850" dirty="0" err="1"/>
              <a:t>dbo.Orders</a:t>
            </a:r>
            <a:r>
              <a:rPr lang="pt-BR" sz="850" dirty="0"/>
              <a:t>(alias TBL: O) </a:t>
            </a:r>
            <a:r>
              <a:rPr lang="pt-BR" sz="850" dirty="0" err="1"/>
              <a:t>dbo.Orders</a:t>
            </a:r>
            <a:r>
              <a:rPr lang="pt-BR" sz="850" dirty="0"/>
              <a:t> </a:t>
            </a:r>
            <a:r>
              <a:rPr lang="pt-BR" sz="850" dirty="0" err="1"/>
              <a:t>TableID</a:t>
            </a:r>
            <a:r>
              <a:rPr lang="pt-BR" sz="850" dirty="0"/>
              <a:t>=437576597 </a:t>
            </a:r>
            <a:r>
              <a:rPr lang="pt-BR" sz="850" dirty="0" err="1"/>
              <a:t>TableReferenceID</a:t>
            </a:r>
            <a:r>
              <a:rPr lang="pt-BR" sz="850" dirty="0"/>
              <a:t>=1 </a:t>
            </a:r>
            <a:r>
              <a:rPr lang="pt-BR" sz="850" dirty="0" err="1"/>
              <a:t>IsRow</a:t>
            </a:r>
            <a:r>
              <a:rPr lang="pt-BR" sz="850" dirty="0"/>
              <a:t>: COL: IsBaseRow1006  [ </a:t>
            </a:r>
            <a:r>
              <a:rPr lang="pt-BR" sz="850" dirty="0" err="1"/>
              <a:t>Card</a:t>
            </a:r>
            <a:r>
              <a:rPr lang="pt-BR" sz="850" dirty="0"/>
              <a:t>=0 ]</a:t>
            </a:r>
          </a:p>
          <a:p>
            <a:r>
              <a:rPr lang="pt-BR" sz="850" dirty="0"/>
              <a:t>                                    </a:t>
            </a:r>
            <a:r>
              <a:rPr lang="pt-BR" sz="850" dirty="0" err="1"/>
              <a:t>ScaOp_Comp</a:t>
            </a:r>
            <a:r>
              <a:rPr lang="pt-BR" sz="850" dirty="0"/>
              <a:t> </a:t>
            </a:r>
            <a:r>
              <a:rPr lang="pt-BR" sz="850" dirty="0" err="1"/>
              <a:t>x_cmpEq</a:t>
            </a:r>
            <a:endParaRPr lang="pt-BR" sz="850" dirty="0"/>
          </a:p>
          <a:p>
            <a:r>
              <a:rPr lang="pt-BR" sz="850" dirty="0"/>
              <a:t>                                        </a:t>
            </a:r>
            <a:r>
              <a:rPr lang="pt-BR" sz="850" dirty="0" err="1"/>
              <a:t>ScaOp_Identifier</a:t>
            </a:r>
            <a:r>
              <a:rPr lang="pt-BR" sz="850" dirty="0"/>
              <a:t> QCOL: [O].</a:t>
            </a:r>
            <a:r>
              <a:rPr lang="pt-BR" sz="850" dirty="0" err="1"/>
              <a:t>CustomerID</a:t>
            </a:r>
            <a:endParaRPr lang="pt-BR" sz="850" dirty="0"/>
          </a:p>
          <a:p>
            <a:r>
              <a:rPr lang="pt-BR" sz="850" dirty="0"/>
              <a:t>                                        </a:t>
            </a:r>
            <a:r>
              <a:rPr lang="pt-BR" sz="850" dirty="0" err="1"/>
              <a:t>ScaOp_Identifier</a:t>
            </a:r>
            <a:r>
              <a:rPr lang="pt-BR" sz="850" dirty="0"/>
              <a:t> QCOL: [C].</a:t>
            </a:r>
            <a:r>
              <a:rPr lang="pt-BR" sz="850" dirty="0" err="1"/>
              <a:t>CustomerID</a:t>
            </a:r>
            <a:endParaRPr lang="pt-BR" sz="850" dirty="0"/>
          </a:p>
          <a:p>
            <a:r>
              <a:rPr lang="pt-BR" sz="850" dirty="0"/>
              <a:t>                                </a:t>
            </a:r>
            <a:r>
              <a:rPr lang="pt-BR" sz="850" dirty="0" err="1"/>
              <a:t>AncOp_PrjList</a:t>
            </a:r>
            <a:r>
              <a:rPr lang="pt-BR" sz="850" dirty="0"/>
              <a:t> </a:t>
            </a:r>
          </a:p>
          <a:p>
            <a:r>
              <a:rPr lang="pt-BR" sz="850" dirty="0"/>
              <a:t>                    </a:t>
            </a:r>
            <a:r>
              <a:rPr lang="pt-BR" sz="850" dirty="0" err="1"/>
              <a:t>AncOp_PrjList</a:t>
            </a:r>
            <a:r>
              <a:rPr lang="pt-BR" sz="850" dirty="0"/>
              <a:t> </a:t>
            </a:r>
          </a:p>
          <a:p>
            <a:r>
              <a:rPr lang="pt-BR" sz="850" dirty="0"/>
              <a:t>            </a:t>
            </a:r>
            <a:r>
              <a:rPr lang="pt-BR" sz="850" dirty="0" err="1"/>
              <a:t>AncOp_PrjList</a:t>
            </a:r>
            <a:r>
              <a:rPr lang="pt-BR" sz="850" dirty="0"/>
              <a:t> </a:t>
            </a:r>
          </a:p>
          <a:p>
            <a:r>
              <a:rPr lang="pt-BR" sz="850" dirty="0"/>
              <a:t>        </a:t>
            </a:r>
            <a:r>
              <a:rPr lang="pt-BR" sz="850" dirty="0" err="1"/>
              <a:t>AncOp_PrjList</a:t>
            </a:r>
            <a:r>
              <a:rPr lang="pt-BR" sz="850" dirty="0"/>
              <a:t> </a:t>
            </a:r>
          </a:p>
          <a:p>
            <a:r>
              <a:rPr lang="pt-BR" sz="850" dirty="0"/>
              <a:t>    </a:t>
            </a:r>
            <a:r>
              <a:rPr lang="pt-BR" sz="850" dirty="0" err="1"/>
              <a:t>AncOp_PrjList</a:t>
            </a:r>
            <a:r>
              <a:rPr lang="pt-BR" sz="850" dirty="0"/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47135" y="329587"/>
            <a:ext cx="14244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8712" y="1531630"/>
            <a:ext cx="31250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Expand View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46703" y="2155503"/>
            <a:ext cx="32417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Constant fold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Connector 43"/>
          <p:cNvCxnSpPr>
            <a:stCxn id="40" idx="2"/>
          </p:cNvCxnSpPr>
          <p:nvPr/>
        </p:nvCxnSpPr>
        <p:spPr>
          <a:xfrm flipH="1">
            <a:off x="1763689" y="137513"/>
            <a:ext cx="2858530" cy="70786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866511" y="901066"/>
            <a:ext cx="188705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b="0" cap="none" spc="0" dirty="0" err="1" smtClean="0">
                <a:ln w="0"/>
                <a:solidFill>
                  <a:schemeClr val="tx1"/>
                </a:solidFill>
              </a:rPr>
              <a:t>Customers</a:t>
            </a:r>
            <a:r>
              <a:rPr lang="pt-BR" sz="1000" b="0" cap="none" spc="0" dirty="0" smtClean="0">
                <a:ln w="0"/>
                <a:solidFill>
                  <a:schemeClr val="tx1"/>
                </a:solidFill>
              </a:rPr>
              <a:t> </a:t>
            </a:r>
            <a:r>
              <a:rPr lang="pt-BR" sz="1000" b="0" cap="none" spc="0" dirty="0" err="1">
                <a:ln w="0"/>
                <a:solidFill>
                  <a:schemeClr val="tx1"/>
                </a:solidFill>
              </a:rPr>
              <a:t>TableID</a:t>
            </a:r>
            <a:r>
              <a:rPr lang="pt-BR" sz="1000" b="0" cap="none" spc="0" dirty="0">
                <a:ln w="0"/>
                <a:solidFill>
                  <a:schemeClr val="tx1"/>
                </a:solidFill>
              </a:rPr>
              <a:t>=1493580359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888151" y="1366277"/>
            <a:ext cx="168668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dirty="0" err="1" smtClean="0">
                <a:ln w="0"/>
              </a:rPr>
              <a:t>Region</a:t>
            </a:r>
            <a:r>
              <a:rPr lang="pt-BR" sz="1000" dirty="0" smtClean="0">
                <a:ln w="0"/>
              </a:rPr>
              <a:t> </a:t>
            </a:r>
            <a:r>
              <a:rPr lang="pt-BR" sz="1000" dirty="0" err="1">
                <a:ln w="0"/>
              </a:rPr>
              <a:t>TableID</a:t>
            </a:r>
            <a:r>
              <a:rPr lang="pt-BR" sz="1000" dirty="0">
                <a:ln w="0"/>
              </a:rPr>
              <a:t>=1285579618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21814" y="1916832"/>
            <a:ext cx="161935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dirty="0" err="1" smtClean="0">
                <a:ln w="0"/>
              </a:rPr>
              <a:t>Orders</a:t>
            </a:r>
            <a:r>
              <a:rPr lang="pt-BR" sz="1000" dirty="0" smtClean="0">
                <a:ln w="0"/>
              </a:rPr>
              <a:t> </a:t>
            </a:r>
            <a:r>
              <a:rPr lang="pt-BR" sz="1000" dirty="0" err="1">
                <a:ln w="0"/>
              </a:rPr>
              <a:t>TableID</a:t>
            </a:r>
            <a:r>
              <a:rPr lang="pt-BR" sz="1000" dirty="0">
                <a:ln w="0"/>
              </a:rPr>
              <a:t>=437576597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21814" y="2564904"/>
            <a:ext cx="161935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dirty="0" err="1" smtClean="0">
                <a:ln w="0"/>
              </a:rPr>
              <a:t>Orders</a:t>
            </a:r>
            <a:r>
              <a:rPr lang="pt-BR" sz="1000" dirty="0" smtClean="0">
                <a:ln w="0"/>
              </a:rPr>
              <a:t> </a:t>
            </a:r>
            <a:r>
              <a:rPr lang="pt-BR" sz="1000" dirty="0" err="1">
                <a:ln w="0"/>
              </a:rPr>
              <a:t>TableID</a:t>
            </a:r>
            <a:r>
              <a:rPr lang="pt-BR" sz="1000" dirty="0">
                <a:ln w="0"/>
              </a:rPr>
              <a:t>=437576597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37469" y="2852936"/>
            <a:ext cx="198804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dirty="0" err="1">
                <a:ln w="0"/>
              </a:rPr>
              <a:t>Order_Details</a:t>
            </a:r>
            <a:r>
              <a:rPr lang="pt-BR" sz="1000" dirty="0">
                <a:ln w="0"/>
              </a:rPr>
              <a:t> </a:t>
            </a:r>
            <a:r>
              <a:rPr lang="pt-BR" sz="1000" dirty="0" err="1">
                <a:ln w="0"/>
              </a:rPr>
              <a:t>TableID</a:t>
            </a:r>
            <a:r>
              <a:rPr lang="pt-BR" sz="1000" dirty="0">
                <a:ln w="0"/>
              </a:rPr>
              <a:t>=725577623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75327" y="3255453"/>
            <a:ext cx="17123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dirty="0" err="1">
                <a:ln w="0"/>
              </a:rPr>
              <a:t>Shippers</a:t>
            </a:r>
            <a:r>
              <a:rPr lang="pt-BR" sz="1000" dirty="0">
                <a:ln w="0"/>
              </a:rPr>
              <a:t> </a:t>
            </a:r>
            <a:r>
              <a:rPr lang="pt-BR" sz="1000" dirty="0" err="1">
                <a:ln w="0"/>
              </a:rPr>
              <a:t>TableID</a:t>
            </a:r>
            <a:r>
              <a:rPr lang="pt-BR" sz="1000" dirty="0">
                <a:ln w="0"/>
              </a:rPr>
              <a:t>=373576369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707813" y="6093296"/>
            <a:ext cx="182774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00" dirty="0" err="1">
                <a:ln w="0"/>
              </a:rPr>
              <a:t>Employees</a:t>
            </a:r>
            <a:r>
              <a:rPr lang="pt-BR" sz="1000" dirty="0">
                <a:ln w="0"/>
              </a:rPr>
              <a:t> </a:t>
            </a:r>
            <a:r>
              <a:rPr lang="pt-BR" sz="1000" dirty="0" err="1">
                <a:ln w="0"/>
              </a:rPr>
              <a:t>TableID</a:t>
            </a:r>
            <a:r>
              <a:rPr lang="pt-BR" sz="1000" dirty="0">
                <a:ln w="0"/>
              </a:rPr>
              <a:t>=245575913</a:t>
            </a:r>
            <a:endParaRPr lang="pt-BR" sz="10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403648" y="771281"/>
            <a:ext cx="3960440" cy="3701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60667" y="924965"/>
            <a:ext cx="12137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Bind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763689" y="761305"/>
            <a:ext cx="3600399" cy="311636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268960" y="3109218"/>
            <a:ext cx="279435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pt-BR" sz="1000" dirty="0"/>
              <a:t>XVAR(</a:t>
            </a:r>
            <a:r>
              <a:rPr lang="pt-BR" sz="1000" dirty="0" err="1"/>
              <a:t>varchar,Owned,Value</a:t>
            </a:r>
            <a:r>
              <a:rPr lang="pt-BR" sz="1000" dirty="0"/>
              <a:t>=</a:t>
            </a:r>
            <a:r>
              <a:rPr lang="pt-BR" sz="1000" dirty="0" err="1"/>
              <a:t>Len,Data</a:t>
            </a:r>
            <a:r>
              <a:rPr lang="pt-BR" sz="1000" dirty="0"/>
              <a:t> = (6,Berlin))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843808" y="2574954"/>
            <a:ext cx="4573468" cy="13987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68" idx="2"/>
          </p:cNvCxnSpPr>
          <p:nvPr/>
        </p:nvCxnSpPr>
        <p:spPr>
          <a:xfrm flipV="1">
            <a:off x="7489252" y="3355439"/>
            <a:ext cx="176886" cy="63572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965769" y="4498608"/>
            <a:ext cx="311976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pt-BR" sz="1000" dirty="0"/>
              <a:t>XVAR(</a:t>
            </a:r>
            <a:r>
              <a:rPr lang="pt-BR" sz="1000" dirty="0" err="1"/>
              <a:t>money,Not</a:t>
            </a:r>
            <a:r>
              <a:rPr lang="pt-BR" sz="1000" dirty="0"/>
              <a:t> </a:t>
            </a:r>
            <a:r>
              <a:rPr lang="pt-BR" sz="1000" dirty="0" err="1"/>
              <a:t>Owned,Value</a:t>
            </a:r>
            <a:r>
              <a:rPr lang="pt-BR" sz="1000" dirty="0"/>
              <a:t>=(10000units)=(990000))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907704" y="2708920"/>
            <a:ext cx="4947047" cy="146871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80" idx="0"/>
          </p:cNvCxnSpPr>
          <p:nvPr/>
        </p:nvCxnSpPr>
        <p:spPr>
          <a:xfrm>
            <a:off x="7020272" y="4270873"/>
            <a:ext cx="505380" cy="22773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38" grpId="0" animBg="1"/>
      <p:bldP spid="39" grpId="0" animBg="1"/>
      <p:bldP spid="36" grpId="0" animBg="1"/>
      <p:bldP spid="37" grpId="0" animBg="1"/>
      <p:bldP spid="34" grpId="0" animBg="1"/>
      <p:bldP spid="35" grpId="0" animBg="1"/>
      <p:bldP spid="22" grpId="0" animBg="1"/>
      <p:bldP spid="30" grpId="0" animBg="1"/>
      <p:bldP spid="31" grpId="0" animBg="1"/>
      <p:bldP spid="28" grpId="0" animBg="1"/>
      <p:bldP spid="29" grpId="0" animBg="1"/>
      <p:bldP spid="27" grpId="0" animBg="1"/>
      <p:bldP spid="26" grpId="0" animBg="1"/>
      <p:bldP spid="24" grpId="0" animBg="1"/>
      <p:bldP spid="25" grpId="0" animBg="1"/>
      <p:bldP spid="23" grpId="0" animBg="1"/>
      <p:bldP spid="4" grpId="0"/>
      <p:bldP spid="3" grpId="0" build="allAtOnce"/>
      <p:bldP spid="9" grpId="0" animBg="1"/>
      <p:bldP spid="9" grpId="1" animBg="1"/>
      <p:bldP spid="16" grpId="0"/>
      <p:bldP spid="16" grpId="1"/>
      <p:bldP spid="18" grpId="0"/>
      <p:bldP spid="18" grpId="1"/>
      <p:bldP spid="19" grpId="0"/>
      <p:bldP spid="19" grpId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17" grpId="0"/>
      <p:bldP spid="17" grpId="1"/>
      <p:bldP spid="68" grpId="1" animBg="1"/>
      <p:bldP spid="68" grpId="2" animBg="1"/>
      <p:bldP spid="80" grpId="1" animBg="1"/>
      <p:bldP spid="8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36090" y="4822482"/>
            <a:ext cx="1835317" cy="2310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347462" y="4225227"/>
            <a:ext cx="1973240" cy="8277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427984" y="241468"/>
            <a:ext cx="450636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" dirty="0"/>
              <a:t>*** Input </a:t>
            </a:r>
            <a:r>
              <a:rPr lang="pt-BR" sz="480" dirty="0" err="1"/>
              <a:t>Tree</a:t>
            </a:r>
            <a:r>
              <a:rPr lang="pt-BR" sz="480" dirty="0"/>
              <a:t>: ***</a:t>
            </a:r>
          </a:p>
          <a:p>
            <a:r>
              <a:rPr lang="pt-BR" sz="480" dirty="0"/>
              <a:t>  </a:t>
            </a:r>
            <a:r>
              <a:rPr lang="pt-BR" sz="480" dirty="0" err="1"/>
              <a:t>LogOp_Project</a:t>
            </a:r>
            <a:r>
              <a:rPr lang="pt-BR" sz="480" dirty="0"/>
              <a:t> QCOL: [C].</a:t>
            </a:r>
            <a:r>
              <a:rPr lang="pt-BR" sz="480" dirty="0" err="1"/>
              <a:t>ContactName</a:t>
            </a:r>
            <a:r>
              <a:rPr lang="pt-BR" sz="480" dirty="0"/>
              <a:t> COL: Expr1018  COL: Expr1019  QCOL: [O].</a:t>
            </a:r>
            <a:r>
              <a:rPr lang="pt-BR" sz="480" dirty="0" err="1"/>
              <a:t>Freight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LogOp_Apply</a:t>
            </a:r>
            <a:r>
              <a:rPr lang="pt-BR" sz="480" dirty="0"/>
              <a:t> (</a:t>
            </a:r>
            <a:r>
              <a:rPr lang="pt-BR" sz="480" dirty="0" err="1"/>
              <a:t>x_jtLeftOuter</a:t>
            </a:r>
            <a:r>
              <a:rPr lang="pt-BR" sz="480" dirty="0"/>
              <a:t>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LogOp_GbAgg</a:t>
            </a:r>
            <a:r>
              <a:rPr lang="pt-BR" sz="480" dirty="0"/>
              <a:t> OUT(QCOL: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BY(QCOL: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</a:t>
            </a:r>
            <a:r>
              <a:rPr lang="pt-BR" sz="480" dirty="0" err="1"/>
              <a:t>LogOp_LeftOuterJoin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dbo.Customers</a:t>
            </a:r>
            <a:r>
              <a:rPr lang="pt-BR" sz="480" dirty="0"/>
              <a:t>(alias TBL: C) </a:t>
            </a:r>
            <a:r>
              <a:rPr lang="pt-BR" sz="480" dirty="0" err="1"/>
              <a:t>dbo.Customers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=1493580359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IsBaseRow1001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dbo.Region</a:t>
            </a:r>
            <a:r>
              <a:rPr lang="pt-BR" sz="480" dirty="0"/>
              <a:t>(alias TBL: R) </a:t>
            </a:r>
            <a:r>
              <a:rPr lang="pt-BR" sz="480" dirty="0" err="1"/>
              <a:t>dbo.Region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=1285579618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IsBaseRow1004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[R].</a:t>
            </a:r>
            <a:r>
              <a:rPr lang="pt-BR" sz="480" dirty="0" err="1"/>
              <a:t>RegionDescription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ScaOp_Convert</a:t>
            </a:r>
            <a:r>
              <a:rPr lang="pt-BR" sz="480" dirty="0"/>
              <a:t> </a:t>
            </a:r>
            <a:r>
              <a:rPr lang="pt-BR" sz="480" dirty="0" err="1"/>
              <a:t>nvarchar</a:t>
            </a:r>
            <a:r>
              <a:rPr lang="pt-BR" sz="480" dirty="0"/>
              <a:t> </a:t>
            </a:r>
            <a:r>
              <a:rPr lang="pt-BR" sz="480" dirty="0" err="1"/>
              <a:t>collate</a:t>
            </a:r>
            <a:r>
              <a:rPr lang="pt-BR" sz="480" dirty="0"/>
              <a:t> 53256,Null,Var,Trim,ML=30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Region</a:t>
            </a:r>
            <a:endParaRPr lang="pt-BR" sz="480" dirty="0"/>
          </a:p>
          <a:p>
            <a:r>
              <a:rPr lang="pt-BR" sz="480" dirty="0"/>
              <a:t>                                      </a:t>
            </a:r>
            <a:r>
              <a:rPr lang="pt-BR" sz="480" dirty="0" err="1"/>
              <a:t>ScaOp_Exists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dbo.Orders</a:t>
            </a:r>
            <a:r>
              <a:rPr lang="pt-BR" sz="480" dirty="0"/>
              <a:t>(alias TBL: O) </a:t>
            </a:r>
            <a:r>
              <a:rPr lang="pt-BR" sz="480" dirty="0" err="1"/>
              <a:t>dbo.Orders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=1 </a:t>
            </a:r>
            <a:r>
              <a:rPr lang="pt-BR" sz="480" dirty="0" err="1"/>
              <a:t>IsRow</a:t>
            </a:r>
            <a:r>
              <a:rPr lang="pt-BR" sz="480" dirty="0"/>
              <a:t>: COL: IsBaseRow1006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Orders</a:t>
            </a:r>
            <a:r>
              <a:rPr lang="pt-BR" sz="480" dirty="0"/>
              <a:t>(alias TBL: O) </a:t>
            </a:r>
            <a:r>
              <a:rPr lang="pt-BR" sz="480" dirty="0" err="1"/>
              <a:t>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=2 </a:t>
            </a:r>
            <a:r>
              <a:rPr lang="pt-BR" sz="480" dirty="0" err="1"/>
              <a:t>IsRow</a:t>
            </a:r>
            <a:r>
              <a:rPr lang="pt-BR" sz="480" dirty="0"/>
              <a:t>: COL: IsBaseRow1008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Order_Details</a:t>
            </a:r>
            <a:r>
              <a:rPr lang="pt-BR" sz="480" dirty="0"/>
              <a:t>(alias TBL: </a:t>
            </a:r>
            <a:r>
              <a:rPr lang="pt-BR" sz="480" dirty="0" err="1"/>
              <a:t>od</a:t>
            </a:r>
            <a:r>
              <a:rPr lang="pt-BR" sz="480" dirty="0"/>
              <a:t>) </a:t>
            </a:r>
            <a:r>
              <a:rPr lang="pt-BR" sz="480" dirty="0" err="1"/>
              <a:t>Order_Details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=725577623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IsBaseRow1010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en-US" sz="480" dirty="0"/>
              <a:t>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=1 </a:t>
            </a:r>
            <a:r>
              <a:rPr lang="en-US" sz="480" dirty="0" err="1"/>
              <a:t>IsRow</a:t>
            </a:r>
            <a:r>
              <a:rPr lang="en-US" sz="480" dirty="0"/>
              <a:t>: COL: IsBaseRow1012  [ Card=0 ]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ShipperID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ShipVia</a:t>
            </a:r>
            <a:endParaRPr lang="pt-BR" sz="480" dirty="0"/>
          </a:p>
          <a:p>
            <a:r>
              <a:rPr lang="pt-BR" sz="480" dirty="0"/>
              <a:t>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=2 </a:t>
            </a:r>
            <a:r>
              <a:rPr lang="en-US" sz="480" dirty="0" err="1"/>
              <a:t>IsRow</a:t>
            </a:r>
            <a:r>
              <a:rPr lang="en-US" sz="480" dirty="0"/>
              <a:t>: COL: IsBaseRow1014  [ Card=0 ]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CompanyName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TI(varchar collate 53256,Var,Trim,ML=16) XVAR(</a:t>
            </a:r>
            <a:r>
              <a:rPr lang="en-US" sz="480" dirty="0" err="1"/>
              <a:t>varchar,Not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</a:t>
            </a:r>
            <a:r>
              <a:rPr lang="en-US" sz="480" dirty="0" err="1"/>
              <a:t>Len,Data</a:t>
            </a:r>
            <a:r>
              <a:rPr lang="en-US" sz="480" dirty="0"/>
              <a:t> = (16,Federal Shipping))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[C].City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53256,Null,Var,Trim,ML=8000) XVAR(</a:t>
            </a:r>
            <a:r>
              <a:rPr lang="pt-BR" sz="480" dirty="0" err="1"/>
              <a:t>varchar,Owned,Value</a:t>
            </a:r>
            <a:r>
              <a:rPr lang="pt-BR" sz="480" dirty="0"/>
              <a:t>=</a:t>
            </a:r>
            <a:r>
              <a:rPr lang="pt-BR" sz="480" dirty="0" err="1"/>
              <a:t>Len,Data</a:t>
            </a:r>
            <a:r>
              <a:rPr lang="pt-BR" sz="480" dirty="0"/>
              <a:t> = (6,Berlin))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Freight</a:t>
            </a:r>
            <a:endParaRPr lang="pt-BR" sz="480" dirty="0"/>
          </a:p>
          <a:p>
            <a:r>
              <a:rPr lang="en-US" sz="480" dirty="0"/>
              <a:t>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money,Null,ML</a:t>
            </a:r>
            <a:r>
              <a:rPr lang="en-US" sz="480" dirty="0"/>
              <a:t>=8) XVAR(</a:t>
            </a:r>
            <a:r>
              <a:rPr lang="en-US" sz="480" dirty="0" err="1"/>
              <a:t>money,Not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=(10000units)=(990000))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en-US" sz="480" dirty="0"/>
              <a:t>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datetime,Null,ML</a:t>
            </a:r>
            <a:r>
              <a:rPr lang="en-US" sz="480" dirty="0"/>
              <a:t>=8) XVAR(</a:t>
            </a:r>
            <a:r>
              <a:rPr lang="en-US" sz="480" dirty="0" err="1"/>
              <a:t>datetime,Not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=(days,300secs)=(0,0))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int,ML</a:t>
            </a:r>
            <a:r>
              <a:rPr lang="pt-BR" sz="480" dirty="0"/>
              <a:t>=4) XVAR(</a:t>
            </a:r>
            <a:r>
              <a:rPr lang="pt-BR" sz="480" dirty="0" err="1"/>
              <a:t>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=222)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=35)</a:t>
            </a:r>
          </a:p>
          <a:p>
            <a:r>
              <a:rPr lang="pt-BR" sz="480" dirty="0"/>
              <a:t>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AncOp_PrjEl</a:t>
            </a:r>
            <a:r>
              <a:rPr lang="pt-BR" sz="480" dirty="0"/>
              <a:t> COL: Expr1018 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ScaOp_Subquery</a:t>
            </a:r>
            <a:r>
              <a:rPr lang="pt-BR" sz="480" dirty="0"/>
              <a:t>  COL: Expr1017 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</a:t>
            </a:r>
            <a:r>
              <a:rPr lang="en-US" sz="480" dirty="0" err="1"/>
              <a:t>LogOp_Get</a:t>
            </a:r>
            <a:r>
              <a:rPr lang="en-US" sz="480" dirty="0"/>
              <a:t> TBL: Employees(alias TBL: E) Employees </a:t>
            </a:r>
            <a:r>
              <a:rPr lang="en-US" sz="480" dirty="0" err="1"/>
              <a:t>TableID</a:t>
            </a:r>
            <a:r>
              <a:rPr lang="en-US" sz="480" dirty="0"/>
              <a:t>=245575913 </a:t>
            </a:r>
            <a:r>
              <a:rPr lang="en-US" sz="480" dirty="0" err="1"/>
              <a:t>TableReferenceID</a:t>
            </a:r>
            <a:r>
              <a:rPr lang="en-US" sz="480" dirty="0"/>
              <a:t>=0 </a:t>
            </a:r>
            <a:r>
              <a:rPr lang="en-US" sz="480" dirty="0" err="1"/>
              <a:t>IsRow</a:t>
            </a:r>
            <a:r>
              <a:rPr lang="en-US" sz="480" dirty="0"/>
              <a:t>: COL: IsBaseRow1016  [ Card=0 ]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Expr1017 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FirstName</a:t>
            </a:r>
            <a:endParaRPr lang="pt-BR" sz="480" dirty="0"/>
          </a:p>
          <a:p>
            <a:r>
              <a:rPr lang="pt-BR" sz="480" dirty="0"/>
              <a:t>        </a:t>
            </a:r>
            <a:r>
              <a:rPr lang="pt-BR" sz="480" dirty="0" err="1"/>
              <a:t>AncOp_PrjEl</a:t>
            </a:r>
            <a:r>
              <a:rPr lang="pt-BR" sz="480" dirty="0"/>
              <a:t> COL: Expr1019 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ScaOp_Convert</a:t>
            </a:r>
            <a:r>
              <a:rPr lang="pt-BR" sz="480" dirty="0"/>
              <a:t> 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53256,Null,Var,Trim,ML=10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pt-BR" sz="480" dirty="0"/>
              <a:t>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600" dirty="0">
                <a:solidFill>
                  <a:schemeClr val="tx1"/>
                </a:solidFill>
              </a:rPr>
              <a:t>2 - </a:t>
            </a:r>
            <a:r>
              <a:rPr lang="pt-BR" sz="1600" dirty="0" err="1">
                <a:solidFill>
                  <a:schemeClr val="tx1"/>
                </a:solidFill>
              </a:rPr>
              <a:t>Pre-Otimization</a:t>
            </a:r>
            <a:r>
              <a:rPr lang="pt-BR" sz="1600" dirty="0">
                <a:solidFill>
                  <a:schemeClr val="tx1"/>
                </a:solidFill>
              </a:rPr>
              <a:t> (</a:t>
            </a:r>
            <a:r>
              <a:rPr lang="pt-BR" sz="1600" dirty="0" err="1">
                <a:solidFill>
                  <a:schemeClr val="tx1"/>
                </a:solidFill>
              </a:rPr>
              <a:t>simplification</a:t>
            </a:r>
            <a:r>
              <a:rPr lang="pt-BR" sz="1600" dirty="0">
                <a:solidFill>
                  <a:schemeClr val="tx1"/>
                </a:solidFill>
              </a:rPr>
              <a:t>) – </a:t>
            </a:r>
            <a:r>
              <a:rPr lang="pt-BR" sz="1600" dirty="0" smtClean="0">
                <a:solidFill>
                  <a:srgbClr val="FF0000"/>
                </a:solidFill>
              </a:rPr>
              <a:t>NNF(</a:t>
            </a:r>
            <a:r>
              <a:rPr lang="pt-BR" sz="1600" dirty="0" err="1" smtClean="0">
                <a:solidFill>
                  <a:srgbClr val="FF0000"/>
                </a:solidFill>
              </a:rPr>
              <a:t>Negation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>
                <a:solidFill>
                  <a:srgbClr val="FF0000"/>
                </a:solidFill>
              </a:rPr>
              <a:t>normal </a:t>
            </a:r>
            <a:r>
              <a:rPr lang="pt-BR" sz="1600" dirty="0" err="1" smtClean="0">
                <a:solidFill>
                  <a:srgbClr val="FF0000"/>
                </a:solidFill>
              </a:rPr>
              <a:t>form</a:t>
            </a:r>
            <a:r>
              <a:rPr lang="pt-BR" sz="1600" dirty="0" smtClean="0">
                <a:solidFill>
                  <a:srgbClr val="FF0000"/>
                </a:solidFill>
              </a:rPr>
              <a:t>)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62" y="-44499"/>
            <a:ext cx="4578497" cy="703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" dirty="0"/>
              <a:t>*** </a:t>
            </a:r>
            <a:r>
              <a:rPr lang="pt-BR" sz="480" dirty="0" err="1"/>
              <a:t>Converted</a:t>
            </a:r>
            <a:r>
              <a:rPr lang="pt-BR" sz="480" dirty="0"/>
              <a:t> </a:t>
            </a:r>
            <a:r>
              <a:rPr lang="pt-BR" sz="480" dirty="0" err="1"/>
              <a:t>Tree</a:t>
            </a:r>
            <a:r>
              <a:rPr lang="pt-BR" sz="480" dirty="0"/>
              <a:t>: ***</a:t>
            </a:r>
          </a:p>
          <a:p>
            <a:r>
              <a:rPr lang="pt-BR" sz="480" dirty="0"/>
              <a:t>    </a:t>
            </a:r>
            <a:r>
              <a:rPr lang="pt-BR" sz="480" dirty="0" err="1"/>
              <a:t>LogOp_Project</a:t>
            </a:r>
            <a:r>
              <a:rPr lang="pt-BR" sz="480" dirty="0"/>
              <a:t> QCOL: [C].</a:t>
            </a:r>
            <a:r>
              <a:rPr lang="pt-BR" sz="480" dirty="0" err="1"/>
              <a:t>ContactName</a:t>
            </a:r>
            <a:r>
              <a:rPr lang="pt-BR" sz="480" dirty="0"/>
              <a:t> COL: Expr1018  COL: Expr1019  QCOL: [O].</a:t>
            </a:r>
            <a:r>
              <a:rPr lang="pt-BR" sz="480" dirty="0" err="1"/>
              <a:t>Freight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LogOp_Apply</a:t>
            </a:r>
            <a:r>
              <a:rPr lang="pt-BR" sz="480" dirty="0"/>
              <a:t> (</a:t>
            </a:r>
            <a:r>
              <a:rPr lang="pt-BR" sz="480" dirty="0" err="1"/>
              <a:t>x_jtLeftOuter</a:t>
            </a:r>
            <a:r>
              <a:rPr lang="pt-BR" sz="480" dirty="0"/>
              <a:t>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LogOp_GbAgg</a:t>
            </a:r>
            <a:r>
              <a:rPr lang="pt-BR" sz="480" dirty="0"/>
              <a:t> OUT(QCOL: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BY(QCOL: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</a:t>
            </a:r>
            <a:r>
              <a:rPr lang="pt-BR" sz="480" dirty="0" err="1"/>
              <a:t>LogOp_ViewAnchor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</a:t>
            </a:r>
            <a:r>
              <a:rPr lang="pt-BR" sz="480" dirty="0" err="1"/>
              <a:t>LogOp_LeftOuterJoin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dbo.Customers</a:t>
            </a:r>
            <a:r>
              <a:rPr lang="pt-BR" sz="480" dirty="0"/>
              <a:t>(alias TBL: C) </a:t>
            </a:r>
            <a:r>
              <a:rPr lang="pt-BR" sz="480" dirty="0" err="1"/>
              <a:t>dbo.Customers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=1493580359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IsBaseRow1001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dbo.Region</a:t>
            </a:r>
            <a:r>
              <a:rPr lang="pt-BR" sz="480" dirty="0"/>
              <a:t>(alias TBL: R) </a:t>
            </a:r>
            <a:r>
              <a:rPr lang="pt-BR" sz="480" dirty="0" err="1"/>
              <a:t>dbo.Region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=1285579618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IsBaseRow1004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[R].</a:t>
            </a:r>
            <a:r>
              <a:rPr lang="pt-BR" sz="480" dirty="0" err="1"/>
              <a:t>RegionDescription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ScaOp_Convert</a:t>
            </a:r>
            <a:r>
              <a:rPr lang="pt-BR" sz="480" dirty="0"/>
              <a:t> </a:t>
            </a:r>
            <a:r>
              <a:rPr lang="pt-BR" sz="480" dirty="0" err="1"/>
              <a:t>nvarchar</a:t>
            </a:r>
            <a:r>
              <a:rPr lang="pt-BR" sz="480" dirty="0"/>
              <a:t> </a:t>
            </a:r>
            <a:r>
              <a:rPr lang="pt-BR" sz="480" dirty="0" err="1"/>
              <a:t>collate</a:t>
            </a:r>
            <a:r>
              <a:rPr lang="pt-BR" sz="480" dirty="0"/>
              <a:t> 53256,Null,Var,Trim,ML=30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Region</a:t>
            </a:r>
            <a:endParaRPr lang="pt-BR" sz="480" dirty="0"/>
          </a:p>
          <a:p>
            <a:r>
              <a:rPr lang="pt-BR" sz="480" dirty="0"/>
              <a:t>                                                    </a:t>
            </a:r>
            <a:r>
              <a:rPr lang="pt-BR" sz="480" dirty="0" err="1"/>
              <a:t>ScaOp_Exists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dbo.Orders</a:t>
            </a:r>
            <a:r>
              <a:rPr lang="pt-BR" sz="480" dirty="0"/>
              <a:t>(alias TBL: O) </a:t>
            </a:r>
            <a:r>
              <a:rPr lang="pt-BR" sz="480" dirty="0" err="1"/>
              <a:t>dbo.Orders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=1 </a:t>
            </a:r>
            <a:r>
              <a:rPr lang="pt-BR" sz="480" dirty="0" err="1"/>
              <a:t>IsRow</a:t>
            </a:r>
            <a:r>
              <a:rPr lang="pt-BR" sz="480" dirty="0"/>
              <a:t>: COL: IsBaseRow1006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Orders</a:t>
            </a:r>
            <a:r>
              <a:rPr lang="pt-BR" sz="480" dirty="0"/>
              <a:t>(alias TBL: O) </a:t>
            </a:r>
            <a:r>
              <a:rPr lang="pt-BR" sz="480" dirty="0" err="1"/>
              <a:t>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=2 </a:t>
            </a:r>
            <a:r>
              <a:rPr lang="pt-BR" sz="480" dirty="0" err="1"/>
              <a:t>IsRow</a:t>
            </a:r>
            <a:r>
              <a:rPr lang="pt-BR" sz="480" dirty="0"/>
              <a:t>: COL: IsBaseRow1008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Order_Details</a:t>
            </a:r>
            <a:r>
              <a:rPr lang="pt-BR" sz="480" dirty="0"/>
              <a:t>(alias TBL: </a:t>
            </a:r>
            <a:r>
              <a:rPr lang="pt-BR" sz="480" dirty="0" err="1"/>
              <a:t>od</a:t>
            </a:r>
            <a:r>
              <a:rPr lang="pt-BR" sz="480" dirty="0"/>
              <a:t>) </a:t>
            </a:r>
            <a:r>
              <a:rPr lang="pt-BR" sz="480" dirty="0" err="1"/>
              <a:t>Order_Details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=725577623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IsBaseRow1010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=1 </a:t>
            </a:r>
            <a:r>
              <a:rPr lang="en-US" sz="480" dirty="0" err="1"/>
              <a:t>IsRow</a:t>
            </a:r>
            <a:r>
              <a:rPr lang="en-US" sz="480" dirty="0"/>
              <a:t>: COL: IsBaseRow1012  [ Card=0 ]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ShipperID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ShipVia</a:t>
            </a:r>
            <a:endParaRPr lang="pt-BR" sz="480" dirty="0"/>
          </a:p>
          <a:p>
            <a:r>
              <a:rPr lang="pt-BR" sz="480" dirty="0"/>
              <a:t>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=2 </a:t>
            </a:r>
            <a:r>
              <a:rPr lang="en-US" sz="480" dirty="0" err="1"/>
              <a:t>IsRow</a:t>
            </a:r>
            <a:r>
              <a:rPr lang="en-US" sz="480" dirty="0"/>
              <a:t>: COL: IsBaseRow1014  [ Card=0 ]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CompanyName</a:t>
            </a:r>
            <a:endParaRPr lang="pt-BR" sz="480" dirty="0"/>
          </a:p>
          <a:p>
            <a:r>
              <a:rPr lang="en-US" sz="480" dirty="0"/>
              <a:t>                            </a:t>
            </a:r>
            <a:r>
              <a:rPr lang="en-US" sz="480" dirty="0" err="1"/>
              <a:t>ScaOp_Const</a:t>
            </a:r>
            <a:r>
              <a:rPr lang="en-US" sz="480" dirty="0"/>
              <a:t> TI(varchar collate 53256,Var,Trim,ML=16) XVAR(</a:t>
            </a:r>
            <a:r>
              <a:rPr lang="en-US" sz="480" dirty="0" err="1"/>
              <a:t>varchar,Not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</a:t>
            </a:r>
            <a:r>
              <a:rPr lang="en-US" sz="480" dirty="0" err="1"/>
              <a:t>Len,Data</a:t>
            </a:r>
            <a:r>
              <a:rPr lang="en-US" sz="480" dirty="0"/>
              <a:t> = (16,Federal Shipping))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[C].City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53256,Null,Var,Trim,ML=8000) XVAR(</a:t>
            </a:r>
            <a:r>
              <a:rPr lang="pt-BR" sz="480" dirty="0" err="1"/>
              <a:t>varchar,Owned,Value</a:t>
            </a:r>
            <a:r>
              <a:rPr lang="pt-BR" sz="480" dirty="0"/>
              <a:t>=</a:t>
            </a:r>
            <a:r>
              <a:rPr lang="pt-BR" sz="480" dirty="0" err="1"/>
              <a:t>Len,Data</a:t>
            </a:r>
            <a:r>
              <a:rPr lang="pt-BR" sz="480" dirty="0"/>
              <a:t> = (6,Berlin))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Freight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money,Null,ML</a:t>
            </a:r>
            <a:r>
              <a:rPr lang="en-US" sz="480" dirty="0"/>
              <a:t>=8) XVAR(</a:t>
            </a:r>
            <a:r>
              <a:rPr lang="en-US" sz="480" dirty="0" err="1"/>
              <a:t>money,Not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=(10000units)=(990000))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x_lopOr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datetime,Null,ML</a:t>
            </a:r>
            <a:r>
              <a:rPr lang="en-US" sz="480" dirty="0"/>
              <a:t>=8) XVAR(</a:t>
            </a:r>
            <a:r>
              <a:rPr lang="en-US" sz="480" dirty="0" err="1"/>
              <a:t>datetime,Not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=(days,300secs)=(0,0))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int,ML</a:t>
            </a:r>
            <a:r>
              <a:rPr lang="pt-BR" sz="480" dirty="0"/>
              <a:t>=4) XVAR(</a:t>
            </a:r>
            <a:r>
              <a:rPr lang="pt-BR" sz="480" dirty="0" err="1"/>
              <a:t>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=222)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=35)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Expr1018 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ScaOp_Subquery</a:t>
            </a:r>
            <a:r>
              <a:rPr lang="pt-BR" sz="480" dirty="0"/>
              <a:t>  COL: Expr1017 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        </a:t>
            </a:r>
            <a:r>
              <a:rPr lang="en-US" sz="480" dirty="0" err="1"/>
              <a:t>LogOp_Get</a:t>
            </a:r>
            <a:r>
              <a:rPr lang="en-US" sz="480" dirty="0"/>
              <a:t> TBL: Employees(alias TBL: E) Employees </a:t>
            </a:r>
            <a:r>
              <a:rPr lang="en-US" sz="480" dirty="0" err="1"/>
              <a:t>TableID</a:t>
            </a:r>
            <a:r>
              <a:rPr lang="en-US" sz="480" dirty="0"/>
              <a:t>=245575913 </a:t>
            </a:r>
            <a:r>
              <a:rPr lang="en-US" sz="480" dirty="0" err="1"/>
              <a:t>TableReferenceID</a:t>
            </a:r>
            <a:r>
              <a:rPr lang="en-US" sz="480" dirty="0"/>
              <a:t>=0 </a:t>
            </a:r>
            <a:r>
              <a:rPr lang="en-US" sz="480" dirty="0" err="1"/>
              <a:t>IsRow</a:t>
            </a:r>
            <a:r>
              <a:rPr lang="en-US" sz="480" dirty="0"/>
              <a:t>: COL: IsBaseRow1016  [ Card=0 ]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Expr1017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FirstName</a:t>
            </a:r>
            <a:endParaRPr lang="pt-BR" sz="480" dirty="0"/>
          </a:p>
          <a:p>
            <a:r>
              <a:rPr lang="pt-BR" sz="480" dirty="0"/>
              <a:t>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Expr1019 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ScaOp_Convert</a:t>
            </a:r>
            <a:r>
              <a:rPr lang="pt-BR" sz="480" dirty="0"/>
              <a:t> 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53256,Null,Var,Trim,ML=10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pt-BR" sz="480" dirty="0"/>
              <a:t>*******************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620688"/>
            <a:ext cx="4459031" cy="30008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CompanyName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'Federal Shipping'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Outer1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(NOT(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NOT(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IN(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'19000101'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222</a:t>
            </a:r>
          </a:p>
          <a:p>
            <a:r>
              <a:rPr lang="pt-BR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6614" y="620688"/>
            <a:ext cx="4459031" cy="3000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CompanyName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'Federal Shipping'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Outer1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&lt;&gt; </a:t>
            </a:r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'19000101'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222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AND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121897" y="3587238"/>
            <a:ext cx="4261747" cy="171397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pt-BR" sz="1050" dirty="0" err="1"/>
              <a:t>ScaOp_Logical</a:t>
            </a:r>
            <a:r>
              <a:rPr lang="pt-BR" sz="1050" dirty="0"/>
              <a:t> </a:t>
            </a:r>
            <a:r>
              <a:rPr lang="pt-BR" sz="1050" dirty="0" err="1"/>
              <a:t>x_lopAnd</a:t>
            </a:r>
            <a:endParaRPr lang="pt-BR" sz="1050" dirty="0"/>
          </a:p>
          <a:p>
            <a:r>
              <a:rPr lang="pt-BR" sz="1050" dirty="0"/>
              <a:t>    </a:t>
            </a:r>
            <a:r>
              <a:rPr lang="pt-BR" sz="1050" dirty="0" err="1"/>
              <a:t>ScaOp_Comp</a:t>
            </a:r>
            <a:r>
              <a:rPr lang="pt-BR" sz="1050" dirty="0"/>
              <a:t> </a:t>
            </a:r>
            <a:r>
              <a:rPr lang="pt-BR" sz="1050" dirty="0" err="1"/>
              <a:t>x_cmpNe</a:t>
            </a:r>
            <a:endParaRPr lang="pt-BR" sz="1050" dirty="0"/>
          </a:p>
          <a:p>
            <a:r>
              <a:rPr lang="pt-BR" sz="1050" dirty="0"/>
              <a:t>        </a:t>
            </a:r>
            <a:r>
              <a:rPr lang="pt-BR" sz="1050" dirty="0" err="1"/>
              <a:t>ScaOp_Identifier</a:t>
            </a:r>
            <a:r>
              <a:rPr lang="pt-BR" sz="1050" dirty="0"/>
              <a:t> QCOL: [</a:t>
            </a:r>
            <a:r>
              <a:rPr lang="pt-BR" sz="1050" dirty="0" err="1"/>
              <a:t>od</a:t>
            </a:r>
            <a:r>
              <a:rPr lang="pt-BR" sz="1050" dirty="0"/>
              <a:t>].</a:t>
            </a:r>
            <a:r>
              <a:rPr lang="pt-BR" sz="1050" dirty="0" err="1"/>
              <a:t>Quantity</a:t>
            </a:r>
            <a:endParaRPr lang="pt-BR" sz="1050" dirty="0"/>
          </a:p>
          <a:p>
            <a:r>
              <a:rPr lang="pt-BR" sz="1050" dirty="0"/>
              <a:t>        </a:t>
            </a:r>
            <a:r>
              <a:rPr lang="pt-BR" sz="1050" dirty="0" err="1"/>
              <a:t>ScaOp_Const</a:t>
            </a:r>
            <a:r>
              <a:rPr lang="pt-BR" sz="1050" dirty="0"/>
              <a:t> TI(</a:t>
            </a:r>
            <a:r>
              <a:rPr lang="pt-BR" sz="1050" dirty="0" err="1"/>
              <a:t>smallint,ML</a:t>
            </a:r>
            <a:r>
              <a:rPr lang="pt-BR" sz="1050" dirty="0"/>
              <a:t>=2) XVAR(</a:t>
            </a:r>
            <a:r>
              <a:rPr lang="pt-BR" sz="1050" dirty="0" err="1"/>
              <a:t>smallint,Not</a:t>
            </a:r>
            <a:r>
              <a:rPr lang="pt-BR" sz="1050" dirty="0"/>
              <a:t> </a:t>
            </a:r>
            <a:r>
              <a:rPr lang="pt-BR" sz="1050" dirty="0" err="1"/>
              <a:t>Owned,Value</a:t>
            </a:r>
            <a:r>
              <a:rPr lang="pt-BR" sz="1050" dirty="0"/>
              <a:t>=99)</a:t>
            </a:r>
          </a:p>
          <a:p>
            <a:r>
              <a:rPr lang="pt-BR" sz="1050" dirty="0"/>
              <a:t>    </a:t>
            </a:r>
            <a:r>
              <a:rPr lang="pt-BR" sz="1050" dirty="0" err="1"/>
              <a:t>ScaOp_Comp</a:t>
            </a:r>
            <a:r>
              <a:rPr lang="pt-BR" sz="1050" dirty="0"/>
              <a:t> </a:t>
            </a:r>
            <a:r>
              <a:rPr lang="pt-BR" sz="1050" dirty="0" err="1"/>
              <a:t>x_cmpNe</a:t>
            </a:r>
            <a:endParaRPr lang="pt-BR" sz="1050" dirty="0"/>
          </a:p>
          <a:p>
            <a:r>
              <a:rPr lang="pt-BR" sz="1050" dirty="0"/>
              <a:t>        </a:t>
            </a:r>
            <a:r>
              <a:rPr lang="pt-BR" sz="1050" dirty="0" err="1"/>
              <a:t>ScaOp_Identifier</a:t>
            </a:r>
            <a:r>
              <a:rPr lang="pt-BR" sz="1050" dirty="0"/>
              <a:t> QCOL: [</a:t>
            </a:r>
            <a:r>
              <a:rPr lang="pt-BR" sz="1050" dirty="0" err="1"/>
              <a:t>od</a:t>
            </a:r>
            <a:r>
              <a:rPr lang="pt-BR" sz="1050" dirty="0"/>
              <a:t>].</a:t>
            </a:r>
            <a:r>
              <a:rPr lang="pt-BR" sz="1050" dirty="0" err="1"/>
              <a:t>Quantity</a:t>
            </a:r>
            <a:endParaRPr lang="pt-BR" sz="1050" dirty="0"/>
          </a:p>
          <a:p>
            <a:r>
              <a:rPr lang="pt-BR" sz="1050" dirty="0"/>
              <a:t>        </a:t>
            </a:r>
            <a:r>
              <a:rPr lang="pt-BR" sz="1050" dirty="0" err="1"/>
              <a:t>ScaOp_Const</a:t>
            </a:r>
            <a:r>
              <a:rPr lang="pt-BR" sz="1050" dirty="0"/>
              <a:t> TI(</a:t>
            </a:r>
            <a:r>
              <a:rPr lang="pt-BR" sz="1050" dirty="0" err="1"/>
              <a:t>smallint,ML</a:t>
            </a:r>
            <a:r>
              <a:rPr lang="pt-BR" sz="1050" dirty="0"/>
              <a:t>=2) XVAR(</a:t>
            </a:r>
            <a:r>
              <a:rPr lang="pt-BR" sz="1050" dirty="0" err="1"/>
              <a:t>smallint,Not</a:t>
            </a:r>
            <a:r>
              <a:rPr lang="pt-BR" sz="1050" dirty="0"/>
              <a:t> </a:t>
            </a:r>
            <a:r>
              <a:rPr lang="pt-BR" sz="1050" dirty="0" err="1"/>
              <a:t>Owned,Value</a:t>
            </a:r>
            <a:r>
              <a:rPr lang="pt-BR" sz="1050" dirty="0"/>
              <a:t>=99)</a:t>
            </a:r>
          </a:p>
          <a:p>
            <a:r>
              <a:rPr lang="pt-BR" sz="1050" dirty="0" err="1"/>
              <a:t>ScaOp_Comp</a:t>
            </a:r>
            <a:r>
              <a:rPr lang="pt-BR" sz="1050" dirty="0"/>
              <a:t> </a:t>
            </a:r>
            <a:r>
              <a:rPr lang="pt-BR" sz="1050" dirty="0" err="1"/>
              <a:t>x_cmpNe</a:t>
            </a:r>
            <a:endParaRPr lang="pt-BR" sz="1050" dirty="0"/>
          </a:p>
          <a:p>
            <a:r>
              <a:rPr lang="pt-BR" sz="1050" dirty="0"/>
              <a:t>    </a:t>
            </a:r>
            <a:r>
              <a:rPr lang="pt-BR" sz="1050" dirty="0" err="1"/>
              <a:t>ScaOp_Identifier</a:t>
            </a:r>
            <a:r>
              <a:rPr lang="pt-BR" sz="1050" dirty="0"/>
              <a:t> QCOL: [</a:t>
            </a:r>
            <a:r>
              <a:rPr lang="pt-BR" sz="1050" dirty="0" err="1"/>
              <a:t>od</a:t>
            </a:r>
            <a:r>
              <a:rPr lang="pt-BR" sz="1050" dirty="0"/>
              <a:t>].</a:t>
            </a:r>
            <a:r>
              <a:rPr lang="pt-BR" sz="1050" dirty="0" err="1"/>
              <a:t>Quantity</a:t>
            </a:r>
            <a:endParaRPr lang="pt-BR" sz="1050" dirty="0"/>
          </a:p>
          <a:p>
            <a:r>
              <a:rPr lang="pt-BR" sz="1050" dirty="0"/>
              <a:t>    </a:t>
            </a:r>
            <a:r>
              <a:rPr lang="pt-BR" sz="1050" dirty="0" err="1"/>
              <a:t>ScaOp_Const</a:t>
            </a:r>
            <a:r>
              <a:rPr lang="pt-BR" sz="1050" dirty="0"/>
              <a:t> TI(</a:t>
            </a:r>
            <a:r>
              <a:rPr lang="pt-BR" sz="1050" dirty="0" err="1"/>
              <a:t>smallint,ML</a:t>
            </a:r>
            <a:r>
              <a:rPr lang="pt-BR" sz="1050" dirty="0"/>
              <a:t>=2) XVAR(</a:t>
            </a:r>
            <a:r>
              <a:rPr lang="pt-BR" sz="1050" dirty="0" err="1"/>
              <a:t>smallint,Not</a:t>
            </a:r>
            <a:r>
              <a:rPr lang="pt-BR" sz="1050" dirty="0"/>
              <a:t> </a:t>
            </a:r>
            <a:r>
              <a:rPr lang="pt-BR" sz="1050" dirty="0" err="1"/>
              <a:t>Owned,Value</a:t>
            </a:r>
            <a:r>
              <a:rPr lang="pt-BR" sz="1050" dirty="0"/>
              <a:t>=99)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5954" y="2950960"/>
            <a:ext cx="3891722" cy="22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utoShape 41"/>
          <p:cNvSpPr>
            <a:spLocks noChangeArrowheads="1"/>
          </p:cNvSpPr>
          <p:nvPr/>
        </p:nvSpPr>
        <p:spPr bwMode="auto">
          <a:xfrm>
            <a:off x="4628259" y="4168074"/>
            <a:ext cx="4261747" cy="62907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pt-BR" sz="1100" dirty="0" err="1"/>
              <a:t>ScaOp_Comp</a:t>
            </a:r>
            <a:r>
              <a:rPr lang="pt-BR" sz="1100" dirty="0"/>
              <a:t> </a:t>
            </a:r>
            <a:r>
              <a:rPr lang="pt-BR" sz="1100" dirty="0" err="1"/>
              <a:t>x_cmpNe</a:t>
            </a:r>
            <a:endParaRPr lang="pt-BR" sz="1100" dirty="0"/>
          </a:p>
          <a:p>
            <a:r>
              <a:rPr lang="pt-BR" sz="1100" dirty="0"/>
              <a:t>   </a:t>
            </a:r>
            <a:r>
              <a:rPr lang="pt-BR" sz="1100" dirty="0" err="1"/>
              <a:t>ScaOp_Identifier</a:t>
            </a:r>
            <a:r>
              <a:rPr lang="pt-BR" sz="1100" dirty="0"/>
              <a:t> QCOL: [</a:t>
            </a:r>
            <a:r>
              <a:rPr lang="pt-BR" sz="1100" dirty="0" err="1"/>
              <a:t>od</a:t>
            </a:r>
            <a:r>
              <a:rPr lang="pt-BR" sz="1100" dirty="0"/>
              <a:t>].</a:t>
            </a:r>
            <a:r>
              <a:rPr lang="pt-BR" sz="1100" dirty="0" err="1"/>
              <a:t>Quantity</a:t>
            </a:r>
            <a:endParaRPr lang="pt-BR" sz="1100" dirty="0"/>
          </a:p>
          <a:p>
            <a:r>
              <a:rPr lang="pt-BR" sz="1100" dirty="0"/>
              <a:t>   </a:t>
            </a:r>
            <a:r>
              <a:rPr lang="pt-BR" sz="1100" dirty="0" err="1"/>
              <a:t>ScaOp_Const</a:t>
            </a:r>
            <a:r>
              <a:rPr lang="pt-BR" sz="1100" dirty="0"/>
              <a:t> TI(</a:t>
            </a:r>
            <a:r>
              <a:rPr lang="pt-BR" sz="1100" dirty="0" err="1"/>
              <a:t>smallint,ML</a:t>
            </a:r>
            <a:r>
              <a:rPr lang="pt-BR" sz="1100" dirty="0"/>
              <a:t>=2) XVAR(</a:t>
            </a:r>
            <a:r>
              <a:rPr lang="pt-BR" sz="1100" dirty="0" err="1"/>
              <a:t>smallint,Not</a:t>
            </a:r>
            <a:r>
              <a:rPr lang="pt-BR" sz="1100" dirty="0"/>
              <a:t> </a:t>
            </a:r>
            <a:r>
              <a:rPr lang="pt-BR" sz="1100" dirty="0" err="1"/>
              <a:t>Owned,Value</a:t>
            </a:r>
            <a:r>
              <a:rPr lang="pt-BR" sz="1100" dirty="0"/>
              <a:t>=99)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91836" y="2958910"/>
            <a:ext cx="1440161" cy="206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ight Arrow 16"/>
          <p:cNvSpPr/>
          <p:nvPr/>
        </p:nvSpPr>
        <p:spPr>
          <a:xfrm>
            <a:off x="4283968" y="2132856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3609" y="5528254"/>
            <a:ext cx="619268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pt.wikipedia.org/wiki/Teoremas_de_De_Morgan</a:t>
            </a:r>
            <a:endParaRPr lang="pt-BR" sz="1200" dirty="0" smtClean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http://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en.wikipedia.org/wiki/Negation_normal_form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pt-BR" sz="12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Negation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normal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aplica teoremas De Morgan</a:t>
            </a:r>
            <a:r>
              <a:rPr lang="pt-BR" sz="1200" dirty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simplificar expressões em álgebra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boleana</a:t>
            </a:r>
            <a:endParaRPr lang="pt-BR" sz="12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2320702" y="3171682"/>
            <a:ext cx="1819251" cy="23565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9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9" grpId="0"/>
      <p:bldP spid="7" grpId="0"/>
      <p:bldP spid="6" grpId="0" build="allAtOnce" animBg="1"/>
      <p:bldP spid="8" grpId="0" build="allAtOnce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41660" y="3206236"/>
            <a:ext cx="3366244" cy="4563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509872" y="960541"/>
            <a:ext cx="476765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</a:t>
            </a:r>
            <a:r>
              <a:rPr lang="pt-BR" sz="560" dirty="0" err="1"/>
              <a:t>Simplified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=35)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Shippers(alias TBL: s) Shippers </a:t>
            </a:r>
            <a:r>
              <a:rPr lang="en-US" sz="560" dirty="0" err="1"/>
              <a:t>TableID</a:t>
            </a:r>
            <a:r>
              <a:rPr lang="en-US" sz="560" dirty="0"/>
              <a:t>=373576369 </a:t>
            </a:r>
            <a:r>
              <a:rPr lang="en-US" sz="560" dirty="0" err="1"/>
              <a:t>TableReferenceID</a:t>
            </a:r>
            <a:r>
              <a:rPr lang="en-US" sz="560" dirty="0"/>
              <a:t>=1 </a:t>
            </a:r>
            <a:r>
              <a:rPr lang="en-US" sz="560" dirty="0" err="1"/>
              <a:t>IsRow</a:t>
            </a:r>
            <a:r>
              <a:rPr lang="en-US" sz="560" dirty="0"/>
              <a:t>: COL: IsBaseRow1012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ShipVia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[s].</a:t>
            </a:r>
            <a:r>
              <a:rPr lang="pt-BR" sz="560" dirty="0" err="1"/>
              <a:t>ShipperID</a:t>
            </a:r>
            <a:endParaRPr lang="pt-BR" sz="560" dirty="0"/>
          </a:p>
          <a:p>
            <a:r>
              <a:rPr lang="pt-BR" sz="560" dirty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2 - </a:t>
            </a:r>
            <a:r>
              <a:rPr lang="pt-BR" sz="1800" dirty="0" err="1">
                <a:solidFill>
                  <a:schemeClr val="tx1"/>
                </a:solidFill>
              </a:rPr>
              <a:t>Pre-Otimization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chemeClr val="tx1"/>
                </a:solidFill>
              </a:rPr>
              <a:t>simplification</a:t>
            </a:r>
            <a:r>
              <a:rPr lang="pt-BR" sz="1800" dirty="0" smtClean="0">
                <a:solidFill>
                  <a:schemeClr val="tx1"/>
                </a:solidFill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</a:rPr>
              <a:t>Project Remove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62" y="-44499"/>
            <a:ext cx="4578497" cy="703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" dirty="0"/>
              <a:t>*** </a:t>
            </a:r>
            <a:r>
              <a:rPr lang="pt-BR" sz="480" dirty="0" err="1"/>
              <a:t>Converted</a:t>
            </a:r>
            <a:r>
              <a:rPr lang="pt-BR" sz="480" dirty="0"/>
              <a:t> </a:t>
            </a:r>
            <a:r>
              <a:rPr lang="pt-BR" sz="480" dirty="0" err="1"/>
              <a:t>Tree</a:t>
            </a:r>
            <a:r>
              <a:rPr lang="pt-BR" sz="480" dirty="0"/>
              <a:t>: ***</a:t>
            </a:r>
          </a:p>
          <a:p>
            <a:r>
              <a:rPr lang="pt-BR" sz="480" dirty="0"/>
              <a:t>    </a:t>
            </a:r>
            <a:r>
              <a:rPr lang="pt-BR" sz="480" dirty="0" err="1"/>
              <a:t>LogOp_Project</a:t>
            </a:r>
            <a:r>
              <a:rPr lang="pt-BR" sz="480" dirty="0"/>
              <a:t> QCOL: [C].</a:t>
            </a:r>
            <a:r>
              <a:rPr lang="pt-BR" sz="480" dirty="0" err="1"/>
              <a:t>ContactName</a:t>
            </a:r>
            <a:r>
              <a:rPr lang="pt-BR" sz="480" dirty="0"/>
              <a:t> COL: Expr1018  COL: Expr1019  QCOL: [O].</a:t>
            </a:r>
            <a:r>
              <a:rPr lang="pt-BR" sz="480" dirty="0" err="1"/>
              <a:t>Freight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LogOp_Apply</a:t>
            </a:r>
            <a:r>
              <a:rPr lang="pt-BR" sz="480" dirty="0"/>
              <a:t> (</a:t>
            </a:r>
            <a:r>
              <a:rPr lang="pt-BR" sz="480" dirty="0" err="1"/>
              <a:t>x_jtLeftOuter</a:t>
            </a:r>
            <a:r>
              <a:rPr lang="pt-BR" sz="480" dirty="0"/>
              <a:t>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LogOp_GbAgg</a:t>
            </a:r>
            <a:r>
              <a:rPr lang="pt-BR" sz="480" dirty="0"/>
              <a:t> OUT(QCOL: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BY(QCOL: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</a:t>
            </a:r>
            <a:r>
              <a:rPr lang="pt-BR" sz="480" dirty="0" err="1"/>
              <a:t>LogOp_ViewAnchor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</a:t>
            </a:r>
            <a:r>
              <a:rPr lang="pt-BR" sz="480" dirty="0" err="1"/>
              <a:t>LogOp_LeftOuterJoin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dbo.Customers</a:t>
            </a:r>
            <a:r>
              <a:rPr lang="pt-BR" sz="480" dirty="0"/>
              <a:t>(alias TBL: C) </a:t>
            </a:r>
            <a:r>
              <a:rPr lang="pt-BR" sz="480" dirty="0" err="1"/>
              <a:t>dbo.Customers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=1493580359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IsBaseRow1001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dbo.Region</a:t>
            </a:r>
            <a:r>
              <a:rPr lang="pt-BR" sz="480" dirty="0"/>
              <a:t>(alias TBL: R) </a:t>
            </a:r>
            <a:r>
              <a:rPr lang="pt-BR" sz="480" dirty="0" err="1"/>
              <a:t>dbo.Region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=1285579618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IsBaseRow1004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[R].</a:t>
            </a:r>
            <a:r>
              <a:rPr lang="pt-BR" sz="480" dirty="0" err="1"/>
              <a:t>RegionDescription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ScaOp_Convert</a:t>
            </a:r>
            <a:r>
              <a:rPr lang="pt-BR" sz="480" dirty="0"/>
              <a:t> </a:t>
            </a:r>
            <a:r>
              <a:rPr lang="pt-BR" sz="480" dirty="0" err="1"/>
              <a:t>nvarchar</a:t>
            </a:r>
            <a:r>
              <a:rPr lang="pt-BR" sz="480" dirty="0"/>
              <a:t> </a:t>
            </a:r>
            <a:r>
              <a:rPr lang="pt-BR" sz="480" dirty="0" err="1"/>
              <a:t>collate</a:t>
            </a:r>
            <a:r>
              <a:rPr lang="pt-BR" sz="480" dirty="0"/>
              <a:t> 53256,Null,Var,Trim,ML=30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Region</a:t>
            </a:r>
            <a:endParaRPr lang="pt-BR" sz="480" dirty="0"/>
          </a:p>
          <a:p>
            <a:r>
              <a:rPr lang="pt-BR" sz="480" dirty="0"/>
              <a:t>                                                    </a:t>
            </a:r>
            <a:r>
              <a:rPr lang="pt-BR" sz="480" dirty="0" err="1"/>
              <a:t>ScaOp_Exists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dbo.Orders</a:t>
            </a:r>
            <a:r>
              <a:rPr lang="pt-BR" sz="480" dirty="0"/>
              <a:t>(alias TBL: O) </a:t>
            </a:r>
            <a:r>
              <a:rPr lang="pt-BR" sz="480" dirty="0" err="1"/>
              <a:t>dbo.Orders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=1 </a:t>
            </a:r>
            <a:r>
              <a:rPr lang="pt-BR" sz="480" dirty="0" err="1"/>
              <a:t>IsRow</a:t>
            </a:r>
            <a:r>
              <a:rPr lang="pt-BR" sz="480" dirty="0"/>
              <a:t>: COL: IsBaseRow1006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Orders</a:t>
            </a:r>
            <a:r>
              <a:rPr lang="pt-BR" sz="480" dirty="0"/>
              <a:t>(alias TBL: O) </a:t>
            </a:r>
            <a:r>
              <a:rPr lang="pt-BR" sz="480" dirty="0" err="1"/>
              <a:t>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=2 </a:t>
            </a:r>
            <a:r>
              <a:rPr lang="pt-BR" sz="480" dirty="0" err="1"/>
              <a:t>IsRow</a:t>
            </a:r>
            <a:r>
              <a:rPr lang="pt-BR" sz="480" dirty="0"/>
              <a:t>: COL: IsBaseRow1008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Order_Details</a:t>
            </a:r>
            <a:r>
              <a:rPr lang="pt-BR" sz="480" dirty="0"/>
              <a:t>(alias TBL: </a:t>
            </a:r>
            <a:r>
              <a:rPr lang="pt-BR" sz="480" dirty="0" err="1"/>
              <a:t>od</a:t>
            </a:r>
            <a:r>
              <a:rPr lang="pt-BR" sz="480" dirty="0"/>
              <a:t>) </a:t>
            </a:r>
            <a:r>
              <a:rPr lang="pt-BR" sz="480" dirty="0" err="1"/>
              <a:t>Order_Details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=725577623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IsBaseRow1010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=1 </a:t>
            </a:r>
            <a:r>
              <a:rPr lang="en-US" sz="480" dirty="0" err="1"/>
              <a:t>IsRow</a:t>
            </a:r>
            <a:r>
              <a:rPr lang="en-US" sz="480" dirty="0"/>
              <a:t>: COL: IsBaseRow1012  [ Card=0 ]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ShipperID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ShipVia</a:t>
            </a:r>
            <a:endParaRPr lang="pt-BR" sz="480" dirty="0"/>
          </a:p>
          <a:p>
            <a:r>
              <a:rPr lang="pt-BR" sz="480" dirty="0"/>
              <a:t>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=2 </a:t>
            </a:r>
            <a:r>
              <a:rPr lang="en-US" sz="480" dirty="0" err="1"/>
              <a:t>IsRow</a:t>
            </a:r>
            <a:r>
              <a:rPr lang="en-US" sz="480" dirty="0"/>
              <a:t>: COL: IsBaseRow1014  [ Card=0 ]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CompanyName</a:t>
            </a:r>
            <a:endParaRPr lang="pt-BR" sz="480" dirty="0"/>
          </a:p>
          <a:p>
            <a:r>
              <a:rPr lang="en-US" sz="480" dirty="0"/>
              <a:t>                            </a:t>
            </a:r>
            <a:r>
              <a:rPr lang="en-US" sz="480" dirty="0" err="1"/>
              <a:t>ScaOp_Const</a:t>
            </a:r>
            <a:r>
              <a:rPr lang="en-US" sz="480" dirty="0"/>
              <a:t> TI(varchar collate 53256,Var,Trim,ML=16) XVAR(</a:t>
            </a:r>
            <a:r>
              <a:rPr lang="en-US" sz="480" dirty="0" err="1"/>
              <a:t>varchar,Not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</a:t>
            </a:r>
            <a:r>
              <a:rPr lang="en-US" sz="480" dirty="0" err="1"/>
              <a:t>Len,Data</a:t>
            </a:r>
            <a:r>
              <a:rPr lang="en-US" sz="480" dirty="0"/>
              <a:t> = (16,Federal Shipping))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[C].City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53256,Null,Var,Trim,ML=8000) XVAR(</a:t>
            </a:r>
            <a:r>
              <a:rPr lang="pt-BR" sz="480" dirty="0" err="1"/>
              <a:t>varchar,Owned,Value</a:t>
            </a:r>
            <a:r>
              <a:rPr lang="pt-BR" sz="480" dirty="0"/>
              <a:t>=</a:t>
            </a:r>
            <a:r>
              <a:rPr lang="pt-BR" sz="480" dirty="0" err="1"/>
              <a:t>Len,Data</a:t>
            </a:r>
            <a:r>
              <a:rPr lang="pt-BR" sz="480" dirty="0"/>
              <a:t> = (6,Berlin))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Freight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money,Null,ML</a:t>
            </a:r>
            <a:r>
              <a:rPr lang="en-US" sz="480" dirty="0"/>
              <a:t>=8) XVAR(</a:t>
            </a:r>
            <a:r>
              <a:rPr lang="en-US" sz="480" dirty="0" err="1"/>
              <a:t>money,Not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=(10000units)=(990000))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x_lopOr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datetime,Null,ML</a:t>
            </a:r>
            <a:r>
              <a:rPr lang="en-US" sz="480" dirty="0"/>
              <a:t>=8) XVAR(</a:t>
            </a:r>
            <a:r>
              <a:rPr lang="en-US" sz="480" dirty="0" err="1"/>
              <a:t>datetime,Not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=(days,300secs)=(0,0))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int,ML</a:t>
            </a:r>
            <a:r>
              <a:rPr lang="pt-BR" sz="480" dirty="0"/>
              <a:t>=4) XVAR(</a:t>
            </a:r>
            <a:r>
              <a:rPr lang="pt-BR" sz="480" dirty="0" err="1"/>
              <a:t>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=222)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=35)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Expr1018 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ScaOp_Subquery</a:t>
            </a:r>
            <a:r>
              <a:rPr lang="pt-BR" sz="480" dirty="0"/>
              <a:t>  COL: Expr1017 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        </a:t>
            </a:r>
            <a:r>
              <a:rPr lang="en-US" sz="480" dirty="0" err="1"/>
              <a:t>LogOp_Get</a:t>
            </a:r>
            <a:r>
              <a:rPr lang="en-US" sz="480" dirty="0"/>
              <a:t> TBL: Employees(alias TBL: E) Employees </a:t>
            </a:r>
            <a:r>
              <a:rPr lang="en-US" sz="480" dirty="0" err="1"/>
              <a:t>TableID</a:t>
            </a:r>
            <a:r>
              <a:rPr lang="en-US" sz="480" dirty="0"/>
              <a:t>=245575913 </a:t>
            </a:r>
            <a:r>
              <a:rPr lang="en-US" sz="480" dirty="0" err="1"/>
              <a:t>TableReferenceID</a:t>
            </a:r>
            <a:r>
              <a:rPr lang="en-US" sz="480" dirty="0"/>
              <a:t>=0 </a:t>
            </a:r>
            <a:r>
              <a:rPr lang="en-US" sz="480" dirty="0" err="1"/>
              <a:t>IsRow</a:t>
            </a:r>
            <a:r>
              <a:rPr lang="en-US" sz="480" dirty="0"/>
              <a:t>: COL: IsBaseRow1016  [ Card=0 ]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Expr1017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FirstName</a:t>
            </a:r>
            <a:endParaRPr lang="pt-BR" sz="480" dirty="0"/>
          </a:p>
          <a:p>
            <a:r>
              <a:rPr lang="pt-BR" sz="480" dirty="0"/>
              <a:t>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Expr1019 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ScaOp_Convert</a:t>
            </a:r>
            <a:r>
              <a:rPr lang="pt-BR" sz="480" dirty="0"/>
              <a:t> 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53256,Null,Var,Trim,ML=10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pt-BR" sz="480" dirty="0"/>
              <a:t>*******************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620688"/>
            <a:ext cx="4459031" cy="30008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CompanyName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'Federal Shipping'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Outer1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&lt;&gt; 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'19000101'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6614" y="620688"/>
            <a:ext cx="4459031" cy="2723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&lt;&gt; </a:t>
            </a:r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'19000101'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222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AND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121897" y="3587238"/>
            <a:ext cx="4378095" cy="72103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pt-BR" sz="600" dirty="0" err="1"/>
              <a:t>LogOp_</a:t>
            </a:r>
            <a:r>
              <a:rPr lang="pt-BR" sz="600" b="1" dirty="0" err="1">
                <a:solidFill>
                  <a:srgbClr val="FF0000"/>
                </a:solidFill>
              </a:rPr>
              <a:t>Project</a:t>
            </a:r>
            <a:r>
              <a:rPr lang="pt-BR" sz="600" dirty="0"/>
              <a:t> [ </a:t>
            </a:r>
            <a:r>
              <a:rPr lang="pt-BR" sz="600" dirty="0" err="1"/>
              <a:t>Card</a:t>
            </a:r>
            <a:r>
              <a:rPr lang="pt-BR" sz="600" dirty="0"/>
              <a:t>=0 ]</a:t>
            </a:r>
          </a:p>
          <a:p>
            <a:r>
              <a:rPr lang="pt-BR" sz="600" dirty="0"/>
              <a:t>    </a:t>
            </a:r>
            <a:r>
              <a:rPr lang="pt-BR" sz="600" dirty="0" err="1"/>
              <a:t>LogOp_Select</a:t>
            </a:r>
            <a:r>
              <a:rPr lang="pt-BR" sz="600" dirty="0"/>
              <a:t> [ </a:t>
            </a:r>
            <a:r>
              <a:rPr lang="pt-BR" sz="600" dirty="0" err="1"/>
              <a:t>Card</a:t>
            </a:r>
            <a:r>
              <a:rPr lang="pt-BR" sz="600" dirty="0"/>
              <a:t>=0 ]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LogOp_Get</a:t>
            </a:r>
            <a:r>
              <a:rPr lang="en-US" sz="600" dirty="0"/>
              <a:t> TBL: Shippers(alias TBL: S) Shippers </a:t>
            </a:r>
            <a:r>
              <a:rPr lang="en-US" sz="600" dirty="0" err="1"/>
              <a:t>TableID</a:t>
            </a:r>
            <a:r>
              <a:rPr lang="en-US" sz="600" dirty="0"/>
              <a:t>=373576369 </a:t>
            </a:r>
            <a:r>
              <a:rPr lang="en-US" sz="600" dirty="0" err="1"/>
              <a:t>TableReferenceID</a:t>
            </a:r>
            <a:r>
              <a:rPr lang="en-US" sz="600" dirty="0"/>
              <a:t>=2 </a:t>
            </a:r>
            <a:r>
              <a:rPr lang="en-US" sz="600" dirty="0" err="1"/>
              <a:t>IsRow</a:t>
            </a:r>
            <a:r>
              <a:rPr lang="en-US" sz="600" dirty="0"/>
              <a:t>: COL: IsBaseRow1014  [ Card=0 ]</a:t>
            </a:r>
          </a:p>
          <a:p>
            <a:r>
              <a:rPr lang="pt-BR" sz="600" dirty="0"/>
              <a:t>        </a:t>
            </a:r>
            <a:r>
              <a:rPr lang="pt-BR" sz="600" dirty="0" err="1"/>
              <a:t>ScaOp_Comp</a:t>
            </a:r>
            <a:r>
              <a:rPr lang="pt-BR" sz="600" dirty="0"/>
              <a:t> </a:t>
            </a:r>
            <a:r>
              <a:rPr lang="pt-BR" sz="600" dirty="0" err="1"/>
              <a:t>x_cmpEq</a:t>
            </a:r>
            <a:endParaRPr lang="pt-BR" sz="600" dirty="0"/>
          </a:p>
          <a:p>
            <a:r>
              <a:rPr lang="pt-BR" sz="600" dirty="0"/>
              <a:t>            </a:t>
            </a:r>
            <a:r>
              <a:rPr lang="pt-BR" sz="600" dirty="0" err="1"/>
              <a:t>ScaOp_Identifier</a:t>
            </a:r>
            <a:r>
              <a:rPr lang="pt-BR" sz="600" dirty="0"/>
              <a:t> QCOL: [S].</a:t>
            </a:r>
            <a:r>
              <a:rPr lang="pt-BR" sz="600" dirty="0" err="1"/>
              <a:t>CompanyName</a:t>
            </a:r>
            <a:endParaRPr lang="pt-BR" sz="600" dirty="0"/>
          </a:p>
          <a:p>
            <a:r>
              <a:rPr lang="en-US" sz="600" dirty="0"/>
              <a:t>            </a:t>
            </a:r>
            <a:r>
              <a:rPr lang="en-US" sz="600" dirty="0" err="1"/>
              <a:t>ScaOp_Const</a:t>
            </a:r>
            <a:r>
              <a:rPr lang="en-US" sz="600" dirty="0"/>
              <a:t> TI(varchar collate 53256,Var,Trim,ML=16) XVAR(</a:t>
            </a:r>
            <a:r>
              <a:rPr lang="en-US" sz="600" dirty="0" err="1"/>
              <a:t>varchar,Not</a:t>
            </a:r>
            <a:r>
              <a:rPr lang="en-US" sz="600" dirty="0"/>
              <a:t> </a:t>
            </a:r>
            <a:r>
              <a:rPr lang="en-US" sz="600" dirty="0" err="1"/>
              <a:t>Owned,Value</a:t>
            </a:r>
            <a:r>
              <a:rPr lang="en-US" sz="600" dirty="0"/>
              <a:t>=</a:t>
            </a:r>
            <a:r>
              <a:rPr lang="en-US" sz="600" dirty="0" err="1"/>
              <a:t>Len,Data</a:t>
            </a:r>
            <a:r>
              <a:rPr lang="en-US" sz="600" dirty="0"/>
              <a:t> = (16,Federal Shipping))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505" y="2416190"/>
            <a:ext cx="4208647" cy="364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ight Arrow 16"/>
          <p:cNvSpPr/>
          <p:nvPr/>
        </p:nvSpPr>
        <p:spPr>
          <a:xfrm>
            <a:off x="4283968" y="2132856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/>
          <p:cNvSpPr/>
          <p:nvPr/>
        </p:nvSpPr>
        <p:spPr>
          <a:xfrm>
            <a:off x="5580112" y="2984832"/>
            <a:ext cx="2736304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  <a:latin typeface="Brush Script MT" panose="03060802040406070304" pitchFamily="66" charset="0"/>
              </a:rPr>
              <a:t>X</a:t>
            </a:r>
          </a:p>
          <a:p>
            <a:pPr algn="ctr"/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Outer apply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removido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árvore</a:t>
            </a:r>
            <a:endParaRPr lang="en-US" sz="10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3608" y="5528254"/>
            <a:ext cx="694365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UNIQUE INDEX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ixCompanyName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Shippers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CompanyName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pt-BR" sz="1200" dirty="0" smtClean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Existe um índice único em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Shippers.CompanyName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nenhuma coluna é utilizada no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  <a:endParaRPr lang="pt-BR" sz="12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2315829" y="2780928"/>
            <a:ext cx="2199607" cy="274732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7" grpId="0"/>
      <p:bldP spid="6" grpId="0" build="allAtOnce" animBg="1"/>
      <p:bldP spid="8" grpId="0" build="allAtOnce" animBg="1"/>
      <p:bldP spid="10" grpId="0" animBg="1"/>
      <p:bldP spid="12" grpId="0" animBg="1"/>
      <p:bldP spid="17" grpId="0" animBg="1"/>
      <p:bldP spid="2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1847" y="5007068"/>
            <a:ext cx="2561961" cy="246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509872" y="960541"/>
            <a:ext cx="476765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</a:t>
            </a:r>
            <a:r>
              <a:rPr lang="pt-BR" sz="560" dirty="0" err="1"/>
              <a:t>Simplified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=35)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Shippers(alias TBL: s) Shippers </a:t>
            </a:r>
            <a:r>
              <a:rPr lang="en-US" sz="560" dirty="0" err="1"/>
              <a:t>TableID</a:t>
            </a:r>
            <a:r>
              <a:rPr lang="en-US" sz="560" dirty="0"/>
              <a:t>=373576369 </a:t>
            </a:r>
            <a:r>
              <a:rPr lang="en-US" sz="560" dirty="0" err="1"/>
              <a:t>TableReferenceID</a:t>
            </a:r>
            <a:r>
              <a:rPr lang="en-US" sz="560" dirty="0"/>
              <a:t>=1 </a:t>
            </a:r>
            <a:r>
              <a:rPr lang="en-US" sz="560" dirty="0" err="1"/>
              <a:t>IsRow</a:t>
            </a:r>
            <a:r>
              <a:rPr lang="en-US" sz="560" dirty="0"/>
              <a:t>: COL: IsBaseRow1012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ShipVia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[s].</a:t>
            </a:r>
            <a:r>
              <a:rPr lang="pt-BR" sz="560" dirty="0" err="1"/>
              <a:t>ShipperID</a:t>
            </a:r>
            <a:endParaRPr lang="pt-BR" sz="560" dirty="0"/>
          </a:p>
          <a:p>
            <a:r>
              <a:rPr lang="pt-BR" sz="560" dirty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2 - </a:t>
            </a:r>
            <a:r>
              <a:rPr lang="pt-BR" sz="1800" dirty="0" err="1">
                <a:solidFill>
                  <a:schemeClr val="tx1"/>
                </a:solidFill>
              </a:rPr>
              <a:t>Pre-Otimization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chemeClr val="tx1"/>
                </a:solidFill>
              </a:rPr>
              <a:t>simplification</a:t>
            </a:r>
            <a:r>
              <a:rPr lang="pt-BR" sz="1800" dirty="0">
                <a:solidFill>
                  <a:schemeClr val="tx1"/>
                </a:solidFill>
              </a:rPr>
              <a:t>) – </a:t>
            </a:r>
            <a:r>
              <a:rPr lang="pt-BR" sz="1800" dirty="0" err="1" smtClean="0">
                <a:solidFill>
                  <a:srgbClr val="FF0000"/>
                </a:solidFill>
              </a:rPr>
              <a:t>Simplify</a:t>
            </a:r>
            <a:r>
              <a:rPr lang="pt-BR" sz="1800" dirty="0" smtClean="0">
                <a:solidFill>
                  <a:srgbClr val="FF0000"/>
                </a:solidFill>
              </a:rPr>
              <a:t> (</a:t>
            </a:r>
            <a:r>
              <a:rPr lang="pt-BR" sz="1800" dirty="0" err="1" smtClean="0">
                <a:solidFill>
                  <a:srgbClr val="FF0000"/>
                </a:solidFill>
              </a:rPr>
              <a:t>constraint</a:t>
            </a:r>
            <a:r>
              <a:rPr lang="pt-BR" sz="1800" dirty="0" smtClean="0">
                <a:solidFill>
                  <a:srgbClr val="FF0000"/>
                </a:solidFill>
              </a:rPr>
              <a:t>)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62" y="-63549"/>
            <a:ext cx="4578497" cy="703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" dirty="0"/>
              <a:t>*** </a:t>
            </a:r>
            <a:r>
              <a:rPr lang="pt-BR" sz="480" dirty="0" err="1"/>
              <a:t>Converted</a:t>
            </a:r>
            <a:r>
              <a:rPr lang="pt-BR" sz="480" dirty="0"/>
              <a:t> </a:t>
            </a:r>
            <a:r>
              <a:rPr lang="pt-BR" sz="480" dirty="0" err="1"/>
              <a:t>Tree</a:t>
            </a:r>
            <a:r>
              <a:rPr lang="pt-BR" sz="480" dirty="0"/>
              <a:t>: ***</a:t>
            </a:r>
          </a:p>
          <a:p>
            <a:r>
              <a:rPr lang="pt-BR" sz="480" dirty="0"/>
              <a:t>    </a:t>
            </a:r>
            <a:r>
              <a:rPr lang="pt-BR" sz="480" dirty="0" err="1"/>
              <a:t>LogOp_Project</a:t>
            </a:r>
            <a:r>
              <a:rPr lang="pt-BR" sz="480" dirty="0"/>
              <a:t> QCOL: [C].</a:t>
            </a:r>
            <a:r>
              <a:rPr lang="pt-BR" sz="480" dirty="0" err="1"/>
              <a:t>ContactName</a:t>
            </a:r>
            <a:r>
              <a:rPr lang="pt-BR" sz="480" dirty="0"/>
              <a:t> COL: Expr1018  COL: Expr1019  QCOL: [O].</a:t>
            </a:r>
            <a:r>
              <a:rPr lang="pt-BR" sz="480" dirty="0" err="1"/>
              <a:t>Freight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LogOp_Apply</a:t>
            </a:r>
            <a:r>
              <a:rPr lang="pt-BR" sz="480" dirty="0"/>
              <a:t> (</a:t>
            </a:r>
            <a:r>
              <a:rPr lang="pt-BR" sz="480" dirty="0" err="1"/>
              <a:t>x_jtLeftOuter</a:t>
            </a:r>
            <a:r>
              <a:rPr lang="pt-BR" sz="480" dirty="0"/>
              <a:t>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LogOp_GbAgg</a:t>
            </a:r>
            <a:r>
              <a:rPr lang="pt-BR" sz="480" dirty="0"/>
              <a:t> OUT(QCOL: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BY(QCOL: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</a:t>
            </a:r>
            <a:r>
              <a:rPr lang="pt-BR" sz="480" dirty="0" err="1"/>
              <a:t>LogOp_ViewAnchor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</a:t>
            </a:r>
            <a:r>
              <a:rPr lang="pt-BR" sz="480" dirty="0" err="1"/>
              <a:t>LogOp_LeftOuterJoin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dbo.Customers</a:t>
            </a:r>
            <a:r>
              <a:rPr lang="pt-BR" sz="480" dirty="0"/>
              <a:t>(alias TBL: C) </a:t>
            </a:r>
            <a:r>
              <a:rPr lang="pt-BR" sz="480" dirty="0" err="1"/>
              <a:t>dbo.Customers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=1493580359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IsBaseRow1001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dbo.Region</a:t>
            </a:r>
            <a:r>
              <a:rPr lang="pt-BR" sz="480" dirty="0"/>
              <a:t>(alias TBL: R) </a:t>
            </a:r>
            <a:r>
              <a:rPr lang="pt-BR" sz="480" dirty="0" err="1"/>
              <a:t>dbo.Region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=1285579618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IsBaseRow1004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[R].</a:t>
            </a:r>
            <a:r>
              <a:rPr lang="pt-BR" sz="480" dirty="0" err="1"/>
              <a:t>RegionDescription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ScaOp_Convert</a:t>
            </a:r>
            <a:r>
              <a:rPr lang="pt-BR" sz="480" dirty="0"/>
              <a:t> </a:t>
            </a:r>
            <a:r>
              <a:rPr lang="pt-BR" sz="480" dirty="0" err="1"/>
              <a:t>nvarchar</a:t>
            </a:r>
            <a:r>
              <a:rPr lang="pt-BR" sz="480" dirty="0"/>
              <a:t> </a:t>
            </a:r>
            <a:r>
              <a:rPr lang="pt-BR" sz="480" dirty="0" err="1"/>
              <a:t>collate</a:t>
            </a:r>
            <a:r>
              <a:rPr lang="pt-BR" sz="480" dirty="0"/>
              <a:t> 53256,Null,Var,Trim,ML=30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Region</a:t>
            </a:r>
            <a:endParaRPr lang="pt-BR" sz="480" dirty="0"/>
          </a:p>
          <a:p>
            <a:r>
              <a:rPr lang="pt-BR" sz="480" dirty="0"/>
              <a:t>                                                    </a:t>
            </a:r>
            <a:r>
              <a:rPr lang="pt-BR" sz="480" dirty="0" err="1"/>
              <a:t>ScaOp_Exists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dbo.Orders</a:t>
            </a:r>
            <a:r>
              <a:rPr lang="pt-BR" sz="480" dirty="0"/>
              <a:t>(alias TBL: O) </a:t>
            </a:r>
            <a:r>
              <a:rPr lang="pt-BR" sz="480" dirty="0" err="1"/>
              <a:t>dbo.Orders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=1 </a:t>
            </a:r>
            <a:r>
              <a:rPr lang="pt-BR" sz="480" dirty="0" err="1"/>
              <a:t>IsRow</a:t>
            </a:r>
            <a:r>
              <a:rPr lang="pt-BR" sz="480" dirty="0"/>
              <a:t>: COL: IsBaseRow1006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Orders</a:t>
            </a:r>
            <a:r>
              <a:rPr lang="pt-BR" sz="480" dirty="0"/>
              <a:t>(alias TBL: O) </a:t>
            </a:r>
            <a:r>
              <a:rPr lang="pt-BR" sz="480" dirty="0" err="1"/>
              <a:t>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=2 </a:t>
            </a:r>
            <a:r>
              <a:rPr lang="pt-BR" sz="480" dirty="0" err="1"/>
              <a:t>IsRow</a:t>
            </a:r>
            <a:r>
              <a:rPr lang="pt-BR" sz="480" dirty="0"/>
              <a:t>: COL: IsBaseRow1008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Order_Details</a:t>
            </a:r>
            <a:r>
              <a:rPr lang="pt-BR" sz="480" dirty="0"/>
              <a:t>(alias TBL: </a:t>
            </a:r>
            <a:r>
              <a:rPr lang="pt-BR" sz="480" dirty="0" err="1"/>
              <a:t>od</a:t>
            </a:r>
            <a:r>
              <a:rPr lang="pt-BR" sz="480" dirty="0"/>
              <a:t>) </a:t>
            </a:r>
            <a:r>
              <a:rPr lang="pt-BR" sz="480" dirty="0" err="1"/>
              <a:t>Order_Details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=725577623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IsBaseRow1010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=1 </a:t>
            </a:r>
            <a:r>
              <a:rPr lang="en-US" sz="480" dirty="0" err="1"/>
              <a:t>IsRow</a:t>
            </a:r>
            <a:r>
              <a:rPr lang="en-US" sz="480" dirty="0"/>
              <a:t>: COL: IsBaseRow1012  [ Card=0 ]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ShipperID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ShipVia</a:t>
            </a:r>
            <a:endParaRPr lang="pt-BR" sz="480" dirty="0"/>
          </a:p>
          <a:p>
            <a:r>
              <a:rPr lang="pt-BR" sz="480" dirty="0"/>
              <a:t>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=2 </a:t>
            </a:r>
            <a:r>
              <a:rPr lang="en-US" sz="480" dirty="0" err="1"/>
              <a:t>IsRow</a:t>
            </a:r>
            <a:r>
              <a:rPr lang="en-US" sz="480" dirty="0"/>
              <a:t>: COL: IsBaseRow1014  [ Card=0 ]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CompanyName</a:t>
            </a:r>
            <a:endParaRPr lang="pt-BR" sz="480" dirty="0"/>
          </a:p>
          <a:p>
            <a:r>
              <a:rPr lang="en-US" sz="480" dirty="0"/>
              <a:t>                            </a:t>
            </a:r>
            <a:r>
              <a:rPr lang="en-US" sz="480" dirty="0" err="1"/>
              <a:t>ScaOp_Const</a:t>
            </a:r>
            <a:r>
              <a:rPr lang="en-US" sz="480" dirty="0"/>
              <a:t> TI(varchar collate 53256,Var,Trim,ML=16) XVAR(</a:t>
            </a:r>
            <a:r>
              <a:rPr lang="en-US" sz="480" dirty="0" err="1"/>
              <a:t>varchar,Not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</a:t>
            </a:r>
            <a:r>
              <a:rPr lang="en-US" sz="480" dirty="0" err="1"/>
              <a:t>Len,Data</a:t>
            </a:r>
            <a:r>
              <a:rPr lang="en-US" sz="480" dirty="0"/>
              <a:t> = (16,Federal Shipping))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[C].City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53256,Null,Var,Trim,ML=8000) XVAR(</a:t>
            </a:r>
            <a:r>
              <a:rPr lang="pt-BR" sz="480" dirty="0" err="1"/>
              <a:t>varchar,Owned,Value</a:t>
            </a:r>
            <a:r>
              <a:rPr lang="pt-BR" sz="480" dirty="0"/>
              <a:t>=</a:t>
            </a:r>
            <a:r>
              <a:rPr lang="pt-BR" sz="480" dirty="0" err="1"/>
              <a:t>Len,Data</a:t>
            </a:r>
            <a:r>
              <a:rPr lang="pt-BR" sz="480" dirty="0"/>
              <a:t> = (6,Berlin))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Freight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money,Null,ML</a:t>
            </a:r>
            <a:r>
              <a:rPr lang="en-US" sz="480" dirty="0"/>
              <a:t>=8) XVAR(</a:t>
            </a:r>
            <a:r>
              <a:rPr lang="en-US" sz="480" dirty="0" err="1"/>
              <a:t>money,Not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=(10000units)=(990000))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x_lopOr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datetime,Null,ML</a:t>
            </a:r>
            <a:r>
              <a:rPr lang="en-US" sz="480" dirty="0"/>
              <a:t>=8) XVAR(</a:t>
            </a:r>
            <a:r>
              <a:rPr lang="en-US" sz="480" dirty="0" err="1"/>
              <a:t>datetime,Not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=(days,300secs)=(0,0))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int,ML</a:t>
            </a:r>
            <a:r>
              <a:rPr lang="pt-BR" sz="480" dirty="0"/>
              <a:t>=4) XVAR(</a:t>
            </a:r>
            <a:r>
              <a:rPr lang="pt-BR" sz="480" dirty="0" err="1"/>
              <a:t>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=222)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=35)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Expr1018 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ScaOp_Subquery</a:t>
            </a:r>
            <a:r>
              <a:rPr lang="pt-BR" sz="480" dirty="0"/>
              <a:t>  COL: Expr1017 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        </a:t>
            </a:r>
            <a:r>
              <a:rPr lang="en-US" sz="480" dirty="0" err="1"/>
              <a:t>LogOp_Get</a:t>
            </a:r>
            <a:r>
              <a:rPr lang="en-US" sz="480" dirty="0"/>
              <a:t> TBL: Employees(alias TBL: E) Employees </a:t>
            </a:r>
            <a:r>
              <a:rPr lang="en-US" sz="480" dirty="0" err="1"/>
              <a:t>TableID</a:t>
            </a:r>
            <a:r>
              <a:rPr lang="en-US" sz="480" dirty="0"/>
              <a:t>=245575913 </a:t>
            </a:r>
            <a:r>
              <a:rPr lang="en-US" sz="480" dirty="0" err="1"/>
              <a:t>TableReferenceID</a:t>
            </a:r>
            <a:r>
              <a:rPr lang="en-US" sz="480" dirty="0"/>
              <a:t>=0 </a:t>
            </a:r>
            <a:r>
              <a:rPr lang="en-US" sz="480" dirty="0" err="1"/>
              <a:t>IsRow</a:t>
            </a:r>
            <a:r>
              <a:rPr lang="en-US" sz="480" dirty="0"/>
              <a:t>: COL: IsBaseRow1016  [ Card=0 ]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Expr1017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FirstName</a:t>
            </a:r>
            <a:endParaRPr lang="pt-BR" sz="480" dirty="0"/>
          </a:p>
          <a:p>
            <a:r>
              <a:rPr lang="pt-BR" sz="480" dirty="0"/>
              <a:t>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Expr1019 </a:t>
            </a:r>
          </a:p>
          <a:p>
            <a:r>
              <a:rPr lang="pt-BR" sz="480" dirty="0"/>
              <a:t>                </a:t>
            </a:r>
            <a:r>
              <a:rPr lang="pt-BR" sz="480" dirty="0" err="1"/>
              <a:t>ScaOp_Convert</a:t>
            </a:r>
            <a:r>
              <a:rPr lang="pt-BR" sz="480" dirty="0"/>
              <a:t> 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53256,Null,Var,Trim,ML=10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pt-BR" sz="480" dirty="0"/>
              <a:t>*******************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620688"/>
            <a:ext cx="4459031" cy="27238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&lt;&gt; 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FF0000"/>
                </a:solidFill>
                <a:latin typeface="Consolas" panose="020B0609020204030204" pitchFamily="49" charset="0"/>
              </a:rPr>
              <a:t>'19000101'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6614" y="620688"/>
            <a:ext cx="445903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&lt;&gt; </a:t>
            </a:r>
            <a:r>
              <a:rPr lang="en-US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222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AND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121897" y="4278112"/>
            <a:ext cx="4506362" cy="50265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pt-BR" sz="800" dirty="0" err="1" smtClean="0"/>
              <a:t>ScaOp_Comp</a:t>
            </a:r>
            <a:r>
              <a:rPr lang="pt-BR" sz="800" dirty="0" smtClean="0"/>
              <a:t> </a:t>
            </a:r>
            <a:r>
              <a:rPr lang="pt-BR" sz="800" dirty="0" err="1"/>
              <a:t>x_cmpGt</a:t>
            </a:r>
            <a:endParaRPr lang="pt-BR" sz="800" dirty="0"/>
          </a:p>
          <a:p>
            <a:r>
              <a:rPr lang="pt-BR" sz="800" dirty="0" smtClean="0"/>
              <a:t>                  </a:t>
            </a:r>
            <a:r>
              <a:rPr lang="pt-BR" sz="800" dirty="0" err="1"/>
              <a:t>ScaOp_Identifier</a:t>
            </a:r>
            <a:r>
              <a:rPr lang="pt-BR" sz="800" dirty="0"/>
              <a:t> QCOL: [O].</a:t>
            </a:r>
            <a:r>
              <a:rPr lang="pt-BR" sz="800" dirty="0" err="1"/>
              <a:t>OrderDate</a:t>
            </a:r>
            <a:endParaRPr lang="pt-BR" sz="800" dirty="0"/>
          </a:p>
          <a:p>
            <a:r>
              <a:rPr lang="en-US" sz="800" dirty="0" smtClean="0"/>
              <a:t>                  </a:t>
            </a:r>
            <a:r>
              <a:rPr lang="en-US" sz="800" dirty="0" err="1"/>
              <a:t>ScaOp_Const</a:t>
            </a:r>
            <a:r>
              <a:rPr lang="en-US" sz="800" dirty="0"/>
              <a:t> TI(</a:t>
            </a:r>
            <a:r>
              <a:rPr lang="en-US" sz="800" dirty="0" err="1"/>
              <a:t>datetime,Null,ML</a:t>
            </a:r>
            <a:r>
              <a:rPr lang="en-US" sz="800" dirty="0"/>
              <a:t>=8) XVAR(</a:t>
            </a:r>
            <a:r>
              <a:rPr lang="en-US" sz="800" dirty="0" err="1"/>
              <a:t>datetime,Not</a:t>
            </a:r>
            <a:r>
              <a:rPr lang="en-US" sz="800" dirty="0"/>
              <a:t> </a:t>
            </a:r>
            <a:r>
              <a:rPr lang="en-US" sz="800" dirty="0" err="1"/>
              <a:t>Owned,Value</a:t>
            </a:r>
            <a:r>
              <a:rPr lang="en-US" sz="800" dirty="0"/>
              <a:t>=(days,300secs)=(0,0))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2449" y="2856312"/>
            <a:ext cx="2056239" cy="167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ight Arrow 16"/>
          <p:cNvSpPr/>
          <p:nvPr/>
        </p:nvSpPr>
        <p:spPr>
          <a:xfrm>
            <a:off x="4283968" y="2132856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/>
          <p:cNvSpPr/>
          <p:nvPr/>
        </p:nvSpPr>
        <p:spPr>
          <a:xfrm>
            <a:off x="5580112" y="2984832"/>
            <a:ext cx="2736304" cy="25237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  <a:latin typeface="Brush Script MT" panose="03060802040406070304" pitchFamily="66" charset="0"/>
              </a:rPr>
              <a:t>X</a:t>
            </a:r>
          </a:p>
          <a:p>
            <a:pPr lvl="0" algn="ctr"/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Filtro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OrderDate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removido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árvore</a:t>
            </a:r>
            <a:endParaRPr lang="en-US" sz="10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3608" y="5528254"/>
            <a:ext cx="694365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 </a:t>
            </a:r>
            <a:r>
              <a:rPr lang="en-US" sz="1200" dirty="0"/>
              <a:t>ALTER TABLE Orders WITH CHECK ADD CONSTRAINT </a:t>
            </a:r>
            <a:r>
              <a:rPr lang="en-US" sz="1200" dirty="0" err="1"/>
              <a:t>ck_ValidaOrderDate</a:t>
            </a:r>
            <a:r>
              <a:rPr lang="en-US" sz="1200" dirty="0"/>
              <a:t> CHECK (</a:t>
            </a:r>
            <a:r>
              <a:rPr lang="en-US" sz="1200" dirty="0" err="1"/>
              <a:t>OrderDate</a:t>
            </a:r>
            <a:r>
              <a:rPr lang="en-US" sz="1200" dirty="0"/>
              <a:t> &gt; '19000101</a:t>
            </a:r>
            <a:r>
              <a:rPr lang="en-US" sz="1200" dirty="0" smtClean="0"/>
              <a:t>')</a:t>
            </a:r>
            <a:endParaRPr lang="pt-BR" sz="1200" dirty="0" smtClean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Coluna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Orders.OrderDate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tem uma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trusted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constraint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já faz a validação...</a:t>
            </a:r>
            <a:endParaRPr lang="pt-BR" sz="12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1280569" y="3023748"/>
            <a:ext cx="3234867" cy="250450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3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7" grpId="0"/>
      <p:bldP spid="6" grpId="0" build="allAtOnce" animBg="1"/>
      <p:bldP spid="8" grpId="0" build="allAtOnce" animBg="1"/>
      <p:bldP spid="10" grpId="0" animBg="1"/>
      <p:bldP spid="12" grpId="0" animBg="1"/>
      <p:bldP spid="17" grpId="0" animBg="1"/>
      <p:bldP spid="2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1521" y="4705228"/>
            <a:ext cx="2016224" cy="2700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509872" y="960541"/>
            <a:ext cx="4894289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60" dirty="0"/>
              <a:t>*** </a:t>
            </a:r>
            <a:r>
              <a:rPr lang="pt-BR" sz="560" dirty="0" err="1"/>
              <a:t>Simplified</a:t>
            </a:r>
            <a:r>
              <a:rPr lang="pt-BR" sz="560" dirty="0"/>
              <a:t> </a:t>
            </a:r>
            <a:r>
              <a:rPr lang="pt-BR" sz="560" dirty="0" err="1"/>
              <a:t>Tree</a:t>
            </a:r>
            <a:r>
              <a:rPr lang="pt-BR" sz="560" dirty="0"/>
              <a:t>: ***</a:t>
            </a:r>
          </a:p>
          <a:p>
            <a:r>
              <a:rPr lang="pt-BR" sz="560" dirty="0"/>
              <a:t>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</a:t>
            </a:r>
            <a:r>
              <a:rPr lang="pt-BR" sz="560" dirty="0" err="1"/>
              <a:t>LogOp_Project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LogOp_LeftOuterJoin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LogOp_Join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LogOp_LeftSemiJoin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dbo.Customers</a:t>
            </a:r>
            <a:r>
              <a:rPr lang="pt-BR" sz="560" dirty="0"/>
              <a:t>(alias TBL: C) </a:t>
            </a:r>
            <a:r>
              <a:rPr lang="pt-BR" sz="560" dirty="0" err="1"/>
              <a:t>dbo.Customers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=1493580359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IsBaseRow1001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[C].City</a:t>
            </a:r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53256,Null,Var,Trim,ML=8000) XVAR(</a:t>
            </a:r>
            <a:r>
              <a:rPr lang="pt-BR" sz="560" dirty="0" err="1"/>
              <a:t>varchar,Owned,Value</a:t>
            </a:r>
            <a:r>
              <a:rPr lang="pt-BR" sz="560" dirty="0"/>
              <a:t>=</a:t>
            </a:r>
            <a:r>
              <a:rPr lang="pt-BR" sz="560" dirty="0" err="1"/>
              <a:t>Len,Data</a:t>
            </a:r>
            <a:r>
              <a:rPr lang="pt-BR" sz="560" dirty="0"/>
              <a:t> = (6,Berlin))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dbo.Orders</a:t>
            </a:r>
            <a:r>
              <a:rPr lang="pt-BR" sz="560" dirty="0"/>
              <a:t>(alias TBL: O) </a:t>
            </a:r>
            <a:r>
              <a:rPr lang="pt-BR" sz="560" dirty="0" err="1"/>
              <a:t>dbo.Orders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=1 </a:t>
            </a:r>
            <a:r>
              <a:rPr lang="pt-BR" sz="560" dirty="0" err="1"/>
              <a:t>IsRow</a:t>
            </a:r>
            <a:r>
              <a:rPr lang="pt-BR" sz="560" dirty="0"/>
              <a:t>: COL: IsBaseRow1006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Orders</a:t>
            </a:r>
            <a:r>
              <a:rPr lang="pt-BR" sz="560" dirty="0"/>
              <a:t>(alias TBL: O) </a:t>
            </a:r>
            <a:r>
              <a:rPr lang="pt-BR" sz="560" dirty="0" err="1"/>
              <a:t>Orders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=437576597 </a:t>
            </a:r>
            <a:r>
              <a:rPr lang="pt-BR" sz="560" dirty="0" err="1"/>
              <a:t>TableReferenceID</a:t>
            </a:r>
            <a:r>
              <a:rPr lang="pt-BR" sz="560" dirty="0"/>
              <a:t>=2 </a:t>
            </a:r>
            <a:r>
              <a:rPr lang="pt-BR" sz="560" dirty="0" err="1"/>
              <a:t>IsRow</a:t>
            </a:r>
            <a:r>
              <a:rPr lang="pt-BR" sz="560" dirty="0"/>
              <a:t>: COL: IsBaseRow1008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ScaOp_Logical</a:t>
            </a:r>
            <a:r>
              <a:rPr lang="pt-BR" sz="560" dirty="0"/>
              <a:t> </a:t>
            </a:r>
            <a:r>
              <a:rPr lang="pt-BR" sz="560" dirty="0" err="1"/>
              <a:t>x_lopAnd</a:t>
            </a:r>
            <a:endParaRPr lang="pt-BR" sz="560" dirty="0"/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x_cmpGt</a:t>
            </a:r>
            <a:endParaRPr lang="pt-BR" sz="560" dirty="0"/>
          </a:p>
          <a:p>
            <a:r>
              <a:rPr lang="pt-BR" sz="560" dirty="0"/>
              <a:t>      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Freight</a:t>
            </a:r>
            <a:endParaRPr lang="pt-BR" sz="560" dirty="0"/>
          </a:p>
          <a:p>
            <a:r>
              <a:rPr lang="en-US" sz="560" dirty="0"/>
              <a:t>                             </a:t>
            </a:r>
            <a:r>
              <a:rPr lang="en-US" sz="560" dirty="0" err="1"/>
              <a:t>ScaOp_Const</a:t>
            </a:r>
            <a:r>
              <a:rPr lang="en-US" sz="560" dirty="0"/>
              <a:t> TI(</a:t>
            </a:r>
            <a:r>
              <a:rPr lang="en-US" sz="560" dirty="0" err="1"/>
              <a:t>money,Null,ML</a:t>
            </a:r>
            <a:r>
              <a:rPr lang="en-US" sz="560" dirty="0"/>
              <a:t>=8) XVAR(</a:t>
            </a:r>
            <a:r>
              <a:rPr lang="en-US" sz="560" dirty="0" err="1"/>
              <a:t>money,Not</a:t>
            </a:r>
            <a:r>
              <a:rPr lang="en-US" sz="560" dirty="0"/>
              <a:t> </a:t>
            </a:r>
            <a:r>
              <a:rPr lang="en-US" sz="560" dirty="0" err="1"/>
              <a:t>Owned,Value</a:t>
            </a:r>
            <a:r>
              <a:rPr lang="en-US" sz="560" dirty="0"/>
              <a:t>=(10000units)=(990000))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[C].</a:t>
            </a:r>
            <a:r>
              <a:rPr lang="pt-BR" sz="560" dirty="0" err="1"/>
              <a:t>CustomerID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LogOp_Get</a:t>
            </a:r>
            <a:r>
              <a:rPr lang="pt-BR" sz="560" dirty="0"/>
              <a:t> TBL: </a:t>
            </a:r>
            <a:r>
              <a:rPr lang="pt-BR" sz="560" dirty="0" err="1"/>
              <a:t>Order_Details</a:t>
            </a:r>
            <a:r>
              <a:rPr lang="pt-BR" sz="560" dirty="0"/>
              <a:t>(alias TBL: </a:t>
            </a:r>
            <a:r>
              <a:rPr lang="pt-BR" sz="560" dirty="0" err="1"/>
              <a:t>od</a:t>
            </a:r>
            <a:r>
              <a:rPr lang="pt-BR" sz="560" dirty="0"/>
              <a:t>) </a:t>
            </a:r>
            <a:r>
              <a:rPr lang="pt-BR" sz="560" dirty="0" err="1"/>
              <a:t>Order_Details</a:t>
            </a:r>
            <a:r>
              <a:rPr lang="pt-BR" sz="560" dirty="0"/>
              <a:t> </a:t>
            </a:r>
            <a:r>
              <a:rPr lang="pt-BR" sz="560" dirty="0" err="1"/>
              <a:t>TableID</a:t>
            </a:r>
            <a:r>
              <a:rPr lang="pt-BR" sz="560" dirty="0"/>
              <a:t>=725577623 </a:t>
            </a:r>
            <a:r>
              <a:rPr lang="pt-BR" sz="560" dirty="0" err="1"/>
              <a:t>TableReferenceID</a:t>
            </a:r>
            <a:r>
              <a:rPr lang="pt-BR" sz="560" dirty="0"/>
              <a:t>=0 </a:t>
            </a:r>
            <a:r>
              <a:rPr lang="pt-BR" sz="560" dirty="0" err="1"/>
              <a:t>IsRow</a:t>
            </a:r>
            <a:r>
              <a:rPr lang="pt-BR" sz="560" dirty="0"/>
              <a:t>: COL: IsBaseRow1010 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pt-BR" sz="560" dirty="0"/>
              <a:t>   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x_cmpNe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Quantity</a:t>
            </a:r>
            <a:endParaRPr lang="pt-BR" sz="560" dirty="0"/>
          </a:p>
          <a:p>
            <a:r>
              <a:rPr lang="pt-BR" sz="560" dirty="0"/>
              <a:t>      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smallint,ML</a:t>
            </a:r>
            <a:r>
              <a:rPr lang="pt-BR" sz="560" dirty="0"/>
              <a:t>=2) XVAR(</a:t>
            </a:r>
            <a:r>
              <a:rPr lang="pt-BR" sz="560" dirty="0" err="1"/>
              <a:t>smallint,Not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=99)</a:t>
            </a:r>
          </a:p>
          <a:p>
            <a:r>
              <a:rPr lang="pt-BR" sz="560" dirty="0"/>
              <a:t>   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</a:t>
            </a:r>
            <a:r>
              <a:rPr lang="pt-BR" sz="560" dirty="0" err="1"/>
              <a:t>od</a:t>
            </a:r>
            <a:r>
              <a:rPr lang="pt-BR" sz="560" dirty="0"/>
              <a:t>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pt-BR" sz="560" dirty="0"/>
              <a:t>   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OrderID</a:t>
            </a:r>
            <a:endParaRPr lang="pt-BR" sz="560" dirty="0"/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Shippers(alias TBL: s) Shippers </a:t>
            </a:r>
            <a:r>
              <a:rPr lang="en-US" sz="560" dirty="0" err="1"/>
              <a:t>TableID</a:t>
            </a:r>
            <a:r>
              <a:rPr lang="en-US" sz="560" dirty="0"/>
              <a:t>=373576369 </a:t>
            </a:r>
            <a:r>
              <a:rPr lang="en-US" sz="560" dirty="0" err="1"/>
              <a:t>TableReferenceID</a:t>
            </a:r>
            <a:r>
              <a:rPr lang="en-US" sz="560" dirty="0"/>
              <a:t>=1 </a:t>
            </a:r>
            <a:r>
              <a:rPr lang="en-US" sz="560" dirty="0" err="1"/>
              <a:t>IsRow</a:t>
            </a:r>
            <a:r>
              <a:rPr lang="en-US" sz="560" dirty="0"/>
              <a:t>: COL: IsBaseRow1012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ShipVia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[s].</a:t>
            </a:r>
            <a:r>
              <a:rPr lang="pt-BR" sz="560" dirty="0" err="1"/>
              <a:t>ShipperID</a:t>
            </a:r>
            <a:endParaRPr lang="pt-BR" sz="560" dirty="0"/>
          </a:p>
          <a:p>
            <a:r>
              <a:rPr lang="pt-BR" sz="560" dirty="0"/>
              <a:t>           </a:t>
            </a:r>
            <a:r>
              <a:rPr lang="pt-BR" sz="560" dirty="0" err="1"/>
              <a:t>LogOp_Select</a:t>
            </a:r>
            <a:r>
              <a:rPr lang="pt-BR" sz="560" dirty="0"/>
              <a:t> [ </a:t>
            </a:r>
            <a:r>
              <a:rPr lang="pt-BR" sz="560" dirty="0" err="1"/>
              <a:t>Card</a:t>
            </a:r>
            <a:r>
              <a:rPr lang="pt-BR" sz="560" dirty="0"/>
              <a:t>=0 ]</a:t>
            </a:r>
          </a:p>
          <a:p>
            <a:r>
              <a:rPr lang="en-US" sz="560" dirty="0"/>
              <a:t>              </a:t>
            </a:r>
            <a:r>
              <a:rPr lang="en-US" sz="560" dirty="0" err="1"/>
              <a:t>LogOp_Get</a:t>
            </a:r>
            <a:r>
              <a:rPr lang="en-US" sz="560" dirty="0"/>
              <a:t> TBL: Employees(alias TBL: E) Employees </a:t>
            </a:r>
            <a:r>
              <a:rPr lang="en-US" sz="560" dirty="0" err="1"/>
              <a:t>TableID</a:t>
            </a:r>
            <a:r>
              <a:rPr lang="en-US" sz="560" dirty="0"/>
              <a:t>=245575913 </a:t>
            </a:r>
            <a:r>
              <a:rPr lang="en-US" sz="560" dirty="0" err="1"/>
              <a:t>TableReferenceID</a:t>
            </a:r>
            <a:r>
              <a:rPr lang="en-US" sz="560" dirty="0"/>
              <a:t>=0 </a:t>
            </a:r>
            <a:r>
              <a:rPr lang="en-US" sz="560" dirty="0" err="1"/>
              <a:t>IsRow</a:t>
            </a:r>
            <a:r>
              <a:rPr lang="en-US" sz="560" dirty="0"/>
              <a:t>: COL: IsBaseRow1016  [ Card=0 ]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ScaOp_Comp</a:t>
            </a:r>
            <a:r>
              <a:rPr lang="pt-BR" sz="560" dirty="0"/>
              <a:t> </a:t>
            </a:r>
            <a:r>
              <a:rPr lang="pt-BR" sz="560" dirty="0" err="1"/>
              <a:t>x_cmpEq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EmployeeID</a:t>
            </a:r>
            <a:endParaRPr lang="pt-BR" sz="560" dirty="0"/>
          </a:p>
          <a:p>
            <a:r>
              <a:rPr lang="pt-BR" sz="560" dirty="0"/>
              <a:t>      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int,ML</a:t>
            </a:r>
            <a:r>
              <a:rPr lang="pt-BR" sz="560" dirty="0"/>
              <a:t>=4) XVAR(</a:t>
            </a:r>
            <a:r>
              <a:rPr lang="pt-BR" sz="560" dirty="0" err="1"/>
              <a:t>int,Not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=222)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ScaOp_Const</a:t>
            </a:r>
            <a:r>
              <a:rPr lang="pt-BR" sz="560" dirty="0"/>
              <a:t> TI(</a:t>
            </a:r>
            <a:r>
              <a:rPr lang="pt-BR" sz="560" dirty="0" err="1"/>
              <a:t>bit,ML</a:t>
            </a:r>
            <a:r>
              <a:rPr lang="pt-BR" sz="560" dirty="0"/>
              <a:t>=1) XVAR(</a:t>
            </a:r>
            <a:r>
              <a:rPr lang="pt-BR" sz="560" dirty="0" err="1"/>
              <a:t>bit,Not</a:t>
            </a:r>
            <a:r>
              <a:rPr lang="pt-BR" sz="560" dirty="0"/>
              <a:t> </a:t>
            </a:r>
            <a:r>
              <a:rPr lang="pt-BR" sz="560" dirty="0" err="1"/>
              <a:t>Owned,Value</a:t>
            </a:r>
            <a:r>
              <a:rPr lang="pt-BR" sz="560" dirty="0"/>
              <a:t>=1)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AncOp_PrjEl</a:t>
            </a:r>
            <a:r>
              <a:rPr lang="pt-BR" sz="560" dirty="0"/>
              <a:t> COL: Expr1018 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[E].</a:t>
            </a:r>
            <a:r>
              <a:rPr lang="pt-BR" sz="560" dirty="0" err="1"/>
              <a:t>FirstName</a:t>
            </a:r>
            <a:endParaRPr lang="pt-BR" sz="560" dirty="0"/>
          </a:p>
          <a:p>
            <a:r>
              <a:rPr lang="pt-BR" sz="560" dirty="0"/>
              <a:t>     </a:t>
            </a:r>
            <a:r>
              <a:rPr lang="pt-BR" sz="560" dirty="0" err="1"/>
              <a:t>AncOp_PrjList</a:t>
            </a:r>
            <a:r>
              <a:rPr lang="pt-BR" sz="560" dirty="0"/>
              <a:t> </a:t>
            </a:r>
          </a:p>
          <a:p>
            <a:r>
              <a:rPr lang="pt-BR" sz="560" dirty="0"/>
              <a:t>        </a:t>
            </a:r>
            <a:r>
              <a:rPr lang="pt-BR" sz="560" dirty="0" err="1"/>
              <a:t>AncOp_PrjEl</a:t>
            </a:r>
            <a:r>
              <a:rPr lang="pt-BR" sz="560" dirty="0"/>
              <a:t> COL: Expr1019 </a:t>
            </a:r>
          </a:p>
          <a:p>
            <a:r>
              <a:rPr lang="pt-BR" sz="560" dirty="0"/>
              <a:t>           </a:t>
            </a:r>
            <a:r>
              <a:rPr lang="pt-BR" sz="560" dirty="0" err="1"/>
              <a:t>ScaOp_Convert</a:t>
            </a:r>
            <a:r>
              <a:rPr lang="pt-BR" sz="560" dirty="0"/>
              <a:t> varchar </a:t>
            </a:r>
            <a:r>
              <a:rPr lang="pt-BR" sz="560" dirty="0" err="1"/>
              <a:t>collate</a:t>
            </a:r>
            <a:r>
              <a:rPr lang="pt-BR" sz="560" dirty="0"/>
              <a:t> 53256,Null,Var,Trim,ML=10</a:t>
            </a:r>
          </a:p>
          <a:p>
            <a:r>
              <a:rPr lang="pt-BR" sz="560" dirty="0"/>
              <a:t>              </a:t>
            </a:r>
            <a:r>
              <a:rPr lang="pt-BR" sz="560" dirty="0" err="1"/>
              <a:t>ScaOp_Identifier</a:t>
            </a:r>
            <a:r>
              <a:rPr lang="pt-BR" sz="560" dirty="0"/>
              <a:t> QCOL: [O].</a:t>
            </a:r>
            <a:r>
              <a:rPr lang="pt-BR" sz="560" dirty="0" err="1"/>
              <a:t>OrderDate</a:t>
            </a:r>
            <a:endParaRPr lang="pt-BR" sz="560" dirty="0"/>
          </a:p>
          <a:p>
            <a:r>
              <a:rPr lang="pt-BR" sz="560" dirty="0"/>
              <a:t>*******************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-889"/>
            <a:ext cx="9001156" cy="333545"/>
          </a:xfrm>
        </p:spPr>
        <p:txBody>
          <a:bodyPr/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2 - </a:t>
            </a:r>
            <a:r>
              <a:rPr lang="pt-BR" sz="1800" dirty="0" err="1">
                <a:solidFill>
                  <a:schemeClr val="tx1"/>
                </a:solidFill>
              </a:rPr>
              <a:t>Pre-Otimization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chemeClr val="tx1"/>
                </a:solidFill>
              </a:rPr>
              <a:t>simplification</a:t>
            </a:r>
            <a:r>
              <a:rPr lang="pt-BR" sz="1800" dirty="0">
                <a:solidFill>
                  <a:schemeClr val="tx1"/>
                </a:solidFill>
              </a:rPr>
              <a:t>) – </a:t>
            </a:r>
            <a:r>
              <a:rPr lang="pt-BR" sz="1800" dirty="0" err="1" smtClean="0">
                <a:solidFill>
                  <a:srgbClr val="FF0000"/>
                </a:solidFill>
              </a:rPr>
              <a:t>Simplify</a:t>
            </a:r>
            <a:r>
              <a:rPr lang="pt-BR" sz="1800" dirty="0" smtClean="0">
                <a:solidFill>
                  <a:srgbClr val="FF0000"/>
                </a:solidFill>
              </a:rPr>
              <a:t> (</a:t>
            </a:r>
            <a:r>
              <a:rPr lang="pt-BR" sz="1800" dirty="0" err="1" smtClean="0">
                <a:solidFill>
                  <a:srgbClr val="FF0000"/>
                </a:solidFill>
              </a:rPr>
              <a:t>Redundant</a:t>
            </a:r>
            <a:r>
              <a:rPr lang="pt-BR" sz="1800" dirty="0" smtClean="0">
                <a:solidFill>
                  <a:srgbClr val="FF0000"/>
                </a:solidFill>
              </a:rPr>
              <a:t>)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62" y="145077"/>
            <a:ext cx="450636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" dirty="0"/>
              <a:t>*** Input </a:t>
            </a:r>
            <a:r>
              <a:rPr lang="pt-BR" sz="480" dirty="0" err="1"/>
              <a:t>Tree</a:t>
            </a:r>
            <a:r>
              <a:rPr lang="pt-BR" sz="480" dirty="0"/>
              <a:t>: ***</a:t>
            </a:r>
          </a:p>
          <a:p>
            <a:r>
              <a:rPr lang="pt-BR" sz="480" dirty="0"/>
              <a:t>  </a:t>
            </a:r>
            <a:r>
              <a:rPr lang="pt-BR" sz="480" dirty="0" err="1"/>
              <a:t>LogOp_Project</a:t>
            </a:r>
            <a:r>
              <a:rPr lang="pt-BR" sz="480" dirty="0"/>
              <a:t> QCOL: [C].</a:t>
            </a:r>
            <a:r>
              <a:rPr lang="pt-BR" sz="480" dirty="0" err="1"/>
              <a:t>ContactName</a:t>
            </a:r>
            <a:r>
              <a:rPr lang="pt-BR" sz="480" dirty="0"/>
              <a:t> COL: Expr1018  COL: Expr1019  QCOL: [O].</a:t>
            </a:r>
            <a:r>
              <a:rPr lang="pt-BR" sz="480" dirty="0" err="1"/>
              <a:t>Freight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LogOp_Apply</a:t>
            </a:r>
            <a:r>
              <a:rPr lang="pt-BR" sz="480" dirty="0"/>
              <a:t> (</a:t>
            </a:r>
            <a:r>
              <a:rPr lang="pt-BR" sz="480" dirty="0" err="1"/>
              <a:t>x_jtLeftOuter</a:t>
            </a:r>
            <a:r>
              <a:rPr lang="pt-BR" sz="480" dirty="0"/>
              <a:t>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LogOp_GbAgg</a:t>
            </a:r>
            <a:r>
              <a:rPr lang="pt-BR" sz="480" dirty="0"/>
              <a:t> OUT(QCOL: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BY(QCOL: [C].</a:t>
            </a:r>
            <a:r>
              <a:rPr lang="pt-BR" sz="480" dirty="0" err="1"/>
              <a:t>CustomerID,QCOL</a:t>
            </a:r>
            <a:r>
              <a:rPr lang="pt-BR" sz="480" dirty="0"/>
              <a:t>: [C].</a:t>
            </a:r>
            <a:r>
              <a:rPr lang="pt-BR" sz="480" dirty="0" err="1"/>
              <a:t>ContactName,QCOL</a:t>
            </a:r>
            <a:r>
              <a:rPr lang="pt-BR" sz="480" dirty="0"/>
              <a:t>: [C].City,)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</a:t>
            </a:r>
            <a:r>
              <a:rPr lang="pt-BR" sz="480" dirty="0" err="1"/>
              <a:t>LogOp_LeftOuterJoin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dbo.Customers</a:t>
            </a:r>
            <a:r>
              <a:rPr lang="pt-BR" sz="480" dirty="0"/>
              <a:t>(alias TBL: C) </a:t>
            </a:r>
            <a:r>
              <a:rPr lang="pt-BR" sz="480" dirty="0" err="1"/>
              <a:t>dbo.Customers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=1493580359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IsBaseRow1001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dbo.Region</a:t>
            </a:r>
            <a:r>
              <a:rPr lang="pt-BR" sz="480" dirty="0"/>
              <a:t>(alias TBL: R) </a:t>
            </a:r>
            <a:r>
              <a:rPr lang="pt-BR" sz="480" dirty="0" err="1"/>
              <a:t>dbo.Region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=1285579618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IsBaseRow1004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[R].</a:t>
            </a:r>
            <a:r>
              <a:rPr lang="pt-BR" sz="480" dirty="0" err="1"/>
              <a:t>RegionDescription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ScaOp_Convert</a:t>
            </a:r>
            <a:r>
              <a:rPr lang="pt-BR" sz="480" dirty="0"/>
              <a:t> </a:t>
            </a:r>
            <a:r>
              <a:rPr lang="pt-BR" sz="480" dirty="0" err="1"/>
              <a:t>nvarchar</a:t>
            </a:r>
            <a:r>
              <a:rPr lang="pt-BR" sz="480" dirty="0"/>
              <a:t> </a:t>
            </a:r>
            <a:r>
              <a:rPr lang="pt-BR" sz="480" dirty="0" err="1"/>
              <a:t>collate</a:t>
            </a:r>
            <a:r>
              <a:rPr lang="pt-BR" sz="480" dirty="0"/>
              <a:t> 53256,Null,Var,Trim,ML=30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Region</a:t>
            </a:r>
            <a:endParaRPr lang="pt-BR" sz="480" dirty="0"/>
          </a:p>
          <a:p>
            <a:r>
              <a:rPr lang="pt-BR" sz="480" dirty="0"/>
              <a:t>                                      </a:t>
            </a:r>
            <a:r>
              <a:rPr lang="pt-BR" sz="480" dirty="0" err="1"/>
              <a:t>ScaOp_Exists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dbo.Orders</a:t>
            </a:r>
            <a:r>
              <a:rPr lang="pt-BR" sz="480" dirty="0"/>
              <a:t>(alias TBL: O) </a:t>
            </a:r>
            <a:r>
              <a:rPr lang="pt-BR" sz="480" dirty="0" err="1"/>
              <a:t>dbo.Orders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=1 </a:t>
            </a:r>
            <a:r>
              <a:rPr lang="pt-BR" sz="480" dirty="0" err="1"/>
              <a:t>IsRow</a:t>
            </a:r>
            <a:r>
              <a:rPr lang="pt-BR" sz="480" dirty="0"/>
              <a:t>: COL: IsBaseRow1006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    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Orders</a:t>
            </a:r>
            <a:r>
              <a:rPr lang="pt-BR" sz="480" dirty="0"/>
              <a:t>(alias TBL: O) </a:t>
            </a:r>
            <a:r>
              <a:rPr lang="pt-BR" sz="480" dirty="0" err="1"/>
              <a:t>Orders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=437576597 </a:t>
            </a:r>
            <a:r>
              <a:rPr lang="pt-BR" sz="480" dirty="0" err="1"/>
              <a:t>TableReferenceID</a:t>
            </a:r>
            <a:r>
              <a:rPr lang="pt-BR" sz="480" dirty="0"/>
              <a:t>=2 </a:t>
            </a:r>
            <a:r>
              <a:rPr lang="pt-BR" sz="480" dirty="0" err="1"/>
              <a:t>IsRow</a:t>
            </a:r>
            <a:r>
              <a:rPr lang="pt-BR" sz="480" dirty="0"/>
              <a:t>: COL: IsBaseRow1008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LogOp_Get</a:t>
            </a:r>
            <a:r>
              <a:rPr lang="pt-BR" sz="480" dirty="0"/>
              <a:t> TBL: </a:t>
            </a:r>
            <a:r>
              <a:rPr lang="pt-BR" sz="480" dirty="0" err="1"/>
              <a:t>Order_Details</a:t>
            </a:r>
            <a:r>
              <a:rPr lang="pt-BR" sz="480" dirty="0"/>
              <a:t>(alias TBL: </a:t>
            </a:r>
            <a:r>
              <a:rPr lang="pt-BR" sz="480" dirty="0" err="1"/>
              <a:t>od</a:t>
            </a:r>
            <a:r>
              <a:rPr lang="pt-BR" sz="480" dirty="0"/>
              <a:t>) </a:t>
            </a:r>
            <a:r>
              <a:rPr lang="pt-BR" sz="480" dirty="0" err="1"/>
              <a:t>Order_Details</a:t>
            </a:r>
            <a:r>
              <a:rPr lang="pt-BR" sz="480" dirty="0"/>
              <a:t> </a:t>
            </a:r>
            <a:r>
              <a:rPr lang="pt-BR" sz="480" dirty="0" err="1"/>
              <a:t>TableID</a:t>
            </a:r>
            <a:r>
              <a:rPr lang="pt-BR" sz="480" dirty="0"/>
              <a:t>=725577623 </a:t>
            </a:r>
            <a:r>
              <a:rPr lang="pt-BR" sz="480" dirty="0" err="1"/>
              <a:t>TableReferenceID</a:t>
            </a:r>
            <a:r>
              <a:rPr lang="pt-BR" sz="480" dirty="0"/>
              <a:t>=0 </a:t>
            </a:r>
            <a:r>
              <a:rPr lang="pt-BR" sz="480" dirty="0" err="1"/>
              <a:t>IsRow</a:t>
            </a:r>
            <a:r>
              <a:rPr lang="pt-BR" sz="480" dirty="0"/>
              <a:t>: COL: IsBaseRow1010 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en-US" sz="480" dirty="0"/>
              <a:t>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=1 </a:t>
            </a:r>
            <a:r>
              <a:rPr lang="en-US" sz="480" dirty="0" err="1"/>
              <a:t>IsRow</a:t>
            </a:r>
            <a:r>
              <a:rPr lang="en-US" sz="480" dirty="0"/>
              <a:t>: COL: IsBaseRow1012  [ Card=0 ]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bit,ML</a:t>
            </a:r>
            <a:r>
              <a:rPr lang="pt-BR" sz="480" dirty="0"/>
              <a:t>=1) XVAR(</a:t>
            </a:r>
            <a:r>
              <a:rPr lang="pt-BR" sz="480" dirty="0" err="1"/>
              <a:t>bit,Not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=1)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</a:t>
            </a:r>
            <a:r>
              <a:rPr lang="pt-BR" sz="480" dirty="0" err="1"/>
              <a:t>CustomerID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ShipperID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ShipVia</a:t>
            </a:r>
            <a:endParaRPr lang="pt-BR" sz="480" dirty="0"/>
          </a:p>
          <a:p>
            <a:r>
              <a:rPr lang="pt-BR" sz="480" dirty="0"/>
              <a:t>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</a:t>
            </a:r>
            <a:r>
              <a:rPr lang="en-US" sz="480" dirty="0" err="1"/>
              <a:t>LogOp_Get</a:t>
            </a:r>
            <a:r>
              <a:rPr lang="en-US" sz="480" dirty="0"/>
              <a:t> TBL: Shippers(alias TBL: S) Shippers </a:t>
            </a:r>
            <a:r>
              <a:rPr lang="en-US" sz="480" dirty="0" err="1"/>
              <a:t>TableID</a:t>
            </a:r>
            <a:r>
              <a:rPr lang="en-US" sz="480" dirty="0"/>
              <a:t>=373576369 </a:t>
            </a:r>
            <a:r>
              <a:rPr lang="en-US" sz="480" dirty="0" err="1"/>
              <a:t>TableReferenceID</a:t>
            </a:r>
            <a:r>
              <a:rPr lang="en-US" sz="480" dirty="0"/>
              <a:t>=2 </a:t>
            </a:r>
            <a:r>
              <a:rPr lang="en-US" sz="480" dirty="0" err="1"/>
              <a:t>IsRow</a:t>
            </a:r>
            <a:r>
              <a:rPr lang="en-US" sz="480" dirty="0"/>
              <a:t>: COL: IsBaseRow1014  [ Card=0 ]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[S].</a:t>
            </a:r>
            <a:r>
              <a:rPr lang="pt-BR" sz="480" dirty="0" err="1"/>
              <a:t>CompanyName</a:t>
            </a:r>
            <a:endParaRPr lang="pt-BR" sz="480" dirty="0"/>
          </a:p>
          <a:p>
            <a:r>
              <a:rPr lang="en-US" sz="480" dirty="0"/>
              <a:t>                    </a:t>
            </a:r>
            <a:r>
              <a:rPr lang="en-US" sz="480" dirty="0" err="1"/>
              <a:t>ScaOp_Const</a:t>
            </a:r>
            <a:r>
              <a:rPr lang="en-US" sz="480" dirty="0"/>
              <a:t> TI(varchar collate 53256,Var,Trim,ML=16) XVAR(</a:t>
            </a:r>
            <a:r>
              <a:rPr lang="en-US" sz="480" dirty="0" err="1"/>
              <a:t>varchar,Not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</a:t>
            </a:r>
            <a:r>
              <a:rPr lang="en-US" sz="480" dirty="0" err="1"/>
              <a:t>Len,Data</a:t>
            </a:r>
            <a:r>
              <a:rPr lang="en-US" sz="480" dirty="0"/>
              <a:t> = (16,Federal Shipping))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ScaOp_Logical</a:t>
            </a:r>
            <a:r>
              <a:rPr lang="pt-BR" sz="480" dirty="0"/>
              <a:t> </a:t>
            </a:r>
            <a:r>
              <a:rPr lang="pt-BR" sz="480" dirty="0" err="1"/>
              <a:t>x_lopAnd</a:t>
            </a:r>
            <a:endParaRPr lang="pt-BR" sz="480" dirty="0"/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[C].City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53256,Null,Var,Trim,ML=8000) XVAR(</a:t>
            </a:r>
            <a:r>
              <a:rPr lang="pt-BR" sz="480" dirty="0" err="1"/>
              <a:t>varchar,Owned,Value</a:t>
            </a:r>
            <a:r>
              <a:rPr lang="pt-BR" sz="480" dirty="0"/>
              <a:t>=</a:t>
            </a:r>
            <a:r>
              <a:rPr lang="pt-BR" sz="480" dirty="0" err="1"/>
              <a:t>Len,Data</a:t>
            </a:r>
            <a:r>
              <a:rPr lang="pt-BR" sz="480" dirty="0"/>
              <a:t> = (6,Berlin))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Freight</a:t>
            </a:r>
            <a:endParaRPr lang="pt-BR" sz="480" dirty="0"/>
          </a:p>
          <a:p>
            <a:r>
              <a:rPr lang="en-US" sz="480" dirty="0"/>
              <a:t>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money,Null,ML</a:t>
            </a:r>
            <a:r>
              <a:rPr lang="en-US" sz="480" dirty="0"/>
              <a:t>=8) XVAR(</a:t>
            </a:r>
            <a:r>
              <a:rPr lang="en-US" sz="480" dirty="0" err="1"/>
              <a:t>money,Not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=(10000units)=(990000))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x_cmpNe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=99)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x_cmpGt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en-US" sz="480" dirty="0"/>
              <a:t>              </a:t>
            </a:r>
            <a:r>
              <a:rPr lang="en-US" sz="480" dirty="0" err="1"/>
              <a:t>ScaOp_Const</a:t>
            </a:r>
            <a:r>
              <a:rPr lang="en-US" sz="480" dirty="0"/>
              <a:t> TI(</a:t>
            </a:r>
            <a:r>
              <a:rPr lang="en-US" sz="480" dirty="0" err="1"/>
              <a:t>datetime,Null,ML</a:t>
            </a:r>
            <a:r>
              <a:rPr lang="en-US" sz="480" dirty="0"/>
              <a:t>=8) XVAR(</a:t>
            </a:r>
            <a:r>
              <a:rPr lang="en-US" sz="480" dirty="0" err="1"/>
              <a:t>datetime,Not</a:t>
            </a:r>
            <a:r>
              <a:rPr lang="en-US" sz="480" dirty="0"/>
              <a:t> </a:t>
            </a:r>
            <a:r>
              <a:rPr lang="en-US" sz="480" dirty="0" err="1"/>
              <a:t>Owned,Value</a:t>
            </a:r>
            <a:r>
              <a:rPr lang="en-US" sz="480" dirty="0"/>
              <a:t>=(days,300secs)=(0,0))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int,ML</a:t>
            </a:r>
            <a:r>
              <a:rPr lang="pt-BR" sz="480" dirty="0"/>
              <a:t>=4) XVAR(</a:t>
            </a:r>
            <a:r>
              <a:rPr lang="pt-BR" sz="480" dirty="0" err="1"/>
              <a:t>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=222)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</a:t>
            </a:r>
            <a:r>
              <a:rPr lang="pt-BR" sz="480" dirty="0" err="1"/>
              <a:t>od</a:t>
            </a:r>
            <a:r>
              <a:rPr lang="pt-BR" sz="480" dirty="0"/>
              <a:t>].</a:t>
            </a:r>
            <a:r>
              <a:rPr lang="pt-BR" sz="480" dirty="0" err="1"/>
              <a:t>Quantity</a:t>
            </a:r>
            <a:endParaRPr lang="pt-BR" sz="480" dirty="0"/>
          </a:p>
          <a:p>
            <a:r>
              <a:rPr lang="pt-BR" sz="480" dirty="0"/>
              <a:t>              </a:t>
            </a:r>
            <a:r>
              <a:rPr lang="pt-BR" sz="480" dirty="0" err="1"/>
              <a:t>ScaOp_Const</a:t>
            </a:r>
            <a:r>
              <a:rPr lang="pt-BR" sz="480" dirty="0"/>
              <a:t> TI(</a:t>
            </a:r>
            <a:r>
              <a:rPr lang="pt-BR" sz="480" dirty="0" err="1"/>
              <a:t>smallint,ML</a:t>
            </a:r>
            <a:r>
              <a:rPr lang="pt-BR" sz="480" dirty="0"/>
              <a:t>=2) XVAR(</a:t>
            </a:r>
            <a:r>
              <a:rPr lang="pt-BR" sz="480" dirty="0" err="1"/>
              <a:t>smallint,Not</a:t>
            </a:r>
            <a:r>
              <a:rPr lang="pt-BR" sz="480" dirty="0"/>
              <a:t> </a:t>
            </a:r>
            <a:r>
              <a:rPr lang="pt-BR" sz="480" dirty="0" err="1"/>
              <a:t>Owned,Value</a:t>
            </a:r>
            <a:r>
              <a:rPr lang="pt-BR" sz="480" dirty="0"/>
              <a:t>=35)</a:t>
            </a:r>
          </a:p>
          <a:p>
            <a:r>
              <a:rPr lang="pt-BR" sz="480" dirty="0"/>
              <a:t>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</a:t>
            </a:r>
            <a:r>
              <a:rPr lang="pt-BR" sz="480" dirty="0" err="1"/>
              <a:t>AncOp_PrjEl</a:t>
            </a:r>
            <a:r>
              <a:rPr lang="pt-BR" sz="480" dirty="0"/>
              <a:t> COL: Expr1018 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ScaOp_Subquery</a:t>
            </a:r>
            <a:r>
              <a:rPr lang="pt-BR" sz="480" dirty="0"/>
              <a:t>  COL: Expr1017 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LogOp_Project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pt-BR" sz="480" dirty="0"/>
              <a:t>                 </a:t>
            </a:r>
            <a:r>
              <a:rPr lang="pt-BR" sz="480" dirty="0" err="1"/>
              <a:t>LogOp_Select</a:t>
            </a:r>
            <a:r>
              <a:rPr lang="pt-BR" sz="480" dirty="0"/>
              <a:t> [ </a:t>
            </a:r>
            <a:r>
              <a:rPr lang="pt-BR" sz="480" dirty="0" err="1"/>
              <a:t>Card</a:t>
            </a:r>
            <a:r>
              <a:rPr lang="pt-BR" sz="480" dirty="0"/>
              <a:t>=0 ]</a:t>
            </a:r>
          </a:p>
          <a:p>
            <a:r>
              <a:rPr lang="en-US" sz="480" dirty="0"/>
              <a:t>                    </a:t>
            </a:r>
            <a:r>
              <a:rPr lang="en-US" sz="480" dirty="0" err="1"/>
              <a:t>LogOp_Get</a:t>
            </a:r>
            <a:r>
              <a:rPr lang="en-US" sz="480" dirty="0"/>
              <a:t> TBL: Employees(alias TBL: E) Employees </a:t>
            </a:r>
            <a:r>
              <a:rPr lang="en-US" sz="480" dirty="0" err="1"/>
              <a:t>TableID</a:t>
            </a:r>
            <a:r>
              <a:rPr lang="en-US" sz="480" dirty="0"/>
              <a:t>=245575913 </a:t>
            </a:r>
            <a:r>
              <a:rPr lang="en-US" sz="480" dirty="0" err="1"/>
              <a:t>TableReferenceID</a:t>
            </a:r>
            <a:r>
              <a:rPr lang="en-US" sz="480" dirty="0"/>
              <a:t>=0 </a:t>
            </a:r>
            <a:r>
              <a:rPr lang="en-US" sz="480" dirty="0" err="1"/>
              <a:t>IsRow</a:t>
            </a:r>
            <a:r>
              <a:rPr lang="en-US" sz="480" dirty="0"/>
              <a:t>: COL: IsBaseRow1016  [ Card=0 ]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ScaOp_Comp</a:t>
            </a:r>
            <a:r>
              <a:rPr lang="pt-BR" sz="480" dirty="0"/>
              <a:t> </a:t>
            </a:r>
            <a:r>
              <a:rPr lang="pt-BR" sz="480" dirty="0" err="1"/>
              <a:t>x_cmpEq</a:t>
            </a:r>
            <a:endParaRPr lang="pt-BR" sz="480" dirty="0"/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EmployeeID</a:t>
            </a:r>
            <a:endParaRPr lang="pt-BR" sz="480" dirty="0"/>
          </a:p>
          <a:p>
            <a:r>
              <a:rPr lang="pt-BR" sz="480" dirty="0"/>
              <a:t>                 </a:t>
            </a:r>
            <a:r>
              <a:rPr lang="pt-BR" sz="480" dirty="0" err="1"/>
              <a:t>AncOp_PrjList</a:t>
            </a:r>
            <a:r>
              <a:rPr lang="pt-BR" sz="480" dirty="0"/>
              <a:t> </a:t>
            </a:r>
          </a:p>
          <a:p>
            <a:r>
              <a:rPr lang="pt-BR" sz="480" dirty="0"/>
              <a:t>                    </a:t>
            </a:r>
            <a:r>
              <a:rPr lang="pt-BR" sz="480" dirty="0" err="1"/>
              <a:t>AncOp_PrjEl</a:t>
            </a:r>
            <a:r>
              <a:rPr lang="pt-BR" sz="480" dirty="0"/>
              <a:t> COL: Expr1017 </a:t>
            </a:r>
          </a:p>
          <a:p>
            <a:r>
              <a:rPr lang="pt-BR" sz="480" dirty="0"/>
              <a:t>         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[E].</a:t>
            </a:r>
            <a:r>
              <a:rPr lang="pt-BR" sz="480" dirty="0" err="1"/>
              <a:t>FirstName</a:t>
            </a:r>
            <a:endParaRPr lang="pt-BR" sz="480" dirty="0"/>
          </a:p>
          <a:p>
            <a:r>
              <a:rPr lang="pt-BR" sz="480" dirty="0"/>
              <a:t>        </a:t>
            </a:r>
            <a:r>
              <a:rPr lang="pt-BR" sz="480" dirty="0" err="1"/>
              <a:t>AncOp_PrjEl</a:t>
            </a:r>
            <a:r>
              <a:rPr lang="pt-BR" sz="480" dirty="0"/>
              <a:t> COL: Expr1019 </a:t>
            </a:r>
          </a:p>
          <a:p>
            <a:r>
              <a:rPr lang="pt-BR" sz="480" dirty="0"/>
              <a:t>           </a:t>
            </a:r>
            <a:r>
              <a:rPr lang="pt-BR" sz="480" dirty="0" err="1"/>
              <a:t>ScaOp_Convert</a:t>
            </a:r>
            <a:r>
              <a:rPr lang="pt-BR" sz="480" dirty="0"/>
              <a:t> varchar </a:t>
            </a:r>
            <a:r>
              <a:rPr lang="pt-BR" sz="480" dirty="0" err="1"/>
              <a:t>collate</a:t>
            </a:r>
            <a:r>
              <a:rPr lang="pt-BR" sz="480" dirty="0"/>
              <a:t> 53256,Null,Var,Trim,ML=10</a:t>
            </a:r>
          </a:p>
          <a:p>
            <a:r>
              <a:rPr lang="pt-BR" sz="480" dirty="0"/>
              <a:t>              </a:t>
            </a:r>
            <a:r>
              <a:rPr lang="pt-BR" sz="480" dirty="0" err="1"/>
              <a:t>ScaOp_Identifier</a:t>
            </a:r>
            <a:r>
              <a:rPr lang="pt-BR" sz="480" dirty="0"/>
              <a:t> QCOL: [O].</a:t>
            </a:r>
            <a:r>
              <a:rPr lang="pt-BR" sz="480" dirty="0" err="1"/>
              <a:t>OrderDate</a:t>
            </a:r>
            <a:endParaRPr lang="pt-BR" sz="480" dirty="0"/>
          </a:p>
          <a:p>
            <a:r>
              <a:rPr lang="pt-BR" sz="480" dirty="0"/>
              <a:t>*******************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620688"/>
            <a:ext cx="4459031" cy="25853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99</a:t>
            </a: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&lt;&gt; 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222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6614" y="620688"/>
            <a:ext cx="4459031" cy="2446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Employees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10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112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ContactName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vw_Retorna_CustomersComVendas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v1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Order_Details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Shippers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ShipperID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ShipVia</a:t>
            </a:r>
            <a:endParaRPr lang="pt-BR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v2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City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'Berlin'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 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Freight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99</a:t>
            </a:r>
            <a:endParaRPr lang="en-US" sz="900" dirty="0">
              <a:solidFill>
                <a:srgbClr val="171717"/>
              </a:solidFill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AND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EmployeeID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222</a:t>
            </a:r>
          </a:p>
          <a:p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AND</a:t>
            </a:r>
            <a:r>
              <a:rPr lang="pt-BR" sz="900" dirty="0" smtClean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pt-B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900" dirty="0">
                <a:solidFill>
                  <a:srgbClr val="171717"/>
                </a:solidFill>
                <a:latin typeface="Consolas" panose="020B0609020204030204" pitchFamily="49" charset="0"/>
              </a:rPr>
              <a:t> 35</a:t>
            </a: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121897" y="3862451"/>
            <a:ext cx="4506362" cy="50265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r>
              <a:rPr lang="pt-BR" sz="900" dirty="0" err="1" smtClean="0"/>
              <a:t>ScaOp_Comp</a:t>
            </a:r>
            <a:r>
              <a:rPr lang="pt-BR" sz="900" dirty="0" smtClean="0"/>
              <a:t> </a:t>
            </a:r>
            <a:r>
              <a:rPr lang="pt-BR" sz="900" dirty="0" err="1"/>
              <a:t>x_cmpNe</a:t>
            </a:r>
            <a:endParaRPr lang="pt-BR" sz="900" dirty="0"/>
          </a:p>
          <a:p>
            <a:r>
              <a:rPr lang="pt-BR" sz="900" dirty="0" smtClean="0"/>
              <a:t>             </a:t>
            </a:r>
            <a:r>
              <a:rPr lang="pt-BR" sz="900" dirty="0" err="1"/>
              <a:t>ScaOp_Identifier</a:t>
            </a:r>
            <a:r>
              <a:rPr lang="pt-BR" sz="900" dirty="0"/>
              <a:t> QCOL: [</a:t>
            </a:r>
            <a:r>
              <a:rPr lang="pt-BR" sz="900" dirty="0" err="1"/>
              <a:t>od</a:t>
            </a:r>
            <a:r>
              <a:rPr lang="pt-BR" sz="900" dirty="0"/>
              <a:t>].</a:t>
            </a:r>
            <a:r>
              <a:rPr lang="pt-BR" sz="900" dirty="0" err="1"/>
              <a:t>Quantity</a:t>
            </a:r>
            <a:endParaRPr lang="pt-BR" sz="900" dirty="0"/>
          </a:p>
          <a:p>
            <a:r>
              <a:rPr lang="pt-BR" sz="900" dirty="0" smtClean="0"/>
              <a:t>             </a:t>
            </a:r>
            <a:r>
              <a:rPr lang="pt-BR" sz="900" dirty="0" err="1"/>
              <a:t>ScaOp_Const</a:t>
            </a:r>
            <a:r>
              <a:rPr lang="pt-BR" sz="900" dirty="0"/>
              <a:t> TI(</a:t>
            </a:r>
            <a:r>
              <a:rPr lang="pt-BR" sz="900" dirty="0" err="1"/>
              <a:t>smallint,ML</a:t>
            </a:r>
            <a:r>
              <a:rPr lang="pt-BR" sz="900" dirty="0"/>
              <a:t>=2) XVAR(</a:t>
            </a:r>
            <a:r>
              <a:rPr lang="pt-BR" sz="900" dirty="0" err="1"/>
              <a:t>smallint,Not</a:t>
            </a:r>
            <a:r>
              <a:rPr lang="pt-BR" sz="900" dirty="0"/>
              <a:t> </a:t>
            </a:r>
            <a:r>
              <a:rPr lang="pt-BR" sz="900" dirty="0" err="1"/>
              <a:t>Owned,Value</a:t>
            </a:r>
            <a:r>
              <a:rPr lang="pt-BR" sz="900" dirty="0"/>
              <a:t>=99)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297563" y="2707681"/>
            <a:ext cx="1548580" cy="165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ight Arrow 16"/>
          <p:cNvSpPr/>
          <p:nvPr/>
        </p:nvSpPr>
        <p:spPr>
          <a:xfrm>
            <a:off x="4283968" y="2132856"/>
            <a:ext cx="508192" cy="375215"/>
          </a:xfrm>
          <a:prstGeom prst="rightArrow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/>
          <p:cNvSpPr/>
          <p:nvPr/>
        </p:nvSpPr>
        <p:spPr>
          <a:xfrm>
            <a:off x="5580112" y="2984832"/>
            <a:ext cx="1892028" cy="25237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  <a:latin typeface="Brush Script MT" panose="03060802040406070304" pitchFamily="66" charset="0"/>
              </a:rPr>
              <a:t>X</a:t>
            </a:r>
          </a:p>
          <a:p>
            <a:pPr algn="ctr"/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Filtro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“Quantity &lt;&gt; 99” </a:t>
            </a:r>
            <a:r>
              <a:rPr lang="en-US" sz="1000" b="1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removido</a:t>
            </a:r>
            <a:r>
              <a:rPr lang="en-US" sz="10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0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</a:t>
            </a:r>
            <a:r>
              <a:rPr lang="en-US" sz="1000" b="1" dirty="0" err="1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árvore</a:t>
            </a:r>
            <a:endParaRPr lang="en-US" sz="138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  <a:latin typeface="Brush Script MT" panose="03060802040406070304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79712" y="5734997"/>
            <a:ext cx="54726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Filtro é 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reduntante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já que existe outro filtro por “</a:t>
            </a:r>
            <a:r>
              <a:rPr lang="pt-BR" sz="1200" dirty="0" err="1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od.Quantity</a:t>
            </a:r>
            <a:r>
              <a:rPr lang="pt-BR" sz="1200" dirty="0" smtClean="0">
                <a:solidFill>
                  <a:srgbClr val="17171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35”</a:t>
            </a:r>
            <a:endParaRPr lang="pt-BR" sz="1200" dirty="0">
              <a:solidFill>
                <a:srgbClr val="17171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stCxn id="12" idx="2"/>
            <a:endCxn id="18" idx="0"/>
          </p:cNvCxnSpPr>
          <p:nvPr/>
        </p:nvCxnSpPr>
        <p:spPr>
          <a:xfrm>
            <a:off x="1071853" y="2873226"/>
            <a:ext cx="3644163" cy="286177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7116" y="2987455"/>
            <a:ext cx="1548580" cy="16554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5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7" grpId="0"/>
      <p:bldP spid="6" grpId="0" build="allAtOnce" animBg="1"/>
      <p:bldP spid="8" grpId="0" build="allAtOnce" animBg="1"/>
      <p:bldP spid="10" grpId="0" animBg="1"/>
      <p:bldP spid="12" grpId="0" animBg="1"/>
      <p:bldP spid="17" grpId="0" animBg="1"/>
      <p:bldP spid="2" grpId="0"/>
      <p:bldP spid="18" grpId="0" animBg="1"/>
      <p:bldP spid="16" grpId="0" animBg="1"/>
    </p:bld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5557</TotalTime>
  <Words>15468</Words>
  <Application>Microsoft Office PowerPoint</Application>
  <PresentationFormat>On-screen Show (4:3)</PresentationFormat>
  <Paragraphs>2230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Brush Script MT</vt:lpstr>
      <vt:lpstr>Calibri</vt:lpstr>
      <vt:lpstr>Consolas</vt:lpstr>
      <vt:lpstr>Euphemia</vt:lpstr>
      <vt:lpstr>Euphemia UCAS</vt:lpstr>
      <vt:lpstr>Times New Roman</vt:lpstr>
      <vt:lpstr>Verdana</vt:lpstr>
      <vt:lpstr>Wingdings</vt:lpstr>
      <vt:lpstr>Curso SQL Server 2010</vt:lpstr>
      <vt:lpstr>PowerPoint Presentation</vt:lpstr>
      <vt:lpstr>Detalhando o processo de otimização de uma consulta</vt:lpstr>
      <vt:lpstr>Traceflags e hints</vt:lpstr>
      <vt:lpstr>1 - Parse / Bind</vt:lpstr>
      <vt:lpstr>PowerPoint Presentation</vt:lpstr>
      <vt:lpstr>2 - Pre-Otimization (simplification) – NNF(Negation normal form)</vt:lpstr>
      <vt:lpstr>2 - Pre-Otimization (simplification) – Project Remove</vt:lpstr>
      <vt:lpstr>2 - Pre-Otimization (simplification) – Simplify (constraint)</vt:lpstr>
      <vt:lpstr>2 - Pre-Otimization (simplification) – Simplify (Redundant)</vt:lpstr>
      <vt:lpstr>2 - Pre-Otimization (simplification) – Simplify (FK join elimination)</vt:lpstr>
      <vt:lpstr>2 - Pre-Otimization (simplification) – Simplify (predicate pushdown)</vt:lpstr>
      <vt:lpstr>2 - Pre-Otimization (simplification) – Simplify (unnest)</vt:lpstr>
      <vt:lpstr>2 - Pre-Otimization (simplification) – Join collapse</vt:lpstr>
      <vt:lpstr>2 - Pre-Otimization (simplification) – Heuristic Join Reorder</vt:lpstr>
      <vt:lpstr>2 - Pre-Otimization (simplification) – Project Normalization</vt:lpstr>
      <vt:lpstr>2 - Pre-Otimization (simplification) – Derive Cardinality</vt:lpstr>
      <vt:lpstr>Simplification funciona?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438</cp:revision>
  <dcterms:created xsi:type="dcterms:W3CDTF">2010-05-17T16:38:52Z</dcterms:created>
  <dcterms:modified xsi:type="dcterms:W3CDTF">2014-06-04T20:25:01Z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