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47" r:id="rId6"/>
    <p:sldId id="265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4" r:id="rId16"/>
    <p:sldId id="365" r:id="rId17"/>
    <p:sldId id="363" r:id="rId18"/>
    <p:sldId id="366" r:id="rId19"/>
    <p:sldId id="367" r:id="rId20"/>
    <p:sldId id="286" r:id="rId21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1" autoAdjust="0"/>
    <p:restoredTop sz="94660"/>
  </p:normalViewPr>
  <p:slideViewPr>
    <p:cSldViewPr>
      <p:cViewPr varScale="1">
        <p:scale>
          <a:sx n="66" d="100"/>
          <a:sy n="66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EEABE3-CAD8-40C5-B9A8-4677094C11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456F31A-D407-4EB8-B809-E93DFDE6B7A4}">
      <dgm:prSet/>
      <dgm:spPr/>
      <dgm:t>
        <a:bodyPr/>
        <a:lstStyle/>
        <a:p>
          <a:pPr rtl="0"/>
          <a:r>
            <a:rPr lang="pt-BR" b="1" dirty="0" smtClean="0"/>
            <a:t>It is </a:t>
          </a:r>
          <a:r>
            <a:rPr lang="pt-BR" b="1" dirty="0" err="1" smtClean="0"/>
            <a:t>all</a:t>
          </a:r>
          <a:r>
            <a:rPr lang="pt-BR" b="1" dirty="0" smtClean="0"/>
            <a:t> </a:t>
          </a:r>
          <a:r>
            <a:rPr lang="pt-BR" b="1" dirty="0" err="1" smtClean="0"/>
            <a:t>about</a:t>
          </a:r>
          <a:r>
            <a:rPr lang="pt-BR" b="1" dirty="0" smtClean="0"/>
            <a:t> </a:t>
          </a:r>
          <a:r>
            <a:rPr lang="pt-BR" b="1" dirty="0" err="1" smtClean="0"/>
            <a:t>cost</a:t>
          </a:r>
          <a:r>
            <a:rPr lang="pt-BR" b="1" dirty="0" smtClean="0"/>
            <a:t>!</a:t>
          </a:r>
          <a:endParaRPr lang="pt-BR" dirty="0"/>
        </a:p>
      </dgm:t>
    </dgm:pt>
    <dgm:pt modelId="{778BAEE1-A075-4814-8D25-8CD4AB27CA66}" type="parTrans" cxnId="{CA80B1EA-B986-44DD-90B3-9F09970992EB}">
      <dgm:prSet/>
      <dgm:spPr/>
      <dgm:t>
        <a:bodyPr/>
        <a:lstStyle/>
        <a:p>
          <a:endParaRPr lang="pt-BR"/>
        </a:p>
      </dgm:t>
    </dgm:pt>
    <dgm:pt modelId="{EA19F9E3-7EDA-411C-BBF5-813328A0FCD5}" type="sibTrans" cxnId="{CA80B1EA-B986-44DD-90B3-9F09970992EB}">
      <dgm:prSet/>
      <dgm:spPr/>
      <dgm:t>
        <a:bodyPr/>
        <a:lstStyle/>
        <a:p>
          <a:endParaRPr lang="pt-BR"/>
        </a:p>
      </dgm:t>
    </dgm:pt>
    <dgm:pt modelId="{859C6DB4-F845-46DE-9760-FADD3EA41E62}" type="pres">
      <dgm:prSet presAssocID="{86EEABE3-CAD8-40C5-B9A8-4677094C11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211C25-BAD3-4481-B4C2-871A06DCEF11}" type="pres">
      <dgm:prSet presAssocID="{A456F31A-D407-4EB8-B809-E93DFDE6B7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A80B1EA-B986-44DD-90B3-9F09970992EB}" srcId="{86EEABE3-CAD8-40C5-B9A8-4677094C112F}" destId="{A456F31A-D407-4EB8-B809-E93DFDE6B7A4}" srcOrd="0" destOrd="0" parTransId="{778BAEE1-A075-4814-8D25-8CD4AB27CA66}" sibTransId="{EA19F9E3-7EDA-411C-BBF5-813328A0FCD5}"/>
    <dgm:cxn modelId="{529E2121-41C8-43CE-A537-67BE1782DBE1}" type="presOf" srcId="{86EEABE3-CAD8-40C5-B9A8-4677094C112F}" destId="{859C6DB4-F845-46DE-9760-FADD3EA41E62}" srcOrd="0" destOrd="0" presId="urn:microsoft.com/office/officeart/2005/8/layout/vList2"/>
    <dgm:cxn modelId="{F647496C-E1BB-4058-895F-1D8E298C405F}" type="presOf" srcId="{A456F31A-D407-4EB8-B809-E93DFDE6B7A4}" destId="{9B211C25-BAD3-4481-B4C2-871A06DCEF11}" srcOrd="0" destOrd="0" presId="urn:microsoft.com/office/officeart/2005/8/layout/vList2"/>
    <dgm:cxn modelId="{5E2E85BD-5545-443D-A333-1B9C2058C286}" type="presParOf" srcId="{859C6DB4-F845-46DE-9760-FADD3EA41E62}" destId="{9B211C25-BAD3-4481-B4C2-871A06DCEF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27/08/2014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6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9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9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0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2012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28596" y="3138118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27/08/2014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27/08/2014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27/08/2014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27/08/2014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Índices</a:t>
            </a:r>
            <a:r>
              <a:rPr lang="en-US" sz="2400" dirty="0" smtClean="0"/>
              <a:t> </a:t>
            </a:r>
            <a:r>
              <a:rPr lang="en-US" sz="2400" dirty="0" err="1" smtClean="0"/>
              <a:t>hipotéticos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n-US" sz="3200" dirty="0" smtClean="0">
                <a:effectLst/>
              </a:rPr>
              <a:t>I/O – </a:t>
            </a:r>
            <a:r>
              <a:rPr lang="en-US" sz="3200" dirty="0" err="1" smtClean="0">
                <a:effectLst/>
              </a:rPr>
              <a:t>Custos</a:t>
            </a:r>
            <a:r>
              <a:rPr lang="en-US" sz="3200" dirty="0" smtClean="0">
                <a:effectLst/>
              </a:rPr>
              <a:t> e DBCC SETIOWEIGHT</a:t>
            </a:r>
            <a:endParaRPr lang="pt-BR" sz="32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25968592"/>
              </p:ext>
            </p:extLst>
          </p:nvPr>
        </p:nvGraphicFramePr>
        <p:xfrm>
          <a:off x="1907704" y="2060848"/>
          <a:ext cx="5184576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82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n-US" sz="3200" dirty="0" smtClean="0">
                <a:effectLst/>
              </a:rPr>
              <a:t>I/O – </a:t>
            </a:r>
            <a:r>
              <a:rPr lang="en-US" sz="3200" dirty="0" err="1" smtClean="0">
                <a:effectLst/>
              </a:rPr>
              <a:t>Custos</a:t>
            </a:r>
            <a:r>
              <a:rPr lang="en-US" sz="3200" dirty="0" smtClean="0">
                <a:effectLst/>
              </a:rPr>
              <a:t> e DBCC SETIOWEIGHT</a:t>
            </a:r>
            <a:endParaRPr lang="pt-BR" sz="3200" dirty="0"/>
          </a:p>
        </p:txBody>
      </p:sp>
      <p:sp>
        <p:nvSpPr>
          <p:cNvPr id="4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QO considera custo das operações de I/O e CPU para escolher melhor </a:t>
            </a:r>
            <a:r>
              <a:rPr lang="pt-BR" dirty="0" smtClean="0"/>
              <a:t>plano</a:t>
            </a:r>
          </a:p>
          <a:p>
            <a:r>
              <a:rPr lang="pt-BR" dirty="0" smtClean="0"/>
              <a:t>Comandos não documentados para alterar custo das operações de I/O e CPU</a:t>
            </a:r>
            <a:endParaRPr lang="pt-BR" dirty="0" smtClean="0"/>
          </a:p>
          <a:p>
            <a:pPr lvl="1"/>
            <a:r>
              <a:rPr lang="pt-BR" dirty="0"/>
              <a:t>DBCC SETIOWEIGHT</a:t>
            </a:r>
            <a:r>
              <a:rPr lang="pt-BR" dirty="0" smtClean="0"/>
              <a:t>(&lt;</a:t>
            </a:r>
            <a:r>
              <a:rPr lang="pt-BR" dirty="0" err="1" smtClean="0"/>
              <a:t>float</a:t>
            </a:r>
            <a:r>
              <a:rPr lang="pt-BR" dirty="0" smtClean="0"/>
              <a:t>&gt;)</a:t>
            </a:r>
          </a:p>
          <a:p>
            <a:pPr lvl="1"/>
            <a:r>
              <a:rPr lang="pt-BR" dirty="0"/>
              <a:t>DBCC </a:t>
            </a:r>
            <a:r>
              <a:rPr lang="pt-BR" dirty="0" smtClean="0"/>
              <a:t>SETCPUWEIGHT</a:t>
            </a:r>
            <a:r>
              <a:rPr lang="pt-BR" dirty="0"/>
              <a:t>(&lt;</a:t>
            </a:r>
            <a:r>
              <a:rPr lang="pt-BR" dirty="0" err="1"/>
              <a:t>float</a:t>
            </a:r>
            <a:r>
              <a:rPr lang="pt-BR" dirty="0" smtClean="0"/>
              <a:t>&gt;)</a:t>
            </a:r>
          </a:p>
          <a:p>
            <a:pPr lvl="1"/>
            <a:r>
              <a:rPr lang="pt-BR" dirty="0" smtClean="0"/>
              <a:t>Não tão uteis quanto eu imaginava...</a:t>
            </a:r>
          </a:p>
          <a:p>
            <a:r>
              <a:rPr lang="pt-BR" dirty="0" smtClean="0"/>
              <a:t>Custos fixos em segundos:</a:t>
            </a:r>
            <a:endParaRPr lang="en-US" dirty="0"/>
          </a:p>
          <a:p>
            <a:pPr lvl="1"/>
            <a:r>
              <a:rPr lang="en-US" dirty="0" smtClean="0"/>
              <a:t>Random: 0.003125 </a:t>
            </a:r>
            <a:r>
              <a:rPr lang="en-US" dirty="0"/>
              <a:t>= </a:t>
            </a:r>
            <a:r>
              <a:rPr lang="en-US" dirty="0" smtClean="0"/>
              <a:t>1sec / 320 IOPS</a:t>
            </a:r>
          </a:p>
          <a:p>
            <a:pPr lvl="1"/>
            <a:r>
              <a:rPr lang="en-US" dirty="0" smtClean="0"/>
              <a:t>Sequential: 0.00074074</a:t>
            </a:r>
            <a:r>
              <a:rPr lang="en-US" dirty="0"/>
              <a:t>… = </a:t>
            </a:r>
            <a:r>
              <a:rPr lang="en-US" dirty="0" smtClean="0"/>
              <a:t>1sec / 1350 IOPS</a:t>
            </a:r>
            <a:endParaRPr lang="en-US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561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n-US" sz="3200" dirty="0" smtClean="0">
                <a:effectLst/>
              </a:rPr>
              <a:t>I/O – </a:t>
            </a:r>
            <a:r>
              <a:rPr lang="en-US" sz="3200" dirty="0" err="1" smtClean="0">
                <a:effectLst/>
              </a:rPr>
              <a:t>Custos</a:t>
            </a:r>
            <a:r>
              <a:rPr lang="en-US" sz="3200" dirty="0" smtClean="0">
                <a:effectLst/>
              </a:rPr>
              <a:t> e DBCC SETIOWEIGHT</a:t>
            </a:r>
            <a:endParaRPr lang="pt-BR" sz="3200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47141"/>
              </p:ext>
            </p:extLst>
          </p:nvPr>
        </p:nvGraphicFramePr>
        <p:xfrm>
          <a:off x="683568" y="2358706"/>
          <a:ext cx="7848873" cy="2371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308272"/>
                <a:gridCol w="2876305"/>
              </a:tblGrid>
              <a:tr h="7775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effectLst/>
                        </a:rPr>
                        <a:t>Modelo</a:t>
                      </a:r>
                      <a:endParaRPr lang="pt-BR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err="1">
                          <a:effectLst/>
                        </a:rPr>
                        <a:t>Random</a:t>
                      </a:r>
                      <a:r>
                        <a:rPr lang="pt-BR" sz="2400" b="1" u="none" strike="noStrike" dirty="0">
                          <a:effectLst/>
                        </a:rPr>
                        <a:t> reads fabricante</a:t>
                      </a:r>
                      <a:endParaRPr lang="pt-BR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err="1">
                          <a:effectLst/>
                        </a:rPr>
                        <a:t>Random</a:t>
                      </a:r>
                      <a:r>
                        <a:rPr lang="pt-BR" sz="2400" b="1" u="none" strike="noStrike" dirty="0">
                          <a:effectLst/>
                        </a:rPr>
                        <a:t> IOPS </a:t>
                      </a:r>
                      <a:r>
                        <a:rPr lang="pt-BR" sz="2400" b="1" u="none" strike="noStrike" dirty="0" err="1">
                          <a:effectLst/>
                        </a:rPr>
                        <a:t>CrystalDisk</a:t>
                      </a:r>
                      <a:endParaRPr lang="pt-BR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Query </a:t>
                      </a:r>
                      <a:r>
                        <a:rPr lang="pt-BR" sz="2400" u="none" strike="noStrike" dirty="0" err="1" smtClean="0">
                          <a:effectLst/>
                        </a:rPr>
                        <a:t>Optimizer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320 IOPS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&lt;não se aplica&gt;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0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HD Externo (SATA2)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err="1">
                          <a:effectLst/>
                        </a:rPr>
                        <a:t>up</a:t>
                      </a:r>
                      <a:r>
                        <a:rPr lang="pt-BR" sz="2400" u="none" strike="noStrike" dirty="0">
                          <a:effectLst/>
                        </a:rPr>
                        <a:t> </a:t>
                      </a:r>
                      <a:r>
                        <a:rPr lang="pt-BR" sz="2400" u="none" strike="noStrike" dirty="0" err="1">
                          <a:effectLst/>
                        </a:rPr>
                        <a:t>to</a:t>
                      </a:r>
                      <a:r>
                        <a:rPr lang="pt-BR" sz="2400" u="none" strike="noStrike" dirty="0">
                          <a:effectLst/>
                        </a:rPr>
                        <a:t> 150 IOPS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90,8 IOPS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SSD Notebook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up to 55k IOPS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6125,2 IOPS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Fusion-IO ioDrive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up to 250k IOPS</a:t>
                      </a:r>
                      <a:endParaRPr lang="pt-BR" sz="2400" b="0" i="0" u="none" strike="noStrike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&lt;não se aplica&gt;</a:t>
                      </a:r>
                      <a:endParaRPr lang="pt-BR" sz="2400" b="0" i="0" u="none" strike="noStrike" dirty="0">
                        <a:solidFill>
                          <a:srgbClr val="17171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117630" y="1484784"/>
            <a:ext cx="9013546" cy="864096"/>
          </a:xfrm>
        </p:spPr>
        <p:txBody>
          <a:bodyPr>
            <a:normAutofit/>
          </a:bodyPr>
          <a:lstStyle/>
          <a:p>
            <a:r>
              <a:rPr lang="pt-BR" dirty="0" smtClean="0"/>
              <a:t>Custos fixos do SQL estão defasados</a:t>
            </a:r>
          </a:p>
        </p:txBody>
      </p:sp>
    </p:spTree>
    <p:extLst>
      <p:ext uri="{BB962C8B-B14F-4D97-AF65-F5344CB8AC3E}">
        <p14:creationId xmlns:p14="http://schemas.microsoft.com/office/powerpoint/2010/main" val="12990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I/O – </a:t>
            </a:r>
            <a:r>
              <a:rPr lang="en-US" sz="2400" dirty="0" err="1"/>
              <a:t>Custos</a:t>
            </a:r>
            <a:r>
              <a:rPr lang="en-US" sz="2400" dirty="0"/>
              <a:t> e DBCC SETIOWEIGHT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n-US" sz="3200" dirty="0" err="1" smtClean="0">
                <a:effectLst/>
              </a:rPr>
              <a:t>xEvent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>
                <a:effectLst/>
              </a:rPr>
              <a:t>- </a:t>
            </a:r>
            <a:r>
              <a:rPr lang="en-US" sz="3200" dirty="0" err="1">
                <a:effectLst/>
              </a:rPr>
              <a:t>inaccurate_cardinality_estimate</a:t>
            </a:r>
            <a:endParaRPr lang="pt-BR" sz="3200" dirty="0"/>
          </a:p>
        </p:txBody>
      </p:sp>
      <p:sp>
        <p:nvSpPr>
          <p:cNvPr id="46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102259" y="1196752"/>
            <a:ext cx="9013546" cy="4608512"/>
          </a:xfrm>
        </p:spPr>
        <p:txBody>
          <a:bodyPr>
            <a:normAutofit/>
          </a:bodyPr>
          <a:lstStyle/>
          <a:p>
            <a:r>
              <a:rPr lang="pt-BR" dirty="0" smtClean="0"/>
              <a:t>Evento utilizado para detectar planos com diferença no </a:t>
            </a:r>
            <a:r>
              <a:rPr lang="pt-BR" dirty="0" err="1" smtClean="0"/>
              <a:t>estimated</a:t>
            </a:r>
            <a:r>
              <a:rPr lang="pt-BR" dirty="0" smtClean="0"/>
              <a:t>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actual</a:t>
            </a:r>
            <a:r>
              <a:rPr lang="pt-BR" dirty="0" smtClean="0"/>
              <a:t> ...</a:t>
            </a:r>
          </a:p>
          <a:p>
            <a:r>
              <a:rPr lang="pt-BR" dirty="0" smtClean="0"/>
              <a:t>Cuidado com custo de capturar essa informação: </a:t>
            </a:r>
            <a:r>
              <a:rPr lang="pt-BR" sz="2400" i="1" dirty="0" smtClean="0"/>
              <a:t>“</a:t>
            </a:r>
            <a:r>
              <a:rPr lang="en-US" sz="2400" i="1" dirty="0"/>
              <a:t>Using this event can have a significant performance overhead so it should only be used when troubleshooting or monitoring specific problems for brief periods of time.</a:t>
            </a:r>
            <a:r>
              <a:rPr lang="pt-BR" sz="2400" i="1" dirty="0" smtClean="0"/>
              <a:t>”</a:t>
            </a:r>
          </a:p>
          <a:p>
            <a:r>
              <a:rPr lang="pt-BR" sz="2800" dirty="0" smtClean="0"/>
              <a:t>É disparado quando o número de linhas estimadas for maior que 5 vezes.</a:t>
            </a:r>
            <a:endParaRPr lang="pt-BR" sz="2800" dirty="0"/>
          </a:p>
          <a:p>
            <a:endParaRPr lang="pt-BR" sz="2800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22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xEvent</a:t>
            </a:r>
            <a:r>
              <a:rPr lang="en-US" sz="2400" dirty="0"/>
              <a:t> - </a:t>
            </a:r>
            <a:r>
              <a:rPr lang="en-US" sz="2400" dirty="0" err="1"/>
              <a:t>inaccurate_cardinality_estimate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6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1127" y="908720"/>
            <a:ext cx="8535292" cy="5810988"/>
          </a:xfrm>
        </p:spPr>
        <p:txBody>
          <a:bodyPr>
            <a:normAutofit/>
          </a:bodyPr>
          <a:lstStyle/>
          <a:p>
            <a:r>
              <a:rPr lang="pt-BR" dirty="0" smtClean="0"/>
              <a:t>DBCC </a:t>
            </a:r>
            <a:r>
              <a:rPr lang="pt-BR" dirty="0"/>
              <a:t>OPTIMIZER_WHATIF</a:t>
            </a:r>
          </a:p>
          <a:p>
            <a:r>
              <a:rPr lang="en-US" dirty="0"/>
              <a:t>Rules (DBCC RULEON/OFF, </a:t>
            </a:r>
            <a:r>
              <a:rPr lang="en-US" dirty="0" err="1"/>
              <a:t>QueryRuleOff</a:t>
            </a:r>
            <a:r>
              <a:rPr lang="en-US" dirty="0"/>
              <a:t>)</a:t>
            </a:r>
            <a:endParaRPr lang="pt-BR" dirty="0"/>
          </a:p>
          <a:p>
            <a:r>
              <a:rPr lang="pt-BR" dirty="0"/>
              <a:t>Índices hipotéticos (DBCC AUTOPILOT, SET </a:t>
            </a:r>
            <a:r>
              <a:rPr lang="pt-BR" dirty="0" smtClean="0"/>
              <a:t>AUTOPILOT</a:t>
            </a:r>
            <a:r>
              <a:rPr lang="pt-BR" dirty="0"/>
              <a:t>)</a:t>
            </a:r>
          </a:p>
          <a:p>
            <a:r>
              <a:rPr lang="pt-BR" dirty="0" smtClean="0"/>
              <a:t>Discos </a:t>
            </a:r>
            <a:r>
              <a:rPr lang="pt-BR" dirty="0" err="1"/>
              <a:t>SSDs</a:t>
            </a:r>
            <a:r>
              <a:rPr lang="pt-BR" dirty="0"/>
              <a:t> VS peso do custo de IO/CPU (DBCC SETIOWEIGHT, SETCPUWEIGHT)</a:t>
            </a:r>
          </a:p>
          <a:p>
            <a:r>
              <a:rPr lang="pt-BR" dirty="0" err="1"/>
              <a:t>xEvent</a:t>
            </a:r>
            <a:r>
              <a:rPr lang="pt-BR" dirty="0"/>
              <a:t> - </a:t>
            </a:r>
            <a:r>
              <a:rPr lang="pt-BR" dirty="0" err="1"/>
              <a:t>inaccurate_cardinality_estimate</a:t>
            </a:r>
            <a:endParaRPr lang="pt-BR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28195" y="0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/>
              <a:t>Comandos avançados</a:t>
            </a:r>
          </a:p>
        </p:txBody>
      </p:sp>
    </p:spTree>
    <p:extLst>
      <p:ext uri="{BB962C8B-B14F-4D97-AF65-F5344CB8AC3E}">
        <p14:creationId xmlns:p14="http://schemas.microsoft.com/office/powerpoint/2010/main" val="7661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pt-BR" dirty="0"/>
              <a:t>DBCC </a:t>
            </a:r>
            <a:r>
              <a:rPr lang="pt-BR" dirty="0" smtClean="0"/>
              <a:t>OPTIMIZER_WHATIF</a:t>
            </a:r>
            <a:br>
              <a:rPr lang="pt-BR" dirty="0" smtClean="0"/>
            </a:br>
            <a:r>
              <a:rPr lang="en-US" sz="2400" dirty="0" err="1"/>
              <a:t>Simulando</a:t>
            </a:r>
            <a:r>
              <a:rPr lang="en-US" sz="2400" dirty="0"/>
              <a:t> </a:t>
            </a:r>
            <a:r>
              <a:rPr lang="en-US" sz="2400" dirty="0" err="1"/>
              <a:t>ambiente</a:t>
            </a:r>
            <a:r>
              <a:rPr lang="en-US" sz="2400" dirty="0"/>
              <a:t> de </a:t>
            </a:r>
            <a:r>
              <a:rPr lang="en-US" sz="2400" dirty="0" err="1"/>
              <a:t>produção</a:t>
            </a:r>
            <a:endParaRPr lang="pt-BR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SQL Server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fatores</a:t>
            </a:r>
            <a:r>
              <a:rPr lang="en-US" dirty="0" smtClean="0"/>
              <a:t> para </a:t>
            </a:r>
            <a:r>
              <a:rPr lang="en-US" dirty="0" err="1" smtClean="0"/>
              <a:t>gerar</a:t>
            </a:r>
            <a:r>
              <a:rPr lang="en-US" dirty="0" smtClean="0"/>
              <a:t> um </a:t>
            </a:r>
            <a:r>
              <a:rPr lang="en-US" dirty="0" err="1" smtClean="0"/>
              <a:t>plano</a:t>
            </a:r>
            <a:r>
              <a:rPr lang="en-US" dirty="0" smtClean="0"/>
              <a:t>:</a:t>
            </a:r>
          </a:p>
          <a:p>
            <a:pPr lvl="1"/>
            <a:r>
              <a:rPr lang="pt-BR" b="1" dirty="0" err="1" smtClean="0"/>
              <a:t>Metadata</a:t>
            </a:r>
            <a:r>
              <a:rPr lang="pt-BR" b="1" dirty="0" smtClean="0"/>
              <a:t> das tabelas, ex.:  Índices, </a:t>
            </a:r>
            <a:r>
              <a:rPr lang="pt-BR" b="1" dirty="0" err="1" smtClean="0"/>
              <a:t>constraints</a:t>
            </a:r>
            <a:r>
              <a:rPr lang="pt-BR" b="1" dirty="0" smtClean="0"/>
              <a:t>, </a:t>
            </a:r>
            <a:r>
              <a:rPr lang="pt-BR" b="1" dirty="0" err="1" smtClean="0"/>
              <a:t>stats</a:t>
            </a:r>
            <a:r>
              <a:rPr lang="pt-BR" b="1" dirty="0" smtClean="0"/>
              <a:t> </a:t>
            </a:r>
            <a:r>
              <a:rPr lang="pt-BR" b="1" dirty="0" err="1" smtClean="0"/>
              <a:t>datatypes</a:t>
            </a:r>
            <a:r>
              <a:rPr lang="pt-BR" b="1" dirty="0" smtClean="0"/>
              <a:t>, </a:t>
            </a:r>
            <a:r>
              <a:rPr lang="pt-BR" b="1" dirty="0" err="1" smtClean="0"/>
              <a:t>nullable</a:t>
            </a:r>
            <a:r>
              <a:rPr lang="pt-BR" b="1" dirty="0" smtClean="0"/>
              <a:t>...</a:t>
            </a:r>
          </a:p>
          <a:p>
            <a:pPr lvl="1"/>
            <a:r>
              <a:rPr lang="pt-BR" b="1" dirty="0" err="1"/>
              <a:t>Session</a:t>
            </a:r>
            <a:r>
              <a:rPr lang="pt-BR" b="1" dirty="0"/>
              <a:t> SET </a:t>
            </a:r>
            <a:r>
              <a:rPr lang="pt-BR" b="1" dirty="0" smtClean="0"/>
              <a:t>OPTIONS, ex.: </a:t>
            </a:r>
            <a:r>
              <a:rPr lang="pt-BR" b="1" dirty="0" err="1" smtClean="0"/>
              <a:t>ANSI_NULLs</a:t>
            </a:r>
            <a:r>
              <a:rPr lang="pt-BR" b="1" dirty="0" smtClean="0"/>
              <a:t>...</a:t>
            </a:r>
          </a:p>
          <a:p>
            <a:pPr lvl="1"/>
            <a:r>
              <a:rPr lang="en-US" b="1" dirty="0" err="1" smtClean="0"/>
              <a:t>Número</a:t>
            </a:r>
            <a:r>
              <a:rPr lang="en-US" b="1" dirty="0" smtClean="0"/>
              <a:t> de </a:t>
            </a:r>
            <a:r>
              <a:rPr lang="en-US" b="1" dirty="0" err="1" smtClean="0"/>
              <a:t>linhas</a:t>
            </a:r>
            <a:r>
              <a:rPr lang="en-US" b="1" dirty="0" smtClean="0"/>
              <a:t>/</a:t>
            </a:r>
            <a:r>
              <a:rPr lang="en-US" b="1" dirty="0" err="1" smtClean="0"/>
              <a:t>páginas</a:t>
            </a:r>
            <a:endParaRPr lang="en-US" b="1" dirty="0" smtClean="0"/>
          </a:p>
          <a:p>
            <a:pPr lvl="1"/>
            <a:r>
              <a:rPr lang="en-US" b="1" dirty="0" err="1" smtClean="0"/>
              <a:t>Memória</a:t>
            </a:r>
            <a:r>
              <a:rPr lang="en-US" b="1" dirty="0" smtClean="0"/>
              <a:t> </a:t>
            </a:r>
            <a:r>
              <a:rPr lang="en-US" b="1" dirty="0" err="1" smtClean="0"/>
              <a:t>disponível</a:t>
            </a:r>
            <a:r>
              <a:rPr lang="en-US" b="1" dirty="0" smtClean="0"/>
              <a:t> para SQL Server</a:t>
            </a:r>
          </a:p>
          <a:p>
            <a:pPr lvl="1"/>
            <a:r>
              <a:rPr lang="en-US" b="1" dirty="0" err="1" smtClean="0"/>
              <a:t>Número</a:t>
            </a:r>
            <a:r>
              <a:rPr lang="en-US" b="1" dirty="0" smtClean="0"/>
              <a:t> de CPUs</a:t>
            </a:r>
          </a:p>
          <a:p>
            <a:pPr lvl="1"/>
            <a:r>
              <a:rPr lang="en-US" b="1" dirty="0" smtClean="0"/>
              <a:t>32/64 bits: 32 bits tem user mode address space </a:t>
            </a:r>
            <a:r>
              <a:rPr lang="en-US" b="1" dirty="0" err="1" smtClean="0"/>
              <a:t>limitado</a:t>
            </a:r>
            <a:r>
              <a:rPr lang="en-US" b="1" dirty="0" smtClean="0"/>
              <a:t>, </a:t>
            </a:r>
            <a:r>
              <a:rPr lang="en-US" b="1" dirty="0" err="1" smtClean="0"/>
              <a:t>ou</a:t>
            </a:r>
            <a:r>
              <a:rPr lang="en-US" b="1" dirty="0" smtClean="0"/>
              <a:t> </a:t>
            </a:r>
            <a:r>
              <a:rPr lang="en-US" b="1" dirty="0" err="1" smtClean="0"/>
              <a:t>seja</a:t>
            </a:r>
            <a:r>
              <a:rPr lang="en-US" b="1" dirty="0" smtClean="0"/>
              <a:t>, </a:t>
            </a:r>
            <a:r>
              <a:rPr lang="en-US" b="1" dirty="0" err="1" smtClean="0"/>
              <a:t>ainda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eu</a:t>
            </a:r>
            <a:r>
              <a:rPr lang="en-US" b="1" dirty="0" smtClean="0"/>
              <a:t> </a:t>
            </a:r>
            <a:r>
              <a:rPr lang="en-US" b="1" dirty="0" err="1" smtClean="0"/>
              <a:t>tenha</a:t>
            </a:r>
            <a:r>
              <a:rPr lang="en-US" b="1" dirty="0" smtClean="0"/>
              <a:t> 64GB , </a:t>
            </a:r>
            <a:r>
              <a:rPr lang="en-US" b="1" dirty="0" err="1" smtClean="0"/>
              <a:t>não</a:t>
            </a:r>
            <a:r>
              <a:rPr lang="en-US" b="1" dirty="0" smtClean="0"/>
              <a:t> </a:t>
            </a:r>
            <a:r>
              <a:rPr lang="en-US" b="1" dirty="0" err="1" smtClean="0"/>
              <a:t>posso</a:t>
            </a:r>
            <a:r>
              <a:rPr lang="en-US" b="1" dirty="0" smtClean="0"/>
              <a:t> </a:t>
            </a:r>
            <a:r>
              <a:rPr lang="en-US" b="1" dirty="0" err="1" smtClean="0"/>
              <a:t>usar</a:t>
            </a:r>
            <a:r>
              <a:rPr lang="en-US" b="1" dirty="0" smtClean="0"/>
              <a:t> </a:t>
            </a:r>
            <a:r>
              <a:rPr lang="en-US" b="1" dirty="0" err="1" smtClean="0"/>
              <a:t>mais</a:t>
            </a:r>
            <a:r>
              <a:rPr lang="en-US" b="1" dirty="0" smtClean="0"/>
              <a:t> de 2GB para processor um sort/hash…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pt-BR" dirty="0"/>
              <a:t>DBCC </a:t>
            </a:r>
            <a:r>
              <a:rPr lang="pt-BR" dirty="0" smtClean="0"/>
              <a:t>OPTIMIZER_WHATIF</a:t>
            </a:r>
            <a:br>
              <a:rPr lang="pt-BR" dirty="0" smtClean="0"/>
            </a:br>
            <a:r>
              <a:rPr lang="en-US" sz="2400" dirty="0" err="1"/>
              <a:t>Simulando</a:t>
            </a:r>
            <a:r>
              <a:rPr lang="en-US" sz="2400" dirty="0"/>
              <a:t> </a:t>
            </a:r>
            <a:r>
              <a:rPr lang="en-US" sz="2400" dirty="0" err="1"/>
              <a:t>ambiente</a:t>
            </a:r>
            <a:r>
              <a:rPr lang="en-US" sz="2400" dirty="0"/>
              <a:t> de </a:t>
            </a:r>
            <a:r>
              <a:rPr lang="en-US" sz="2400" dirty="0" err="1"/>
              <a:t>produção</a:t>
            </a:r>
            <a:endParaRPr lang="pt-BR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banco</a:t>
            </a:r>
            <a:r>
              <a:rPr lang="en-US" dirty="0" smtClean="0"/>
              <a:t> de dados com </a:t>
            </a:r>
            <a:r>
              <a:rPr lang="en-US" dirty="0" err="1" smtClean="0"/>
              <a:t>estatísticas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STATISTICS … WITH ROWCOUNT = ?, PAGECOUNT = ?, </a:t>
            </a:r>
            <a:r>
              <a:rPr lang="en-US" dirty="0">
                <a:solidFill>
                  <a:srgbClr val="FF0000"/>
                </a:solidFill>
              </a:rPr>
              <a:t>STATS_STREAM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DBCC OPTIMIZER_WHATIF ()</a:t>
            </a:r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o </a:t>
            </a:r>
            <a:r>
              <a:rPr lang="en-US" dirty="0" err="1"/>
              <a:t>número</a:t>
            </a:r>
            <a:r>
              <a:rPr lang="en-US" dirty="0"/>
              <a:t> de CPUs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smtClean="0"/>
              <a:t>8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DBCC </a:t>
            </a:r>
            <a:r>
              <a:rPr lang="en-US" i="1" dirty="0"/>
              <a:t>OPTIMIZER_WHATIF(1, 8</a:t>
            </a:r>
            <a:r>
              <a:rPr lang="en-US" i="1" dirty="0" smtClean="0"/>
              <a:t>);</a:t>
            </a:r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smtClean="0"/>
              <a:t>2GB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DBCC </a:t>
            </a:r>
            <a:r>
              <a:rPr lang="en-US" i="1" dirty="0"/>
              <a:t>OPTIMIZER_WHATIF(2, 2048</a:t>
            </a:r>
            <a:r>
              <a:rPr lang="en-US" i="1" dirty="0" smtClean="0"/>
              <a:t>); </a:t>
            </a:r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32 </a:t>
            </a:r>
            <a:r>
              <a:rPr lang="en-US" dirty="0" smtClean="0"/>
              <a:t>bits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	DBCC </a:t>
            </a:r>
            <a:r>
              <a:rPr lang="en-US" i="1" dirty="0"/>
              <a:t>OPTIMIZER_WHATIF(3, 32</a:t>
            </a:r>
            <a:r>
              <a:rPr lang="en-US" i="1" dirty="0" smtClean="0"/>
              <a:t>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04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pt-BR" dirty="0"/>
              <a:t>DBCC </a:t>
            </a:r>
            <a:r>
              <a:rPr lang="pt-BR" dirty="0" smtClean="0"/>
              <a:t>OPTIMIZER_WHATIF</a:t>
            </a:r>
            <a:br>
              <a:rPr lang="pt-BR" dirty="0" smtClean="0"/>
            </a:br>
            <a:r>
              <a:rPr lang="en-US" sz="2400" dirty="0" err="1"/>
              <a:t>Simulando</a:t>
            </a:r>
            <a:r>
              <a:rPr lang="en-US" sz="2400" dirty="0"/>
              <a:t> </a:t>
            </a:r>
            <a:r>
              <a:rPr lang="en-US" sz="2400" dirty="0" err="1"/>
              <a:t>ambiente</a:t>
            </a:r>
            <a:r>
              <a:rPr lang="en-US" sz="2400" dirty="0"/>
              <a:t> de </a:t>
            </a:r>
            <a:r>
              <a:rPr lang="en-US" sz="2400" dirty="0" err="1"/>
              <a:t>produção</a:t>
            </a:r>
            <a:endParaRPr lang="pt-BR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banco</a:t>
            </a:r>
            <a:r>
              <a:rPr lang="en-US" dirty="0" smtClean="0"/>
              <a:t> de dados com </a:t>
            </a:r>
            <a:r>
              <a:rPr lang="en-US" dirty="0" err="1" smtClean="0"/>
              <a:t>estatísticas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STATISTICS … WITH ROWCOUNT = ?, PAGECOUNT = ?, </a:t>
            </a:r>
            <a:r>
              <a:rPr lang="en-US" dirty="0">
                <a:solidFill>
                  <a:srgbClr val="FF0000"/>
                </a:solidFill>
              </a:rPr>
              <a:t>STATS_STREAM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DBCC OPTIMIZER_WHATIF ()</a:t>
            </a:r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o </a:t>
            </a:r>
            <a:r>
              <a:rPr lang="en-US" dirty="0" err="1"/>
              <a:t>número</a:t>
            </a:r>
            <a:r>
              <a:rPr lang="en-US" dirty="0"/>
              <a:t> de CPUs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smtClean="0"/>
              <a:t>8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DBCC </a:t>
            </a:r>
            <a:r>
              <a:rPr lang="en-US" i="1" dirty="0"/>
              <a:t>OPTIMIZER_WHATIF(1, 8</a:t>
            </a:r>
            <a:r>
              <a:rPr lang="en-US" i="1" dirty="0" smtClean="0"/>
              <a:t>);</a:t>
            </a:r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smtClean="0"/>
              <a:t>2GB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DBCC </a:t>
            </a:r>
            <a:r>
              <a:rPr lang="en-US" i="1" dirty="0"/>
              <a:t>OPTIMIZER_WHATIF(2, 2048</a:t>
            </a:r>
            <a:r>
              <a:rPr lang="en-US" i="1" dirty="0" smtClean="0"/>
              <a:t>); </a:t>
            </a:r>
            <a:endParaRPr lang="en-US" i="1" dirty="0"/>
          </a:p>
          <a:p>
            <a:pPr marL="457200" lvl="1" indent="0">
              <a:buNone/>
            </a:pPr>
            <a:r>
              <a:rPr lang="en-US" dirty="0" smtClean="0"/>
              <a:t>-- </a:t>
            </a:r>
            <a:r>
              <a:rPr lang="en-US" dirty="0"/>
              <a:t>Seta 32 </a:t>
            </a:r>
            <a:r>
              <a:rPr lang="en-US" dirty="0" smtClean="0"/>
              <a:t>bits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	DBCC </a:t>
            </a:r>
            <a:r>
              <a:rPr lang="en-US" i="1" dirty="0"/>
              <a:t>OPTIMIZER_WHATIF(3, 32</a:t>
            </a:r>
            <a:r>
              <a:rPr lang="en-US" i="1" dirty="0" smtClean="0"/>
              <a:t>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42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DBCC OPTIMIZER_WHATIF()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en-US" sz="3200" dirty="0" smtClean="0">
                <a:effectLst/>
              </a:rPr>
              <a:t>Rules, DBCC RULEON/OFF e </a:t>
            </a:r>
            <a:r>
              <a:rPr lang="en-US" sz="3200" dirty="0" err="1" smtClean="0">
                <a:effectLst/>
              </a:rPr>
              <a:t>QueryRuleOff</a:t>
            </a:r>
            <a:endParaRPr lang="pt-BR" sz="3200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É possível influenciar quais regras serão consideradas para criação de um plano</a:t>
            </a:r>
          </a:p>
          <a:p>
            <a:pPr lvl="1"/>
            <a:r>
              <a:rPr lang="pt-BR" dirty="0" smtClean="0"/>
              <a:t>DBCC RULEON e DBCC RULEOFF</a:t>
            </a:r>
          </a:p>
          <a:p>
            <a:pPr lvl="1"/>
            <a:r>
              <a:rPr lang="pt-BR" dirty="0" smtClean="0"/>
              <a:t>Hint OPTION(</a:t>
            </a:r>
            <a:r>
              <a:rPr lang="pt-BR" dirty="0" err="1" smtClean="0"/>
              <a:t>QueryRuleOFF</a:t>
            </a:r>
            <a:r>
              <a:rPr lang="pt-BR" dirty="0" smtClean="0"/>
              <a:t> &lt;</a:t>
            </a:r>
            <a:r>
              <a:rPr lang="pt-BR" dirty="0" err="1" smtClean="0"/>
              <a:t>NomeRegra</a:t>
            </a:r>
            <a:r>
              <a:rPr lang="pt-BR" dirty="0" smtClean="0"/>
              <a:t>&gt;)</a:t>
            </a:r>
          </a:p>
          <a:p>
            <a:r>
              <a:rPr lang="en-US" dirty="0" smtClean="0"/>
              <a:t>DMV </a:t>
            </a:r>
            <a:r>
              <a:rPr lang="pt-BR" dirty="0" err="1" smtClean="0"/>
              <a:t>sys.dm_exec_query_transformation_stats</a:t>
            </a:r>
            <a:r>
              <a:rPr lang="en-US" dirty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para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regras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  <a:p>
            <a:r>
              <a:rPr lang="en-US" dirty="0" err="1" smtClean="0"/>
              <a:t>Útil</a:t>
            </a:r>
            <a:r>
              <a:rPr lang="en-US" dirty="0" smtClean="0"/>
              <a:t> para testes e </a:t>
            </a:r>
            <a:r>
              <a:rPr lang="en-US" dirty="0" err="1" smtClean="0"/>
              <a:t>correção</a:t>
            </a:r>
            <a:r>
              <a:rPr lang="en-US" dirty="0" smtClean="0"/>
              <a:t> de bugs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planos</a:t>
            </a:r>
            <a:endParaRPr lang="en-US" dirty="0" smtClean="0"/>
          </a:p>
          <a:p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optar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“</a:t>
            </a:r>
            <a:r>
              <a:rPr lang="en-US" dirty="0" err="1" smtClean="0"/>
              <a:t>suportados</a:t>
            </a:r>
            <a:r>
              <a:rPr lang="en-US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4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Rules, DBCC RULEON/OFF e </a:t>
            </a:r>
            <a:r>
              <a:rPr lang="en-US" sz="2400" dirty="0" err="1"/>
              <a:t>QueryRuleOff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188640"/>
            <a:ext cx="9001156" cy="714356"/>
          </a:xfrm>
        </p:spPr>
        <p:txBody>
          <a:bodyPr/>
          <a:lstStyle/>
          <a:p>
            <a:r>
              <a:rPr lang="pt-BR" dirty="0" smtClean="0">
                <a:effectLst/>
              </a:rPr>
              <a:t>Índices hipotéticos</a:t>
            </a:r>
            <a:endParaRPr lang="pt-BR" dirty="0"/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496" y="1304131"/>
            <a:ext cx="9013546" cy="4429125"/>
          </a:xfrm>
        </p:spPr>
        <p:txBody>
          <a:bodyPr>
            <a:normAutofit/>
          </a:bodyPr>
          <a:lstStyle/>
          <a:p>
            <a:r>
              <a:rPr lang="pt-BR" dirty="0" smtClean="0"/>
              <a:t>Criar índices hipotéticos que contém apenas estatística relacionada ao índice</a:t>
            </a:r>
          </a:p>
          <a:p>
            <a:r>
              <a:rPr lang="pt-BR" dirty="0" smtClean="0"/>
              <a:t>Útil para testar “utilidade do índice” e não esperar por horas para criação do índice</a:t>
            </a:r>
          </a:p>
          <a:p>
            <a:r>
              <a:rPr lang="pt-BR" dirty="0" smtClean="0"/>
              <a:t>Complexo pois requer uso de sintaxes específicas para que o índice seja considerado</a:t>
            </a:r>
          </a:p>
          <a:p>
            <a:r>
              <a:rPr lang="pt-BR" dirty="0" smtClean="0"/>
              <a:t>Método utilizado pelo DTA para verificar se índices serão benéficos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99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6411</TotalTime>
  <Words>528</Words>
  <Application>Microsoft Office PowerPoint</Application>
  <PresentationFormat>On-screen Show (4:3)</PresentationFormat>
  <Paragraphs>99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Euphemia</vt:lpstr>
      <vt:lpstr>Euphemia UCAS</vt:lpstr>
      <vt:lpstr>Wingdings</vt:lpstr>
      <vt:lpstr>Curso SQL Server 2010</vt:lpstr>
      <vt:lpstr>PowerPoint Presentation</vt:lpstr>
      <vt:lpstr>PowerPoint Presentation</vt:lpstr>
      <vt:lpstr>DBCC OPTIMIZER_WHATIF Simulando ambiente de produção</vt:lpstr>
      <vt:lpstr>DBCC OPTIMIZER_WHATIF Simulando ambiente de produção</vt:lpstr>
      <vt:lpstr>DBCC OPTIMIZER_WHATIF Simulando ambiente de produção</vt:lpstr>
      <vt:lpstr>DBCC OPTIMIZER_WHATIF()</vt:lpstr>
      <vt:lpstr>Rules, DBCC RULEON/OFF e QueryRuleOff</vt:lpstr>
      <vt:lpstr>Rules, DBCC RULEON/OFF e QueryRuleOff</vt:lpstr>
      <vt:lpstr>Índices hipotéticos</vt:lpstr>
      <vt:lpstr>Índices hipotéticos</vt:lpstr>
      <vt:lpstr>I/O – Custos e DBCC SETIOWEIGHT</vt:lpstr>
      <vt:lpstr>I/O – Custos e DBCC SETIOWEIGHT</vt:lpstr>
      <vt:lpstr>I/O – Custos e DBCC SETIOWEIGHT</vt:lpstr>
      <vt:lpstr>I/O – Custos e DBCC SETIOWEIGHT</vt:lpstr>
      <vt:lpstr>xEvent - inaccurate_cardinality_estimate</vt:lpstr>
      <vt:lpstr>xEvent - inaccurate_cardinality_estimate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Amorim</cp:lastModifiedBy>
  <cp:revision>544</cp:revision>
  <dcterms:created xsi:type="dcterms:W3CDTF">2010-05-17T16:38:52Z</dcterms:created>
  <dcterms:modified xsi:type="dcterms:W3CDTF">2014-08-27T21:04:25Z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