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87" r:id="rId6"/>
    <p:sldId id="308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286" r:id="rId28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1" autoAdjust="0"/>
    <p:restoredTop sz="94660"/>
  </p:normalViewPr>
  <p:slideViewPr>
    <p:cSldViewPr>
      <p:cViewPr varScale="1">
        <p:scale>
          <a:sx n="66" d="100"/>
          <a:sy n="66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6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28/08/2014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microsoft.com/office/2007/relationships/hdphoto" Target="../media/hdphoto3.wdp"/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6.png"/><Relationship Id="rId2" Type="http://schemas.openxmlformats.org/officeDocument/2006/relationships/image" Target="../media/image13.gif"/><Relationship Id="rId16" Type="http://schemas.microsoft.com/office/2007/relationships/hdphoto" Target="../media/hdphoto2.wdp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33.png"/><Relationship Id="rId18" Type="http://schemas.openxmlformats.org/officeDocument/2006/relationships/hyperlink" Target="http://tkyte.blogspot.com/2009/01/all-about-joins.html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microsoft.com/office/2007/relationships/hdphoto" Target="../media/hdphoto7.wdp"/><Relationship Id="rId17" Type="http://schemas.microsoft.com/office/2007/relationships/hdphoto" Target="../media/hdphoto9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5" Type="http://schemas.openxmlformats.org/officeDocument/2006/relationships/image" Target="../media/image13.gif"/><Relationship Id="rId10" Type="http://schemas.microsoft.com/office/2007/relationships/hdphoto" Target="../media/hdphoto1.wdp"/><Relationship Id="rId4" Type="http://schemas.microsoft.com/office/2007/relationships/hdphoto" Target="../media/hdphoto4.wdp"/><Relationship Id="rId9" Type="http://schemas.openxmlformats.org/officeDocument/2006/relationships/image" Target="../media/image24.png"/><Relationship Id="rId1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9.png"/><Relationship Id="rId18" Type="http://schemas.microsoft.com/office/2007/relationships/hdphoto" Target="../media/hdphoto6.wdp"/><Relationship Id="rId26" Type="http://schemas.microsoft.com/office/2007/relationships/hdphoto" Target="../media/hdphoto3.wdp"/><Relationship Id="rId3" Type="http://schemas.openxmlformats.org/officeDocument/2006/relationships/image" Target="../media/image29.png"/><Relationship Id="rId21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microsoft.com/office/2007/relationships/hdphoto" Target="../media/hdphoto12.wdp"/><Relationship Id="rId17" Type="http://schemas.openxmlformats.org/officeDocument/2006/relationships/image" Target="../media/image31.png"/><Relationship Id="rId25" Type="http://schemas.openxmlformats.org/officeDocument/2006/relationships/image" Target="../media/image26.png"/><Relationship Id="rId2" Type="http://schemas.openxmlformats.org/officeDocument/2006/relationships/image" Target="../media/image13.gif"/><Relationship Id="rId16" Type="http://schemas.microsoft.com/office/2007/relationships/hdphoto" Target="../media/hdphoto5.wdp"/><Relationship Id="rId20" Type="http://schemas.microsoft.com/office/2007/relationships/hdphoto" Target="../media/hdphoto7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3.xml"/><Relationship Id="rId6" Type="http://schemas.microsoft.com/office/2007/relationships/hdphoto" Target="../media/hdphoto10.wdp"/><Relationship Id="rId11" Type="http://schemas.openxmlformats.org/officeDocument/2006/relationships/image" Target="../media/image38.png"/><Relationship Id="rId24" Type="http://schemas.microsoft.com/office/2007/relationships/hdphoto" Target="../media/hdphoto2.wdp"/><Relationship Id="rId5" Type="http://schemas.openxmlformats.org/officeDocument/2006/relationships/image" Target="../media/image35.png"/><Relationship Id="rId15" Type="http://schemas.openxmlformats.org/officeDocument/2006/relationships/image" Target="../media/image30.png"/><Relationship Id="rId23" Type="http://schemas.openxmlformats.org/officeDocument/2006/relationships/image" Target="../media/image25.png"/><Relationship Id="rId28" Type="http://schemas.openxmlformats.org/officeDocument/2006/relationships/image" Target="../media/image34.png"/><Relationship Id="rId10" Type="http://schemas.microsoft.com/office/2007/relationships/hdphoto" Target="../media/hdphoto11.wdp"/><Relationship Id="rId19" Type="http://schemas.openxmlformats.org/officeDocument/2006/relationships/image" Target="../media/image40.png"/><Relationship Id="rId4" Type="http://schemas.microsoft.com/office/2007/relationships/hdphoto" Target="../media/hdphoto4.wdp"/><Relationship Id="rId9" Type="http://schemas.openxmlformats.org/officeDocument/2006/relationships/image" Target="../media/image37.png"/><Relationship Id="rId14" Type="http://schemas.microsoft.com/office/2007/relationships/hdphoto" Target="../media/hdphoto13.wdp"/><Relationship Id="rId22" Type="http://schemas.microsoft.com/office/2007/relationships/hdphoto" Target="../media/hdphoto1.wdp"/><Relationship Id="rId27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1.png"/><Relationship Id="rId18" Type="http://schemas.microsoft.com/office/2007/relationships/hdphoto" Target="../media/hdphoto1.wdp"/><Relationship Id="rId26" Type="http://schemas.openxmlformats.org/officeDocument/2006/relationships/image" Target="../media/image37.png"/><Relationship Id="rId3" Type="http://schemas.openxmlformats.org/officeDocument/2006/relationships/image" Target="../media/image35.png"/><Relationship Id="rId21" Type="http://schemas.openxmlformats.org/officeDocument/2006/relationships/image" Target="../media/image26.png"/><Relationship Id="rId7" Type="http://schemas.openxmlformats.org/officeDocument/2006/relationships/image" Target="../media/image38.png"/><Relationship Id="rId12" Type="http://schemas.microsoft.com/office/2007/relationships/hdphoto" Target="../media/hdphoto5.wdp"/><Relationship Id="rId17" Type="http://schemas.openxmlformats.org/officeDocument/2006/relationships/image" Target="../media/image24.png"/><Relationship Id="rId25" Type="http://schemas.microsoft.com/office/2007/relationships/hdphoto" Target="../media/hdphoto4.wdp"/><Relationship Id="rId2" Type="http://schemas.openxmlformats.org/officeDocument/2006/relationships/image" Target="../media/image13.gif"/><Relationship Id="rId16" Type="http://schemas.microsoft.com/office/2007/relationships/hdphoto" Target="../media/hdphoto7.wdp"/><Relationship Id="rId20" Type="http://schemas.microsoft.com/office/2007/relationships/hdphoto" Target="../media/hdphoto2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3.xml"/><Relationship Id="rId6" Type="http://schemas.microsoft.com/office/2007/relationships/hdphoto" Target="../media/hdphoto8.wdp"/><Relationship Id="rId11" Type="http://schemas.openxmlformats.org/officeDocument/2006/relationships/image" Target="../media/image30.png"/><Relationship Id="rId24" Type="http://schemas.openxmlformats.org/officeDocument/2006/relationships/image" Target="../media/image29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43.png"/><Relationship Id="rId28" Type="http://schemas.openxmlformats.org/officeDocument/2006/relationships/image" Target="../media/image34.png"/><Relationship Id="rId10" Type="http://schemas.microsoft.com/office/2007/relationships/hdphoto" Target="../media/hdphoto13.wdp"/><Relationship Id="rId19" Type="http://schemas.openxmlformats.org/officeDocument/2006/relationships/image" Target="../media/image25.png"/><Relationship Id="rId4" Type="http://schemas.microsoft.com/office/2007/relationships/hdphoto" Target="../media/hdphoto10.wdp"/><Relationship Id="rId9" Type="http://schemas.openxmlformats.org/officeDocument/2006/relationships/image" Target="../media/image39.png"/><Relationship Id="rId14" Type="http://schemas.microsoft.com/office/2007/relationships/hdphoto" Target="../media/hdphoto6.wdp"/><Relationship Id="rId22" Type="http://schemas.microsoft.com/office/2007/relationships/hdphoto" Target="../media/hdphoto3.wdp"/><Relationship Id="rId27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Loop </a:t>
            </a:r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340" y="22527"/>
            <a:ext cx="9001156" cy="714356"/>
          </a:xfrm>
        </p:spPr>
        <p:txBody>
          <a:bodyPr/>
          <a:lstStyle/>
          <a:p>
            <a:r>
              <a:rPr lang="en-US" dirty="0"/>
              <a:t>Merge Join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0" y="836712"/>
            <a:ext cx="9144000" cy="57051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Um dos </a:t>
            </a:r>
            <a:r>
              <a:rPr lang="en-US" sz="2000" dirty="0" err="1" smtClean="0"/>
              <a:t>três</a:t>
            </a:r>
            <a:r>
              <a:rPr lang="en-US" sz="2000" dirty="0" smtClean="0"/>
              <a:t> </a:t>
            </a:r>
            <a:r>
              <a:rPr lang="en-US" sz="2000" dirty="0" err="1" smtClean="0"/>
              <a:t>tipos</a:t>
            </a:r>
            <a:r>
              <a:rPr lang="en-US" sz="2000" dirty="0" smtClean="0"/>
              <a:t> de </a:t>
            </a: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utilizados</a:t>
            </a:r>
            <a:r>
              <a:rPr lang="en-US" sz="2000" dirty="0" smtClean="0"/>
              <a:t> </a:t>
            </a:r>
            <a:r>
              <a:rPr lang="en-US" sz="2000" dirty="0" err="1" smtClean="0"/>
              <a:t>pelo</a:t>
            </a:r>
            <a:r>
              <a:rPr lang="en-US" sz="2000" dirty="0" smtClean="0"/>
              <a:t> SQL Server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efetuar</a:t>
            </a:r>
            <a:r>
              <a:rPr lang="en-US" sz="2000" dirty="0" smtClean="0"/>
              <a:t> um join</a:t>
            </a:r>
            <a:endParaRPr lang="pt-BR" sz="2000" dirty="0" smtClean="0"/>
          </a:p>
          <a:p>
            <a:r>
              <a:rPr lang="pt-BR" sz="2000" dirty="0" smtClean="0"/>
              <a:t>Aproveita </a:t>
            </a:r>
            <a:r>
              <a:rPr lang="pt-BR" sz="2000" dirty="0"/>
              <a:t>a ordenação das tabelas para otimizar o processo de </a:t>
            </a:r>
            <a:r>
              <a:rPr lang="pt-BR" sz="2000" dirty="0" smtClean="0"/>
              <a:t>Join</a:t>
            </a:r>
          </a:p>
          <a:p>
            <a:r>
              <a:rPr lang="en-US" sz="2000" dirty="0" err="1" smtClean="0"/>
              <a:t>Excelente</a:t>
            </a:r>
            <a:r>
              <a:rPr lang="en-US" sz="2000" dirty="0" smtClean="0"/>
              <a:t> performance </a:t>
            </a:r>
            <a:r>
              <a:rPr lang="en-US" sz="2000" dirty="0" err="1" smtClean="0"/>
              <a:t>quando</a:t>
            </a:r>
            <a:r>
              <a:rPr lang="en-US" sz="2000" dirty="0" smtClean="0"/>
              <a:t> dados </a:t>
            </a:r>
            <a:r>
              <a:rPr lang="en-US" sz="2000" dirty="0" err="1" smtClean="0"/>
              <a:t>já</a:t>
            </a:r>
            <a:r>
              <a:rPr lang="en-US" sz="2000" dirty="0" smtClean="0"/>
              <a:t> </a:t>
            </a:r>
            <a:r>
              <a:rPr lang="en-US" sz="2000" dirty="0" err="1" smtClean="0"/>
              <a:t>estão</a:t>
            </a:r>
            <a:r>
              <a:rPr lang="en-US" sz="2000" dirty="0" smtClean="0"/>
              <a:t> </a:t>
            </a:r>
            <a:r>
              <a:rPr lang="en-US" sz="2000" dirty="0" err="1" smtClean="0"/>
              <a:t>ordenados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índices</a:t>
            </a:r>
            <a:endParaRPr lang="en-US" sz="2000" dirty="0" smtClean="0"/>
          </a:p>
          <a:p>
            <a:r>
              <a:rPr lang="en-US" sz="2000" dirty="0" err="1" smtClean="0"/>
              <a:t>Cuidado</a:t>
            </a:r>
            <a:r>
              <a:rPr lang="en-US" sz="2000" dirty="0" smtClean="0"/>
              <a:t> com Many to Many = True</a:t>
            </a:r>
            <a:endParaRPr lang="pt-BR" sz="2000" dirty="0"/>
          </a:p>
          <a:p>
            <a:r>
              <a:rPr lang="pt-BR" sz="2000" dirty="0" err="1"/>
              <a:t>Pseudo</a:t>
            </a:r>
            <a:r>
              <a:rPr lang="pt-BR" sz="2000" dirty="0"/>
              <a:t> </a:t>
            </a:r>
            <a:r>
              <a:rPr lang="pt-BR" sz="2000" dirty="0" err="1"/>
              <a:t>code</a:t>
            </a:r>
            <a:r>
              <a:rPr lang="pt-BR" sz="2000" dirty="0"/>
              <a:t> para o algoritmo de Merge Join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1475656" y="2780928"/>
            <a:ext cx="5832109" cy="3860728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Get first row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Tabela1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from input 1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Get first row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Tabela2 from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input 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While not at the end of either input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Begin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If Tabela1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joins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with Tabela2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Begin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   Output(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Tabela1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Tabela2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Get next row Tabela2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from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input 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end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else if Tabela1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&lt;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Tabela2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get next row Tabela1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from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input 1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else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get next row Tabela2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form 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input 2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end</a:t>
            </a:r>
            <a:endParaRPr lang="it-IT" sz="16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026" name="Picture 2" descr="C:\Users\Fabiano\AppData\Local\Microsoft\Windows\Temporary Internet Files\Content.IE5\B2LGAAEI\MM900162965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5559"/>
            <a:ext cx="143565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abiano\AppData\Local\Microsoft\Windows\Temporary Internet Files\Content.IE5\U07FX6UW\MM90029695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1124"/>
            <a:ext cx="1578722" cy="124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308133"/>
            <a:ext cx="9144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95" y="2374807"/>
            <a:ext cx="7334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41483"/>
            <a:ext cx="638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49" y="2396209"/>
            <a:ext cx="647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8121"/>
            <a:ext cx="7620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2484345"/>
            <a:ext cx="6381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08133"/>
            <a:ext cx="790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96" y="2231932"/>
            <a:ext cx="6381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99" y="2181896"/>
            <a:ext cx="6667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86" y="2317658"/>
            <a:ext cx="704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64" y="4320649"/>
            <a:ext cx="5619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697" y="4274508"/>
            <a:ext cx="6286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57192" y="4397213"/>
            <a:ext cx="6667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86450" y="4320650"/>
            <a:ext cx="5619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3" y="4366184"/>
            <a:ext cx="1236539" cy="111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98" y="4516782"/>
            <a:ext cx="1063948" cy="96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6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04" y="3698255"/>
            <a:ext cx="914400" cy="185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7"/>
            <a:ext cx="934591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2239" y1="28718" x2="52239" y2="28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08" y="3428999"/>
            <a:ext cx="638175" cy="212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590" y="3212977"/>
            <a:ext cx="70485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58571" y1="23232" x2="58571" y2="23232"/>
                        <a14:foregroundMark x1="60000" y1="7576" x2="60000" y2="7576"/>
                        <a14:foregroundMark x1="41429" y1="21717" x2="41429" y2="21717"/>
                        <a14:foregroundMark x1="32857" y1="24747" x2="32857" y2="24747"/>
                        <a14:foregroundMark x1="47143" y1="28283" x2="47143" y2="28283"/>
                        <a14:foregroundMark x1="35714" y1="31313" x2="35714" y2="31313"/>
                        <a14:foregroundMark x1="24286" y1="35354" x2="24286" y2="35354"/>
                        <a14:foregroundMark x1="74286" y1="43434" x2="74286" y2="43434"/>
                        <a14:foregroundMark x1="74286" y1="39394" x2="74286" y2="39394"/>
                        <a14:foregroundMark x1="74286" y1="35354" x2="74286" y2="35354"/>
                        <a14:foregroundMark x1="71429" y1="27778" x2="71429" y2="27778"/>
                        <a14:foregroundMark x1="71429" y1="21717" x2="71429" y2="21717"/>
                        <a14:foregroundMark x1="45714" y1="13131" x2="45714" y2="13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06064" y="3690673"/>
            <a:ext cx="653613" cy="184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6" y="3428999"/>
            <a:ext cx="638175" cy="212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tângulo 8"/>
          <p:cNvSpPr/>
          <p:nvPr/>
        </p:nvSpPr>
        <p:spPr>
          <a:xfrm>
            <a:off x="899699" y="44624"/>
            <a:ext cx="7478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 smtClean="0">
                <a:ln w="10541" cmpd="sng">
                  <a:solidFill>
                    <a:srgbClr val="003F54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3F54">
                        <a:tint val="40000"/>
                        <a:satMod val="250000"/>
                      </a:srgbClr>
                    </a:gs>
                    <a:gs pos="9000">
                      <a:srgbClr val="003F54">
                        <a:tint val="52000"/>
                        <a:satMod val="300000"/>
                      </a:srgbClr>
                    </a:gs>
                    <a:gs pos="50000">
                      <a:srgbClr val="003F54">
                        <a:shade val="20000"/>
                        <a:satMod val="300000"/>
                      </a:srgbClr>
                    </a:gs>
                    <a:gs pos="79000">
                      <a:srgbClr val="003F54">
                        <a:tint val="52000"/>
                        <a:satMod val="300000"/>
                      </a:srgbClr>
                    </a:gs>
                    <a:gs pos="100000">
                      <a:srgbClr val="003F54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Merge Join – Dança de Salão</a:t>
            </a:r>
            <a:endParaRPr kumimoji="0" lang="pt-BR" sz="4800" b="1" i="0" u="none" strike="noStrike" kern="0" cap="none" spc="0" normalizeH="0" baseline="0" noProof="0" dirty="0">
              <a:ln w="10541" cmpd="sng">
                <a:solidFill>
                  <a:srgbClr val="003F54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003F54">
                      <a:tint val="40000"/>
                      <a:satMod val="250000"/>
                    </a:srgbClr>
                  </a:gs>
                  <a:gs pos="9000">
                    <a:srgbClr val="003F54">
                      <a:tint val="52000"/>
                      <a:satMod val="300000"/>
                    </a:srgbClr>
                  </a:gs>
                  <a:gs pos="50000">
                    <a:srgbClr val="003F54">
                      <a:shade val="20000"/>
                      <a:satMod val="300000"/>
                    </a:srgbClr>
                  </a:gs>
                  <a:gs pos="79000">
                    <a:srgbClr val="003F54">
                      <a:tint val="52000"/>
                      <a:satMod val="300000"/>
                    </a:srgbClr>
                  </a:gs>
                  <a:gs pos="100000">
                    <a:srgbClr val="003F54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pic>
        <p:nvPicPr>
          <p:cNvPr id="14" name="Picture 2" descr="C:\Users\Fabiano\AppData\Local\Microsoft\Windows\Temporary Internet Files\Content.IE5\B2LGAAEI\MM900162965[1].gif"/>
          <p:cNvPicPr>
            <a:picLocks noChangeAspect="1" noChangeArrowheads="1" noCrop="1"/>
          </p:cNvPicPr>
          <p:nvPr/>
        </p:nvPicPr>
        <p:blipFill>
          <a:blip r:embed="rId1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48" y="1340768"/>
            <a:ext cx="978858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79558" y1="44737" x2="79558" y2="44737"/>
                        <a14:foregroundMark x1="66851" y1="44737" x2="66851" y2="44737"/>
                        <a14:foregroundMark x1="65746" y1="35965" x2="65746" y2="35965"/>
                        <a14:foregroundMark x1="8287" y1="12281" x2="8287" y2="12281"/>
                        <a14:foregroundMark x1="2762" y1="21930" x2="2762" y2="21930"/>
                        <a14:foregroundMark x1="44751" y1="42105" x2="44751" y2="42105"/>
                        <a14:foregroundMark x1="43646" y1="22807" x2="43646" y2="22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3031"/>
            <a:ext cx="2511570" cy="15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9"/>
          <p:cNvSpPr txBox="1"/>
          <p:nvPr/>
        </p:nvSpPr>
        <p:spPr>
          <a:xfrm>
            <a:off x="2089242" y="5868561"/>
            <a:ext cx="4859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171717"/>
                </a:solidFill>
                <a:effectLst/>
                <a:uLnTx/>
                <a:uFillTx/>
              </a:rPr>
              <a:t>Analogia criada por Thomas </a:t>
            </a:r>
            <a:r>
              <a:rPr kumimoji="0" lang="pt-B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171717"/>
                </a:solidFill>
                <a:effectLst/>
                <a:uLnTx/>
                <a:uFillTx/>
              </a:rPr>
              <a:t>Kyte</a:t>
            </a:r>
            <a:endParaRPr kumimoji="0" lang="pt-BR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171717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171717"/>
                </a:solidFill>
                <a:effectLst/>
                <a:uLnTx/>
                <a:uFillTx/>
                <a:hlinkClick r:id="rId18"/>
              </a:rPr>
              <a:t>http://tkyte.blogspot.com/2009/01/all-about-joins.html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17171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43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41351E-6 L -0.16805 -0.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08048E-6 L 0.15365 -0.005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4 -0.0074 L -0.00382 -0.005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4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04348E-6 L 0.23889 -0.006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69 -3.04348E-6 L 0.00469 -3.043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056E-7 L 0.34635 7.40056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5" name="Retângulo 8"/>
          <p:cNvSpPr/>
          <p:nvPr/>
        </p:nvSpPr>
        <p:spPr>
          <a:xfrm>
            <a:off x="899699" y="44624"/>
            <a:ext cx="7478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 smtClean="0">
                <a:ln w="10541" cmpd="sng">
                  <a:solidFill>
                    <a:srgbClr val="003F54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3F54">
                        <a:tint val="40000"/>
                        <a:satMod val="250000"/>
                      </a:srgbClr>
                    </a:gs>
                    <a:gs pos="9000">
                      <a:srgbClr val="003F54">
                        <a:tint val="52000"/>
                        <a:satMod val="300000"/>
                      </a:srgbClr>
                    </a:gs>
                    <a:gs pos="50000">
                      <a:srgbClr val="003F54">
                        <a:shade val="20000"/>
                        <a:satMod val="300000"/>
                      </a:srgbClr>
                    </a:gs>
                    <a:gs pos="79000">
                      <a:srgbClr val="003F54">
                        <a:tint val="52000"/>
                        <a:satMod val="300000"/>
                      </a:srgbClr>
                    </a:gs>
                    <a:gs pos="100000">
                      <a:srgbClr val="003F54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Merge Join – Dança de Salão</a:t>
            </a:r>
            <a:endParaRPr kumimoji="0" lang="pt-BR" sz="4800" b="1" i="0" u="none" strike="noStrike" kern="0" cap="none" spc="0" normalizeH="0" baseline="0" noProof="0" dirty="0">
              <a:ln w="10541" cmpd="sng">
                <a:solidFill>
                  <a:srgbClr val="003F54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003F54">
                      <a:tint val="40000"/>
                      <a:satMod val="250000"/>
                    </a:srgbClr>
                  </a:gs>
                  <a:gs pos="9000">
                    <a:srgbClr val="003F54">
                      <a:tint val="52000"/>
                      <a:satMod val="300000"/>
                    </a:srgbClr>
                  </a:gs>
                  <a:gs pos="50000">
                    <a:srgbClr val="003F54">
                      <a:shade val="20000"/>
                      <a:satMod val="300000"/>
                    </a:srgbClr>
                  </a:gs>
                  <a:gs pos="79000">
                    <a:srgbClr val="003F54">
                      <a:tint val="52000"/>
                      <a:satMod val="300000"/>
                    </a:srgbClr>
                  </a:gs>
                  <a:gs pos="100000">
                    <a:srgbClr val="003F54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pic>
        <p:nvPicPr>
          <p:cNvPr id="53" name="Picture 2" descr="C:\Users\Fabiano\AppData\Local\Microsoft\Windows\Temporary Internet Files\Content.IE5\B2LGAAEI\MM900162965[1].gif"/>
          <p:cNvPicPr>
            <a:picLocks noChangeAspect="1" noChangeArrowheads="1" noCrop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48" y="1340768"/>
            <a:ext cx="978858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144" y="3970221"/>
            <a:ext cx="708412" cy="122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87" y="3421453"/>
            <a:ext cx="611674" cy="174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33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84" y="3997517"/>
            <a:ext cx="538202" cy="115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404"/>
            <a:ext cx="50630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97517"/>
            <a:ext cx="65348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27" y="3819496"/>
            <a:ext cx="53579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5">
            <a:biLevel thresh="7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394157"/>
            <a:ext cx="576063" cy="182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47761" y1="28718" x2="47761" y2="28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21" y="3547011"/>
            <a:ext cx="549693" cy="173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7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54286" y1="19192" x2="54286" y2="19192"/>
                        <a14:foregroundMark x1="64286" y1="10101" x2="64286" y2="10101"/>
                        <a14:foregroundMark x1="37143" y1="21717" x2="37143" y2="21717"/>
                        <a14:foregroundMark x1="30000" y1="30303" x2="30000" y2="30303"/>
                        <a14:foregroundMark x1="47143" y1="35859" x2="47143" y2="35859"/>
                        <a14:foregroundMark x1="65714" y1="40909" x2="65714" y2="40909"/>
                        <a14:foregroundMark x1="15714" y1="25758" x2="15714" y2="25758"/>
                        <a14:foregroundMark x1="28571" y1="20202" x2="28571" y2="20202"/>
                        <a14:foregroundMark x1="68571" y1="25253" x2="68571" y2="25253"/>
                        <a14:foregroundMark x1="71429" y1="35354" x2="71429" y2="353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97" y="3394157"/>
            <a:ext cx="574307" cy="188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87" y="3792199"/>
            <a:ext cx="607123" cy="144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13" y="3633698"/>
            <a:ext cx="484058" cy="163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87" y="3380509"/>
            <a:ext cx="541487" cy="192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51429" y1="19192" x2="51429" y2="19192"/>
                        <a14:foregroundMark x1="51429" y1="10101" x2="51429" y2="10101"/>
                        <a14:foregroundMark x1="30000" y1="25758" x2="30000" y2="25758"/>
                        <a14:foregroundMark x1="28571" y1="20202" x2="28571" y2="20202"/>
                        <a14:foregroundMark x1="42857" y1="33838" x2="42857" y2="33838"/>
                        <a14:foregroundMark x1="54286" y1="40404" x2="54286" y2="40404"/>
                        <a14:foregroundMark x1="71429" y1="36869" x2="71429" y2="36869"/>
                        <a14:foregroundMark x1="65714" y1="27778" x2="65714" y2="27778"/>
                        <a14:foregroundMark x1="21429" y1="32828" x2="21429" y2="32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4165" y="3970220"/>
            <a:ext cx="574307" cy="131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17523" y="3547012"/>
            <a:ext cx="484058" cy="17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100000" l="0" r="100000">
                        <a14:foregroundMark x1="79558" y1="44737" x2="79558" y2="44737"/>
                        <a14:foregroundMark x1="66851" y1="44737" x2="66851" y2="44737"/>
                        <a14:foregroundMark x1="65746" y1="35965" x2="65746" y2="35965"/>
                        <a14:foregroundMark x1="8287" y1="12281" x2="8287" y2="12281"/>
                        <a14:foregroundMark x1="2762" y1="21930" x2="2762" y2="21930"/>
                        <a14:foregroundMark x1="44751" y1="42105" x2="44751" y2="42105"/>
                        <a14:foregroundMark x1="43646" y1="22807" x2="43646" y2="22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3031"/>
            <a:ext cx="2511570" cy="15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5" name="Retângulo 8"/>
          <p:cNvSpPr/>
          <p:nvPr/>
        </p:nvSpPr>
        <p:spPr>
          <a:xfrm>
            <a:off x="899699" y="44624"/>
            <a:ext cx="7478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 smtClean="0">
                <a:ln w="10541" cmpd="sng">
                  <a:solidFill>
                    <a:srgbClr val="003F54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003F54">
                        <a:tint val="40000"/>
                        <a:satMod val="250000"/>
                      </a:srgbClr>
                    </a:gs>
                    <a:gs pos="9000">
                      <a:srgbClr val="003F54">
                        <a:tint val="52000"/>
                        <a:satMod val="300000"/>
                      </a:srgbClr>
                    </a:gs>
                    <a:gs pos="50000">
                      <a:srgbClr val="003F54">
                        <a:shade val="20000"/>
                        <a:satMod val="300000"/>
                      </a:srgbClr>
                    </a:gs>
                    <a:gs pos="79000">
                      <a:srgbClr val="003F54">
                        <a:tint val="52000"/>
                        <a:satMod val="300000"/>
                      </a:srgbClr>
                    </a:gs>
                    <a:gs pos="100000">
                      <a:srgbClr val="003F54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Merge Join – Dança de Salão</a:t>
            </a:r>
            <a:endParaRPr kumimoji="0" lang="pt-BR" sz="4800" b="1" i="0" u="none" strike="noStrike" kern="0" cap="none" spc="0" normalizeH="0" baseline="0" noProof="0" dirty="0">
              <a:ln w="10541" cmpd="sng">
                <a:solidFill>
                  <a:srgbClr val="003F54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003F54">
                      <a:tint val="40000"/>
                      <a:satMod val="250000"/>
                    </a:srgbClr>
                  </a:gs>
                  <a:gs pos="9000">
                    <a:srgbClr val="003F54">
                      <a:tint val="52000"/>
                      <a:satMod val="300000"/>
                    </a:srgbClr>
                  </a:gs>
                  <a:gs pos="50000">
                    <a:srgbClr val="003F54">
                      <a:shade val="20000"/>
                      <a:satMod val="300000"/>
                    </a:srgbClr>
                  </a:gs>
                  <a:gs pos="79000">
                    <a:srgbClr val="003F54">
                      <a:tint val="52000"/>
                      <a:satMod val="300000"/>
                    </a:srgbClr>
                  </a:gs>
                  <a:gs pos="100000">
                    <a:srgbClr val="003F54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pic>
        <p:nvPicPr>
          <p:cNvPr id="53" name="Picture 2" descr="C:\Users\Fabiano\AppData\Local\Microsoft\Windows\Temporary Internet Files\Content.IE5\B2LGAAEI\MM900162965[1].gif"/>
          <p:cNvPicPr>
            <a:picLocks noChangeAspect="1" noChangeArrowheads="1" noCrop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648" y="1340768"/>
            <a:ext cx="978858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92" y="3570008"/>
            <a:ext cx="611674" cy="174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8" y="4045731"/>
            <a:ext cx="538202" cy="115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5732"/>
            <a:ext cx="65348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4" y="3867711"/>
            <a:ext cx="535798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66" y="3554773"/>
            <a:ext cx="576063" cy="178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52239" y1="12308" x2="52239" y2="1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45" y="3570008"/>
            <a:ext cx="549693" cy="173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57143" y1="21212" x2="57143" y2="21212"/>
                        <a14:foregroundMark x1="61429" y1="8586" x2="61429" y2="8586"/>
                        <a14:foregroundMark x1="40000" y1="27778" x2="40000" y2="27778"/>
                        <a14:foregroundMark x1="30000" y1="21717" x2="30000" y2="21717"/>
                        <a14:foregroundMark x1="35714" y1="36364" x2="35714" y2="36364"/>
                        <a14:foregroundMark x1="50000" y1="33333" x2="50000" y2="33333"/>
                        <a14:foregroundMark x1="22857" y1="30303" x2="22857" y2="30303"/>
                        <a14:foregroundMark x1="71429" y1="34848" x2="71429" y2="34848"/>
                        <a14:foregroundMark x1="71429" y1="28788" x2="71429" y2="28788"/>
                        <a14:foregroundMark x1="71429" y1="25253" x2="71429" y2="252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97" y="3438604"/>
            <a:ext cx="574307" cy="188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09" y="3877793"/>
            <a:ext cx="607123" cy="144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6" y="3695540"/>
            <a:ext cx="484058" cy="163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417" y="3356992"/>
            <a:ext cx="546902" cy="193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7"/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44286" y1="35354" x2="44286" y2="35354"/>
                        <a14:foregroundMark x1="60000" y1="27778" x2="60000" y2="27778"/>
                        <a14:foregroundMark x1="34286" y1="28788" x2="34286" y2="28788"/>
                        <a14:foregroundMark x1="34286" y1="24747" x2="34286" y2="24747"/>
                        <a14:foregroundMark x1="37143" y1="17677" x2="37143" y2="17677"/>
                        <a14:foregroundMark x1="12857" y1="27778" x2="12857" y2="27778"/>
                        <a14:foregroundMark x1="27143" y1="34343" x2="27143" y2="34343"/>
                        <a14:foregroundMark x1="74286" y1="36364" x2="74286" y2="36364"/>
                        <a14:foregroundMark x1="65714" y1="18687" x2="65714" y2="18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5070" y="4028694"/>
            <a:ext cx="574307" cy="131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6256" y="3541676"/>
            <a:ext cx="484058" cy="17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4">
            <a:biLevel thresh="75000"/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12" y="3987372"/>
            <a:ext cx="708412" cy="122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6">
            <a:biLevel thresh="75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84" y="3796879"/>
            <a:ext cx="50630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0" b="100000" l="0" r="100000">
                        <a14:foregroundMark x1="79558" y1="44737" x2="79558" y2="44737"/>
                        <a14:foregroundMark x1="66851" y1="44737" x2="66851" y2="44737"/>
                        <a14:foregroundMark x1="65746" y1="35965" x2="65746" y2="35965"/>
                        <a14:foregroundMark x1="8287" y1="12281" x2="8287" y2="12281"/>
                        <a14:foregroundMark x1="2762" y1="21930" x2="2762" y2="21930"/>
                        <a14:foregroundMark x1="44751" y1="42105" x2="44751" y2="42105"/>
                        <a14:foregroundMark x1="43646" y1="22807" x2="43646" y2="22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3031"/>
            <a:ext cx="2511570" cy="158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5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311" y="116632"/>
            <a:ext cx="9001156" cy="714356"/>
          </a:xfrm>
        </p:spPr>
        <p:txBody>
          <a:bodyPr/>
          <a:lstStyle/>
          <a:p>
            <a:r>
              <a:rPr lang="en-US" dirty="0" smtClean="0"/>
              <a:t>Merge Join</a:t>
            </a:r>
            <a:endParaRPr lang="pt-BR" dirty="0"/>
          </a:p>
        </p:txBody>
      </p:sp>
      <p:sp>
        <p:nvSpPr>
          <p:cNvPr id="4" name="Slide Number Placeholder 7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4495800" y="1358476"/>
          <a:ext cx="3885144" cy="2569845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041400"/>
                <a:gridCol w="1853144"/>
                <a:gridCol w="990600"/>
              </a:tblGrid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ID_Alunos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Nome_Aluno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ID_Cursos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Fabiano Amorim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Laerte Junior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Fabricio Catae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Thiago Zavaschi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Diego Nogare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Felipe Ferreira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Rodrigo Fernandes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Nilton Pinheiro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492950" y="1043444"/>
            <a:ext cx="43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Tabela de Alunos</a:t>
            </a:r>
            <a:endParaRPr lang="pt-BR" b="1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/>
          </p:nvPr>
        </p:nvGraphicFramePr>
        <p:xfrm>
          <a:off x="152400" y="1374269"/>
          <a:ext cx="3352800" cy="2380242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066800"/>
                <a:gridCol w="2286000"/>
              </a:tblGrid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ID_Cursos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Nome_Curso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Educação Física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5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Sistemas de Informação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Engenharia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Física Quantica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Paisagismo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Agronomia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179512" y="1050650"/>
            <a:ext cx="33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Tabela de Cursos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04300" y="398847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Resultado:</a:t>
            </a:r>
            <a:endParaRPr lang="pt-BR" b="1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981200" y="4369475"/>
            <a:ext cx="5334000" cy="2031325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Nome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Aluno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|         Nome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Curso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1-Fabiano Amorim    |2-Educação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Física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4-Thiago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Zavaschi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|3-Sistemas de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Informação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6-Felipe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Ferreira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|3-Sistemas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Informação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5-Diego Nogare      |4-Engenharia</a:t>
            </a: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8-Nilton Pinheiro   |4-Engenharia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3-Fabricio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Catae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  |5-Física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Quantica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7-Rodrigo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Fernandes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|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5-Física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Quantica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2-Laerte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Junior     |6-Paisagismo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/>
          </p:nvPr>
        </p:nvGraphicFramePr>
        <p:xfrm>
          <a:off x="4954056" y="1377862"/>
          <a:ext cx="3885144" cy="2569845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041400"/>
                <a:gridCol w="1853144"/>
                <a:gridCol w="990600"/>
              </a:tblGrid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ID_Alunos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Nome_Aluno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ID_Cursos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Fabiano Amorim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Thiago Zavaschi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Felipe Ferreira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Diego Nogare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Nilton Pinheiro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Fabricio Catae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Rodrigo Fernandes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Laerte Junior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onector de seta reta 15"/>
          <p:cNvCxnSpPr/>
          <p:nvPr/>
        </p:nvCxnSpPr>
        <p:spPr>
          <a:xfrm>
            <a:off x="3360547" y="1828800"/>
            <a:ext cx="5257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360547" y="1828800"/>
            <a:ext cx="52578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3352800" y="2133600"/>
            <a:ext cx="5257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3352800" y="2133600"/>
            <a:ext cx="52578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352800" y="2438400"/>
            <a:ext cx="5257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352800" y="2438400"/>
            <a:ext cx="52578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3429000" y="2667000"/>
            <a:ext cx="51816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429000" y="2743200"/>
            <a:ext cx="5181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429000" y="2743200"/>
            <a:ext cx="5189347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429000" y="3048000"/>
            <a:ext cx="518934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505200" y="3048000"/>
            <a:ext cx="5113147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505200" y="3048000"/>
            <a:ext cx="5113147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9000" y="3276600"/>
            <a:ext cx="52578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5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2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Join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469958" y="1206490"/>
            <a:ext cx="8216842" cy="172613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SELECT CONVERT(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Alunos.ID_Alunos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)+'-'+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Alunos.Nome_Aluno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   CONVERT(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Cursos.ID_Cursos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)+'-'+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Cursos.Nome_Curso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Cursos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ON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Alunos.ID_Cursos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Cursos.ID_Cursos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OPTION 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(MERGE JOIN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3" y="3124200"/>
            <a:ext cx="873405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2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dirty="0" smtClean="0"/>
              <a:t>Joins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7" y="1927086"/>
            <a:ext cx="8825223" cy="4236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250340" y="1219200"/>
            <a:ext cx="6595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Ilustração Vídeo Locadora</a:t>
            </a:r>
            <a:endParaRPr lang="pt-BR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Picture 5" descr="C:\Users\Fabiano Amorim\AppData\Local\Microsoft\Windows\Temporary Internet Files\Content.IE5\120KFTR3\MC90033585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414" y="116632"/>
            <a:ext cx="1087332" cy="9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2844" y="122356"/>
            <a:ext cx="9001156" cy="714356"/>
          </a:xfrm>
        </p:spPr>
        <p:txBody>
          <a:bodyPr/>
          <a:lstStyle/>
          <a:p>
            <a:r>
              <a:rPr lang="en-US" dirty="0" smtClean="0"/>
              <a:t>Joins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23528" y="1141363"/>
            <a:ext cx="8358187" cy="5238899"/>
          </a:xfrm>
        </p:spPr>
        <p:txBody>
          <a:bodyPr>
            <a:normAutofit/>
          </a:bodyPr>
          <a:lstStyle/>
          <a:p>
            <a:r>
              <a:rPr lang="pt-BR" sz="2600" dirty="0" smtClean="0"/>
              <a:t>Não existe melhor algoritmo, tudo depende da quantidade de linhas que serão processadas.</a:t>
            </a:r>
          </a:p>
          <a:p>
            <a:r>
              <a:rPr lang="pt-BR" sz="2600" dirty="0" smtClean="0"/>
              <a:t>SQL Server utiliza 3 algoritmos de join:</a:t>
            </a:r>
          </a:p>
          <a:p>
            <a:pPr lvl="1"/>
            <a:r>
              <a:rPr lang="pt-BR" sz="2800" dirty="0" smtClean="0"/>
              <a:t>Loop join</a:t>
            </a:r>
          </a:p>
          <a:p>
            <a:pPr lvl="1"/>
            <a:r>
              <a:rPr lang="pt-BR" sz="2800" dirty="0" smtClean="0"/>
              <a:t>Merge join</a:t>
            </a:r>
          </a:p>
          <a:p>
            <a:pPr lvl="1"/>
            <a:r>
              <a:rPr lang="pt-BR" sz="2800" dirty="0" smtClean="0"/>
              <a:t>Hash join</a:t>
            </a:r>
          </a:p>
          <a:p>
            <a:r>
              <a:rPr lang="pt-BR" sz="2600" dirty="0" smtClean="0"/>
              <a:t>Importante conhecer os algoritmos e suas particularidades</a:t>
            </a:r>
            <a:endParaRPr lang="pt-BR" sz="2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3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 Join</a:t>
            </a:r>
            <a:br>
              <a:rPr lang="en-US" dirty="0"/>
            </a:br>
            <a:r>
              <a:rPr lang="pt-BR" dirty="0"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Ilustração Vídeo Locadora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412776"/>
            <a:ext cx="8720180" cy="4880570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/>
              <a:t>Build </a:t>
            </a:r>
            <a:r>
              <a:rPr lang="pt-BR" sz="3200" dirty="0" err="1"/>
              <a:t>Phase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r>
              <a:rPr lang="pt-BR" sz="3200" dirty="0"/>
              <a:t>            {</a:t>
            </a:r>
          </a:p>
          <a:p>
            <a:pPr marL="0" indent="0">
              <a:buNone/>
            </a:pPr>
            <a:r>
              <a:rPr lang="pt-BR" sz="3200" dirty="0"/>
              <a:t>	Lista de filmes disponíveis para venda ou locação = </a:t>
            </a:r>
            <a:r>
              <a:rPr lang="pt-BR" sz="3200" i="1" dirty="0">
                <a:solidFill>
                  <a:srgbClr val="FF0000"/>
                </a:solidFill>
              </a:rPr>
              <a:t>Tabela, </a:t>
            </a:r>
            <a:r>
              <a:rPr lang="pt-BR" sz="3200" i="1" dirty="0" smtClean="0">
                <a:solidFill>
                  <a:srgbClr val="FF0000"/>
                </a:solidFill>
              </a:rPr>
              <a:t>Build 							       Input</a:t>
            </a:r>
            <a:endParaRPr lang="pt-BR" sz="3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200" dirty="0"/>
              <a:t>	Filmes são separados por gênero = </a:t>
            </a:r>
            <a:r>
              <a:rPr lang="pt-BR" sz="3200" i="1" dirty="0" err="1">
                <a:solidFill>
                  <a:srgbClr val="FF0000"/>
                </a:solidFill>
              </a:rPr>
              <a:t>Hash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Function</a:t>
            </a:r>
            <a:endParaRPr lang="pt-BR" sz="3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200" dirty="0"/>
              <a:t>	Cada filme fica na prateleira que corresponde ao gênero = </a:t>
            </a:r>
            <a:r>
              <a:rPr lang="pt-BR" sz="3200" i="1" dirty="0" err="1">
                <a:solidFill>
                  <a:srgbClr val="FF0000"/>
                </a:solidFill>
              </a:rPr>
              <a:t>Hash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smtClean="0">
                <a:solidFill>
                  <a:srgbClr val="FF0000"/>
                </a:solidFill>
              </a:rPr>
              <a:t>								   </a:t>
            </a:r>
            <a:r>
              <a:rPr lang="pt-BR" sz="3200" i="1" dirty="0" err="1" smtClean="0">
                <a:solidFill>
                  <a:srgbClr val="FF0000"/>
                </a:solidFill>
              </a:rPr>
              <a:t>Buckets</a:t>
            </a:r>
            <a:endParaRPr lang="pt-BR" sz="3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200" dirty="0"/>
              <a:t>            }</a:t>
            </a:r>
          </a:p>
          <a:p>
            <a:r>
              <a:rPr lang="pt-BR" sz="3200" dirty="0" err="1"/>
              <a:t>Probe</a:t>
            </a:r>
            <a:r>
              <a:rPr lang="pt-BR" sz="3200" dirty="0"/>
              <a:t> </a:t>
            </a:r>
            <a:r>
              <a:rPr lang="pt-BR" sz="3200" dirty="0" err="1"/>
              <a:t>Phase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r>
              <a:rPr lang="pt-BR" sz="3200" dirty="0"/>
              <a:t>           {</a:t>
            </a:r>
          </a:p>
          <a:p>
            <a:pPr marL="0" indent="0">
              <a:buNone/>
            </a:pPr>
            <a:r>
              <a:rPr lang="pt-BR" sz="3200" dirty="0"/>
              <a:t>	Vou alugar minha lista de filmes = </a:t>
            </a:r>
            <a:r>
              <a:rPr lang="pt-BR" sz="3200" i="1" dirty="0">
                <a:solidFill>
                  <a:srgbClr val="FF0000"/>
                </a:solidFill>
              </a:rPr>
              <a:t>Tabela, </a:t>
            </a:r>
            <a:r>
              <a:rPr lang="pt-BR" sz="3200" i="1" dirty="0" err="1">
                <a:solidFill>
                  <a:srgbClr val="FF0000"/>
                </a:solidFill>
              </a:rPr>
              <a:t>Probe</a:t>
            </a:r>
            <a:r>
              <a:rPr lang="pt-BR" sz="3200" i="1" dirty="0">
                <a:solidFill>
                  <a:srgbClr val="FF0000"/>
                </a:solidFill>
              </a:rPr>
              <a:t> Input</a:t>
            </a:r>
          </a:p>
          <a:p>
            <a:pPr marL="0" indent="0">
              <a:buNone/>
            </a:pPr>
            <a:r>
              <a:rPr lang="pt-BR" sz="3200" dirty="0"/>
              <a:t>	Olhar o gênero de cada filme para saber em qual prateleira 		procurar o filme = </a:t>
            </a:r>
            <a:r>
              <a:rPr lang="pt-BR" sz="3200" i="1" dirty="0">
                <a:solidFill>
                  <a:srgbClr val="FF0000"/>
                </a:solidFill>
              </a:rPr>
              <a:t>Aplicar </a:t>
            </a:r>
            <a:r>
              <a:rPr lang="pt-BR" sz="3200" i="1" dirty="0" err="1">
                <a:solidFill>
                  <a:srgbClr val="FF0000"/>
                </a:solidFill>
              </a:rPr>
              <a:t>Hash</a:t>
            </a:r>
            <a:r>
              <a:rPr lang="pt-BR" sz="3200" i="1" dirty="0">
                <a:solidFill>
                  <a:srgbClr val="FF0000"/>
                </a:solidFill>
              </a:rPr>
              <a:t> </a:t>
            </a:r>
            <a:r>
              <a:rPr lang="pt-BR" sz="3200" i="1" dirty="0" err="1">
                <a:solidFill>
                  <a:srgbClr val="FF0000"/>
                </a:solidFill>
              </a:rPr>
              <a:t>Function</a:t>
            </a:r>
            <a:endParaRPr lang="pt-BR" sz="3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3200" dirty="0"/>
              <a:t>	Alugar o filme = </a:t>
            </a:r>
            <a:r>
              <a:rPr lang="pt-BR" sz="3200" i="1" dirty="0" err="1">
                <a:solidFill>
                  <a:srgbClr val="FF0000"/>
                </a:solidFill>
              </a:rPr>
              <a:t>Join</a:t>
            </a:r>
            <a:r>
              <a:rPr lang="pt-BR" sz="3200" i="1" dirty="0">
                <a:solidFill>
                  <a:srgbClr val="FF0000"/>
                </a:solidFill>
              </a:rPr>
              <a:t> Output</a:t>
            </a:r>
            <a:endParaRPr lang="pt-BR" sz="3200" dirty="0"/>
          </a:p>
          <a:p>
            <a:pPr marL="0" indent="0">
              <a:buNone/>
            </a:pPr>
            <a:r>
              <a:rPr lang="pt-BR" sz="3200" dirty="0"/>
              <a:t>           }</a:t>
            </a:r>
          </a:p>
          <a:p>
            <a:endParaRPr lang="pt-BR" dirty="0"/>
          </a:p>
        </p:txBody>
      </p:sp>
      <p:pic>
        <p:nvPicPr>
          <p:cNvPr id="4" name="Picture 5" descr="C:\Users\Fabiano Amorim\AppData\Local\Microsoft\Windows\Temporary Internet Files\Content.IE5\120KFTR3\MC90033585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1882"/>
            <a:ext cx="1087332" cy="9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1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983" y="116632"/>
            <a:ext cx="9001156" cy="714356"/>
          </a:xfrm>
        </p:spPr>
        <p:txBody>
          <a:bodyPr/>
          <a:lstStyle/>
          <a:p>
            <a:r>
              <a:rPr lang="en-US" dirty="0" smtClean="0"/>
              <a:t>Hash Join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358187" cy="4429125"/>
          </a:xfrm>
        </p:spPr>
        <p:txBody>
          <a:bodyPr/>
          <a:lstStyle/>
          <a:p>
            <a:r>
              <a:rPr lang="pt-BR" sz="2400" dirty="0"/>
              <a:t>Executado em 2 fases: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/>
              <a:t>Build - Cria uma </a:t>
            </a:r>
            <a:r>
              <a:rPr lang="pt-BR" sz="1800" dirty="0" err="1"/>
              <a:t>hash</a:t>
            </a:r>
            <a:r>
              <a:rPr lang="pt-BR" sz="1800" dirty="0"/>
              <a:t> </a:t>
            </a:r>
            <a:r>
              <a:rPr lang="pt-BR" sz="1800" dirty="0" err="1"/>
              <a:t>table</a:t>
            </a:r>
            <a:r>
              <a:rPr lang="pt-BR" sz="1800" dirty="0"/>
              <a:t> da menor tabela do </a:t>
            </a:r>
            <a:r>
              <a:rPr lang="pt-BR" sz="1800" dirty="0" err="1"/>
              <a:t>join</a:t>
            </a:r>
            <a:r>
              <a:rPr lang="pt-BR" sz="1800" dirty="0"/>
              <a:t> em memória, separando os dados em várias partições (</a:t>
            </a:r>
            <a:r>
              <a:rPr lang="pt-BR" sz="1800" dirty="0" err="1"/>
              <a:t>hash</a:t>
            </a:r>
            <a:r>
              <a:rPr lang="pt-BR" sz="1800" dirty="0"/>
              <a:t> </a:t>
            </a:r>
            <a:r>
              <a:rPr lang="pt-BR" sz="1800" dirty="0" err="1"/>
              <a:t>buckets</a:t>
            </a:r>
            <a:r>
              <a:rPr lang="pt-BR" sz="18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 err="1"/>
              <a:t>Probe</a:t>
            </a:r>
            <a:r>
              <a:rPr lang="pt-BR" sz="1800" dirty="0"/>
              <a:t> - Varrer a outra tabela aplicando o mesmo algoritmo de </a:t>
            </a:r>
            <a:r>
              <a:rPr lang="pt-BR" sz="1800" dirty="0" err="1"/>
              <a:t>hash</a:t>
            </a:r>
            <a:r>
              <a:rPr lang="pt-BR" sz="1800" dirty="0"/>
              <a:t> procurando o valor correspondente nas partições (</a:t>
            </a:r>
            <a:r>
              <a:rPr lang="pt-BR" sz="1800" dirty="0" err="1"/>
              <a:t>buckets</a:t>
            </a:r>
            <a:r>
              <a:rPr lang="pt-BR" sz="1800" dirty="0"/>
              <a:t>).</a:t>
            </a:r>
          </a:p>
          <a:p>
            <a:r>
              <a:rPr lang="pt-BR" sz="2400" dirty="0" err="1"/>
              <a:t>Pseudo</a:t>
            </a:r>
            <a:r>
              <a:rPr lang="pt-BR" sz="2400" dirty="0"/>
              <a:t> código para o </a:t>
            </a:r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Join</a:t>
            </a:r>
            <a:r>
              <a:rPr lang="pt-BR" sz="2400" dirty="0"/>
              <a:t>: </a:t>
            </a:r>
          </a:p>
          <a:p>
            <a:endParaRPr lang="pt-BR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609600" y="3028528"/>
            <a:ext cx="7489045" cy="33528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for each row Tabela1 in the build table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  calculate hash value on Tabela1 join key(s)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  insert Tabela1 into the appropriate hash bucket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for each row Tabela2 in the probe table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   calculate hash value on Tabela2 join key(s)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   for each row Tabela1 in the corresponding hash bucket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   {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     if Tabela1 joins with Tabela2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       return (Tabela1, Tabela2)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solidFill>
                  <a:srgbClr val="002060"/>
                </a:solidFill>
                <a:latin typeface="Lucida Console" pitchFamily="49" charset="0"/>
              </a:rPr>
              <a:t>}</a:t>
            </a:r>
            <a:endParaRPr lang="it-IT" sz="14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Normalmente é utilizado para </a:t>
            </a:r>
            <a:r>
              <a:rPr lang="pt-BR" sz="2400" dirty="0" err="1"/>
              <a:t>joins</a:t>
            </a:r>
            <a:r>
              <a:rPr lang="pt-BR" sz="2400" dirty="0"/>
              <a:t> entre grandes tabelas</a:t>
            </a:r>
          </a:p>
          <a:p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function</a:t>
            </a:r>
            <a:r>
              <a:rPr lang="pt-BR" sz="2400" dirty="0"/>
              <a:t> precisa distribuir os dados de forma balanceada.</a:t>
            </a:r>
          </a:p>
          <a:p>
            <a:pPr lvl="1"/>
            <a:r>
              <a:rPr lang="pt-BR" sz="2000" dirty="0"/>
              <a:t>Em nosso exemplo, e se a vídeo locadora for de vídeos adultos? Quantos gêneros teremos?</a:t>
            </a:r>
          </a:p>
          <a:p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functions</a:t>
            </a:r>
            <a:r>
              <a:rPr lang="pt-BR" sz="2400" dirty="0"/>
              <a:t> utilizam CPU para calcular o </a:t>
            </a:r>
            <a:r>
              <a:rPr lang="pt-BR" sz="2400" dirty="0" err="1"/>
              <a:t>Hash</a:t>
            </a:r>
            <a:endParaRPr lang="pt-BR" sz="2400" dirty="0"/>
          </a:p>
          <a:p>
            <a:r>
              <a:rPr lang="pt-BR" sz="2400" dirty="0"/>
              <a:t>Utiliza memória para armazenar toda a </a:t>
            </a:r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r>
              <a:rPr lang="pt-BR" sz="2400" dirty="0"/>
              <a:t> (In </a:t>
            </a:r>
            <a:r>
              <a:rPr lang="pt-BR" sz="2400" dirty="0" err="1"/>
              <a:t>Memory</a:t>
            </a:r>
            <a:r>
              <a:rPr lang="pt-BR" sz="2400" dirty="0"/>
              <a:t> </a:t>
            </a:r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Join</a:t>
            </a:r>
            <a:r>
              <a:rPr lang="pt-BR" sz="2400" dirty="0"/>
              <a:t>)</a:t>
            </a:r>
          </a:p>
          <a:p>
            <a:r>
              <a:rPr lang="pt-BR" sz="2400" dirty="0"/>
              <a:t>Utilizada para lidar com grande volume de dados</a:t>
            </a:r>
          </a:p>
          <a:p>
            <a:r>
              <a:rPr lang="pt-BR" sz="2400" dirty="0" smtClean="0"/>
              <a:t>Hash </a:t>
            </a:r>
            <a:r>
              <a:rPr lang="pt-BR" sz="2400" dirty="0" err="1" smtClean="0"/>
              <a:t>Bailout</a:t>
            </a:r>
            <a:endParaRPr lang="pt-BR" sz="2400" dirty="0"/>
          </a:p>
          <a:p>
            <a:r>
              <a:rPr lang="pt-BR" sz="2400" dirty="0" err="1"/>
              <a:t>Hash</a:t>
            </a:r>
            <a:r>
              <a:rPr lang="pt-BR" sz="2400" dirty="0"/>
              <a:t> </a:t>
            </a:r>
            <a:r>
              <a:rPr lang="pt-BR" sz="2400" dirty="0" err="1"/>
              <a:t>Warning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/>
              <a:t> - </a:t>
            </a:r>
            <a:r>
              <a:rPr lang="pt-BR" sz="2400" dirty="0" smtClean="0"/>
              <a:t>Profiler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946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0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2844" y="122356"/>
            <a:ext cx="9001156" cy="714356"/>
          </a:xfrm>
        </p:spPr>
        <p:txBody>
          <a:bodyPr/>
          <a:lstStyle/>
          <a:p>
            <a:r>
              <a:rPr lang="en-US" dirty="0"/>
              <a:t>Nested-Loop Join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23528" y="854397"/>
            <a:ext cx="8358187" cy="4429125"/>
          </a:xfrm>
        </p:spPr>
        <p:txBody>
          <a:bodyPr>
            <a:normAutofit/>
          </a:bodyPr>
          <a:lstStyle/>
          <a:p>
            <a:r>
              <a:rPr lang="pt-BR" sz="2600" dirty="0"/>
              <a:t>Compara cada linha de uma tabela (</a:t>
            </a:r>
            <a:r>
              <a:rPr lang="pt-BR" sz="2600" dirty="0" err="1"/>
              <a:t>outer</a:t>
            </a:r>
            <a:r>
              <a:rPr lang="pt-BR" sz="2600" dirty="0"/>
              <a:t> </a:t>
            </a:r>
            <a:r>
              <a:rPr lang="pt-BR" sz="2600" dirty="0" err="1"/>
              <a:t>table</a:t>
            </a:r>
            <a:r>
              <a:rPr lang="pt-BR" sz="2600" dirty="0"/>
              <a:t>) com cada linha de outra tabela (</a:t>
            </a:r>
            <a:r>
              <a:rPr lang="pt-BR" sz="2600" dirty="0" err="1"/>
              <a:t>inner</a:t>
            </a:r>
            <a:r>
              <a:rPr lang="pt-BR" sz="2600" dirty="0"/>
              <a:t> </a:t>
            </a:r>
            <a:r>
              <a:rPr lang="pt-BR" sz="2600" dirty="0" err="1"/>
              <a:t>table</a:t>
            </a:r>
            <a:r>
              <a:rPr lang="pt-BR" sz="2600" dirty="0"/>
              <a:t>)</a:t>
            </a:r>
          </a:p>
          <a:p>
            <a:r>
              <a:rPr lang="pt-BR" sz="2600" dirty="0"/>
              <a:t>Não confunda </a:t>
            </a:r>
            <a:r>
              <a:rPr lang="pt-BR" sz="2600" dirty="0" err="1"/>
              <a:t>inner</a:t>
            </a:r>
            <a:r>
              <a:rPr lang="pt-BR" sz="2600" dirty="0"/>
              <a:t> </a:t>
            </a:r>
            <a:r>
              <a:rPr lang="pt-BR" sz="2600" dirty="0" err="1"/>
              <a:t>table</a:t>
            </a:r>
            <a:r>
              <a:rPr lang="pt-BR" sz="2600" dirty="0"/>
              <a:t> com </a:t>
            </a:r>
            <a:r>
              <a:rPr lang="pt-BR" sz="2600" dirty="0" err="1"/>
              <a:t>inner</a:t>
            </a:r>
            <a:r>
              <a:rPr lang="pt-BR" sz="2600" dirty="0"/>
              <a:t> </a:t>
            </a:r>
            <a:r>
              <a:rPr lang="pt-BR" sz="2600" dirty="0" err="1"/>
              <a:t>join</a:t>
            </a:r>
            <a:r>
              <a:rPr lang="pt-BR" sz="2600" dirty="0"/>
              <a:t> e </a:t>
            </a:r>
            <a:r>
              <a:rPr lang="pt-BR" sz="2600" dirty="0" err="1"/>
              <a:t>outer</a:t>
            </a:r>
            <a:r>
              <a:rPr lang="pt-BR" sz="2600" dirty="0"/>
              <a:t> </a:t>
            </a:r>
            <a:r>
              <a:rPr lang="pt-BR" sz="2600" dirty="0" err="1"/>
              <a:t>table</a:t>
            </a:r>
            <a:r>
              <a:rPr lang="pt-BR" sz="2600" dirty="0"/>
              <a:t> com </a:t>
            </a:r>
            <a:r>
              <a:rPr lang="pt-BR" sz="2600" dirty="0" err="1"/>
              <a:t>outer</a:t>
            </a:r>
            <a:r>
              <a:rPr lang="pt-BR" sz="2600" dirty="0"/>
              <a:t> </a:t>
            </a:r>
            <a:r>
              <a:rPr lang="pt-BR" sz="2600" dirty="0" err="1"/>
              <a:t>join</a:t>
            </a:r>
            <a:endParaRPr lang="pt-BR" sz="2600" dirty="0"/>
          </a:p>
          <a:p>
            <a:r>
              <a:rPr lang="pt-BR" sz="2400" dirty="0" err="1"/>
              <a:t>Pseudo</a:t>
            </a:r>
            <a:r>
              <a:rPr lang="pt-BR" sz="2400" dirty="0"/>
              <a:t> </a:t>
            </a:r>
            <a:r>
              <a:rPr lang="pt-BR" sz="2400" dirty="0" err="1"/>
              <a:t>code</a:t>
            </a:r>
            <a:r>
              <a:rPr lang="pt-BR" sz="2400" dirty="0"/>
              <a:t> para o algoritmo de </a:t>
            </a:r>
            <a:r>
              <a:rPr lang="pt-BR" sz="2400" dirty="0" err="1"/>
              <a:t>Nested</a:t>
            </a:r>
            <a:r>
              <a:rPr lang="pt-BR" sz="2400" dirty="0"/>
              <a:t>-Loop </a:t>
            </a:r>
            <a:r>
              <a:rPr lang="pt-BR" sz="2400" dirty="0" err="1"/>
              <a:t>Join</a:t>
            </a:r>
            <a:r>
              <a:rPr lang="pt-BR" sz="2400" dirty="0"/>
              <a:t>: 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630799" y="3068960"/>
            <a:ext cx="7489045" cy="33528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for each row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Tabela1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in the outer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table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{</a:t>
            </a:r>
            <a:b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</a:b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for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each row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Tabela2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in the inner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table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{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</a:b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  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if Tabela1 joins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with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Tabela2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{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</a:b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    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return (Tabela1, Tabela2);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}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}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}</a:t>
            </a:r>
            <a:endParaRPr lang="it-IT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Nested-Loop Join</a:t>
            </a:r>
            <a:endParaRPr lang="pt-BR" dirty="0"/>
          </a:p>
        </p:txBody>
      </p:sp>
      <p:sp>
        <p:nvSpPr>
          <p:cNvPr id="5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C3A856E-1ACD-4D5D-B388-75DDA1C32191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6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3E9B58B-3025-4D00-8F9B-5CE1A3B4CE3F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sp>
        <p:nvSpPr>
          <p:cNvPr id="7" name="Slide Number Placeholder 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E54820FF-DA05-4CA4-B8F6-61129EB6B6C5}" type="slidenum">
              <a:rPr lang="en-US" sz="1200">
                <a:solidFill>
                  <a:schemeClr val="tx1">
                    <a:tint val="75000"/>
                  </a:schemeClr>
                </a:solidFill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  <a:cs typeface="+mn-cs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/>
          </p:nvPr>
        </p:nvGraphicFramePr>
        <p:xfrm>
          <a:off x="4810621" y="1580814"/>
          <a:ext cx="3885144" cy="2569845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041400"/>
                <a:gridCol w="1853144"/>
                <a:gridCol w="990600"/>
              </a:tblGrid>
              <a:tr h="2485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ID_Alunos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Nome_Aluno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ID_Cursos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Fabiano Amorim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Laerte Junior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Fabricio Catae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Thiago Zavaschi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Diego Nogare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Felipe Ferreira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085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Rodrigo Fernandes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856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Nilton Pinheiro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571565" y="1229411"/>
            <a:ext cx="214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Tabela de Alunos:</a:t>
            </a:r>
            <a:endParaRPr lang="pt-BR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152400" y="1596607"/>
          <a:ext cx="3352800" cy="2081915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066800"/>
                <a:gridCol w="2286000"/>
              </a:tblGrid>
              <a:tr h="2983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ID_Cursos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Nome_Curso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Medicina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Educação Física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95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Sistemas de Informação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Engenharia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Física Quantica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98327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Paisagismo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685800" y="1219200"/>
            <a:ext cx="21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Tabela de Cursos:</a:t>
            </a:r>
            <a:endParaRPr lang="pt-BR" b="1" dirty="0"/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3429000" y="1981200"/>
            <a:ext cx="4572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429000" y="2030506"/>
            <a:ext cx="45720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429000" y="2057400"/>
            <a:ext cx="4572000" cy="4549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429000" y="2057400"/>
            <a:ext cx="48006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3429000" y="2057400"/>
            <a:ext cx="4800600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429000" y="2057400"/>
            <a:ext cx="4800600" cy="1371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3429000" y="2057400"/>
            <a:ext cx="4800600" cy="167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3429000" y="2057400"/>
            <a:ext cx="4800600" cy="1981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3429000" y="2030506"/>
            <a:ext cx="4800600" cy="331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3285565" y="2284879"/>
            <a:ext cx="4944035" cy="115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29000" y="2362200"/>
            <a:ext cx="4753535" cy="1501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446929" y="2359959"/>
            <a:ext cx="4706471" cy="5356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411071" y="2375647"/>
            <a:ext cx="4742329" cy="8247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381935" y="2362200"/>
            <a:ext cx="4800600" cy="1066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381935" y="2322980"/>
            <a:ext cx="4847665" cy="1410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446929" y="2362200"/>
            <a:ext cx="4782671" cy="167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575700" y="4343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Resultado:</a:t>
            </a:r>
            <a:endParaRPr lang="pt-BR" b="1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752600" y="4724400"/>
            <a:ext cx="5334000" cy="1600438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Nome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Aluno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|         Nome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Curso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1-Fabiano Amorim    |2-Educação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Física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4-Thiago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Zavaschi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|3-Sistemas de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Informação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6-Felipe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Ferreira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|3-Sistemas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Informação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5-Diego Nogare      |4-Engenharia</a:t>
            </a: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8-Nilton Pinheiro   |4-Engenharia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3429000" y="2057400"/>
            <a:ext cx="51054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3390900" y="2359959"/>
            <a:ext cx="5143500" cy="3048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3381935" y="2637564"/>
            <a:ext cx="5152465" cy="294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352800" y="2667000"/>
            <a:ext cx="5181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390900" y="2667000"/>
            <a:ext cx="5143500" cy="5186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0" idx="3"/>
          </p:cNvCxnSpPr>
          <p:nvPr/>
        </p:nvCxnSpPr>
        <p:spPr>
          <a:xfrm>
            <a:off x="3505200" y="2637564"/>
            <a:ext cx="5029200" cy="7914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" idx="3"/>
          </p:cNvCxnSpPr>
          <p:nvPr/>
        </p:nvCxnSpPr>
        <p:spPr>
          <a:xfrm>
            <a:off x="3505200" y="2637564"/>
            <a:ext cx="5029200" cy="10962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0" idx="3"/>
          </p:cNvCxnSpPr>
          <p:nvPr/>
        </p:nvCxnSpPr>
        <p:spPr>
          <a:xfrm>
            <a:off x="3505200" y="2637564"/>
            <a:ext cx="5029200" cy="14010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3429000" y="1981200"/>
            <a:ext cx="5029200" cy="914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3411071" y="2284879"/>
            <a:ext cx="5123329" cy="6414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3381935" y="2512359"/>
            <a:ext cx="5152465" cy="4139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3390900" y="2788023"/>
            <a:ext cx="5067300" cy="1383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3411071" y="2942591"/>
            <a:ext cx="5047129" cy="2430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3411071" y="2942591"/>
            <a:ext cx="5047129" cy="4864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3429000" y="2942591"/>
            <a:ext cx="5105400" cy="7912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3390900" y="2942591"/>
            <a:ext cx="5067300" cy="10960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5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5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000"/>
                            </p:stCondLst>
                            <p:childTnLst>
                              <p:par>
                                <p:cTn id="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5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7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8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95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1000"/>
                            </p:stCondLst>
                            <p:childTnLst>
                              <p:par>
                                <p:cTn id="1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1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2500"/>
                            </p:stCondLst>
                            <p:childTnLst>
                              <p:par>
                                <p:cTn id="1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4500"/>
                            </p:stCondLst>
                            <p:childTnLst>
                              <p:par>
                                <p:cTn id="1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6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7500"/>
                            </p:stCondLst>
                            <p:childTnLst>
                              <p:par>
                                <p:cTn id="1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2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9500"/>
                            </p:stCondLst>
                            <p:childTnLst>
                              <p:par>
                                <p:cTn id="1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0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1000"/>
                            </p:stCondLst>
                            <p:childTnLst>
                              <p:par>
                                <p:cTn id="2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1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25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30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4000"/>
                            </p:stCondLst>
                            <p:childTnLst>
                              <p:par>
                                <p:cTn id="2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44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500"/>
                            </p:stCondLst>
                            <p:childTnLst>
                              <p:par>
                                <p:cTn id="2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60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47000"/>
                            </p:stCondLst>
                            <p:childTnLst>
                              <p:par>
                                <p:cTn id="2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7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48500"/>
                            </p:stCondLst>
                            <p:childTnLst>
                              <p:par>
                                <p:cTn id="2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90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00"/>
                            </p:stCondLst>
                            <p:childTnLst>
                              <p:par>
                                <p:cTn id="2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2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2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200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2500"/>
                            </p:stCondLst>
                            <p:childTnLst>
                              <p:par>
                                <p:cTn id="2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3500"/>
                            </p:stCondLst>
                            <p:childTnLst>
                              <p:par>
                                <p:cTn id="2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40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500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5500"/>
                            </p:stCondLst>
                            <p:childTnLst>
                              <p:par>
                                <p:cTn id="2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6500"/>
                            </p:stCondLst>
                            <p:childTnLst>
                              <p:par>
                                <p:cTn id="2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2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2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8500"/>
                            </p:stCondLst>
                            <p:childTnLst>
                              <p:par>
                                <p:cTn id="2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9000"/>
                            </p:stCondLst>
                            <p:childTnLst>
                              <p:par>
                                <p:cTn id="2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Nested-Loop Join</a:t>
            </a:r>
            <a:endParaRPr lang="pt-BR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469958" y="1206490"/>
            <a:ext cx="8216842" cy="172613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SELECT CONVERT(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Alunos.ID_Alunos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)+'-'+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Alunos.Nome_Aluno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   CONVERT(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Cursos.ID_Cursos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)+'-'+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Cursos.Nome_Curso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WITH(INDEX=0)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ON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Alunos.ID_Cursos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Cursos.ID_Cursos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OPTION (LOOP JOIN)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79" y="3110752"/>
            <a:ext cx="7543800" cy="261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3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Nested-Loop Join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23" y="3518936"/>
            <a:ext cx="4104154" cy="274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481367" y="118693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Meu Resultado na ordem, 1,4,6,5,8...:</a:t>
            </a:r>
            <a:endParaRPr lang="pt-BR" b="1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704992" y="1556266"/>
            <a:ext cx="5334000" cy="1600438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Nome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Aluno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|         Nome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Curso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1-Fabiano Amorim    |2-Educação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Física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4-Thiago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Zavaschi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|3-Sistemas de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Informação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6-Felipe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Ferreira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|3-Sistemas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Informação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5-Diego Nogare      |4-Engenharia</a:t>
            </a: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8-Nilton Pinheiro   |4-Engenharia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242422" y="31764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Resultado do SQL: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96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Nested-Loop Join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Quantidade de vezes que a tabela Cursos será </a:t>
            </a:r>
            <a:r>
              <a:rPr lang="pt-BR" sz="2000" dirty="0" err="1"/>
              <a:t>scaneada</a:t>
            </a:r>
            <a:r>
              <a:rPr lang="pt-BR" sz="2000" dirty="0"/>
              <a:t> = 1</a:t>
            </a:r>
          </a:p>
          <a:p>
            <a:r>
              <a:rPr lang="pt-BR" sz="2000" dirty="0"/>
              <a:t>Quantidade de linhas que a tabela de Cursos irá retornar para o Loop = 6</a:t>
            </a:r>
          </a:p>
          <a:p>
            <a:r>
              <a:rPr lang="pt-BR" sz="2000" dirty="0"/>
              <a:t>Quantidade de vezes que a tabela de Alunos será </a:t>
            </a:r>
            <a:r>
              <a:rPr lang="pt-BR" sz="2000" dirty="0" err="1"/>
              <a:t>scaneada</a:t>
            </a:r>
            <a:r>
              <a:rPr lang="pt-BR" sz="2000" dirty="0"/>
              <a:t> = 6 (mesma quantidade de linhas da tabela “</a:t>
            </a:r>
            <a:r>
              <a:rPr lang="pt-BR" sz="2000" dirty="0" err="1"/>
              <a:t>outer</a:t>
            </a:r>
            <a:r>
              <a:rPr lang="pt-BR" sz="2000" dirty="0"/>
              <a:t> </a:t>
            </a:r>
            <a:r>
              <a:rPr lang="pt-BR" sz="2000" dirty="0" err="1"/>
              <a:t>table</a:t>
            </a:r>
            <a:r>
              <a:rPr lang="pt-BR" sz="2000" dirty="0"/>
              <a:t>” (Cursos))</a:t>
            </a:r>
          </a:p>
          <a:p>
            <a:r>
              <a:rPr lang="pt-BR" sz="2000" dirty="0"/>
              <a:t>Quantidade de linhas que a tabela de Alunos irá retornar para o Loop = 48 (6*8=48 (Linhas da tabela de Cursos(6) vezes linhas da tabela de Alunos(8)))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1831" y="3874105"/>
            <a:ext cx="400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de execução em Modo Texto</a:t>
            </a:r>
            <a:endParaRPr lang="pt-BR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43437"/>
            <a:ext cx="7383330" cy="188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H="1">
            <a:off x="2133600" y="1700808"/>
            <a:ext cx="4742656" cy="363319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295400" y="2108293"/>
            <a:ext cx="6926130" cy="320348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2133600" y="2438400"/>
            <a:ext cx="5030688" cy="3429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1475656" y="3140968"/>
            <a:ext cx="6912768" cy="272643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Nested-Loop Join - Index Seek</a:t>
            </a:r>
            <a:endParaRPr lang="pt-BR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469958" y="1206490"/>
            <a:ext cx="8216842" cy="172613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SELECT CONVERT(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Alunos.ID_Alunos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)+'-'+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Alunos.Nome_Aluno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   CONVERT(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VarChar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Cursos.ID_Cursos</a:t>
            </a:r>
            <a:r>
              <a:rPr lang="en-US" sz="1600" dirty="0" smtClean="0">
                <a:solidFill>
                  <a:srgbClr val="002060"/>
                </a:solidFill>
                <a:latin typeface="Lucida Console" pitchFamily="49" charset="0"/>
              </a:rPr>
              <a:t>)+'-'+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Cursos.Nome_Curso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1600" dirty="0" err="1" smtClean="0">
                <a:solidFill>
                  <a:srgbClr val="002060"/>
                </a:solidFill>
                <a:latin typeface="Lucida Console" pitchFamily="49" charset="0"/>
              </a:rPr>
              <a:t>Cursos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   ON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Alunos.ID_Cursos</a:t>
            </a:r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Lucida Console" pitchFamily="49" charset="0"/>
              </a:rPr>
              <a:t>Cursos.ID_Cursos</a:t>
            </a:r>
            <a:endParaRPr lang="en-US" sz="16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Lucida Console" pitchFamily="49" charset="0"/>
              </a:rPr>
              <a:t>OPTION (LOOP JOIN)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" y="3124200"/>
            <a:ext cx="8915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94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Nested-Loop Join - Index Seek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Quantidade de vezes que a tabela Cursos será </a:t>
            </a:r>
            <a:r>
              <a:rPr lang="pt-BR" sz="2000" dirty="0" err="1"/>
              <a:t>scaneada</a:t>
            </a:r>
            <a:r>
              <a:rPr lang="pt-BR" sz="2000" dirty="0"/>
              <a:t> = 8</a:t>
            </a:r>
          </a:p>
          <a:p>
            <a:r>
              <a:rPr lang="pt-BR" sz="2000" dirty="0"/>
              <a:t>Quantidade de linhas que a tabela de Cursos irá retornar para o Loop = 8 (utilizando o Index </a:t>
            </a:r>
            <a:r>
              <a:rPr lang="pt-BR" sz="2000" dirty="0" err="1"/>
              <a:t>Seek</a:t>
            </a:r>
            <a:r>
              <a:rPr lang="pt-BR" sz="2000" dirty="0"/>
              <a:t>, apenas as linhas que satisfazem o filtro são retornadas)</a:t>
            </a:r>
          </a:p>
          <a:p>
            <a:r>
              <a:rPr lang="pt-BR" sz="2000" dirty="0"/>
              <a:t>Quantidade de vezes que a tabela de Alunos será </a:t>
            </a:r>
            <a:r>
              <a:rPr lang="pt-BR" sz="2000" dirty="0" err="1"/>
              <a:t>scaneada</a:t>
            </a:r>
            <a:r>
              <a:rPr lang="pt-BR" sz="2000" dirty="0"/>
              <a:t> = 1</a:t>
            </a:r>
          </a:p>
          <a:p>
            <a:r>
              <a:rPr lang="pt-BR" sz="2000" dirty="0"/>
              <a:t>Quantidade de linhas que a tabela de Alunos irá retornar para o Loop = 8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52900"/>
            <a:ext cx="8001000" cy="206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11831" y="3821668"/>
            <a:ext cx="400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Plano de execução em Modo Texto</a:t>
            </a:r>
            <a:endParaRPr lang="pt-BR" b="1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1907704" y="1700808"/>
            <a:ext cx="4968552" cy="416659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295400" y="3429000"/>
            <a:ext cx="6926130" cy="2168875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1919779" y="3068960"/>
            <a:ext cx="5244509" cy="26096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1308762" y="2060848"/>
            <a:ext cx="6912768" cy="3806552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97555"/>
      </p:ext>
    </p:extLst>
  </p:cSld>
  <p:clrMapOvr>
    <a:masterClrMapping/>
  </p:clrMapOvr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6415</TotalTime>
  <Words>1035</Words>
  <Application>Microsoft Office PowerPoint</Application>
  <PresentationFormat>On-screen Show (4:3)</PresentationFormat>
  <Paragraphs>280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Euphemia</vt:lpstr>
      <vt:lpstr>Euphemia UCAS</vt:lpstr>
      <vt:lpstr>Lucida Console</vt:lpstr>
      <vt:lpstr>Wingdings</vt:lpstr>
      <vt:lpstr>Curso SQL Server 2010</vt:lpstr>
      <vt:lpstr>PowerPoint Presentation</vt:lpstr>
      <vt:lpstr>Joins</vt:lpstr>
      <vt:lpstr>Nested-Loop Join</vt:lpstr>
      <vt:lpstr>Nested-Loop Join</vt:lpstr>
      <vt:lpstr>Nested-Loop Join</vt:lpstr>
      <vt:lpstr>Nested-Loop Join</vt:lpstr>
      <vt:lpstr>Nested-Loop Join</vt:lpstr>
      <vt:lpstr>Nested-Loop Join - Index Seek</vt:lpstr>
      <vt:lpstr>Nested-Loop Join - Index Seek</vt:lpstr>
      <vt:lpstr>Loop Join</vt:lpstr>
      <vt:lpstr>Merge Join</vt:lpstr>
      <vt:lpstr>PowerPoint Presentation</vt:lpstr>
      <vt:lpstr>PowerPoint Presentation</vt:lpstr>
      <vt:lpstr>PowerPoint Presentation</vt:lpstr>
      <vt:lpstr>PowerPoint Presentation</vt:lpstr>
      <vt:lpstr>Merge Join</vt:lpstr>
      <vt:lpstr>Merge Join</vt:lpstr>
      <vt:lpstr>PowerPoint Presentation</vt:lpstr>
      <vt:lpstr>Hash Joins</vt:lpstr>
      <vt:lpstr>Hash Join Ilustração Vídeo Locadora</vt:lpstr>
      <vt:lpstr>Hash Join</vt:lpstr>
      <vt:lpstr>Hash Join</vt:lpstr>
      <vt:lpstr>Hash Join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549</cp:revision>
  <dcterms:created xsi:type="dcterms:W3CDTF">2010-05-17T16:38:52Z</dcterms:created>
  <dcterms:modified xsi:type="dcterms:W3CDTF">2014-08-28T13:30:32Z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