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97" r:id="rId6"/>
    <p:sldId id="258" r:id="rId7"/>
    <p:sldId id="338" r:id="rId8"/>
    <p:sldId id="28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35" r:id="rId39"/>
    <p:sldId id="336" r:id="rId40"/>
    <p:sldId id="337" r:id="rId41"/>
    <p:sldId id="339" r:id="rId42"/>
    <p:sldId id="283" r:id="rId43"/>
    <p:sldId id="284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5122" autoAdjust="0"/>
  </p:normalViewPr>
  <p:slideViewPr>
    <p:cSldViewPr>
      <p:cViewPr>
        <p:scale>
          <a:sx n="60" d="100"/>
          <a:sy n="60" d="100"/>
        </p:scale>
        <p:origin x="-155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BaseLine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ideia</a:t>
            </a:r>
            <a:r>
              <a:rPr lang="en-US" dirty="0" smtClean="0"/>
              <a:t> é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pró-ativo</a:t>
            </a:r>
            <a:r>
              <a:rPr lang="en-US" dirty="0" smtClean="0"/>
              <a:t> e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atuais</a:t>
            </a:r>
            <a:r>
              <a:rPr lang="en-US" dirty="0" smtClean="0"/>
              <a:t> do </a:t>
            </a:r>
            <a:r>
              <a:rPr lang="en-US" dirty="0" err="1" smtClean="0"/>
              <a:t>servidor</a:t>
            </a:r>
            <a:r>
              <a:rPr lang="en-US" dirty="0" smtClean="0"/>
              <a:t>, </a:t>
            </a:r>
            <a:r>
              <a:rPr lang="en-US" dirty="0" err="1" smtClean="0"/>
              <a:t>começando</a:t>
            </a:r>
            <a:r>
              <a:rPr lang="en-US" dirty="0" smtClean="0"/>
              <a:t> com a </a:t>
            </a:r>
            <a:r>
              <a:rPr lang="en-US" dirty="0" err="1" smtClean="0"/>
              <a:t>criação</a:t>
            </a:r>
            <a:r>
              <a:rPr lang="en-US" dirty="0" smtClean="0"/>
              <a:t> de um </a:t>
            </a:r>
            <a:r>
              <a:rPr lang="en-US" dirty="0" err="1" smtClean="0"/>
              <a:t>BaseLine</a:t>
            </a:r>
            <a:r>
              <a:rPr lang="en-US" dirty="0" smtClean="0"/>
              <a:t>.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aluno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treinamento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capturar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tem de </a:t>
            </a:r>
            <a:r>
              <a:rPr lang="en-US" baseline="0" dirty="0" err="1" smtClean="0"/>
              <a:t>ruim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relacionado</a:t>
            </a:r>
            <a:r>
              <a:rPr lang="en-US" baseline="0" dirty="0" smtClean="0"/>
              <a:t> a T-SQL e </a:t>
            </a:r>
            <a:r>
              <a:rPr lang="en-US" baseline="0" dirty="0" err="1" smtClean="0"/>
              <a:t>corrigir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… Dar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foco</a:t>
            </a:r>
            <a:r>
              <a:rPr lang="en-US" baseline="0" dirty="0" smtClean="0"/>
              <a:t> a T-SQL,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, Profiler, </a:t>
            </a:r>
            <a:r>
              <a:rPr lang="en-US" baseline="0" dirty="0" err="1" smtClean="0"/>
              <a:t>ClearTrace</a:t>
            </a:r>
            <a:r>
              <a:rPr lang="en-US" baseline="0" dirty="0" smtClean="0"/>
              <a:t> e Locks… Overview do </a:t>
            </a:r>
            <a:r>
              <a:rPr lang="en-US" baseline="0" dirty="0" err="1" smtClean="0"/>
              <a:t>PerfMon</a:t>
            </a:r>
            <a:r>
              <a:rPr lang="en-US" baseline="0" dirty="0" smtClean="0"/>
              <a:t> e DMVs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Profiler:</a:t>
            </a:r>
          </a:p>
          <a:p>
            <a:r>
              <a:rPr lang="en-US" dirty="0" err="1" smtClean="0"/>
              <a:t>Começar</a:t>
            </a:r>
            <a:r>
              <a:rPr lang="en-US" dirty="0" smtClean="0"/>
              <a:t> demos com Profiler,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template </a:t>
            </a:r>
            <a:r>
              <a:rPr lang="en-US" dirty="0" err="1" smtClean="0"/>
              <a:t>para</a:t>
            </a:r>
            <a:r>
              <a:rPr lang="en-US" dirty="0" smtClean="0"/>
              <a:t> um server side trace, e </a:t>
            </a:r>
            <a:r>
              <a:rPr lang="en-US" dirty="0" err="1" smtClean="0"/>
              <a:t>exibir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observados</a:t>
            </a:r>
            <a:r>
              <a:rPr lang="en-US" dirty="0" smtClean="0"/>
              <a:t> no default trace</a:t>
            </a:r>
            <a:r>
              <a:rPr lang="en-US" baseline="0" dirty="0" smtClean="0"/>
              <a:t> (SQL2005)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ClearTrace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ClearTrace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normalização</a:t>
            </a:r>
            <a:r>
              <a:rPr lang="en-US" baseline="0" dirty="0" smtClean="0"/>
              <a:t> dos dados </a:t>
            </a:r>
            <a:r>
              <a:rPr lang="en-US" baseline="0" dirty="0" err="1" smtClean="0"/>
              <a:t>contidos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traces. (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excel com TOP 100 </a:t>
            </a:r>
            <a:r>
              <a:rPr lang="en-US" baseline="0" dirty="0" err="1" smtClean="0"/>
              <a:t>consultas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de CPU/Reads/Writes/Duration/</a:t>
            </a:r>
            <a:r>
              <a:rPr lang="en-US" baseline="0" dirty="0" err="1" smtClean="0"/>
              <a:t>ExecutionCount</a:t>
            </a:r>
            <a:r>
              <a:rPr lang="en-US" baseline="0" dirty="0" smtClean="0"/>
              <a:t>). Na </a:t>
            </a:r>
            <a:r>
              <a:rPr lang="en-US" baseline="0" dirty="0" err="1" smtClean="0"/>
              <a:t>demostração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 com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informações</a:t>
            </a:r>
            <a:r>
              <a:rPr lang="en-US" baseline="0" dirty="0" smtClean="0"/>
              <a:t> de trace </a:t>
            </a:r>
            <a:r>
              <a:rPr lang="en-US" baseline="0" dirty="0" err="1" smtClean="0"/>
              <a:t>capturadas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Comentar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procedure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demorava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dias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r>
              <a:rPr lang="en-US" baseline="0" dirty="0" smtClean="0"/>
              <a:t>. Uma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function,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function,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view… Como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 com o </a:t>
            </a:r>
            <a:r>
              <a:rPr lang="en-US" baseline="0" dirty="0" err="1" smtClean="0"/>
              <a:t>menor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custo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benefício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? </a:t>
            </a:r>
          </a:p>
          <a:p>
            <a:r>
              <a:rPr lang="en-US" baseline="0" dirty="0" err="1" smtClean="0"/>
              <a:t>Utilizei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ClearTrace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melhoradas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PerfMon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PerfMon</a:t>
            </a:r>
            <a:r>
              <a:rPr lang="en-US" baseline="0" dirty="0" smtClean="0"/>
              <a:t> template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capturar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o serv. </a:t>
            </a:r>
            <a:r>
              <a:rPr lang="en-US" baseline="0" dirty="0" err="1" smtClean="0"/>
              <a:t>Importar</a:t>
            </a:r>
            <a:r>
              <a:rPr lang="en-US" baseline="0" dirty="0" smtClean="0"/>
              <a:t> no excel e </a:t>
            </a:r>
            <a:r>
              <a:rPr lang="en-US" baseline="0" dirty="0" err="1" smtClean="0"/>
              <a:t>gerar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dinâmica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gráficos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DMVs:</a:t>
            </a:r>
          </a:p>
          <a:p>
            <a:r>
              <a:rPr lang="en-US" baseline="0" dirty="0" err="1" smtClean="0"/>
              <a:t>Utilizar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index_usage_stats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tabelas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acessadas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modificadas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dados. </a:t>
            </a:r>
          </a:p>
          <a:p>
            <a:r>
              <a:rPr lang="en-US" baseline="0" dirty="0" err="1" smtClean="0"/>
              <a:t>Utilizar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io_virtual_file_stats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qual</a:t>
            </a:r>
            <a:r>
              <a:rPr lang="en-US" baseline="0" dirty="0" smtClean="0"/>
              <a:t> é o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 com </a:t>
            </a:r>
            <a:r>
              <a:rPr lang="en-US" baseline="0" dirty="0" err="1" smtClean="0"/>
              <a:t>maior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reads/writes…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Locks:</a:t>
            </a:r>
          </a:p>
          <a:p>
            <a:r>
              <a:rPr lang="en-US" baseline="0" dirty="0" err="1" smtClean="0"/>
              <a:t>Apresentar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sp_whoisactive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monitorar</a:t>
            </a:r>
            <a:r>
              <a:rPr lang="en-US" baseline="0" dirty="0" smtClean="0"/>
              <a:t> locks </a:t>
            </a:r>
            <a:r>
              <a:rPr lang="en-US" baseline="0" dirty="0" err="1" smtClean="0"/>
              <a:t>utilizando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proc.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7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7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SQL07 - Recursos de Otimização para o desenvolvedor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01 – </a:t>
            </a:r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Introdução à otimização no SQL Server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</a:t>
            </a:r>
            <a:r>
              <a:rPr lang="pt-BR" sz="1600" b="1" dirty="0" smtClean="0">
                <a:solidFill>
                  <a:schemeClr val="tx2"/>
                </a:solidFill>
              </a:rPr>
              <a:t>|</a:t>
            </a:r>
            <a:r>
              <a:rPr lang="pt-BR" sz="1600" b="0" dirty="0" smtClean="0">
                <a:solidFill>
                  <a:schemeClr val="tx2"/>
                </a:solidFill>
              </a:rPr>
              <a:t>Introdução à otimização no SQL Server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Outras opções a serem consideradas na criação do código de acesso:</a:t>
            </a:r>
          </a:p>
          <a:p>
            <a:pPr lvl="1"/>
            <a:r>
              <a:rPr lang="pt-BR" sz="1500" dirty="0" smtClean="0"/>
              <a:t>Avaliar possíveis Índices</a:t>
            </a:r>
          </a:p>
          <a:p>
            <a:pPr lvl="1"/>
            <a:r>
              <a:rPr lang="pt-BR" sz="1500" dirty="0" smtClean="0"/>
              <a:t>Ordenar as tabelas para fazer um Merge </a:t>
            </a:r>
            <a:r>
              <a:rPr lang="pt-BR" sz="1500" dirty="0" err="1" smtClean="0"/>
              <a:t>Join</a:t>
            </a:r>
            <a:endParaRPr lang="pt-BR" sz="1500" dirty="0" smtClean="0"/>
          </a:p>
          <a:p>
            <a:pPr lvl="1"/>
            <a:r>
              <a:rPr lang="pt-BR" sz="1500" dirty="0" smtClean="0"/>
              <a:t>Aproveitar ordem dos índices para fazer o Merge </a:t>
            </a:r>
            <a:r>
              <a:rPr lang="pt-BR" sz="1500" dirty="0" err="1"/>
              <a:t>J</a:t>
            </a:r>
            <a:r>
              <a:rPr lang="pt-BR" sz="1500" dirty="0" err="1" smtClean="0"/>
              <a:t>oin</a:t>
            </a:r>
            <a:endParaRPr lang="pt-BR" sz="1500" dirty="0" smtClean="0"/>
          </a:p>
          <a:p>
            <a:pPr lvl="1"/>
            <a:r>
              <a:rPr lang="pt-BR" sz="1500" dirty="0" smtClean="0"/>
              <a:t>Avaliar memória disponível</a:t>
            </a:r>
          </a:p>
          <a:p>
            <a:pPr lvl="1"/>
            <a:r>
              <a:rPr lang="pt-BR" sz="1500" dirty="0" smtClean="0"/>
              <a:t>Avaliar pressão de CPU</a:t>
            </a:r>
          </a:p>
          <a:p>
            <a:pPr lvl="1"/>
            <a:r>
              <a:rPr lang="pt-BR" sz="1500" dirty="0" err="1" smtClean="0"/>
              <a:t>Hash</a:t>
            </a:r>
            <a:r>
              <a:rPr lang="pt-BR" sz="1500" dirty="0" smtClean="0"/>
              <a:t> </a:t>
            </a:r>
            <a:r>
              <a:rPr lang="pt-BR" sz="1500" dirty="0" err="1" smtClean="0"/>
              <a:t>Join</a:t>
            </a:r>
            <a:endParaRPr lang="pt-BR" sz="1500" dirty="0" smtClean="0"/>
          </a:p>
          <a:p>
            <a:pPr lvl="1"/>
            <a:r>
              <a:rPr lang="pt-BR" sz="1500" dirty="0" smtClean="0"/>
              <a:t>Considerar paralelismo</a:t>
            </a:r>
          </a:p>
          <a:p>
            <a:pPr lvl="1"/>
            <a:r>
              <a:rPr lang="pt-BR" sz="1500" dirty="0" smtClean="0"/>
              <a:t>Criar estatísticas</a:t>
            </a:r>
          </a:p>
          <a:p>
            <a:pPr lvl="1"/>
            <a:r>
              <a:rPr lang="pt-BR" sz="1500" dirty="0" smtClean="0"/>
              <a:t>Atualizar estatísticas</a:t>
            </a:r>
          </a:p>
          <a:p>
            <a:pPr lvl="1"/>
            <a:r>
              <a:rPr lang="pt-BR" sz="1500" dirty="0" smtClean="0"/>
              <a:t>Reutilizar plano do cache</a:t>
            </a:r>
          </a:p>
          <a:p>
            <a:pPr lvl="1"/>
            <a:r>
              <a:rPr lang="pt-BR" sz="1500" dirty="0" err="1" smtClean="0"/>
              <a:t>View</a:t>
            </a:r>
            <a:r>
              <a:rPr lang="pt-BR" sz="1500" dirty="0" smtClean="0"/>
              <a:t> Indexada</a:t>
            </a:r>
          </a:p>
          <a:p>
            <a:pPr lvl="1"/>
            <a:r>
              <a:rPr lang="pt-BR" sz="1500" dirty="0" smtClean="0"/>
              <a:t>Remover código redundante</a:t>
            </a:r>
          </a:p>
          <a:p>
            <a:pPr lvl="1"/>
            <a:r>
              <a:rPr lang="pt-BR" sz="1500" dirty="0" smtClean="0"/>
              <a:t>Detectar contradições</a:t>
            </a:r>
          </a:p>
          <a:p>
            <a:pPr lvl="1"/>
            <a:r>
              <a:rPr lang="pt-BR" sz="1500" dirty="0" smtClean="0"/>
              <a:t>Converter expressões</a:t>
            </a:r>
          </a:p>
          <a:p>
            <a:pPr lvl="1"/>
            <a:r>
              <a:rPr lang="pt-BR" sz="1500" dirty="0" smtClean="0"/>
              <a:t>Evitar acesso a tabelas (Utilizando </a:t>
            </a:r>
            <a:r>
              <a:rPr lang="pt-BR" sz="1500" dirty="0" err="1" smtClean="0"/>
              <a:t>trusted</a:t>
            </a:r>
            <a:r>
              <a:rPr lang="pt-BR" sz="1500" dirty="0" smtClean="0"/>
              <a:t> </a:t>
            </a:r>
            <a:r>
              <a:rPr lang="pt-BR" sz="1500" dirty="0" err="1" smtClean="0"/>
              <a:t>Foreign</a:t>
            </a:r>
            <a:r>
              <a:rPr lang="pt-BR" sz="1500" dirty="0" smtClean="0"/>
              <a:t> Keys)</a:t>
            </a:r>
          </a:p>
          <a:p>
            <a:pPr lvl="1"/>
            <a:r>
              <a:rPr lang="pt-BR" sz="1500" dirty="0" smtClean="0"/>
              <a:t>Identificar correlação</a:t>
            </a:r>
          </a:p>
          <a:p>
            <a:pPr lvl="1"/>
            <a:r>
              <a:rPr lang="pt-BR" sz="1500" b="1" dirty="0" smtClean="0">
                <a:solidFill>
                  <a:srgbClr val="FF0000"/>
                </a:solidFill>
              </a:rPr>
              <a:t>MUITO MAIS...</a:t>
            </a:r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400" dirty="0" smtClean="0"/>
          </a:p>
          <a:p>
            <a:endParaRPr lang="pt-BR" sz="28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2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36637"/>
            <a:ext cx="9144000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70564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tângulo 2052"/>
          <p:cNvSpPr/>
          <p:nvPr/>
        </p:nvSpPr>
        <p:spPr>
          <a:xfrm>
            <a:off x="228598" y="3352800"/>
            <a:ext cx="87056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Parse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valida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se o código digitado é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válido. Gera um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que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uma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representação gráfica do comando em formato de uma árvore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pt-BR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Algebrizer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onde as tabelas e campos na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comparados com o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metadata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do banco de dados para validar se os objetos acessados realmente existem. Nesta fase um “*” será expandido pelo nome das colunas, os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datatypes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das colunas são carregados,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views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expandidas, um sinônimo é interpretado. </a:t>
            </a:r>
          </a:p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Optimize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faz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mágica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46173"/>
            <a:ext cx="5567362" cy="47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de um </a:t>
            </a:r>
            <a:r>
              <a:rPr lang="pt-BR" sz="2000" kern="0" dirty="0" err="1" smtClean="0">
                <a:solidFill>
                  <a:prstClr val="black"/>
                </a:solidFill>
                <a:latin typeface="Arial"/>
                <a:cs typeface="+mn-cs"/>
              </a:rPr>
              <a:t>QueryTree</a:t>
            </a: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 gerado após o parse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2682" y="2133600"/>
            <a:ext cx="5399006" cy="219945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CompanyName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en-US" sz="1400" dirty="0" smtClean="0">
              <a:solidFill>
                <a:srgbClr val="808080"/>
              </a:solidFill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     </a:t>
            </a:r>
            <a:r>
              <a:rPr lang="en-US" sz="1400" dirty="0" smtClean="0">
                <a:solidFill>
                  <a:srgbClr val="FF00FF"/>
                </a:solidFill>
                <a:latin typeface="Courier New"/>
                <a:ea typeface="Calibri"/>
                <a:cs typeface="Times New Roman"/>
              </a:rPr>
              <a:t>SUM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Value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AS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Value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INNER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JOIN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Customers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ON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CustomerID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CustomerID</a:t>
            </a:r>
            <a:endParaRPr lang="pt-BR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OrderDate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'19960801'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GROUP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ORDER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37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2999"/>
            <a:ext cx="8686800" cy="469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220102" y="1828801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dirty="0">
                <a:latin typeface="Courier New"/>
                <a:ea typeface="Calibri"/>
                <a:cs typeface="Times New Roman"/>
              </a:rPr>
              <a:t> CustomerID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BETWEEN</a:t>
            </a:r>
            <a:r>
              <a:rPr lang="en-US" dirty="0">
                <a:latin typeface="Courier New"/>
                <a:ea typeface="Calibri"/>
                <a:cs typeface="Times New Roman"/>
              </a:rPr>
              <a:t> 10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AND</a:t>
            </a:r>
            <a:r>
              <a:rPr lang="en-US" dirty="0">
                <a:latin typeface="Courier New"/>
                <a:ea typeface="Calibri"/>
                <a:cs typeface="Times New Roman"/>
              </a:rPr>
              <a:t> 5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simplification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pic>
        <p:nvPicPr>
          <p:cNvPr id="13" name="Imagem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0" y="1880779"/>
            <a:ext cx="3348038" cy="1047750"/>
          </a:xfrm>
          <a:prstGeom prst="rect">
            <a:avLst/>
          </a:prstGeom>
        </p:spPr>
      </p:pic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5597" y="3941565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DECLARE</a:t>
            </a:r>
            <a:r>
              <a:rPr lang="en-US" dirty="0">
                <a:latin typeface="Courier New"/>
                <a:ea typeface="Calibri"/>
                <a:cs typeface="Times New Roman"/>
              </a:rPr>
              <a:t> @t1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TABLE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id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Integer</a:t>
            </a:r>
            <a:r>
              <a:rPr lang="en-US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endParaRPr lang="pt-BR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pt-BR" dirty="0">
                <a:latin typeface="Courier New"/>
                <a:ea typeface="Calibri"/>
                <a:cs typeface="Times New Roman"/>
              </a:rPr>
              <a:t> @t1</a:t>
            </a:r>
            <a:endParaRPr lang="pt-BR" sz="2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124505" y="32557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trivial plan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574724" y="3824898"/>
            <a:ext cx="4033839" cy="15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8" name="Espaço Reservado para Texto 2"/>
          <p:cNvSpPr txBox="1">
            <a:spLocks/>
          </p:cNvSpPr>
          <p:nvPr/>
        </p:nvSpPr>
        <p:spPr>
          <a:xfrm>
            <a:off x="357188" y="1428750"/>
            <a:ext cx="8358187" cy="4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40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216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 0 (custo &lt; 0.2) (pode não ser executada)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Pelo menos quatro tabelas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Somente considera hash joins e nested loops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Acredita no reordenamento dos joins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 1 (quick plan)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Mais transformações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Não paralelo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Leva em conta o “cost threshold for parallelism”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pt-BR" sz="3000" b="1" i="0" u="none" strike="noStrike" kern="1200" cap="none" spc="0" normalizeH="0" baseline="0" noProof="0" smtClean="0">
              <a:ln>
                <a:noFill/>
              </a:ln>
              <a:solidFill>
                <a:sysClr val="windowText" lastClr="171717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171717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0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2" name="Espaço Reservado para Texto 2"/>
          <p:cNvSpPr txBox="1">
            <a:spLocks/>
          </p:cNvSpPr>
          <p:nvPr/>
        </p:nvSpPr>
        <p:spPr>
          <a:xfrm>
            <a:off x="357188" y="1428750"/>
            <a:ext cx="8358187" cy="4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40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216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 1 (quick plan + paralelismo)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Encontra o melhor plano paralelo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Mudanças na ordenação do plano acontecem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 2 (Full Optimization)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Tenta todas as abordagens conhecidas (faltantes)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Sys.dm_exec_query_optimizer_info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171717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8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 </a:t>
            </a:r>
            <a:r>
              <a:rPr lang="pt-BR" sz="4000" dirty="0" smtClean="0"/>
              <a:t>que</a:t>
            </a:r>
            <a:r>
              <a:rPr lang="en-US" sz="4000" dirty="0" smtClean="0"/>
              <a:t> é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r>
              <a:rPr lang="en-US" sz="4000" dirty="0" smtClean="0"/>
              <a:t>?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89760"/>
            <a:ext cx="3855720" cy="435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238354" y="1182469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 um perigo no resultado do Otimizador de Consultas.</a:t>
            </a:r>
          </a:p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onde você acha que as placas da imagem apontam?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3400" y="2474311"/>
            <a:ext cx="1492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Céu</a:t>
            </a:r>
            <a:endParaRPr lang="pt-B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0320" y="2438400"/>
            <a:ext cx="2531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Inferno</a:t>
            </a:r>
            <a:endParaRPr lang="pt-B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2026117" y="3060326"/>
            <a:ext cx="1783883" cy="444874"/>
          </a:xfrm>
          <a:prstGeom prst="straightConnector1">
            <a:avLst/>
          </a:prstGeom>
          <a:ln w="38100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6" idx="1"/>
          </p:cNvCxnSpPr>
          <p:nvPr/>
        </p:nvCxnSpPr>
        <p:spPr>
          <a:xfrm flipH="1">
            <a:off x="4724400" y="2900065"/>
            <a:ext cx="1645920" cy="3205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Visualizando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auto">
          <a:xfrm>
            <a:off x="152400" y="1147268"/>
            <a:ext cx="5562600" cy="1967407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600" dirty="0">
                <a:solidFill>
                  <a:srgbClr val="0000FF"/>
                </a:solidFill>
              </a:rPr>
              <a:t>SELECT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*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smtClean="0">
                <a:solidFill>
                  <a:srgbClr val="0000FF"/>
                </a:solidFill>
              </a:rPr>
              <a:t>FROM</a:t>
            </a:r>
            <a:r>
              <a:rPr lang="pt-BR" sz="1600" dirty="0" smtClean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endParaRPr lang="en-US" sz="1600" dirty="0" smtClean="0">
              <a:solidFill>
                <a:srgbClr val="002060"/>
              </a:solidFill>
              <a:latin typeface="Lucida Console" pitchFamily="49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3133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 flipH="1">
            <a:off x="6400800" y="1371600"/>
            <a:ext cx="533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38" y="2162175"/>
            <a:ext cx="7905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6919334" y="240166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</a:t>
            </a:r>
            <a:r>
              <a:rPr lang="pt-BR" dirty="0" smtClean="0"/>
              <a:t>CTRL-L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90875"/>
            <a:ext cx="87820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>
          <a:xfrm>
            <a:off x="428596" y="1000107"/>
            <a:ext cx="8103844" cy="571505"/>
          </a:xfrm>
        </p:spPr>
        <p:txBody>
          <a:bodyPr/>
          <a:lstStyle/>
          <a:p>
            <a:r>
              <a:rPr lang="pt-BR" sz="3200" dirty="0" smtClean="0"/>
              <a:t>SQL07 </a:t>
            </a:r>
            <a:r>
              <a:rPr lang="pt-BR" sz="3200" dirty="0" smtClean="0"/>
              <a:t>– </a:t>
            </a:r>
            <a:r>
              <a:rPr lang="pt-BR" sz="3200" dirty="0"/>
              <a:t>Recursos de Otimização para o </a:t>
            </a:r>
            <a:r>
              <a:rPr lang="pt-BR" sz="3200" dirty="0" smtClean="0"/>
              <a:t>desenvolvedor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Lendo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Composto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Operadores</a:t>
            </a:r>
            <a:endParaRPr lang="en-US" sz="2400" dirty="0" smtClean="0"/>
          </a:p>
          <a:p>
            <a:r>
              <a:rPr lang="en-US" sz="2400" dirty="0" smtClean="0"/>
              <a:t>Lido da </a:t>
            </a:r>
            <a:r>
              <a:rPr lang="en-US" sz="2400" dirty="0" err="1" smtClean="0"/>
              <a:t>direita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esquerda</a:t>
            </a:r>
            <a:r>
              <a:rPr lang="en-US" sz="2400" dirty="0" smtClean="0"/>
              <a:t> e de </a:t>
            </a:r>
            <a:r>
              <a:rPr lang="en-US" sz="2400" dirty="0" err="1" smtClean="0"/>
              <a:t>cima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baixo</a:t>
            </a:r>
            <a:endParaRPr lang="en-US" sz="2400" dirty="0" smtClean="0"/>
          </a:p>
          <a:p>
            <a:r>
              <a:rPr lang="en-US" sz="2400" dirty="0" err="1" smtClean="0"/>
              <a:t>Icone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navegar</a:t>
            </a:r>
            <a:r>
              <a:rPr lang="en-US" sz="2400" dirty="0" smtClean="0"/>
              <a:t> no </a:t>
            </a:r>
            <a:r>
              <a:rPr lang="en-US" sz="2400" dirty="0" err="1" smtClean="0"/>
              <a:t>plano</a:t>
            </a:r>
            <a:endParaRPr lang="en-US" sz="2400" dirty="0" smtClean="0"/>
          </a:p>
          <a:p>
            <a:r>
              <a:rPr lang="en-US" sz="2400" dirty="0" smtClean="0"/>
              <a:t>Zoom In e Zoom Out</a:t>
            </a:r>
          </a:p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 </a:t>
            </a:r>
            <a:r>
              <a:rPr lang="en-US" sz="2400" dirty="0" err="1" smtClean="0"/>
              <a:t>contem</a:t>
            </a:r>
            <a:r>
              <a:rPr lang="en-US" sz="2400" dirty="0" smtClean="0"/>
              <a:t> </a:t>
            </a:r>
            <a:r>
              <a:rPr lang="en-US" sz="2400" dirty="0" err="1" smtClean="0"/>
              <a:t>dicas</a:t>
            </a:r>
            <a:r>
              <a:rPr lang="en-US" sz="2400" dirty="0" smtClean="0"/>
              <a:t> e </a:t>
            </a:r>
            <a:r>
              <a:rPr lang="en-US" sz="2400" dirty="0" err="1"/>
              <a:t>p</a:t>
            </a:r>
            <a:r>
              <a:rPr lang="en-US" sz="2400" dirty="0" err="1" smtClean="0"/>
              <a:t>ropriedades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43350"/>
            <a:ext cx="1247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9216"/>
            <a:ext cx="28765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57579"/>
            <a:ext cx="2524125" cy="221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 descr="Merge join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11" y="5410200"/>
            <a:ext cx="60959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lustered index scan operato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0984"/>
            <a:ext cx="520884" cy="5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5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Lendo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Lido da </a:t>
            </a:r>
            <a:r>
              <a:rPr lang="en-US" sz="2400" dirty="0" err="1" smtClean="0"/>
              <a:t>direita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esquerda</a:t>
            </a:r>
            <a:r>
              <a:rPr lang="en-US" sz="2400" dirty="0" smtClean="0"/>
              <a:t> e de </a:t>
            </a:r>
            <a:r>
              <a:rPr lang="en-US" sz="2400" dirty="0" err="1" smtClean="0"/>
              <a:t>cima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baixo</a:t>
            </a:r>
            <a:endParaRPr lang="en-US" sz="2400" dirty="0" smtClean="0"/>
          </a:p>
          <a:p>
            <a:r>
              <a:rPr lang="en-US" sz="2400" dirty="0" err="1"/>
              <a:t>Executado</a:t>
            </a:r>
            <a:r>
              <a:rPr lang="en-US" sz="2400" dirty="0"/>
              <a:t> da </a:t>
            </a:r>
            <a:r>
              <a:rPr lang="en-US" sz="2400" dirty="0" err="1"/>
              <a:t>esqueda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 smtClean="0"/>
              <a:t>direita</a:t>
            </a:r>
            <a:endParaRPr lang="en-US" sz="24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610600" cy="250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Modos</a:t>
            </a:r>
            <a:r>
              <a:rPr lang="en-US" sz="4000" dirty="0" smtClean="0"/>
              <a:t> de </a:t>
            </a:r>
            <a:r>
              <a:rPr lang="en-US" sz="4000" dirty="0" err="1" smtClean="0"/>
              <a:t>Visualização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Gráfico</a:t>
            </a:r>
            <a:r>
              <a:rPr lang="en-US" dirty="0" smtClean="0"/>
              <a:t> (</a:t>
            </a:r>
            <a:r>
              <a:rPr lang="en-US" dirty="0" err="1"/>
              <a:t>m</a:t>
            </a:r>
            <a:r>
              <a:rPr lang="en-US" dirty="0" err="1" smtClean="0"/>
              <a:t>ais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smtClean="0"/>
              <a:t>XML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343400"/>
            <a:ext cx="3779183" cy="1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4343400"/>
            <a:ext cx="4693920" cy="24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3" y="3124200"/>
            <a:ext cx="8565497" cy="109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2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Estimated </a:t>
            </a:r>
            <a:r>
              <a:rPr lang="en-US" sz="4000" dirty="0" err="1" smtClean="0"/>
              <a:t>vs</a:t>
            </a:r>
            <a:r>
              <a:rPr lang="en-US" sz="4000" dirty="0" smtClean="0"/>
              <a:t> Actual Plans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b="1" dirty="0" smtClean="0"/>
              <a:t>Plano de execução atual</a:t>
            </a:r>
            <a:endParaRPr lang="pt-BR" sz="1800" b="1" dirty="0"/>
          </a:p>
          <a:p>
            <a:pPr lvl="1"/>
            <a:r>
              <a:rPr lang="en-US" sz="1800" dirty="0" err="1" smtClean="0"/>
              <a:t>Gerado</a:t>
            </a:r>
            <a:r>
              <a:rPr lang="en-US" sz="1800" dirty="0" smtClean="0"/>
              <a:t> </a:t>
            </a:r>
            <a:r>
              <a:rPr lang="en-US" sz="1800" dirty="0" err="1" smtClean="0"/>
              <a:t>depois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a </a:t>
            </a:r>
            <a:r>
              <a:rPr lang="en-US" sz="1800" dirty="0" err="1" smtClean="0"/>
              <a:t>consulta</a:t>
            </a:r>
            <a:r>
              <a:rPr lang="en-US" sz="1800" dirty="0" smtClean="0"/>
              <a:t> for </a:t>
            </a:r>
            <a:r>
              <a:rPr lang="en-US" sz="1800" dirty="0" err="1" smtClean="0"/>
              <a:t>executada</a:t>
            </a:r>
            <a:endParaRPr lang="en-US" sz="1800" dirty="0"/>
          </a:p>
          <a:p>
            <a:pPr lvl="1"/>
            <a:r>
              <a:rPr lang="en-US" sz="1800" dirty="0" err="1" smtClean="0"/>
              <a:t>Mostra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combinação</a:t>
            </a:r>
            <a:r>
              <a:rPr lang="en-US" sz="1800" dirty="0" smtClean="0"/>
              <a:t> dos </a:t>
            </a:r>
            <a:r>
              <a:rPr lang="en-US" sz="1800" dirty="0" err="1" smtClean="0"/>
              <a:t>resultados</a:t>
            </a:r>
            <a:r>
              <a:rPr lang="en-US" sz="1800" dirty="0" smtClean="0"/>
              <a:t> </a:t>
            </a:r>
            <a:r>
              <a:rPr lang="en-US" sz="1800" dirty="0" err="1" smtClean="0"/>
              <a:t>estimados</a:t>
            </a:r>
            <a:r>
              <a:rPr lang="en-US" sz="1800" dirty="0" smtClean="0"/>
              <a:t> e </a:t>
            </a:r>
            <a:r>
              <a:rPr lang="en-US" sz="1800" dirty="0" err="1" smtClean="0"/>
              <a:t>atuais</a:t>
            </a:r>
            <a:endParaRPr lang="en-US" sz="1800" dirty="0"/>
          </a:p>
          <a:p>
            <a:r>
              <a:rPr lang="pt-BR" sz="1800" b="1" dirty="0" smtClean="0"/>
              <a:t>Plano de execução estimado</a:t>
            </a:r>
            <a:endParaRPr lang="pt-BR" sz="1800" b="1" dirty="0"/>
          </a:p>
          <a:p>
            <a:pPr lvl="1"/>
            <a:r>
              <a:rPr lang="en-US" sz="1800" dirty="0" err="1" smtClean="0"/>
              <a:t>Gerado</a:t>
            </a:r>
            <a:r>
              <a:rPr lang="en-US" sz="1800" dirty="0" smtClean="0"/>
              <a:t> </a:t>
            </a:r>
            <a:r>
              <a:rPr lang="en-US" sz="1800" dirty="0" err="1" smtClean="0"/>
              <a:t>sem</a:t>
            </a:r>
            <a:r>
              <a:rPr lang="en-US" sz="1800" dirty="0" smtClean="0"/>
              <a:t> </a:t>
            </a:r>
            <a:r>
              <a:rPr lang="en-US" sz="1800" dirty="0" err="1" smtClean="0"/>
              <a:t>executar</a:t>
            </a:r>
            <a:r>
              <a:rPr lang="en-US" sz="1800" dirty="0" smtClean="0"/>
              <a:t> a </a:t>
            </a:r>
            <a:r>
              <a:rPr lang="en-US" sz="1800" dirty="0" err="1" smtClean="0"/>
              <a:t>consulta</a:t>
            </a:r>
            <a:endParaRPr lang="en-US" sz="1800" dirty="0"/>
          </a:p>
          <a:p>
            <a:pPr lvl="1"/>
            <a:r>
              <a:rPr lang="en-US" sz="1800" dirty="0" err="1" smtClean="0"/>
              <a:t>Desvantagens</a:t>
            </a:r>
            <a:r>
              <a:rPr lang="en-US" sz="1800" dirty="0" smtClean="0"/>
              <a:t> do </a:t>
            </a:r>
            <a:r>
              <a:rPr lang="en-US" sz="1800" dirty="0" err="1" smtClean="0"/>
              <a:t>plano</a:t>
            </a:r>
            <a:r>
              <a:rPr lang="en-US" sz="1800" dirty="0" smtClean="0"/>
              <a:t> </a:t>
            </a:r>
            <a:r>
              <a:rPr lang="en-US" sz="1800" dirty="0" err="1" smtClean="0"/>
              <a:t>estimado</a:t>
            </a:r>
            <a:r>
              <a:rPr lang="en-US" sz="1800" dirty="0" smtClean="0"/>
              <a:t>:</a:t>
            </a:r>
            <a:endParaRPr lang="en-US" sz="1800" dirty="0"/>
          </a:p>
          <a:p>
            <a:pPr lvl="2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gerado</a:t>
            </a:r>
            <a:r>
              <a:rPr lang="en-US" sz="1800" dirty="0" smtClean="0"/>
              <a:t> se a </a:t>
            </a:r>
            <a:r>
              <a:rPr lang="en-US" sz="1800" dirty="0" err="1" smtClean="0"/>
              <a:t>consulta</a:t>
            </a:r>
            <a:r>
              <a:rPr lang="en-US" sz="1800" dirty="0" smtClean="0"/>
              <a:t> </a:t>
            </a:r>
            <a:r>
              <a:rPr lang="en-US" sz="1800" dirty="0" err="1" smtClean="0"/>
              <a:t>cria</a:t>
            </a:r>
            <a:r>
              <a:rPr lang="en-US" sz="1800" dirty="0" smtClean="0"/>
              <a:t>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serão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utilizados</a:t>
            </a:r>
            <a:r>
              <a:rPr lang="en-US" sz="1800" dirty="0" smtClean="0"/>
              <a:t>, ex: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tabela</a:t>
            </a:r>
            <a:r>
              <a:rPr lang="en-US" sz="1800" dirty="0" smtClean="0"/>
              <a:t> </a:t>
            </a:r>
            <a:r>
              <a:rPr lang="en-US" sz="1800" dirty="0" err="1" smtClean="0"/>
              <a:t>temporária</a:t>
            </a:r>
            <a:r>
              <a:rPr lang="en-US" sz="1800" dirty="0" smtClean="0"/>
              <a:t>.</a:t>
            </a:r>
            <a:endParaRPr lang="en-US" sz="1800" dirty="0"/>
          </a:p>
          <a:p>
            <a:pPr lvl="2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gera</a:t>
            </a:r>
            <a:r>
              <a:rPr lang="en-US" sz="1800" dirty="0" smtClean="0"/>
              <a:t> um </a:t>
            </a:r>
            <a:r>
              <a:rPr lang="en-US" sz="1800" dirty="0" err="1" smtClean="0"/>
              <a:t>plano</a:t>
            </a:r>
            <a:r>
              <a:rPr lang="en-US" sz="1800" dirty="0" smtClean="0"/>
              <a:t> </a:t>
            </a:r>
            <a:r>
              <a:rPr lang="en-US" sz="1800" dirty="0" err="1" smtClean="0"/>
              <a:t>legível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Stored Procedures com </a:t>
            </a:r>
            <a:r>
              <a:rPr lang="en-US" sz="1800" dirty="0" err="1" smtClean="0"/>
              <a:t>muito</a:t>
            </a:r>
            <a:r>
              <a:rPr lang="en-US" sz="1800" dirty="0" smtClean="0"/>
              <a:t> </a:t>
            </a:r>
            <a:r>
              <a:rPr lang="en-US" sz="1800" dirty="0" err="1" smtClean="0"/>
              <a:t>código</a:t>
            </a:r>
            <a:endParaRPr lang="en-US" sz="1800" dirty="0"/>
          </a:p>
          <a:p>
            <a:pPr lvl="2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são</a:t>
            </a:r>
            <a:r>
              <a:rPr lang="en-US" sz="1800" dirty="0" smtClean="0"/>
              <a:t> </a:t>
            </a:r>
            <a:r>
              <a:rPr lang="en-US" sz="1800" dirty="0" err="1" smtClean="0"/>
              <a:t>precisos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planos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utilizam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paralelismo</a:t>
            </a:r>
            <a:endParaRPr lang="en-US" sz="1800" dirty="0"/>
          </a:p>
          <a:p>
            <a:r>
              <a:rPr lang="en-US" sz="1800" b="1" dirty="0" err="1" smtClean="0"/>
              <a:t>Porque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utilizar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planos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estimados</a:t>
            </a:r>
            <a:r>
              <a:rPr lang="en-US" sz="1800" b="1" dirty="0" smtClean="0"/>
              <a:t>?</a:t>
            </a:r>
            <a:endParaRPr lang="en-US" sz="1800" b="1" dirty="0"/>
          </a:p>
          <a:p>
            <a:pPr lvl="1"/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salvar</a:t>
            </a:r>
            <a:r>
              <a:rPr lang="en-US" sz="1800" dirty="0" smtClean="0"/>
              <a:t> </a:t>
            </a:r>
            <a:r>
              <a:rPr lang="en-US" sz="1800" dirty="0" err="1" smtClean="0"/>
              <a:t>muito</a:t>
            </a:r>
            <a:r>
              <a:rPr lang="en-US" sz="1800" dirty="0" smtClean="0"/>
              <a:t> tempo </a:t>
            </a:r>
            <a:r>
              <a:rPr lang="en-US" sz="1800" dirty="0" err="1" smtClean="0"/>
              <a:t>em</a:t>
            </a:r>
            <a:r>
              <a:rPr lang="en-US" sz="1800" dirty="0" smtClean="0"/>
              <a:t> testes de </a:t>
            </a:r>
            <a:r>
              <a:rPr lang="en-US" sz="1800" dirty="0" err="1" smtClean="0"/>
              <a:t>consultas</a:t>
            </a:r>
            <a:r>
              <a:rPr lang="en-US" sz="1800" dirty="0" smtClean="0"/>
              <a:t> </a:t>
            </a:r>
            <a:r>
              <a:rPr lang="en-US" sz="1800" dirty="0" err="1" smtClean="0"/>
              <a:t>demoradas</a:t>
            </a:r>
            <a:endParaRPr lang="en-US" sz="1800" dirty="0"/>
          </a:p>
          <a:p>
            <a:pPr lvl="1"/>
            <a:r>
              <a:rPr lang="en-US" sz="1800" dirty="0" err="1" smtClean="0"/>
              <a:t>Permite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analise</a:t>
            </a:r>
            <a:r>
              <a:rPr lang="en-US" sz="1800" dirty="0" smtClean="0"/>
              <a:t> dos </a:t>
            </a:r>
            <a:r>
              <a:rPr lang="en-US" sz="1800" dirty="0" err="1" smtClean="0"/>
              <a:t>planos</a:t>
            </a:r>
            <a:r>
              <a:rPr lang="en-US" sz="1800" dirty="0" smtClean="0"/>
              <a:t> logo </a:t>
            </a:r>
            <a:r>
              <a:rPr lang="en-US" sz="1800" dirty="0" err="1" smtClean="0"/>
              <a:t>após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modificação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consulta</a:t>
            </a:r>
            <a:endParaRPr lang="en-US" sz="18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28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Estimated </a:t>
            </a:r>
            <a:r>
              <a:rPr lang="en-US" sz="4000" dirty="0" err="1" smtClean="0"/>
              <a:t>vs</a:t>
            </a:r>
            <a:r>
              <a:rPr lang="en-US" sz="4000" dirty="0" smtClean="0"/>
              <a:t> Actual Plans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32845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0350"/>
            <a:ext cx="648368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92044" y="123086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Estimado</a:t>
            </a:r>
            <a:r>
              <a:rPr lang="pt-BR" dirty="0" smtClean="0"/>
              <a:t>, 200 mil linhas da tabela de Pedidos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592044" y="3701018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Atual</a:t>
            </a:r>
            <a:r>
              <a:rPr lang="pt-BR" dirty="0" smtClean="0"/>
              <a:t>, 0 linhas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8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formados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: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56027"/>
              </p:ext>
            </p:extLst>
          </p:nvPr>
        </p:nvGraphicFramePr>
        <p:xfrm>
          <a:off x="838200" y="2667000"/>
          <a:ext cx="6096000" cy="18542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Seek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Scan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Joins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Aggregações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Sorts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Spools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smtClean="0"/>
                        <a:t>TOP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Insert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Filter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smtClean="0"/>
                        <a:t>...</a:t>
                      </a:r>
                      <a:endParaRPr lang="pt-BR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Operadores Lógicos</a:t>
            </a:r>
          </a:p>
          <a:p>
            <a:pPr lvl="1"/>
            <a:r>
              <a:rPr lang="pt-BR" sz="1600" dirty="0" smtClean="0"/>
              <a:t>Descreve conceitualmente a tarefa que será realizada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Right</a:t>
            </a:r>
            <a:r>
              <a:rPr lang="pt-BR" sz="1600" dirty="0" smtClean="0"/>
              <a:t> </a:t>
            </a:r>
            <a:r>
              <a:rPr lang="pt-BR" sz="1600" dirty="0" err="1" smtClean="0"/>
              <a:t>Outer</a:t>
            </a:r>
            <a:r>
              <a:rPr lang="pt-BR" sz="1600" dirty="0" smtClean="0"/>
              <a:t> </a:t>
            </a:r>
            <a:r>
              <a:rPr lang="pt-BR" sz="1600" dirty="0" err="1" smtClean="0"/>
              <a:t>Join</a:t>
            </a:r>
            <a:r>
              <a:rPr lang="pt-BR" sz="1600" dirty="0" smtClean="0"/>
              <a:t> e </a:t>
            </a:r>
            <a:r>
              <a:rPr lang="pt-BR" sz="1600" dirty="0" err="1" smtClean="0"/>
              <a:t>Aggregate</a:t>
            </a:r>
            <a:endParaRPr lang="pt-BR" sz="1600" dirty="0" smtClean="0"/>
          </a:p>
          <a:p>
            <a:r>
              <a:rPr lang="pt-BR" sz="2000" dirty="0" smtClean="0"/>
              <a:t>Operadores Físicos</a:t>
            </a:r>
          </a:p>
          <a:p>
            <a:pPr lvl="1"/>
            <a:r>
              <a:rPr lang="pt-BR" sz="1600" dirty="0" smtClean="0"/>
              <a:t>Operação física descrita no operadores lógicos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Hash</a:t>
            </a:r>
            <a:r>
              <a:rPr lang="pt-BR" sz="1600" dirty="0" smtClean="0"/>
              <a:t> Match e </a:t>
            </a:r>
            <a:r>
              <a:rPr lang="pt-BR" sz="1600" dirty="0" err="1" smtClean="0"/>
              <a:t>Stream</a:t>
            </a:r>
            <a:r>
              <a:rPr lang="pt-BR" sz="1600" dirty="0" smtClean="0"/>
              <a:t> </a:t>
            </a:r>
            <a:r>
              <a:rPr lang="pt-BR" sz="1600" dirty="0" err="1" smtClean="0"/>
              <a:t>Aggregate</a:t>
            </a:r>
            <a:endParaRPr lang="pt-BR" sz="1600" dirty="0" smtClean="0"/>
          </a:p>
          <a:p>
            <a:r>
              <a:rPr lang="pt-BR" sz="2000" dirty="0" smtClean="0"/>
              <a:t>Operadores </a:t>
            </a:r>
            <a:r>
              <a:rPr lang="pt-BR" sz="2000" dirty="0"/>
              <a:t>do tipo </a:t>
            </a:r>
            <a:r>
              <a:rPr lang="pt-BR" sz="2000" dirty="0" smtClean="0"/>
              <a:t>“</a:t>
            </a:r>
            <a:r>
              <a:rPr lang="pt-BR" sz="2000" dirty="0" err="1" smtClean="0"/>
              <a:t>NonBlocking</a:t>
            </a:r>
            <a:r>
              <a:rPr lang="pt-BR" sz="2000" dirty="0" smtClean="0"/>
              <a:t>”</a:t>
            </a:r>
          </a:p>
          <a:p>
            <a:pPr lvl="1"/>
            <a:r>
              <a:rPr lang="pt-BR" sz="1600" dirty="0" smtClean="0"/>
              <a:t>Lê, processa e já retorna a linha para o próximo operador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Nested</a:t>
            </a:r>
            <a:r>
              <a:rPr lang="pt-BR" sz="1600" dirty="0" smtClean="0"/>
              <a:t> Loop ou </a:t>
            </a:r>
            <a:r>
              <a:rPr lang="pt-BR" sz="1600" dirty="0" err="1" smtClean="0"/>
              <a:t>Lazy</a:t>
            </a:r>
            <a:r>
              <a:rPr lang="pt-BR" sz="1600" dirty="0" smtClean="0"/>
              <a:t> </a:t>
            </a:r>
            <a:r>
              <a:rPr lang="pt-BR" sz="1600" dirty="0" err="1" smtClean="0"/>
              <a:t>Spool</a:t>
            </a:r>
            <a:endParaRPr lang="pt-BR" sz="1600" dirty="0" smtClean="0"/>
          </a:p>
          <a:p>
            <a:r>
              <a:rPr lang="pt-BR" sz="2000" dirty="0" smtClean="0"/>
              <a:t>Operadores do tipo “</a:t>
            </a:r>
            <a:r>
              <a:rPr lang="pt-BR" sz="2000" dirty="0" err="1" smtClean="0"/>
              <a:t>Blocking</a:t>
            </a:r>
            <a:r>
              <a:rPr lang="pt-BR" sz="2000" dirty="0" smtClean="0"/>
              <a:t>” ou “Stop </a:t>
            </a:r>
            <a:r>
              <a:rPr lang="pt-BR" sz="2000" dirty="0" err="1" smtClean="0"/>
              <a:t>and</a:t>
            </a:r>
            <a:r>
              <a:rPr lang="pt-BR" sz="2000" dirty="0" smtClean="0"/>
              <a:t> Go”</a:t>
            </a:r>
            <a:endParaRPr lang="pt-BR" sz="2000" dirty="0"/>
          </a:p>
          <a:p>
            <a:pPr lvl="1"/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afetar</a:t>
            </a:r>
            <a:r>
              <a:rPr lang="en-US" sz="1600" dirty="0" smtClean="0"/>
              <a:t> a performance de </a:t>
            </a:r>
            <a:r>
              <a:rPr lang="en-US" sz="1600" dirty="0" err="1" smtClean="0"/>
              <a:t>consultas</a:t>
            </a:r>
            <a:r>
              <a:rPr lang="en-US" sz="1600" dirty="0" smtClean="0"/>
              <a:t> com TOP </a:t>
            </a:r>
            <a:r>
              <a:rPr lang="en-US" sz="1600" dirty="0" err="1" smtClean="0"/>
              <a:t>ou</a:t>
            </a:r>
            <a:r>
              <a:rPr lang="en-US" sz="1600" dirty="0" smtClean="0"/>
              <a:t> FAST N </a:t>
            </a:r>
            <a:r>
              <a:rPr lang="en-US" sz="1600" dirty="0" err="1" smtClean="0"/>
              <a:t>ou</a:t>
            </a:r>
            <a:r>
              <a:rPr lang="en-US" sz="1600" dirty="0" smtClean="0"/>
              <a:t> EXISTS.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Sort</a:t>
            </a:r>
            <a:r>
              <a:rPr lang="pt-BR" sz="1600" dirty="0" smtClean="0"/>
              <a:t> ou </a:t>
            </a:r>
            <a:r>
              <a:rPr lang="pt-BR" sz="1600" dirty="0" err="1" smtClean="0"/>
              <a:t>Eager</a:t>
            </a:r>
            <a:r>
              <a:rPr lang="pt-BR" sz="1600" dirty="0" smtClean="0"/>
              <a:t> </a:t>
            </a:r>
            <a:r>
              <a:rPr lang="pt-BR" sz="1600" dirty="0" err="1" smtClean="0"/>
              <a:t>Spool</a:t>
            </a:r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Propriedades</a:t>
            </a:r>
            <a:r>
              <a:rPr lang="en-US" sz="2000" dirty="0" smtClean="0"/>
              <a:t> dos </a:t>
            </a:r>
            <a:r>
              <a:rPr lang="en-US" sz="2000" dirty="0" err="1" smtClean="0"/>
              <a:t>Operadores</a:t>
            </a:r>
            <a:r>
              <a:rPr lang="en-US" sz="2000" dirty="0" smtClean="0"/>
              <a:t>: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95" y="1752600"/>
            <a:ext cx="2896705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752600"/>
            <a:ext cx="2872903" cy="489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2941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50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Propriedades</a:t>
            </a:r>
            <a:r>
              <a:rPr lang="en-US" sz="2000" dirty="0" smtClean="0"/>
              <a:t> dos </a:t>
            </a:r>
            <a:r>
              <a:rPr lang="en-US" sz="2000" dirty="0" err="1" smtClean="0"/>
              <a:t>Operadores</a:t>
            </a:r>
            <a:r>
              <a:rPr lang="en-US" sz="2000" dirty="0" smtClean="0"/>
              <a:t>: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6429"/>
              </p:ext>
            </p:extLst>
          </p:nvPr>
        </p:nvGraphicFramePr>
        <p:xfrm>
          <a:off x="685800" y="1905000"/>
          <a:ext cx="7772400" cy="42793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2933"/>
                <a:gridCol w="5469467"/>
              </a:tblGrid>
              <a:tr h="492854">
                <a:tc>
                  <a:txBody>
                    <a:bodyPr/>
                    <a:lstStyle/>
                    <a:p>
                      <a:r>
                        <a:rPr lang="pt-BR" sz="1600" noProof="0" dirty="0" err="1" smtClean="0"/>
                        <a:t>Estimated</a:t>
                      </a:r>
                      <a:r>
                        <a:rPr lang="pt-BR" sz="1600" noProof="0" dirty="0" smtClean="0"/>
                        <a:t> CPU </a:t>
                      </a:r>
                      <a:r>
                        <a:rPr lang="pt-BR" sz="1600" noProof="0" dirty="0" err="1" smtClean="0"/>
                        <a:t>Cost</a:t>
                      </a:r>
                      <a:endParaRPr lang="pt-BR" sz="1600" noProof="0" dirty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Custo de uso de CPU pelo operador. Este número deve ser o menor possível.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72392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I/O Cost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Custo de toda atividade de I/O realizada pelo operador. Este número deve ser o menor possível.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95499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Operator Cost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Custo para o otimizador</a:t>
                      </a:r>
                      <a:r>
                        <a:rPr lang="pt-BR" sz="1600" baseline="0" noProof="0" dirty="0" smtClean="0"/>
                        <a:t> de consultas executar esta operação. Mostra entre parênteses o percentual total de custo do operador em relação a todo o plano.</a:t>
                      </a:r>
                      <a:endParaRPr lang="pt-BR" sz="1600" noProof="0" dirty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Number of Executions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Estimativa de número de vezes que o operador</a:t>
                      </a:r>
                      <a:r>
                        <a:rPr lang="pt-BR" sz="1600" baseline="0" noProof="0" smtClean="0"/>
                        <a:t> será executado no plano.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Number of Rows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Estimativa do</a:t>
                      </a:r>
                      <a:r>
                        <a:rPr lang="pt-BR" sz="1600" baseline="0" noProof="0" smtClean="0"/>
                        <a:t> número de linhas que o operador irá retornar.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Row Size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Média estimada do</a:t>
                      </a:r>
                      <a:r>
                        <a:rPr lang="pt-BR" sz="1600" baseline="0" noProof="0" smtClean="0"/>
                        <a:t> tamanho de cada linha (em bytes) lida pelo operador.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SubTree Cost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Soma do custo de todos os operadores executados antes deste operador.</a:t>
                      </a:r>
                      <a:endParaRPr lang="pt-BR" sz="1600" noProof="0" dirty="0"/>
                    </a:p>
                  </a:txBody>
                  <a:tcPr marL="32411" marR="32411" marT="16206" marB="1620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smtClean="0"/>
              <a:t>O que significa este número Cost ?</a:t>
            </a:r>
          </a:p>
          <a:p>
            <a:pPr marL="0" indent="0">
              <a:buNone/>
            </a:pPr>
            <a:endParaRPr lang="pt-BR" sz="2000" smtClean="0"/>
          </a:p>
          <a:p>
            <a:r>
              <a:rPr lang="pt-BR" sz="2000" smtClean="0"/>
              <a:t>Em nossas máquinas o número não representa milisegundos ou segundos. É apenas um número para comparação entre os planos e medir o custo dos operadores</a:t>
            </a:r>
          </a:p>
          <a:p>
            <a:r>
              <a:rPr lang="pt-BR" sz="2000" smtClean="0"/>
              <a:t>Benchmark criado provavelmente </a:t>
            </a:r>
          </a:p>
          <a:p>
            <a:pPr marL="0" indent="0">
              <a:buNone/>
            </a:pPr>
            <a:r>
              <a:rPr lang="pt-BR" sz="2000" smtClean="0"/>
              <a:t>     no SQL Server 7.0</a:t>
            </a:r>
          </a:p>
          <a:p>
            <a:r>
              <a:rPr lang="pt-BR" sz="2000" smtClean="0"/>
              <a:t>Na máquina do Nick isso representa </a:t>
            </a:r>
          </a:p>
          <a:p>
            <a:pPr marL="0" indent="0">
              <a:buNone/>
            </a:pPr>
            <a:r>
              <a:rPr lang="pt-BR" sz="2000" smtClean="0"/>
              <a:t>     segundos</a:t>
            </a:r>
          </a:p>
          <a:p>
            <a:r>
              <a:rPr lang="pt-BR" sz="2000" smtClean="0"/>
              <a:t>O que rodava na máquina dele em 1 </a:t>
            </a:r>
          </a:p>
          <a:p>
            <a:pPr marL="0" indent="0">
              <a:buNone/>
            </a:pPr>
            <a:r>
              <a:rPr lang="pt-BR" sz="2000" smtClean="0"/>
              <a:t>     segundo roda em nossa máquina em </a:t>
            </a:r>
          </a:p>
          <a:p>
            <a:pPr marL="0" indent="0">
              <a:buNone/>
            </a:pPr>
            <a:r>
              <a:rPr lang="pt-BR" sz="2000" smtClean="0"/>
              <a:t>     0.000...</a:t>
            </a:r>
          </a:p>
          <a:p>
            <a:endParaRPr lang="pt-BR" sz="160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6005"/>
            <a:ext cx="2085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5362575" y="5181600"/>
            <a:ext cx="2790825" cy="5362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33400" y="6172200"/>
            <a:ext cx="544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smtClean="0"/>
              <a:t>Blog do MCM Christian Bolton</a:t>
            </a:r>
            <a:r>
              <a:rPr lang="pt-BR" sz="1200" dirty="0"/>
              <a:t>, confirmado por Craig </a:t>
            </a:r>
            <a:r>
              <a:rPr lang="pt-BR" sz="1200" dirty="0" err="1" smtClean="0"/>
              <a:t>Freedman</a:t>
            </a:r>
            <a:r>
              <a:rPr lang="pt-BR" sz="1200" dirty="0" smtClean="0"/>
              <a:t> MS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543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5096594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otimização</a:t>
            </a:r>
            <a:endParaRPr lang="pt-BR" dirty="0" smtClean="0"/>
          </a:p>
          <a:p>
            <a:r>
              <a:rPr lang="pt-BR" dirty="0" smtClean="0"/>
              <a:t>Overview Planos </a:t>
            </a:r>
            <a:r>
              <a:rPr lang="pt-BR" dirty="0"/>
              <a:t>Execução</a:t>
            </a:r>
          </a:p>
          <a:p>
            <a:r>
              <a:rPr lang="pt-BR" dirty="0" err="1" smtClean="0"/>
              <a:t>Baseline</a:t>
            </a:r>
            <a:endParaRPr lang="pt-BR" dirty="0" smtClean="0"/>
          </a:p>
          <a:p>
            <a:pPr lvl="1"/>
            <a:r>
              <a:rPr lang="en-US" dirty="0" smtClean="0"/>
              <a:t>Profiler e </a:t>
            </a:r>
            <a:r>
              <a:rPr lang="en-US" dirty="0" err="1" smtClean="0"/>
              <a:t>ClearTrace</a:t>
            </a:r>
            <a:endParaRPr lang="pt-BR" dirty="0"/>
          </a:p>
          <a:p>
            <a:pPr lvl="1"/>
            <a:r>
              <a:rPr lang="pt-BR" dirty="0" smtClean="0"/>
              <a:t>Monitorando </a:t>
            </a:r>
            <a:r>
              <a:rPr lang="pt-BR" dirty="0"/>
              <a:t>I/O, CPU e </a:t>
            </a:r>
            <a:r>
              <a:rPr lang="pt-BR" dirty="0" smtClean="0"/>
              <a:t>Memória</a:t>
            </a:r>
            <a:endParaRPr lang="pt-BR" dirty="0"/>
          </a:p>
          <a:p>
            <a:r>
              <a:rPr lang="pt-BR" dirty="0" smtClean="0"/>
              <a:t>Tabelas</a:t>
            </a:r>
            <a:endParaRPr lang="pt-BR" dirty="0"/>
          </a:p>
          <a:p>
            <a:pPr lvl="1"/>
            <a:r>
              <a:rPr lang="pt-BR" dirty="0"/>
              <a:t>Tipos de dados</a:t>
            </a:r>
          </a:p>
          <a:p>
            <a:pPr lvl="1"/>
            <a:r>
              <a:rPr lang="pt-BR" dirty="0"/>
              <a:t>Estrutura</a:t>
            </a:r>
          </a:p>
          <a:p>
            <a:pPr lvl="1"/>
            <a:r>
              <a:rPr lang="pt-BR" dirty="0"/>
              <a:t>Modelagem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Plano de </a:t>
            </a:r>
            <a:r>
              <a:rPr lang="en-US" sz="4000" dirty="0" err="1" smtClean="0"/>
              <a:t>Execução</a:t>
            </a:r>
            <a:r>
              <a:rPr lang="en-US" sz="4000" dirty="0" smtClean="0"/>
              <a:t> - </a:t>
            </a:r>
            <a:r>
              <a:rPr lang="en-US" sz="4000" dirty="0" err="1" smtClean="0"/>
              <a:t>Setas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Analisar a espessura das setas</a:t>
            </a:r>
          </a:p>
          <a:p>
            <a:r>
              <a:rPr lang="pt-BR" sz="2000" dirty="0" smtClean="0"/>
              <a:t>Comparar os valores do plano estimado VS atual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419600"/>
            <a:ext cx="8343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09825"/>
            <a:ext cx="85344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 flipH="1">
            <a:off x="4800600" y="2743200"/>
            <a:ext cx="10668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6" idx="3"/>
          </p:cNvCxnSpPr>
          <p:nvPr/>
        </p:nvCxnSpPr>
        <p:spPr>
          <a:xfrm flipH="1">
            <a:off x="6013932" y="5257800"/>
            <a:ext cx="1453668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05000" y="3886200"/>
            <a:ext cx="548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Consegue ver a diferença na espessura da seta? </a:t>
            </a:r>
            <a:r>
              <a:rPr lang="pt-BR" i="1" dirty="0" smtClean="0">
                <a:sym typeface="Wingdings" pitchFamily="2" charset="2"/>
              </a:rPr>
              <a:t></a:t>
            </a:r>
            <a:endParaRPr lang="pt-BR" i="1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43200" y="2846294"/>
            <a:ext cx="1905000" cy="9637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057400" y="5835134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Estimativa um pouco equivocada! </a:t>
            </a:r>
            <a:r>
              <a:rPr lang="pt-BR" i="1" dirty="0" smtClean="0">
                <a:sym typeface="Wingdings" pitchFamily="2" charset="2"/>
              </a:rPr>
              <a:t>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836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Comparar</a:t>
            </a:r>
            <a:r>
              <a:rPr lang="en-US" sz="4000" dirty="0" smtClean="0"/>
              <a:t> </a:t>
            </a:r>
            <a:r>
              <a:rPr lang="en-US" sz="4000" dirty="0" err="1" smtClean="0"/>
              <a:t>planos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dirty="0" smtClean="0"/>
              <a:t>Comparar dois planos utilizando os percentuais das consultas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9" y="2209800"/>
            <a:ext cx="8996363" cy="391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1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muito</a:t>
            </a:r>
            <a:r>
              <a:rPr lang="en-US" sz="4000" dirty="0" smtClean="0"/>
              <a:t> </a:t>
            </a:r>
            <a:r>
              <a:rPr lang="en-US" sz="4000" dirty="0" err="1" smtClean="0"/>
              <a:t>grandes</a:t>
            </a:r>
            <a:r>
              <a:rPr lang="en-US" sz="4000" dirty="0" smtClean="0"/>
              <a:t> - 1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Alguns planos simplesmente são ilegíveis com o modo estimado (CTRL-L)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48880"/>
            <a:ext cx="8992415" cy="404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7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muito</a:t>
            </a:r>
            <a:r>
              <a:rPr lang="en-US" sz="4000" dirty="0" smtClean="0"/>
              <a:t> </a:t>
            </a:r>
            <a:r>
              <a:rPr lang="en-US" sz="4000" dirty="0" err="1" smtClean="0"/>
              <a:t>grandes</a:t>
            </a:r>
            <a:r>
              <a:rPr lang="en-US" sz="4000" dirty="0" smtClean="0"/>
              <a:t> - 2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7188" y="1160115"/>
            <a:ext cx="8358187" cy="4429125"/>
          </a:xfrm>
        </p:spPr>
        <p:txBody>
          <a:bodyPr>
            <a:normAutofit/>
          </a:bodyPr>
          <a:lstStyle/>
          <a:p>
            <a:r>
              <a:rPr lang="pt-BR" sz="2000" dirty="0" smtClean="0"/>
              <a:t>Ligar a geração do plano atual (CTRL-M)</a:t>
            </a:r>
          </a:p>
          <a:p>
            <a:r>
              <a:rPr lang="pt-BR" sz="2000" dirty="0" smtClean="0"/>
              <a:t>Cuidado para não travar o SSMS com muitos planos</a:t>
            </a:r>
          </a:p>
          <a:p>
            <a:r>
              <a:rPr lang="pt-BR" sz="2000" dirty="0" smtClean="0"/>
              <a:t>Alternativa para planos muito grandes é utilizar os eventos de captura do plano do  Profiler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64" y="2667000"/>
            <a:ext cx="8667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791200" y="2762934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</a:t>
            </a:r>
            <a:r>
              <a:rPr lang="pt-BR" dirty="0" smtClean="0"/>
              <a:t>CTRL-M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7950"/>
            <a:ext cx="38290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2750747" y="2815750"/>
            <a:ext cx="2049853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7" y="3662083"/>
            <a:ext cx="3949773" cy="241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43" y="3657600"/>
            <a:ext cx="4194204" cy="241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4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Complexos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Assim como existem planos ilegíveis. Existem aqueles impossíveis de ler.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1532"/>
            <a:ext cx="8629090" cy="41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100167" y="5971401"/>
            <a:ext cx="244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Contribuição do MVP @</a:t>
            </a:r>
            <a:r>
              <a:rPr lang="pt-BR" sz="1200" dirty="0" err="1" smtClean="0"/>
              <a:t>Zavaschi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125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8461604" cy="714356"/>
          </a:xfrm>
        </p:spPr>
        <p:txBody>
          <a:bodyPr/>
          <a:lstStyle/>
          <a:p>
            <a:r>
              <a:rPr lang="en-US" dirty="0" err="1" smtClean="0"/>
              <a:t>BaseLine</a:t>
            </a:r>
            <a:r>
              <a:rPr lang="en-US" dirty="0" smtClean="0"/>
              <a:t> e </a:t>
            </a:r>
            <a:r>
              <a:rPr lang="en-US" dirty="0" err="1" smtClean="0"/>
              <a:t>Monitoramento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196752"/>
            <a:ext cx="8640960" cy="5040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Profiler</a:t>
            </a:r>
          </a:p>
          <a:p>
            <a:pPr lvl="1"/>
            <a:r>
              <a:rPr lang="en-US" dirty="0" smtClean="0"/>
              <a:t>Server Side Trace</a:t>
            </a:r>
          </a:p>
          <a:p>
            <a:pPr lvl="1"/>
            <a:r>
              <a:rPr lang="en-US" dirty="0" smtClean="0"/>
              <a:t>Default trace</a:t>
            </a:r>
          </a:p>
          <a:p>
            <a:r>
              <a:rPr lang="en-US" dirty="0" err="1" smtClean="0"/>
              <a:t>ClearTrace</a:t>
            </a:r>
            <a:endParaRPr lang="en-US" dirty="0" smtClean="0"/>
          </a:p>
          <a:p>
            <a:r>
              <a:rPr lang="en-US" dirty="0" smtClean="0"/>
              <a:t>Performance Monitor</a:t>
            </a:r>
          </a:p>
          <a:p>
            <a:pPr lvl="1"/>
            <a:r>
              <a:rPr lang="en-US" dirty="0" smtClean="0"/>
              <a:t>Excel</a:t>
            </a:r>
          </a:p>
          <a:p>
            <a:r>
              <a:rPr lang="en-US" dirty="0" smtClean="0"/>
              <a:t>DMVs</a:t>
            </a:r>
          </a:p>
          <a:p>
            <a:pPr lvl="1"/>
            <a:r>
              <a:rPr lang="pt-BR" dirty="0" err="1"/>
              <a:t>dm_db_index_usage_stats</a:t>
            </a:r>
            <a:endParaRPr lang="pt-BR" dirty="0"/>
          </a:p>
          <a:p>
            <a:pPr lvl="1"/>
            <a:r>
              <a:rPr lang="en-US" dirty="0" err="1" smtClean="0"/>
              <a:t>sys.dm_io_virtual_file_stats</a:t>
            </a:r>
            <a:endParaRPr lang="en-US" dirty="0" smtClean="0"/>
          </a:p>
          <a:p>
            <a:r>
              <a:rPr lang="en-US" dirty="0" smtClean="0"/>
              <a:t>Locks</a:t>
            </a:r>
          </a:p>
          <a:p>
            <a:pPr lvl="1"/>
            <a:r>
              <a:rPr lang="en-US" dirty="0" err="1" smtClean="0"/>
              <a:t>sp_whoisactive</a:t>
            </a:r>
            <a:r>
              <a:rPr lang="en-US" dirty="0" smtClean="0"/>
              <a:t> @</a:t>
            </a:r>
            <a:r>
              <a:rPr lang="en-US" dirty="0" err="1" smtClean="0"/>
              <a:t>Get_Locks</a:t>
            </a:r>
            <a:r>
              <a:rPr lang="en-US" dirty="0" smtClean="0"/>
              <a:t> = 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614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Criação</a:t>
            </a:r>
            <a:r>
              <a:rPr lang="en-US" sz="3600" dirty="0" smtClean="0"/>
              <a:t> </a:t>
            </a:r>
            <a:r>
              <a:rPr lang="en-US" sz="3600" dirty="0" err="1" smtClean="0"/>
              <a:t>BaseLine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81102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SQL Query Stress</a:t>
            </a:r>
            <a:br>
              <a:rPr lang="en-US" sz="3600" dirty="0" smtClean="0"/>
            </a:br>
            <a:r>
              <a:rPr lang="en-US" sz="3600" dirty="0" smtClean="0"/>
              <a:t>SQL Load Generator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95547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Debug no SQL Server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11513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um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!</a:t>
            </a:r>
            <a:endParaRPr lang="pt-BR" dirty="0" smtClean="0"/>
          </a:p>
          <a:p>
            <a:r>
              <a:rPr lang="pt-BR" dirty="0" smtClean="0"/>
              <a:t>Conhecer as ferramentas que auxiliam no processo de </a:t>
            </a:r>
            <a:r>
              <a:rPr lang="pt-BR" dirty="0" err="1" smtClean="0"/>
              <a:t>tuning</a:t>
            </a:r>
            <a:endParaRPr lang="pt-BR" dirty="0" smtClean="0"/>
          </a:p>
          <a:p>
            <a:r>
              <a:rPr lang="en-US" dirty="0" err="1" smtClean="0"/>
              <a:t>Criar</a:t>
            </a:r>
            <a:r>
              <a:rPr lang="en-US" dirty="0" smtClean="0"/>
              <a:t> um baseline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se </a:t>
            </a:r>
            <a:r>
              <a:rPr lang="en-US" dirty="0" err="1" smtClean="0"/>
              <a:t>basear</a:t>
            </a:r>
            <a:endParaRPr lang="en-US" dirty="0" smtClean="0"/>
          </a:p>
          <a:p>
            <a:r>
              <a:rPr lang="en-US" dirty="0" smtClean="0"/>
              <a:t>Tuning pro-</a:t>
            </a:r>
            <a:r>
              <a:rPr lang="en-US" dirty="0" err="1" smtClean="0"/>
              <a:t>ativo</a:t>
            </a:r>
            <a:r>
              <a:rPr lang="en-US" dirty="0" smtClean="0"/>
              <a:t> é </a:t>
            </a:r>
            <a:r>
              <a:rPr lang="en-US" dirty="0" err="1" smtClean="0"/>
              <a:t>melhor</a:t>
            </a:r>
            <a:r>
              <a:rPr lang="en-US" dirty="0" smtClean="0"/>
              <a:t> 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valorizado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espere</a:t>
            </a:r>
            <a:r>
              <a:rPr lang="en-US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endParaRPr lang="en-US" dirty="0" smtClean="0"/>
          </a:p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o SQL Server é o </a:t>
            </a:r>
            <a:r>
              <a:rPr lang="en-US" dirty="0" err="1" smtClean="0"/>
              <a:t>culpado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Processo de otimização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23528" y="1916832"/>
            <a:ext cx="8358187" cy="4464496"/>
          </a:xfrm>
        </p:spPr>
        <p:txBody>
          <a:bodyPr>
            <a:noAutofit/>
          </a:bodyPr>
          <a:lstStyle/>
          <a:p>
            <a:r>
              <a:rPr lang="en-US" sz="2800" dirty="0"/>
              <a:t>Como </a:t>
            </a:r>
            <a:r>
              <a:rPr lang="en-US" sz="2800" dirty="0" err="1"/>
              <a:t>identificar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 smtClean="0"/>
              <a:t>problemas</a:t>
            </a:r>
            <a:r>
              <a:rPr lang="en-US" sz="2800" dirty="0" smtClean="0"/>
              <a:t> </a:t>
            </a:r>
            <a:r>
              <a:rPr lang="en-US" sz="2800" dirty="0" err="1" smtClean="0"/>
              <a:t>atuais</a:t>
            </a:r>
            <a:r>
              <a:rPr lang="en-US" sz="2800" dirty="0" smtClean="0"/>
              <a:t>?</a:t>
            </a:r>
            <a:endParaRPr lang="en-US" sz="2800" dirty="0"/>
          </a:p>
          <a:p>
            <a:r>
              <a:rPr lang="en-US" sz="2800" dirty="0" err="1" smtClean="0"/>
              <a:t>Considerando</a:t>
            </a:r>
            <a:r>
              <a:rPr lang="en-US" sz="2800" dirty="0" smtClean="0"/>
              <a:t> </a:t>
            </a:r>
            <a:r>
              <a:rPr lang="en-US" sz="2800" dirty="0" err="1" smtClean="0"/>
              <a:t>todo</a:t>
            </a:r>
            <a:r>
              <a:rPr lang="en-US" sz="2800" dirty="0" smtClean="0"/>
              <a:t> o </a:t>
            </a:r>
            <a:r>
              <a:rPr lang="en-US" sz="2800" dirty="0" err="1" smtClean="0"/>
              <a:t>processo</a:t>
            </a:r>
            <a:r>
              <a:rPr lang="en-US" sz="2800" dirty="0" smtClean="0"/>
              <a:t>, </a:t>
            </a:r>
            <a:r>
              <a:rPr lang="en-US" sz="2800" dirty="0" err="1" smtClean="0"/>
              <a:t>qual</a:t>
            </a:r>
            <a:r>
              <a:rPr lang="en-US" sz="2800" dirty="0" smtClean="0"/>
              <a:t> é o </a:t>
            </a:r>
            <a:r>
              <a:rPr lang="en-US" sz="2800" dirty="0" err="1" smtClean="0"/>
              <a:t>percentual</a:t>
            </a:r>
            <a:r>
              <a:rPr lang="en-US" sz="2800" dirty="0" smtClean="0"/>
              <a:t> de tempo </a:t>
            </a:r>
            <a:r>
              <a:rPr lang="en-US" sz="2800" dirty="0" err="1" smtClean="0"/>
              <a:t>gasto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SQL Server?</a:t>
            </a:r>
          </a:p>
          <a:p>
            <a:r>
              <a:rPr lang="en-US" sz="2800" dirty="0" err="1" smtClean="0"/>
              <a:t>Qual</a:t>
            </a:r>
            <a:r>
              <a:rPr lang="en-US" sz="2800" dirty="0" smtClean="0"/>
              <a:t> </a:t>
            </a:r>
            <a:r>
              <a:rPr lang="en-US" sz="2800" dirty="0" err="1" smtClean="0"/>
              <a:t>procedimento</a:t>
            </a:r>
            <a:r>
              <a:rPr lang="en-US" sz="2800" dirty="0" smtClean="0"/>
              <a:t> </a:t>
            </a:r>
            <a:r>
              <a:rPr lang="en-US" sz="2800" dirty="0" err="1" smtClean="0"/>
              <a:t>devo</a:t>
            </a:r>
            <a:r>
              <a:rPr lang="en-US" sz="2800" dirty="0" smtClean="0"/>
              <a:t> </a:t>
            </a:r>
            <a:r>
              <a:rPr lang="en-US" sz="2800" dirty="0" err="1" smtClean="0"/>
              <a:t>otimizar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Isolar</a:t>
            </a:r>
            <a:r>
              <a:rPr lang="en-US" sz="2800" dirty="0" smtClean="0"/>
              <a:t> o </a:t>
            </a:r>
            <a:r>
              <a:rPr lang="en-US" sz="2800" dirty="0" err="1" smtClean="0"/>
              <a:t>problema</a:t>
            </a:r>
            <a:endParaRPr lang="en-US" sz="2800" dirty="0" smtClean="0"/>
          </a:p>
          <a:p>
            <a:r>
              <a:rPr lang="en-US" sz="2800" dirty="0" err="1" smtClean="0"/>
              <a:t>Criar</a:t>
            </a:r>
            <a:r>
              <a:rPr lang="en-US" sz="2800" dirty="0" smtClean="0"/>
              <a:t> </a:t>
            </a:r>
            <a:r>
              <a:rPr lang="en-US" sz="2800" dirty="0" err="1" smtClean="0"/>
              <a:t>ambiente</a:t>
            </a:r>
            <a:r>
              <a:rPr lang="en-US" sz="2800" dirty="0" smtClean="0"/>
              <a:t> de testes</a:t>
            </a:r>
          </a:p>
        </p:txBody>
      </p:sp>
    </p:spTree>
    <p:extLst>
      <p:ext uri="{BB962C8B-B14F-4D97-AF65-F5344CB8AC3E}">
        <p14:creationId xmlns:p14="http://schemas.microsoft.com/office/powerpoint/2010/main" val="27601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Processo de otimização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8358187" cy="5040560"/>
          </a:xfrm>
        </p:spPr>
        <p:txBody>
          <a:bodyPr>
            <a:noAutofit/>
          </a:bodyPr>
          <a:lstStyle/>
          <a:p>
            <a:r>
              <a:rPr lang="pt-BR" sz="2800" dirty="0" smtClean="0"/>
              <a:t>Várias peças nesse quebra-cabeça</a:t>
            </a:r>
          </a:p>
          <a:p>
            <a:pPr lvl="1"/>
            <a:r>
              <a:rPr lang="pt-BR" dirty="0" smtClean="0"/>
              <a:t>Sistema Operacional</a:t>
            </a:r>
          </a:p>
          <a:p>
            <a:pPr lvl="1"/>
            <a:r>
              <a:rPr lang="pt-BR" dirty="0" smtClean="0"/>
              <a:t>Hardware</a:t>
            </a:r>
          </a:p>
          <a:p>
            <a:pPr lvl="1"/>
            <a:r>
              <a:rPr lang="en-US" dirty="0" err="1" smtClean="0"/>
              <a:t>Modelagem</a:t>
            </a:r>
            <a:endParaRPr lang="pt-BR" dirty="0" smtClean="0"/>
          </a:p>
          <a:p>
            <a:pPr lvl="1"/>
            <a:r>
              <a:rPr lang="pt-BR" dirty="0" smtClean="0"/>
              <a:t>Plano de execução</a:t>
            </a:r>
          </a:p>
          <a:p>
            <a:pPr lvl="2"/>
            <a:r>
              <a:rPr lang="en-US" sz="2000" dirty="0" err="1" smtClean="0"/>
              <a:t>Recompilação</a:t>
            </a:r>
            <a:endParaRPr lang="en-US" sz="2000" dirty="0" smtClean="0"/>
          </a:p>
          <a:p>
            <a:pPr lvl="2"/>
            <a:r>
              <a:rPr lang="en-US" sz="2000" dirty="0" smtClean="0"/>
              <a:t>Plano </a:t>
            </a:r>
            <a:r>
              <a:rPr lang="en-US" sz="2000" dirty="0" err="1" smtClean="0"/>
              <a:t>ruim</a:t>
            </a:r>
            <a:endParaRPr lang="en-US" sz="2000" dirty="0" smtClean="0"/>
          </a:p>
          <a:p>
            <a:pPr lvl="2"/>
            <a:r>
              <a:rPr lang="en-US" sz="2000" dirty="0" smtClean="0"/>
              <a:t>…</a:t>
            </a:r>
            <a:endParaRPr lang="pt-BR" sz="2000" dirty="0" smtClean="0"/>
          </a:p>
          <a:p>
            <a:pPr lvl="1"/>
            <a:r>
              <a:rPr lang="pt-BR" dirty="0" smtClean="0"/>
              <a:t>Indexação</a:t>
            </a:r>
          </a:p>
          <a:p>
            <a:pPr lvl="1"/>
            <a:r>
              <a:rPr lang="en-US" dirty="0" err="1" smtClean="0"/>
              <a:t>Estatísticas</a:t>
            </a:r>
            <a:endParaRPr lang="en-US" dirty="0" smtClean="0"/>
          </a:p>
          <a:p>
            <a:pPr lvl="1"/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...</a:t>
            </a:r>
            <a:endParaRPr lang="pt-BR" dirty="0" smtClean="0"/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Na linguagem ANSI SQL você diz o que quer, e não como/onde buscar a informação</a:t>
            </a:r>
          </a:p>
          <a:p>
            <a:r>
              <a:rPr lang="pt-BR" sz="2800" dirty="0" smtClean="0"/>
              <a:t>Otimizador de consultas decide qual é o melhor caminho para ler os dados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1524000" y="4114800"/>
            <a:ext cx="5562600" cy="2054225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e.Endereco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AS a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AS e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ON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e.ID_End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a.Ramo_Atividade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‘TI’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AND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a.Sexo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‘F’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95400" y="3352800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Seleciona o endereço de todos os alunos que trabalham </a:t>
            </a:r>
          </a:p>
          <a:p>
            <a:r>
              <a:rPr lang="pt-BR" dirty="0" smtClean="0"/>
              <a:t>com </a:t>
            </a:r>
            <a:r>
              <a:rPr lang="pt-BR" dirty="0"/>
              <a:t>i</a:t>
            </a:r>
            <a:r>
              <a:rPr lang="pt-BR" dirty="0" smtClean="0"/>
              <a:t>nformática e são do sexo feminino: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4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‘F’)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1: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03662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  IF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‘F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’)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IF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‘TI’)</a:t>
            </a:r>
            <a:endParaRPr lang="en-US" sz="20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2: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62406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FF000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FOR EACH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IF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IF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‘F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3: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02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64371C5-8A70-4CF9-965B-A919208DC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3886</TotalTime>
  <Words>1963</Words>
  <Application>Microsoft Office PowerPoint</Application>
  <PresentationFormat>Apresentação na tela (4:3)</PresentationFormat>
  <Paragraphs>449</Paragraphs>
  <Slides>40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Curso SQL Server 2010</vt:lpstr>
      <vt:lpstr>Apresentação do PowerPoint</vt:lpstr>
      <vt:lpstr>Apresentação do PowerPoint</vt:lpstr>
      <vt:lpstr>Agenda</vt:lpstr>
      <vt:lpstr>Processo de otimização</vt:lpstr>
      <vt:lpstr>Processo de otimização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 que é um plano de execução?</vt:lpstr>
      <vt:lpstr>Visualizando um plano de execução</vt:lpstr>
      <vt:lpstr>Lendo um plano de execução</vt:lpstr>
      <vt:lpstr>Lendo um plano de execução</vt:lpstr>
      <vt:lpstr>Modos de Visualização</vt:lpstr>
      <vt:lpstr>Estimated vs Actual Plans</vt:lpstr>
      <vt:lpstr>Estimated vs Actual Plans</vt:lpstr>
      <vt:lpstr>Operadores (Operators ou Iterators)</vt:lpstr>
      <vt:lpstr>Operadores (Operators ou Iterators)</vt:lpstr>
      <vt:lpstr>Operadores (Operators ou Iterators)</vt:lpstr>
      <vt:lpstr>Operadores (Operators ou Iterators)</vt:lpstr>
      <vt:lpstr>Operadores (Operators ou Iterators)</vt:lpstr>
      <vt:lpstr>Plano de Execução - Setas</vt:lpstr>
      <vt:lpstr>Dicas – Comparar planos</vt:lpstr>
      <vt:lpstr>Dicas – Planos muito grandes - 1</vt:lpstr>
      <vt:lpstr>Dicas – Planos muito grandes - 2</vt:lpstr>
      <vt:lpstr>Dicas – Planos Complexos</vt:lpstr>
      <vt:lpstr>BaseLine e Monitoramento</vt:lpstr>
      <vt:lpstr>Criação BaseLine</vt:lpstr>
      <vt:lpstr>SQL Query Stress SQL Load Generator</vt:lpstr>
      <vt:lpstr>Debug no SQL Server</vt:lpstr>
      <vt:lpstr>Conclusão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01 - Query Tuning</dc:title>
  <dc:creator>Fabiano Neves Amorim</dc:creator>
  <cp:lastModifiedBy>Fabiano</cp:lastModifiedBy>
  <cp:revision>172</cp:revision>
  <dcterms:created xsi:type="dcterms:W3CDTF">2010-05-17T16:38:52Z</dcterms:created>
  <dcterms:modified xsi:type="dcterms:W3CDTF">2012-05-04T01:12:33Z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