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83" r:id="rId19"/>
    <p:sldId id="27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7373" autoAdjust="0"/>
  </p:normalViewPr>
  <p:slideViewPr>
    <p:cSldViewPr>
      <p:cViewPr>
        <p:scale>
          <a:sx n="70" d="100"/>
          <a:sy n="70" d="100"/>
        </p:scale>
        <p:origin x="-128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24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3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05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–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Operadores dos planos de execução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</a:t>
            </a:r>
            <a:r>
              <a:rPr lang="pt-BR" sz="1600" b="1" dirty="0" smtClean="0">
                <a:solidFill>
                  <a:schemeClr val="tx2"/>
                </a:solidFill>
              </a:rPr>
              <a:t>05|</a:t>
            </a:r>
            <a:r>
              <a:rPr lang="pt-BR" sz="1600" b="0" dirty="0" smtClean="0">
                <a:solidFill>
                  <a:schemeClr val="tx2"/>
                </a:solidFill>
              </a:rPr>
              <a:t> Operadores dos planos de execução</a:t>
            </a:r>
            <a:endParaRPr lang="pt-BR" sz="1600" b="0" baseline="0" dirty="0" smtClean="0">
              <a:solidFill>
                <a:schemeClr val="tx2"/>
              </a:solidFill>
            </a:endParaRPr>
          </a:p>
          <a:p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GB" sz="3200" dirty="0" smtClean="0"/>
              <a:t>Spools</a:t>
            </a:r>
            <a:endParaRPr lang="pt-BR" sz="3200" dirty="0" smtClean="0"/>
          </a:p>
        </p:txBody>
      </p:sp>
      <p:pic>
        <p:nvPicPr>
          <p:cNvPr id="3" name="Picture 2" descr="Spool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35" y="1905000"/>
            <a:ext cx="717174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10083" y="260243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Eager</a:t>
            </a:r>
            <a:r>
              <a:rPr lang="pt-BR" dirty="0" smtClean="0"/>
              <a:t>/</a:t>
            </a:r>
            <a:r>
              <a:rPr lang="pt-BR" dirty="0" err="1" smtClean="0"/>
              <a:t>Lazy</a:t>
            </a:r>
            <a:r>
              <a:rPr lang="pt-BR" dirty="0" smtClean="0"/>
              <a:t> </a:t>
            </a:r>
            <a:r>
              <a:rPr lang="pt-BR" dirty="0" err="1" smtClean="0"/>
              <a:t>Spool</a:t>
            </a:r>
            <a:endParaRPr lang="pt-BR" dirty="0"/>
          </a:p>
        </p:txBody>
      </p:sp>
      <p:pic>
        <p:nvPicPr>
          <p:cNvPr id="5" name="Picture 4" descr="Row count spool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86" y="1952063"/>
            <a:ext cx="6858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81400" y="262306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Row</a:t>
            </a:r>
            <a:r>
              <a:rPr lang="pt-BR" dirty="0"/>
              <a:t> </a:t>
            </a:r>
            <a:r>
              <a:rPr lang="pt-BR" dirty="0" err="1" smtClean="0"/>
              <a:t>Count</a:t>
            </a:r>
            <a:r>
              <a:rPr lang="pt-BR" dirty="0" smtClean="0"/>
              <a:t> </a:t>
            </a:r>
            <a:r>
              <a:rPr lang="pt-BR" dirty="0" err="1" smtClean="0"/>
              <a:t>Spool</a:t>
            </a:r>
            <a:endParaRPr lang="pt-BR" dirty="0"/>
          </a:p>
        </p:txBody>
      </p:sp>
      <p:pic>
        <p:nvPicPr>
          <p:cNvPr id="7" name="Picture 6" descr="Table 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94" y="1868486"/>
            <a:ext cx="682625" cy="6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Nonclustered index spool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661147" cy="6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90602" y="407488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NonClustered</a:t>
            </a:r>
            <a:r>
              <a:rPr lang="pt-BR" dirty="0" smtClean="0"/>
              <a:t> Index </a:t>
            </a:r>
            <a:r>
              <a:rPr lang="pt-BR" dirty="0" err="1" smtClean="0"/>
              <a:t>Spool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991811" y="25908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Spool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14218" y="4876800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88913"/>
            <a:ext cx="8808720" cy="792162"/>
          </a:xfrm>
        </p:spPr>
        <p:txBody>
          <a:bodyPr/>
          <a:lstStyle/>
          <a:p>
            <a:pPr algn="ctr"/>
            <a:r>
              <a:rPr lang="en-US" dirty="0"/>
              <a:t>Halloween Problem</a:t>
            </a:r>
            <a:endParaRPr lang="en-US" sz="4000" dirty="0" smtClean="0"/>
          </a:p>
        </p:txBody>
      </p:sp>
      <p:pic>
        <p:nvPicPr>
          <p:cNvPr id="8" name="Picture 5" descr="C:\Users\User\AppData\Local\Microsoft\Windows\Temporary Internet Files\Content.IE5\VD7AFLPK\MCj043620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989316"/>
            <a:ext cx="1471382" cy="1471382"/>
          </a:xfrm>
          <a:prstGeom prst="rect">
            <a:avLst/>
          </a:prstGeom>
          <a:noFill/>
        </p:spPr>
      </p:pic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649014" y="1051031"/>
            <a:ext cx="7895896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UPDATE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Funcionarios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SET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* 1.1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Funcionarios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Salario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&lt;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3000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14282" y="2708856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dirty="0"/>
              <a:t>1    </a:t>
            </a:r>
            <a:r>
              <a:rPr lang="pt-BR" sz="1800" dirty="0" smtClean="0"/>
              <a:t>|  Fabiano  | 1900,00</a:t>
            </a:r>
            <a:endParaRPr lang="pt-BR" sz="1800" dirty="0"/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Felipe     | 2050,00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Nilton     | 2070,00</a:t>
            </a:r>
            <a:endParaRPr lang="pt-BR" sz="1800" dirty="0"/>
          </a:p>
          <a:p>
            <a:pPr algn="l"/>
            <a:r>
              <a:rPr lang="pt-BR" sz="1800" dirty="0" smtClean="0"/>
              <a:t>4    |  Diego     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5583" y="2351608"/>
            <a:ext cx="2460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+mn-lt"/>
                <a:cs typeface="Times" pitchFamily="18" charset="0"/>
              </a:rPr>
              <a:t>Tabela de </a:t>
            </a:r>
            <a:r>
              <a:rPr lang="pt-BR" sz="1600" b="1" dirty="0" err="1" smtClean="0">
                <a:latin typeface="+mn-lt"/>
                <a:cs typeface="Times" pitchFamily="18" charset="0"/>
              </a:rPr>
              <a:t>Funcionarios</a:t>
            </a:r>
            <a:endParaRPr lang="pt-BR" sz="1600" b="1" dirty="0">
              <a:latin typeface="+mn-lt"/>
              <a:cs typeface="Times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466415" y="2725564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1900,00 |  1</a:t>
            </a:r>
            <a:endParaRPr lang="pt-BR" sz="1800" dirty="0"/>
          </a:p>
          <a:p>
            <a:pPr algn="l"/>
            <a:r>
              <a:rPr lang="pt-BR" sz="1800" dirty="0" smtClean="0"/>
              <a:t>2050,00 |  2</a:t>
            </a:r>
          </a:p>
          <a:p>
            <a:pPr algn="l"/>
            <a:r>
              <a:rPr lang="pt-BR" sz="1800" dirty="0" smtClean="0"/>
              <a:t>2070,00 |  3</a:t>
            </a:r>
            <a:endParaRPr lang="pt-BR" sz="1800" dirty="0"/>
          </a:p>
          <a:p>
            <a:pPr algn="l"/>
            <a:r>
              <a:rPr lang="pt-BR" sz="1800" dirty="0" smtClean="0"/>
              <a:t>2090,00 |  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75011" y="2344245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+mn-lt"/>
                <a:cs typeface="Times" pitchFamily="18" charset="0"/>
              </a:rPr>
              <a:t>Dados no Índice por Salário</a:t>
            </a:r>
            <a:endParaRPr lang="pt-BR" sz="1600" b="1" dirty="0">
              <a:latin typeface="+mn-lt"/>
              <a:cs typeface="Times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34097" y="2380267"/>
            <a:ext cx="236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Inicia</a:t>
            </a: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Update</a:t>
            </a:r>
            <a:endParaRPr lang="pt-BR" sz="2400" b="1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907725" y="2920422"/>
            <a:ext cx="3479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Procura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atualizada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utilizando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553200" y="2808607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2050,00 |  2</a:t>
            </a:r>
          </a:p>
          <a:p>
            <a:pPr algn="l"/>
            <a:r>
              <a:rPr lang="pt-BR" sz="1800" dirty="0" smtClean="0"/>
              <a:t>2070,00 |  3</a:t>
            </a:r>
          </a:p>
          <a:p>
            <a:pPr algn="l"/>
            <a:r>
              <a:rPr lang="pt-BR" sz="1800" dirty="0"/>
              <a:t>2090,00 |  1</a:t>
            </a:r>
          </a:p>
          <a:p>
            <a:pPr algn="l"/>
            <a:r>
              <a:rPr lang="pt-BR" sz="1800" dirty="0" smtClean="0"/>
              <a:t>2090,00 |  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42536" y="2897943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2070,00 |  3</a:t>
            </a:r>
          </a:p>
          <a:p>
            <a:pPr algn="l"/>
            <a:r>
              <a:rPr lang="pt-BR" sz="1800" dirty="0"/>
              <a:t>2090,00 |  1</a:t>
            </a:r>
          </a:p>
          <a:p>
            <a:pPr algn="l"/>
            <a:r>
              <a:rPr lang="pt-BR" sz="1800" dirty="0" smtClean="0"/>
              <a:t>2090,00 |  4</a:t>
            </a:r>
          </a:p>
          <a:p>
            <a:pPr algn="l"/>
            <a:r>
              <a:rPr lang="pt-BR" sz="1800" dirty="0" smtClean="0"/>
              <a:t>2255,00 </a:t>
            </a:r>
            <a:r>
              <a:rPr lang="pt-BR" sz="1800" dirty="0"/>
              <a:t>|  </a:t>
            </a:r>
            <a:r>
              <a:rPr lang="pt-BR" sz="1800" dirty="0" smtClean="0"/>
              <a:t>2</a:t>
            </a:r>
            <a:endParaRPr lang="pt-BR" sz="18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731872" y="2987279"/>
            <a:ext cx="146478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Salario   | ID</a:t>
            </a:r>
            <a:endParaRPr lang="pt-BR" sz="1800" dirty="0"/>
          </a:p>
          <a:p>
            <a:pPr algn="l"/>
            <a:r>
              <a:rPr lang="pt-BR" sz="1800" dirty="0" smtClean="0"/>
              <a:t>---------  | ---- </a:t>
            </a:r>
            <a:endParaRPr lang="pt-BR" sz="1800" dirty="0"/>
          </a:p>
          <a:p>
            <a:pPr algn="l"/>
            <a:r>
              <a:rPr lang="pt-BR" sz="1800" dirty="0" smtClean="0"/>
              <a:t>2090,00 </a:t>
            </a:r>
            <a:r>
              <a:rPr lang="pt-BR" sz="1800" dirty="0"/>
              <a:t>|  1</a:t>
            </a:r>
          </a:p>
          <a:p>
            <a:pPr algn="l"/>
            <a:r>
              <a:rPr lang="pt-BR" sz="1800" dirty="0" smtClean="0"/>
              <a:t>2090,00 |  4</a:t>
            </a:r>
          </a:p>
          <a:p>
            <a:pPr algn="l"/>
            <a:r>
              <a:rPr lang="pt-BR" sz="1800" dirty="0" smtClean="0"/>
              <a:t>2255,00 </a:t>
            </a:r>
            <a:r>
              <a:rPr lang="pt-BR" sz="1800" dirty="0"/>
              <a:t>|  </a:t>
            </a:r>
            <a:r>
              <a:rPr lang="pt-BR" sz="1800" dirty="0" smtClean="0"/>
              <a:t>2</a:t>
            </a:r>
          </a:p>
          <a:p>
            <a:pPr algn="l"/>
            <a:r>
              <a:rPr lang="pt-BR" sz="1800" dirty="0" smtClean="0"/>
              <a:t>2277,00 </a:t>
            </a:r>
            <a:r>
              <a:rPr lang="pt-BR" sz="1800" dirty="0"/>
              <a:t>|  </a:t>
            </a:r>
            <a:r>
              <a:rPr lang="pt-BR" sz="1800" dirty="0" smtClean="0"/>
              <a:t>3</a:t>
            </a:r>
            <a:endParaRPr lang="pt-BR" sz="1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95712" y="4349486"/>
            <a:ext cx="330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Passo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2: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Atualiza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no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Cluster, e no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Salário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24788" y="2798192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dirty="0"/>
              <a:t>1    </a:t>
            </a:r>
            <a:r>
              <a:rPr lang="pt-BR" sz="1800" dirty="0" smtClean="0"/>
              <a:t>|  Fabiano  | 2090,00</a:t>
            </a:r>
            <a:endParaRPr lang="pt-BR" sz="1800" dirty="0"/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Felipe     | 2050,00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Nilton     | 2070,00</a:t>
            </a:r>
            <a:endParaRPr lang="pt-BR" sz="1800" dirty="0"/>
          </a:p>
          <a:p>
            <a:pPr algn="l"/>
            <a:r>
              <a:rPr lang="pt-BR" sz="1800" dirty="0" smtClean="0"/>
              <a:t>4    |  Diego     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19528" y="2871762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dirty="0"/>
              <a:t>1    </a:t>
            </a:r>
            <a:r>
              <a:rPr lang="pt-BR" sz="1800" dirty="0" smtClean="0"/>
              <a:t>|  Fabiano  | 2090,00</a:t>
            </a:r>
            <a:endParaRPr lang="pt-BR" sz="1800" dirty="0"/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Felipe     | 2255,00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Nilton     | 2070,00</a:t>
            </a:r>
            <a:endParaRPr lang="pt-BR" sz="1800" dirty="0"/>
          </a:p>
          <a:p>
            <a:pPr algn="l"/>
            <a:r>
              <a:rPr lang="pt-BR" sz="1800" dirty="0" smtClean="0"/>
              <a:t>4    |  Diego     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14268" y="2945332"/>
            <a:ext cx="2667000" cy="1754326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pt-BR" sz="1800" dirty="0" smtClean="0"/>
              <a:t>ID  |  Nome     | </a:t>
            </a:r>
            <a:r>
              <a:rPr lang="pt-BR" sz="1800" dirty="0"/>
              <a:t>Salario</a:t>
            </a:r>
          </a:p>
          <a:p>
            <a:pPr algn="l"/>
            <a:r>
              <a:rPr lang="pt-BR" sz="1800" dirty="0"/>
              <a:t>---- </a:t>
            </a:r>
            <a:r>
              <a:rPr lang="pt-BR" sz="1800" dirty="0" smtClean="0"/>
              <a:t>| --------     |---------</a:t>
            </a:r>
            <a:endParaRPr lang="pt-BR" sz="1800" dirty="0"/>
          </a:p>
          <a:p>
            <a:pPr algn="l"/>
            <a:r>
              <a:rPr lang="pt-BR" sz="1800" dirty="0"/>
              <a:t>1    </a:t>
            </a:r>
            <a:r>
              <a:rPr lang="pt-BR" sz="1800" dirty="0" smtClean="0"/>
              <a:t>|  Fabiano  | 2090,00</a:t>
            </a:r>
            <a:endParaRPr lang="pt-BR" sz="1800" dirty="0"/>
          </a:p>
          <a:p>
            <a:pPr algn="l"/>
            <a:r>
              <a:rPr lang="pt-BR" sz="1800" dirty="0"/>
              <a:t>2    </a:t>
            </a:r>
            <a:r>
              <a:rPr lang="pt-BR" sz="1800" dirty="0" smtClean="0"/>
              <a:t>|  Felipe     | 2255,00</a:t>
            </a:r>
            <a:endParaRPr lang="pt-BR" sz="1800" dirty="0"/>
          </a:p>
          <a:p>
            <a:pPr algn="l"/>
            <a:r>
              <a:rPr lang="pt-BR" sz="1800" dirty="0"/>
              <a:t>3    </a:t>
            </a:r>
            <a:r>
              <a:rPr lang="pt-BR" sz="1800" dirty="0" smtClean="0"/>
              <a:t>|  Nilton     | 2277,00</a:t>
            </a:r>
            <a:endParaRPr lang="pt-BR" sz="1800" dirty="0"/>
          </a:p>
          <a:p>
            <a:pPr algn="l"/>
            <a:r>
              <a:rPr lang="pt-BR" sz="1800" dirty="0" smtClean="0"/>
              <a:t>4    |  Diego     | 2090,00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4" descr="C:\Users\User\AppData\Local\Microsoft\Windows\Temporary Internet Files\Content.IE5\JJG1CB6D\MCj043620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9510" y="4643885"/>
            <a:ext cx="1295400" cy="1828800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1998113" y="5369956"/>
            <a:ext cx="6984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ID = 1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já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foi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atualizado</a:t>
            </a:r>
            <a:endParaRPr lang="pt-B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6667E-6 -7.40741E-7 C -0.00261 -0.0176 -0.00643 -0.03542 -0.01389 -0.05047 C -0.0165 -0.0713 -0.02032 -0.09607 -0.02761 -0.11482 C -0.03126 -0.13935 -0.03386 -0.16389 -0.03803 -0.18843 C -0.03959 -0.19769 -0.04306 -0.2088 -0.04323 -0.21829 C -0.04376 -0.24977 -0.04323 -0.28102 -0.04323 -0.3125 " pathEditMode="relative" ptsTypes="fffff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allAtOnce" animBg="1"/>
      <p:bldP spid="14" grpId="0"/>
      <p:bldP spid="15" grpId="0"/>
      <p:bldP spid="15" grpId="1"/>
      <p:bldP spid="15" grpId="2"/>
      <p:bldP spid="16" grpId="0" animBg="1"/>
      <p:bldP spid="16" grpId="1" animBg="1"/>
      <p:bldP spid="17" grpId="0" animBg="1"/>
      <p:bldP spid="17" grpId="1" animBg="1"/>
      <p:bldP spid="18" grpId="0" animBg="1"/>
      <p:bldP spid="19" grpId="0"/>
      <p:bldP spid="19" grpId="1"/>
      <p:bldP spid="19" grpId="2"/>
      <p:bldP spid="20" grpId="0" animBg="1"/>
      <p:bldP spid="20" grpId="1" animBg="1"/>
      <p:bldP spid="21" grpId="0" animBg="1"/>
      <p:bldP spid="21" grpId="1" animBg="1"/>
      <p:bldP spid="22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Stream Aggregate</a:t>
            </a:r>
            <a:endParaRPr lang="pt-BR" sz="3200" dirty="0" smtClean="0"/>
          </a:p>
        </p:txBody>
      </p:sp>
      <p:pic>
        <p:nvPicPr>
          <p:cNvPr id="3" name="Picture 4" descr="Stream aggregate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8511"/>
            <a:ext cx="83820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590800"/>
            <a:ext cx="7315200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Concatenation</a:t>
            </a:r>
            <a:endParaRPr lang="pt-BR" sz="3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608294" y="3164701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2" descr="Concatenatio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3" y="2362200"/>
            <a:ext cx="76199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Compute Scalar</a:t>
            </a:r>
            <a:endParaRPr lang="pt-BR" sz="3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608294" y="3164701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2" descr="Compute scalar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43" y="2339788"/>
            <a:ext cx="768438" cy="7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Sort</a:t>
            </a:r>
            <a:endParaRPr lang="pt-BR" sz="3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608294" y="3164701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62" y="2174098"/>
            <a:ext cx="990600" cy="9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SQL07 – Recursos de Otimização para o desenvolvedor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88913"/>
            <a:ext cx="914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smtClean="0"/>
              <a:t>Table Scan</a:t>
            </a:r>
            <a:endParaRPr lang="pt-BR" sz="32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3733800" y="3429000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2" descr="Table sca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81200"/>
            <a:ext cx="152399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Clustered Index Scan</a:t>
            </a:r>
            <a:endParaRPr lang="pt-BR" sz="32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3733800" y="3429000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2" descr="Clustered index sca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8" y="2326341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4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Non-Clustered Index Scan</a:t>
            </a:r>
            <a:endParaRPr lang="pt-BR" sz="3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733800" y="3429000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2" descr="Clustered index sca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8" y="2326341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Index Seek</a:t>
            </a:r>
            <a:endParaRPr lang="pt-BR" sz="3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733800" y="3429000"/>
            <a:ext cx="16097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2" descr="Nonclustered index seek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990600" cy="9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Merge Interval</a:t>
            </a:r>
            <a:endParaRPr lang="pt-BR" sz="3200" dirty="0" smtClean="0"/>
          </a:p>
        </p:txBody>
      </p:sp>
      <p:sp>
        <p:nvSpPr>
          <p:cNvPr id="3" name="AutoShape 41"/>
          <p:cNvSpPr>
            <a:spLocks noChangeArrowheads="1"/>
          </p:cNvSpPr>
          <p:nvPr/>
        </p:nvSpPr>
        <p:spPr bwMode="auto">
          <a:xfrm>
            <a:off x="1219200" y="1132183"/>
            <a:ext cx="6858000" cy="2449217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DECLARE @v_a1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10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@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v_b1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20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@v_a2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25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@v_b2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30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SELECT SUM(Valor) AS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Val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Pedidos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BETWEEN @v_a1 AND @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v_a2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OR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BETWEEN @v_b1 AND @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v_b2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02424"/>
            <a:ext cx="884364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US" sz="3200" dirty="0" smtClean="0"/>
              <a:t>Merge Interval</a:t>
            </a:r>
            <a:endParaRPr lang="pt-BR" sz="32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347856" y="1774343"/>
            <a:ext cx="8324959" cy="1394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5205264" y="1858683"/>
            <a:ext cx="1584176" cy="1225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33873" y="1676400"/>
            <a:ext cx="8352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28600" y="1272988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1-2-3-4-5-6-7-8-9-10-11-12-13-14-15-16-17-18-19-20-21-22-23-24-25-26-27-28-29-30-31…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145768" y="2032248"/>
            <a:ext cx="464367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5205264" y="2557790"/>
            <a:ext cx="3024336" cy="355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2324944" y="203224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@V_a1 --------------------------------------------&gt; @V_b1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52961" y="2596282"/>
            <a:ext cx="2933879" cy="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@V_a2 ---------------------&gt; @V_b2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8111" y="3166646"/>
            <a:ext cx="756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Cenário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atual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Lendo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intervalo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entre 20 e 25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duas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vezes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uma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para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cada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predicado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1111" y="4283535"/>
            <a:ext cx="8324959" cy="1394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06590" y="4191000"/>
            <a:ext cx="8352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21135" y="3772362"/>
            <a:ext cx="86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1-2-3-4-5-6-7-8-9-10-11-12-13-14-15-16-17-18-19-20-21-22-23-24-25-26-27-28-29-30-31…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145768" y="4541440"/>
            <a:ext cx="60838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145768" y="4541440"/>
            <a:ext cx="5931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@V_a1 ---------------------------------------------------------------------&gt; @V_b2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Conector de seta reta 23"/>
          <p:cNvCxnSpPr>
            <a:stCxn id="11" idx="1"/>
          </p:cNvCxnSpPr>
          <p:nvPr/>
        </p:nvCxnSpPr>
        <p:spPr>
          <a:xfrm flipH="1">
            <a:off x="4125144" y="2471380"/>
            <a:ext cx="1080120" cy="288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179770" y="2620506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Overlap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77906" y="5668855"/>
            <a:ext cx="8268797" cy="35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Cenário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após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Merge Interval: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Lendo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intervalo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entre 10 e 30,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utilizando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apenas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um </a:t>
            </a:r>
            <a:r>
              <a:rPr lang="en-US" sz="1600" b="1" dirty="0" err="1" smtClean="0">
                <a:latin typeface="Calibri" pitchFamily="34" charset="0"/>
                <a:cs typeface="Calibri" pitchFamily="34" charset="0"/>
              </a:rPr>
              <a:t>predicado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/>
          <a:lstStyle/>
          <a:p>
            <a:pPr algn="ctr"/>
            <a:r>
              <a:rPr lang="en-GB" sz="3200" dirty="0"/>
              <a:t>Bookmark </a:t>
            </a:r>
            <a:r>
              <a:rPr lang="en-GB" sz="3200" dirty="0" smtClean="0"/>
              <a:t>Key, </a:t>
            </a:r>
            <a:r>
              <a:rPr lang="en-GB" sz="3200" dirty="0"/>
              <a:t>RID Lookup</a:t>
            </a:r>
            <a:endParaRPr lang="pt-BR" sz="32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14" y="1143000"/>
            <a:ext cx="6405292" cy="142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2" y="3062495"/>
            <a:ext cx="7283958" cy="234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24200" y="256813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SQL Server 2000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19400" y="5550197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SQL Server 2005 e 2008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023528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2299</TotalTime>
  <Words>423</Words>
  <Application>Microsoft Office PowerPoint</Application>
  <PresentationFormat>Apresentação na tela (4:3)</PresentationFormat>
  <Paragraphs>103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Curso SQL Server 2010</vt:lpstr>
      <vt:lpstr>Apresentação do PowerPoint</vt:lpstr>
      <vt:lpstr>Apresentação do PowerPoint</vt:lpstr>
      <vt:lpstr>Apresentação do PowerPoint</vt:lpstr>
      <vt:lpstr>Clustered Index Scan</vt:lpstr>
      <vt:lpstr>Non-Clustered Index Scan</vt:lpstr>
      <vt:lpstr>Index Seek</vt:lpstr>
      <vt:lpstr>Merge Interval</vt:lpstr>
      <vt:lpstr>Merge Interval</vt:lpstr>
      <vt:lpstr>Bookmark Key, RID Lookup</vt:lpstr>
      <vt:lpstr>Spools</vt:lpstr>
      <vt:lpstr>Halloween Problem</vt:lpstr>
      <vt:lpstr>Stream Aggregate</vt:lpstr>
      <vt:lpstr>Concatenation</vt:lpstr>
      <vt:lpstr>Compute Scalar</vt:lpstr>
      <vt:lpstr>Sort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altair.junior</dc:creator>
  <cp:lastModifiedBy>Fabiano</cp:lastModifiedBy>
  <cp:revision>120</cp:revision>
  <dcterms:created xsi:type="dcterms:W3CDTF">2010-05-17T16:38:52Z</dcterms:created>
  <dcterms:modified xsi:type="dcterms:W3CDTF">2012-05-04T02:40:12Z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