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72" r:id="rId13"/>
    <p:sldId id="273" r:id="rId14"/>
    <p:sldId id="274" r:id="rId15"/>
    <p:sldId id="275" r:id="rId16"/>
    <p:sldId id="278" r:id="rId17"/>
    <p:sldId id="277" r:id="rId18"/>
    <p:sldId id="279" r:id="rId19"/>
    <p:sldId id="266" r:id="rId20"/>
    <p:sldId id="268" r:id="rId21"/>
    <p:sldId id="269" r:id="rId22"/>
    <p:sldId id="270" r:id="rId23"/>
    <p:sldId id="271"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8" autoAdjust="0"/>
    <p:restoredTop sz="91356" autoAdjust="0"/>
  </p:normalViewPr>
  <p:slideViewPr>
    <p:cSldViewPr>
      <p:cViewPr>
        <p:scale>
          <a:sx n="60" d="100"/>
          <a:sy n="60" d="100"/>
        </p:scale>
        <p:origin x="-1554" y="-156"/>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03/05/2012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‹nº›</a:t>
            </a:fld>
            <a:endParaRPr lang="pt-BR"/>
          </a:p>
        </p:txBody>
      </p:sp>
    </p:spTree>
    <p:extLst>
      <p:ext uri="{BB962C8B-B14F-4D97-AF65-F5344CB8AC3E}">
        <p14:creationId xmlns:p14="http://schemas.microsoft.com/office/powerpoint/2010/main" val="4112633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03/05/2012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‹nº›</a:t>
            </a:fld>
            <a:endParaRPr lang="pt-BR"/>
          </a:p>
        </p:txBody>
      </p:sp>
    </p:spTree>
    <p:extLst>
      <p:ext uri="{BB962C8B-B14F-4D97-AF65-F5344CB8AC3E}">
        <p14:creationId xmlns:p14="http://schemas.microsoft.com/office/powerpoint/2010/main" val="301426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b="1" dirty="0" err="1" smtClean="0"/>
              <a:t>Sql</a:t>
            </a:r>
            <a:r>
              <a:rPr lang="en-US" b="1" dirty="0" smtClean="0"/>
              <a:t> Plans</a:t>
            </a:r>
            <a:r>
              <a:rPr lang="en-US" dirty="0" smtClean="0"/>
              <a:t>: </a:t>
            </a:r>
            <a:r>
              <a:rPr lang="en-US" b="0" dirty="0" smtClean="0"/>
              <a:t>Query plans produced from an ad hoc Transact-SQL query, including auto-parameterized queries, or from Transact-SQL statements prepared using </a:t>
            </a:r>
            <a:r>
              <a:rPr lang="en-US" b="0" dirty="0" err="1" smtClean="0"/>
              <a:t>sp_prepare</a:t>
            </a:r>
            <a:r>
              <a:rPr lang="en-US" b="0" dirty="0" smtClean="0"/>
              <a:t> or </a:t>
            </a:r>
            <a:r>
              <a:rPr lang="en-US" b="0" dirty="0" err="1" smtClean="0"/>
              <a:t>sp_cursorprepare</a:t>
            </a:r>
            <a:r>
              <a:rPr lang="en-US" b="0" dirty="0" smtClean="0"/>
              <a:t>. SQL Server caches the plans for ad hoc Transact-SQL statements for later reuse if the identical Transact-SQL statement is later executed. User-parameterized queries (even if not explicitly prepared) are also monitored as Prepared SQL Plans.</a:t>
            </a:r>
          </a:p>
          <a:p>
            <a:r>
              <a:rPr lang="en-US" b="1" dirty="0" smtClean="0"/>
              <a:t>Object Plans</a:t>
            </a:r>
            <a:r>
              <a:rPr lang="en-US" b="0" dirty="0" smtClean="0"/>
              <a:t>:</a:t>
            </a:r>
            <a:r>
              <a:rPr lang="en-US" dirty="0" smtClean="0"/>
              <a:t> Query plans generated by creating a stored procedure, function, or trigger.</a:t>
            </a:r>
          </a:p>
          <a:p>
            <a:r>
              <a:rPr lang="en-US" b="1" dirty="0" smtClean="0"/>
              <a:t>Bound Trees</a:t>
            </a:r>
            <a:r>
              <a:rPr lang="en-US" dirty="0" smtClean="0"/>
              <a:t>: Normalized trees for views, rules, computed columns, and check constraints.</a:t>
            </a:r>
          </a:p>
          <a:p>
            <a:r>
              <a:rPr lang="en-US" b="1" dirty="0" smtClean="0"/>
              <a:t>Extended Stored Procedures</a:t>
            </a:r>
            <a:r>
              <a:rPr lang="en-US" dirty="0" smtClean="0"/>
              <a:t>: Catalog information for extended stores procedures.</a:t>
            </a:r>
          </a:p>
          <a:p>
            <a:endParaRPr lang="en-US" i="1" dirty="0" smtClean="0"/>
          </a:p>
          <a:p>
            <a:endParaRPr lang="en-US" i="1" dirty="0" smtClean="0"/>
          </a:p>
          <a:p>
            <a:r>
              <a:rPr lang="en-US" i="1" dirty="0" smtClean="0"/>
              <a:t>DBCC FREEPROCCACHE</a:t>
            </a:r>
          </a:p>
          <a:p>
            <a:r>
              <a:rPr lang="en-US" i="1" dirty="0" smtClean="0"/>
              <a:t>This command removes all cached plans from memory</a:t>
            </a:r>
          </a:p>
          <a:p>
            <a:r>
              <a:rPr lang="en-US" i="1" dirty="0" smtClean="0"/>
              <a:t>DBCC FLUSHPROCINDB (&lt;</a:t>
            </a:r>
            <a:r>
              <a:rPr lang="en-US" i="1" dirty="0" err="1" smtClean="0"/>
              <a:t>dbid</a:t>
            </a:r>
            <a:r>
              <a:rPr lang="en-US" i="1" dirty="0" smtClean="0"/>
              <a:t>&gt;)</a:t>
            </a:r>
          </a:p>
          <a:p>
            <a:r>
              <a:rPr lang="en-US" i="1" dirty="0" smtClean="0"/>
              <a:t>This command allows you to specify a particular database id, and then clears all plans from that particular database. Note that the </a:t>
            </a:r>
            <a:r>
              <a:rPr lang="en-US" i="1" dirty="0" err="1" smtClean="0"/>
              <a:t>usecount</a:t>
            </a:r>
            <a:r>
              <a:rPr lang="en-US" i="1" dirty="0" smtClean="0"/>
              <a:t> query that we'll use in this section does not return database id information, but the </a:t>
            </a:r>
            <a:r>
              <a:rPr lang="en-US" i="1" dirty="0" err="1" smtClean="0"/>
              <a:t>sys.dm_exec_sql_text</a:t>
            </a:r>
            <a:r>
              <a:rPr lang="en-US" i="1" dirty="0" smtClean="0"/>
              <a:t> TVF has that information available, so </a:t>
            </a:r>
            <a:r>
              <a:rPr lang="en-US" i="1" dirty="0" err="1" smtClean="0"/>
              <a:t>dbid</a:t>
            </a:r>
            <a:r>
              <a:rPr lang="en-US" i="1" dirty="0" smtClean="0"/>
              <a:t> could be added to the </a:t>
            </a:r>
            <a:r>
              <a:rPr lang="en-US" i="1" dirty="0" err="1" smtClean="0"/>
              <a:t>usecount</a:t>
            </a:r>
            <a:r>
              <a:rPr lang="en-US" i="1" dirty="0" smtClean="0"/>
              <a:t> query.</a:t>
            </a:r>
          </a:p>
          <a:p>
            <a:r>
              <a:rPr lang="en-US" dirty="0" smtClean="0"/>
              <a:t>SQL Server Books Online</a:t>
            </a:r>
            <a:endParaRPr lang="pt-BR" dirty="0" smtClean="0"/>
          </a:p>
          <a:p>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5</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Most Microsoft SQL Server applications that have to dynamically build SQL statements at run time do so before calling a database API function or method to execute the statement. For example, a C-language application using ODBC can dynamically build one or more SQL statements into a character array, then pass that array to the ODBC </a:t>
            </a:r>
            <a:r>
              <a:rPr lang="en-US" b="1" dirty="0" err="1" smtClean="0"/>
              <a:t>SQLPrepare</a:t>
            </a:r>
            <a:r>
              <a:rPr lang="en-US" dirty="0" smtClean="0"/>
              <a:t> or </a:t>
            </a:r>
            <a:r>
              <a:rPr lang="en-US" b="1" dirty="0" err="1" smtClean="0"/>
              <a:t>SQLExecDirect</a:t>
            </a:r>
            <a:r>
              <a:rPr lang="en-US" dirty="0" smtClean="0"/>
              <a:t> functions. </a:t>
            </a:r>
          </a:p>
          <a:p>
            <a:r>
              <a:rPr lang="en-US" dirty="0" smtClean="0"/>
              <a:t>Transact-SQL supports the following methods of building SQL statements at run time in Transact-SQL scripts, stored procedures, and triggers: </a:t>
            </a:r>
          </a:p>
          <a:p>
            <a:pPr lvl="1">
              <a:buFont typeface="Arial" pitchFamily="34" charset="0"/>
              <a:buChar char="•"/>
            </a:pPr>
            <a:r>
              <a:rPr lang="en-US" b="0" dirty="0" smtClean="0"/>
              <a:t>Use the </a:t>
            </a:r>
            <a:r>
              <a:rPr lang="en-US" b="0" dirty="0" err="1" smtClean="0"/>
              <a:t>sp_executesql</a:t>
            </a:r>
            <a:r>
              <a:rPr lang="en-US" b="0" dirty="0" smtClean="0"/>
              <a:t> system stored procedure to execute a Unicode string. </a:t>
            </a:r>
            <a:r>
              <a:rPr lang="en-US" b="0" dirty="0" err="1" smtClean="0"/>
              <a:t>sp_executesql</a:t>
            </a:r>
            <a:r>
              <a:rPr lang="en-US" b="0" dirty="0" smtClean="0"/>
              <a:t> supports parameter substitution similar to the RAISERROR statement.</a:t>
            </a:r>
          </a:p>
          <a:p>
            <a:pPr lvl="1">
              <a:buFont typeface="Arial" pitchFamily="34" charset="0"/>
              <a:buChar char="•"/>
            </a:pPr>
            <a:r>
              <a:rPr lang="en-US" b="0" dirty="0" smtClean="0"/>
              <a:t>Use the EXECUTE statement to execute a character string. The EXECUTE statement does not support parameter substitution in the executed string.</a:t>
            </a:r>
          </a:p>
          <a:p>
            <a:endParaRPr lang="pt-BR" dirty="0" smtClean="0"/>
          </a:p>
          <a:p>
            <a:r>
              <a:rPr lang="pt-BR" dirty="0" smtClean="0"/>
              <a:t>Tópico “</a:t>
            </a:r>
            <a:r>
              <a:rPr lang="en-US" dirty="0" err="1" smtClean="0"/>
              <a:t>sp_executesql</a:t>
            </a:r>
            <a:r>
              <a:rPr lang="en-US" dirty="0" smtClean="0"/>
              <a:t> (Transact-SQL)</a:t>
            </a:r>
            <a:r>
              <a:rPr lang="pt-BR" dirty="0" smtClean="0"/>
              <a:t>” no BOL: </a:t>
            </a:r>
            <a:r>
              <a:rPr lang="pt-BR" dirty="0" err="1" smtClean="0"/>
              <a:t>ms-help</a:t>
            </a:r>
            <a:r>
              <a:rPr lang="pt-BR" dirty="0" smtClean="0"/>
              <a:t>://MS.SQLCC.v10/MS.SQLSVR.v10.</a:t>
            </a:r>
            <a:r>
              <a:rPr lang="pt-BR" dirty="0" err="1" smtClean="0"/>
              <a:t>en</a:t>
            </a:r>
            <a:r>
              <a:rPr lang="pt-BR" dirty="0" smtClean="0"/>
              <a:t>/s10de_6tsql/</a:t>
            </a:r>
            <a:r>
              <a:rPr lang="pt-BR" dirty="0" err="1" smtClean="0"/>
              <a:t>html</a:t>
            </a:r>
            <a:r>
              <a:rPr lang="pt-BR" dirty="0" smtClean="0"/>
              <a:t>/a8d68d72-0f4d-4ecb-ae86-1235b962f646.</a:t>
            </a:r>
            <a:r>
              <a:rPr lang="pt-BR" dirty="0" err="1" smtClean="0"/>
              <a:t>htm</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6</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The </a:t>
            </a:r>
            <a:r>
              <a:rPr lang="en-US" b="1" dirty="0" smtClean="0"/>
              <a:t>optimize for ad hoc workloads</a:t>
            </a:r>
            <a:r>
              <a:rPr lang="en-US" dirty="0" smtClean="0"/>
              <a:t> option is used to improve the efficiency of the plan cache for workloads that contain many single use ad hoc batches. When this option is set to 1, the Database Engine stores a small compiled plan stub in the plan cache when a batch is compiled for the first time, instead of the full compiled plan. This helps to relieve memory pressure by not allowing the plan cache to become filled with compiled plans that are not reused.</a:t>
            </a:r>
          </a:p>
          <a:p>
            <a:endParaRPr lang="en-US" dirty="0" smtClean="0"/>
          </a:p>
          <a:p>
            <a:r>
              <a:rPr lang="en-US" dirty="0" smtClean="0"/>
              <a:t>The compiled plan stub allows the Database Engine to recognize that this ad hoc batch has been compiled before but has only stored a compiled plan stub, so when this batch is invoked (compiled or executed) again, the Database Engine compiles the batch, removes the compiled plan stub from the plan cache, and adds the full compiled plan to the plan cache.</a:t>
            </a:r>
          </a:p>
          <a:p>
            <a:endParaRPr lang="en-US" dirty="0" smtClean="0"/>
          </a:p>
          <a:p>
            <a:r>
              <a:rPr lang="en-US" dirty="0" smtClean="0"/>
              <a:t>Setting the </a:t>
            </a:r>
            <a:r>
              <a:rPr lang="en-US" b="1" dirty="0" smtClean="0"/>
              <a:t>optimize for ad hoc workloads</a:t>
            </a:r>
            <a:r>
              <a:rPr lang="en-US" dirty="0" smtClean="0"/>
              <a:t> to 1 affects only new plans; plans that are already in the plan cache are unaffected.</a:t>
            </a:r>
          </a:p>
          <a:p>
            <a:endParaRPr lang="en-US" dirty="0" smtClean="0"/>
          </a:p>
          <a:p>
            <a:r>
              <a:rPr lang="en-US" dirty="0" smtClean="0"/>
              <a:t>The compiled plan stub is one of the </a:t>
            </a:r>
            <a:r>
              <a:rPr lang="en-US" b="1" dirty="0" err="1" smtClean="0"/>
              <a:t>cacheobjtypes</a:t>
            </a:r>
            <a:r>
              <a:rPr lang="en-US" dirty="0" smtClean="0"/>
              <a:t> displayed by the </a:t>
            </a:r>
            <a:r>
              <a:rPr lang="en-US" b="1" dirty="0" err="1" smtClean="0"/>
              <a:t>sys.dm_exec_cached_plans</a:t>
            </a:r>
            <a:r>
              <a:rPr lang="en-US" dirty="0" smtClean="0"/>
              <a:t> catalog view. It has a unique </a:t>
            </a:r>
            <a:r>
              <a:rPr lang="en-US" dirty="0" err="1" smtClean="0"/>
              <a:t>sql</a:t>
            </a:r>
            <a:r>
              <a:rPr lang="en-US" dirty="0" smtClean="0"/>
              <a:t> handle and plan handle. The compiled plan stub does not have an execution plan associated with it and querying for the plan handle will not return an XML </a:t>
            </a:r>
            <a:r>
              <a:rPr lang="en-US" dirty="0" err="1" smtClean="0"/>
              <a:t>Showplan</a:t>
            </a:r>
            <a:r>
              <a:rPr lang="en-US" dirty="0" smtClean="0"/>
              <a:t>.</a:t>
            </a:r>
          </a:p>
          <a:p>
            <a:r>
              <a:rPr lang="pt-BR" dirty="0" smtClean="0"/>
              <a:t>[BOL]</a:t>
            </a:r>
            <a:endParaRPr lang="en-US" dirty="0" smtClean="0"/>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7</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Tópico “</a:t>
            </a:r>
            <a:r>
              <a:rPr lang="en-US" dirty="0" smtClean="0"/>
              <a:t>Execution Plan Caching and Reuse</a:t>
            </a:r>
            <a:r>
              <a:rPr lang="pt-BR" dirty="0" smtClean="0"/>
              <a:t>” no BOL: </a:t>
            </a:r>
            <a:r>
              <a:rPr lang="pt-BR" dirty="0" err="1" smtClean="0"/>
              <a:t>ms-help</a:t>
            </a:r>
            <a:r>
              <a:rPr lang="pt-BR" dirty="0" smtClean="0"/>
              <a:t>://MS.SQLCC.v10/MS.SQLSVR.v10.</a:t>
            </a:r>
            <a:r>
              <a:rPr lang="pt-BR" dirty="0" err="1" smtClean="0"/>
              <a:t>en</a:t>
            </a:r>
            <a:r>
              <a:rPr lang="pt-BR" dirty="0" smtClean="0"/>
              <a:t>/s10de_0evalplan/</a:t>
            </a:r>
            <a:r>
              <a:rPr lang="pt-BR" dirty="0" err="1" smtClean="0"/>
              <a:t>html</a:t>
            </a:r>
            <a:r>
              <a:rPr lang="pt-BR" dirty="0" smtClean="0"/>
              <a:t>/3d3ea8fc-fb57-4e06-8d47-3b074c1bc0b8.</a:t>
            </a:r>
            <a:r>
              <a:rPr lang="pt-BR" dirty="0" err="1" smtClean="0"/>
              <a:t>htm</a:t>
            </a:r>
            <a:endParaRPr lang="pt-BR" dirty="0" smtClean="0"/>
          </a:p>
          <a:p>
            <a:endParaRPr lang="pt-BR" dirty="0" smtClean="0"/>
          </a:p>
          <a:p>
            <a:r>
              <a:rPr lang="en-US" dirty="0" smtClean="0"/>
              <a:t>SQL Server execution plans have the following main components: </a:t>
            </a:r>
          </a:p>
          <a:p>
            <a:endParaRPr lang="en-US" dirty="0" smtClean="0"/>
          </a:p>
          <a:p>
            <a:r>
              <a:rPr lang="en-US" b="1" dirty="0" smtClean="0"/>
              <a:t>Query Plan </a:t>
            </a:r>
            <a:r>
              <a:rPr lang="en-US" dirty="0" smtClean="0"/>
              <a:t/>
            </a:r>
            <a:br>
              <a:rPr lang="en-US" dirty="0" smtClean="0"/>
            </a:br>
            <a:r>
              <a:rPr lang="en-US" dirty="0" smtClean="0"/>
              <a:t>The bulk of the execution plan is a re-entrant, read-only data structure used by any number of users. This is referred to as the query plan. No user context is stored in the query plan. There are never more than one or two copies of the query plan in memory: one copy for all serial executions and another for all parallel executions. The parallel copy covers all parallel executions, regardless of their degree of parallelism. </a:t>
            </a:r>
            <a:br>
              <a:rPr lang="en-US" dirty="0" smtClean="0"/>
            </a:br>
            <a:endParaRPr lang="en-US" dirty="0" smtClean="0"/>
          </a:p>
          <a:p>
            <a:r>
              <a:rPr lang="en-US" b="1" dirty="0" smtClean="0"/>
              <a:t>Execution Context </a:t>
            </a:r>
            <a:br>
              <a:rPr lang="en-US" b="1" dirty="0" smtClean="0"/>
            </a:br>
            <a:r>
              <a:rPr lang="en-US" dirty="0" smtClean="0"/>
              <a:t>Each user that is currently executing the query has a data structure that holds the data specific to their execution, such as parameter values. This data structure is referred to as the execution context. The execution context data structures are reused. If a user executes a query and one of the structures is not being used, it is reinitialized with the context for the new user. </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8</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10000"/>
          </a:bodyPr>
          <a:lstStyle/>
          <a:p>
            <a:r>
              <a:rPr lang="en-US" b="1" dirty="0" smtClean="0"/>
              <a:t>How to identify the cause of recompilation in an </a:t>
            </a:r>
            <a:r>
              <a:rPr lang="en-US" b="1" dirty="0" err="1" smtClean="0"/>
              <a:t>SP:Recompile</a:t>
            </a:r>
            <a:r>
              <a:rPr lang="en-US" b="1" dirty="0" smtClean="0"/>
              <a:t> event</a:t>
            </a:r>
          </a:p>
          <a:p>
            <a:r>
              <a:rPr lang="en-US" dirty="0" smtClean="0"/>
              <a:t>http://support.microsoft.com/kb/308737/en-us</a:t>
            </a:r>
          </a:p>
          <a:p>
            <a:endParaRPr lang="en-US" dirty="0" smtClean="0"/>
          </a:p>
          <a:p>
            <a:r>
              <a:rPr lang="en-US" dirty="0" smtClean="0"/>
              <a:t>Certain changes in a database can cause an execution plan to be either inefficient or invalid, based on the new state of the database. SQL Server detects the changes that invalidate an execution plan and marks the plan as not valid. A new plan must then be recompiled for the next connection that executes the query. The conditions that invalidate a plan include the following: </a:t>
            </a:r>
          </a:p>
          <a:p>
            <a:endParaRPr lang="en-US" dirty="0" smtClean="0"/>
          </a:p>
          <a:p>
            <a:pPr lvl="1">
              <a:buFont typeface="Arial" pitchFamily="34" charset="0"/>
              <a:buChar char="•"/>
            </a:pPr>
            <a:r>
              <a:rPr lang="en-US" dirty="0" smtClean="0"/>
              <a:t>Changes made to a table or view referenced by the query (ALTER TABLE and ALTER VIEW).</a:t>
            </a:r>
          </a:p>
          <a:p>
            <a:pPr lvl="1">
              <a:buFont typeface="Arial" pitchFamily="34" charset="0"/>
              <a:buChar char="•"/>
            </a:pPr>
            <a:r>
              <a:rPr lang="en-US" dirty="0" smtClean="0"/>
              <a:t>Changes to any indexes used by the execution plan.</a:t>
            </a:r>
          </a:p>
          <a:p>
            <a:pPr lvl="1">
              <a:buFont typeface="Arial" pitchFamily="34" charset="0"/>
              <a:buChar char="•"/>
            </a:pPr>
            <a:r>
              <a:rPr lang="en-US" dirty="0" smtClean="0"/>
              <a:t>Updates on statistics used by the execution plan, generated either explicitly from a statement, such as UPDATE STATISTICS, or generated automatically.</a:t>
            </a:r>
          </a:p>
          <a:p>
            <a:pPr lvl="1">
              <a:buFont typeface="Arial" pitchFamily="34" charset="0"/>
              <a:buChar char="•"/>
            </a:pPr>
            <a:r>
              <a:rPr lang="en-US" dirty="0" smtClean="0"/>
              <a:t>Dropping an index used by the execution plan.</a:t>
            </a:r>
          </a:p>
          <a:p>
            <a:pPr lvl="1">
              <a:buFont typeface="Arial" pitchFamily="34" charset="0"/>
              <a:buChar char="•"/>
            </a:pPr>
            <a:r>
              <a:rPr lang="en-US" dirty="0" smtClean="0"/>
              <a:t>An explicit call to </a:t>
            </a:r>
            <a:r>
              <a:rPr lang="en-US" b="1" dirty="0" err="1" smtClean="0"/>
              <a:t>sp_recompile</a:t>
            </a:r>
            <a:r>
              <a:rPr lang="en-US" dirty="0" smtClean="0"/>
              <a:t>.</a:t>
            </a:r>
          </a:p>
          <a:p>
            <a:pPr lvl="1">
              <a:buFont typeface="Arial" pitchFamily="34" charset="0"/>
              <a:buChar char="•"/>
            </a:pPr>
            <a:r>
              <a:rPr lang="en-US" dirty="0" smtClean="0"/>
              <a:t>Large numbers of changes to keys (generated by INSERT or DELETE statements from other users that modify a table referenced by the query).</a:t>
            </a:r>
          </a:p>
          <a:p>
            <a:pPr lvl="1">
              <a:buFont typeface="Arial" pitchFamily="34" charset="0"/>
              <a:buChar char="•"/>
            </a:pPr>
            <a:r>
              <a:rPr lang="en-US" dirty="0" smtClean="0"/>
              <a:t>For tables with triggers, if the number of rows in the </a:t>
            </a:r>
            <a:r>
              <a:rPr lang="en-US" b="1" dirty="0" smtClean="0"/>
              <a:t>inserted</a:t>
            </a:r>
            <a:r>
              <a:rPr lang="en-US" dirty="0" smtClean="0"/>
              <a:t> or </a:t>
            </a:r>
            <a:r>
              <a:rPr lang="en-US" b="1" dirty="0" smtClean="0"/>
              <a:t>deleted</a:t>
            </a:r>
            <a:r>
              <a:rPr lang="en-US" dirty="0" smtClean="0"/>
              <a:t> tables grows significantly.</a:t>
            </a:r>
          </a:p>
          <a:p>
            <a:pPr lvl="1">
              <a:buFont typeface="Arial" pitchFamily="34" charset="0"/>
              <a:buChar char="•"/>
            </a:pPr>
            <a:r>
              <a:rPr lang="en-US" dirty="0" smtClean="0"/>
              <a:t>Executing a stored procedure using the WITH RECOMPILE option.</a:t>
            </a:r>
            <a:br>
              <a:rPr lang="en-US" dirty="0" smtClean="0"/>
            </a:br>
            <a:endParaRPr lang="en-US" dirty="0" smtClean="0"/>
          </a:p>
          <a:p>
            <a:r>
              <a:rPr lang="en-US" dirty="0" smtClean="0"/>
              <a:t>Most recompilations are required either for statement correctness or to obtain potentially faster query execution plans.</a:t>
            </a:r>
          </a:p>
          <a:p>
            <a:r>
              <a:rPr lang="en-US" dirty="0" smtClean="0"/>
              <a:t>In SQL Server 2000, whenever a statement within a batch causes recompilation, the whole batch, whether submitted through a stored procedure, trigger, ad-hoc batch, or prepared statement, is recompiled. In SQL Server 2005 and later, only the statement inside the batch that causes recompilation is recompiled. Because of this difference, recompilation counts in SQL Server 2000 and later releases are not comparable. Also, there are more types of recompilations in SQL Server 2005 and later because of its expanded feature set.</a:t>
            </a:r>
          </a:p>
          <a:p>
            <a:r>
              <a:rPr lang="en-US" dirty="0" smtClean="0"/>
              <a:t>Statement-level recompilation benefits performance because, in most cases, a small number of statements causes recompilations and their associated penalties, in terms of CPU time and locks. These penalties are therefore avoided for the other statements in the batch that do not have to be recompiled.</a:t>
            </a:r>
          </a:p>
          <a:p>
            <a:endParaRPr lang="en-US" dirty="0" smtClean="0"/>
          </a:p>
          <a:p>
            <a:r>
              <a:rPr lang="pt-BR" dirty="0" smtClean="0"/>
              <a:t>======</a:t>
            </a:r>
          </a:p>
          <a:p>
            <a:r>
              <a:rPr lang="pt-BR" dirty="0" smtClean="0"/>
              <a:t>Fabiano</a:t>
            </a:r>
          </a:p>
          <a:p>
            <a:endParaRPr lang="pt-BR" dirty="0" smtClean="0"/>
          </a:p>
          <a:p>
            <a:r>
              <a:rPr lang="en-US" dirty="0" smtClean="0"/>
              <a:t>You can enable the 205 trace flag, and then SQL Server will write that information into the error log. </a:t>
            </a:r>
          </a:p>
          <a:p>
            <a:r>
              <a:rPr lang="en-US" dirty="0" smtClean="0"/>
              <a:t>The 8721 trace flag  will write that information into the error log, too. </a:t>
            </a:r>
          </a:p>
          <a:p>
            <a:endParaRPr lang="pt-BR" dirty="0"/>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en-US"/>
          </a:p>
        </p:txBody>
      </p:sp>
      <p:sp>
        <p:nvSpPr>
          <p:cNvPr id="4" name="Espaço Reservado para Número de Slide 3"/>
          <p:cNvSpPr>
            <a:spLocks noGrp="1"/>
          </p:cNvSpPr>
          <p:nvPr>
            <p:ph type="sldNum" sz="quarter" idx="10"/>
          </p:nvPr>
        </p:nvSpPr>
        <p:spPr/>
        <p:txBody>
          <a:bodyPr/>
          <a:lstStyle/>
          <a:p>
            <a:fld id="{A9148EEA-AE54-4A47-9D83-BAC7ABD75B75}" type="slidenum">
              <a:rPr lang="pt-BR" smtClean="0"/>
              <a:pPr/>
              <a:t>18</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‹nº›</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pPr lvl="0"/>
            <a:r>
              <a:rPr lang="pt-BR" dirty="0" smtClean="0"/>
              <a:t>Arquitetura, estruturas de armazenamento e funcionamento interno</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06</a:t>
            </a:r>
            <a:r>
              <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a:t>
            </a: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Cache</a:t>
            </a:r>
            <a:r>
              <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 de planos e parametrização</a:t>
            </a: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r>
              <a:rPr lang="pt-BR" sz="1600" b="1" dirty="0" smtClean="0">
                <a:solidFill>
                  <a:schemeClr val="tx2"/>
                </a:solidFill>
              </a:rPr>
              <a:t>Módulo 06</a:t>
            </a:r>
            <a:r>
              <a:rPr lang="pt-BR" sz="1600" b="1" baseline="0" dirty="0" smtClean="0">
                <a:solidFill>
                  <a:schemeClr val="tx2"/>
                </a:solidFill>
              </a:rPr>
              <a:t> </a:t>
            </a:r>
            <a:r>
              <a:rPr lang="pt-BR" sz="1600" b="1" dirty="0" smtClean="0">
                <a:solidFill>
                  <a:schemeClr val="tx2"/>
                </a:solidFill>
              </a:rPr>
              <a:t>|</a:t>
            </a:r>
            <a:r>
              <a:rPr lang="pt-BR" sz="1600" b="0" dirty="0" smtClean="0">
                <a:solidFill>
                  <a:schemeClr val="tx2"/>
                </a:solidFill>
              </a:rPr>
              <a:t> Cache</a:t>
            </a:r>
            <a:r>
              <a:rPr lang="pt-BR" sz="1600" b="0" baseline="0" dirty="0" smtClean="0">
                <a:solidFill>
                  <a:schemeClr val="tx2"/>
                </a:solidFill>
              </a:rPr>
              <a:t> de planos e parametrização</a:t>
            </a:r>
          </a:p>
          <a:p>
            <a:endParaRPr lang="pt-BR" sz="1600" b="0" dirty="0">
              <a:solidFill>
                <a:schemeClr val="tx2"/>
              </a:solidFill>
            </a:endParaRP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r>
              <a:rPr lang="pt-BR" sz="1600" b="1" dirty="0" smtClean="0">
                <a:solidFill>
                  <a:schemeClr val="tx2"/>
                </a:solidFill>
              </a:rPr>
              <a:t>Módulo 05|</a:t>
            </a:r>
            <a:r>
              <a:rPr lang="pt-BR" sz="1600" b="0" dirty="0" smtClean="0">
                <a:solidFill>
                  <a:schemeClr val="tx2"/>
                </a:solidFill>
              </a:rPr>
              <a:t> Tabelas</a:t>
            </a:r>
            <a:endParaRPr lang="pt-BR" sz="1600" b="0" dirty="0">
              <a:solidFill>
                <a:schemeClr val="tx2"/>
              </a:solidFill>
            </a:endParaRP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03/05/2012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03/05/2012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a:t>Parameter Sniffing</a:t>
            </a:r>
            <a:endParaRPr lang="pt-BR"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060" y="35860"/>
            <a:ext cx="990599"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2066"/>
            <a:ext cx="3124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398" y="2668170"/>
            <a:ext cx="1081087" cy="177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384" y="1497816"/>
            <a:ext cx="3237507" cy="219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79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a:t>Parameter Sniffing</a:t>
            </a:r>
            <a:endParaRPr lang="pt-BR"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060" y="35860"/>
            <a:ext cx="990599"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2066"/>
            <a:ext cx="3124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398" y="2971800"/>
            <a:ext cx="1081087" cy="177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6559" y="1662229"/>
            <a:ext cx="3050241" cy="191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tângulo 11"/>
          <p:cNvSpPr/>
          <p:nvPr/>
        </p:nvSpPr>
        <p:spPr>
          <a:xfrm>
            <a:off x="3357282" y="5056094"/>
            <a:ext cx="2549525" cy="923330"/>
          </a:xfrm>
          <a:prstGeom prst="rect">
            <a:avLst/>
          </a:prstGeom>
          <a:noFill/>
        </p:spPr>
        <p:txBody>
          <a:bodyPr wrap="square" lIns="91440" tIns="45720" rIns="91440" bIns="45720">
            <a:spAutoFit/>
          </a:bodyPr>
          <a:lstStyle/>
          <a:p>
            <a:pPr algn="ctr"/>
            <a:r>
              <a:rPr lang="pt-BR" sz="5400" b="1" cap="none" spc="0" dirty="0" smtClean="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rPr>
              <a:t>#</a:t>
            </a:r>
            <a:r>
              <a:rPr lang="pt-BR" sz="5400" b="1" cap="none" spc="0" dirty="0" err="1" smtClean="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rPr>
              <a:t>Fail</a:t>
            </a:r>
            <a:endParaRPr lang="pt-BR" sz="5400" b="1" cap="none" spc="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483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a:t>Parameter Sniffing</a:t>
            </a:r>
            <a:endParaRPr lang="pt-BR"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060" y="35860"/>
            <a:ext cx="990599"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2"/>
          <p:cNvSpPr txBox="1"/>
          <p:nvPr/>
        </p:nvSpPr>
        <p:spPr>
          <a:xfrm>
            <a:off x="736675" y="1371600"/>
            <a:ext cx="131318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NZ" dirty="0" smtClean="0"/>
              <a:t>Parse/Bind</a:t>
            </a:r>
            <a:endParaRPr lang="en-NZ" dirty="0"/>
          </a:p>
        </p:txBody>
      </p:sp>
      <p:sp>
        <p:nvSpPr>
          <p:cNvPr id="13" name="TextBox 4"/>
          <p:cNvSpPr txBox="1"/>
          <p:nvPr/>
        </p:nvSpPr>
        <p:spPr>
          <a:xfrm>
            <a:off x="324299" y="2678668"/>
            <a:ext cx="2133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NZ" dirty="0" smtClean="0"/>
              <a:t>Optimize/Compile</a:t>
            </a:r>
            <a:endParaRPr lang="en-NZ" dirty="0"/>
          </a:p>
        </p:txBody>
      </p:sp>
      <p:cxnSp>
        <p:nvCxnSpPr>
          <p:cNvPr id="15" name="Straight Arrow Connector 15"/>
          <p:cNvCxnSpPr>
            <a:stCxn id="8" idx="2"/>
            <a:endCxn id="13" idx="0"/>
          </p:cNvCxnSpPr>
          <p:nvPr/>
        </p:nvCxnSpPr>
        <p:spPr>
          <a:xfrm flipH="1">
            <a:off x="1391099" y="1740932"/>
            <a:ext cx="2166" cy="937736"/>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6" name="TextBox 191"/>
          <p:cNvSpPr txBox="1"/>
          <p:nvPr/>
        </p:nvSpPr>
        <p:spPr>
          <a:xfrm>
            <a:off x="861510" y="3827252"/>
            <a:ext cx="106351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NZ" dirty="0" smtClean="0"/>
              <a:t>Execute</a:t>
            </a:r>
            <a:endParaRPr lang="en-NZ" dirty="0"/>
          </a:p>
        </p:txBody>
      </p:sp>
      <p:cxnSp>
        <p:nvCxnSpPr>
          <p:cNvPr id="17" name="Straight Arrow Connector 192"/>
          <p:cNvCxnSpPr>
            <a:stCxn id="13" idx="2"/>
            <a:endCxn id="16" idx="0"/>
          </p:cNvCxnSpPr>
          <p:nvPr/>
        </p:nvCxnSpPr>
        <p:spPr>
          <a:xfrm>
            <a:off x="1391099" y="3048000"/>
            <a:ext cx="2167" cy="77925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8" name="AutoShape 41"/>
          <p:cNvSpPr>
            <a:spLocks noChangeArrowheads="1"/>
          </p:cNvSpPr>
          <p:nvPr/>
        </p:nvSpPr>
        <p:spPr bwMode="auto">
          <a:xfrm>
            <a:off x="3195918" y="1314819"/>
            <a:ext cx="5719482" cy="1885582"/>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r>
              <a:rPr lang="en-US" dirty="0">
                <a:solidFill>
                  <a:srgbClr val="002060"/>
                </a:solidFill>
                <a:latin typeface="Lucida Console" pitchFamily="49" charset="0"/>
              </a:rPr>
              <a:t>CREATE PROC </a:t>
            </a:r>
            <a:r>
              <a:rPr lang="en-US" dirty="0" err="1">
                <a:solidFill>
                  <a:srgbClr val="002060"/>
                </a:solidFill>
                <a:latin typeface="Lucida Console" pitchFamily="49" charset="0"/>
              </a:rPr>
              <a:t>dbo.St</a:t>
            </a:r>
            <a:r>
              <a:rPr lang="en-US" dirty="0">
                <a:solidFill>
                  <a:srgbClr val="002060"/>
                </a:solidFill>
                <a:latin typeface="Lucida Console" pitchFamily="49" charset="0"/>
              </a:rPr>
              <a:t> @i </a:t>
            </a:r>
            <a:r>
              <a:rPr lang="en-US" dirty="0" err="1">
                <a:solidFill>
                  <a:srgbClr val="002060"/>
                </a:solidFill>
                <a:latin typeface="Lucida Console" pitchFamily="49" charset="0"/>
              </a:rPr>
              <a:t>VarChar</a:t>
            </a:r>
            <a:r>
              <a:rPr lang="en-US" dirty="0">
                <a:solidFill>
                  <a:srgbClr val="002060"/>
                </a:solidFill>
                <a:latin typeface="Lucida Console" pitchFamily="49" charset="0"/>
              </a:rPr>
              <a:t>(40)</a:t>
            </a:r>
          </a:p>
          <a:p>
            <a:r>
              <a:rPr lang="en-US" dirty="0">
                <a:solidFill>
                  <a:srgbClr val="002060"/>
                </a:solidFill>
                <a:latin typeface="Lucida Console" pitchFamily="49" charset="0"/>
              </a:rPr>
              <a:t>AS</a:t>
            </a:r>
          </a:p>
          <a:p>
            <a:r>
              <a:rPr lang="pt-BR" dirty="0">
                <a:solidFill>
                  <a:srgbClr val="002060"/>
                </a:solidFill>
                <a:latin typeface="Lucida Console" pitchFamily="49" charset="0"/>
              </a:rPr>
              <a:t>SELECT * FROM </a:t>
            </a:r>
            <a:r>
              <a:rPr lang="pt-BR" dirty="0" err="1" smtClean="0">
                <a:solidFill>
                  <a:srgbClr val="002060"/>
                </a:solidFill>
                <a:latin typeface="Lucida Console" pitchFamily="49" charset="0"/>
              </a:rPr>
              <a:t>Customers</a:t>
            </a:r>
            <a:endParaRPr lang="pt-BR" dirty="0">
              <a:solidFill>
                <a:srgbClr val="002060"/>
              </a:solidFill>
              <a:latin typeface="Lucida Console" pitchFamily="49" charset="0"/>
            </a:endParaRPr>
          </a:p>
          <a:p>
            <a:r>
              <a:rPr lang="pt-BR" dirty="0">
                <a:solidFill>
                  <a:srgbClr val="002060"/>
                </a:solidFill>
                <a:latin typeface="Lucida Console" pitchFamily="49" charset="0"/>
              </a:rPr>
              <a:t> INNER JOIN </a:t>
            </a:r>
            <a:r>
              <a:rPr lang="pt-BR" dirty="0" smtClean="0">
                <a:solidFill>
                  <a:srgbClr val="002060"/>
                </a:solidFill>
                <a:latin typeface="Lucida Console" pitchFamily="49" charset="0"/>
              </a:rPr>
              <a:t>Cidades</a:t>
            </a:r>
            <a:endParaRPr lang="pt-BR" dirty="0">
              <a:solidFill>
                <a:srgbClr val="002060"/>
              </a:solidFill>
              <a:latin typeface="Lucida Console" pitchFamily="49" charset="0"/>
            </a:endParaRPr>
          </a:p>
          <a:p>
            <a:r>
              <a:rPr lang="pt-BR" dirty="0">
                <a:solidFill>
                  <a:srgbClr val="002060"/>
                </a:solidFill>
                <a:latin typeface="Lucida Console" pitchFamily="49" charset="0"/>
              </a:rPr>
              <a:t>    ON </a:t>
            </a:r>
            <a:r>
              <a:rPr lang="pt-BR" dirty="0" err="1">
                <a:solidFill>
                  <a:srgbClr val="002060"/>
                </a:solidFill>
                <a:latin typeface="Lucida Console" pitchFamily="49" charset="0"/>
              </a:rPr>
              <a:t>Clientes.ID_Cidade</a:t>
            </a:r>
            <a:r>
              <a:rPr lang="pt-BR" dirty="0">
                <a:solidFill>
                  <a:srgbClr val="002060"/>
                </a:solidFill>
                <a:latin typeface="Lucida Console" pitchFamily="49" charset="0"/>
              </a:rPr>
              <a:t> = Cidades.ID</a:t>
            </a:r>
          </a:p>
          <a:p>
            <a:r>
              <a:rPr lang="pt-BR" dirty="0">
                <a:solidFill>
                  <a:srgbClr val="002060"/>
                </a:solidFill>
                <a:latin typeface="Lucida Console" pitchFamily="49" charset="0"/>
              </a:rPr>
              <a:t> WHERE </a:t>
            </a:r>
            <a:r>
              <a:rPr lang="pt-BR" dirty="0" err="1">
                <a:solidFill>
                  <a:srgbClr val="002060"/>
                </a:solidFill>
                <a:latin typeface="Lucida Console" pitchFamily="49" charset="0"/>
              </a:rPr>
              <a:t>Cidades.Nome</a:t>
            </a:r>
            <a:r>
              <a:rPr lang="pt-BR" dirty="0">
                <a:solidFill>
                  <a:srgbClr val="002060"/>
                </a:solidFill>
                <a:latin typeface="Lucida Console" pitchFamily="49" charset="0"/>
              </a:rPr>
              <a:t> = @i</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940" y="4129750"/>
            <a:ext cx="5293660" cy="242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AutoShape 41"/>
          <p:cNvSpPr>
            <a:spLocks noChangeArrowheads="1"/>
          </p:cNvSpPr>
          <p:nvPr/>
        </p:nvSpPr>
        <p:spPr bwMode="auto">
          <a:xfrm>
            <a:off x="2695014" y="3286928"/>
            <a:ext cx="6453469" cy="755706"/>
          </a:xfrm>
          <a:prstGeom prst="roundRect">
            <a:avLst>
              <a:gd name="adj" fmla="val 16667"/>
            </a:avLst>
          </a:prstGeom>
          <a:solidFill>
            <a:srgbClr val="F6F7EB"/>
          </a:solidFill>
          <a:ln w="9525" algn="ctr">
            <a:solidFill>
              <a:srgbClr val="808080"/>
            </a:solidFill>
            <a:round/>
            <a:headEnd/>
            <a:tailEnd/>
          </a:ln>
          <a:effectLst/>
          <a:extLst>
            <a:ext uri="{AF507438-7753-43E0-B8FC-AC1667EBCBE1}">
              <a14:hiddenEffects xmlns:a14="http://schemas.microsoft.com/office/drawing/2010/main">
                <a:effectLst>
                  <a:outerShdw dist="107763" dir="2700000" algn="ctr" rotWithShape="0">
                    <a:srgbClr val="AFAFAF">
                      <a:alpha val="50000"/>
                    </a:srgbClr>
                  </a:outerShdw>
                </a:effectLst>
              </a14:hiddenEffects>
            </a:ext>
          </a:extLst>
        </p:spPr>
        <p:txBody>
          <a:bodyPr/>
          <a:lstStyle/>
          <a:p>
            <a:pPr algn="ctr"/>
            <a:r>
              <a:rPr lang="en-US" sz="2000" dirty="0" smtClean="0">
                <a:solidFill>
                  <a:srgbClr val="002060"/>
                </a:solidFill>
                <a:latin typeface="Lucida Console" pitchFamily="49" charset="0"/>
              </a:rPr>
              <a:t>- E </a:t>
            </a:r>
            <a:r>
              <a:rPr lang="en-US" sz="2000" dirty="0" err="1" smtClean="0">
                <a:solidFill>
                  <a:srgbClr val="002060"/>
                </a:solidFill>
                <a:latin typeface="Lucida Console" pitchFamily="49" charset="0"/>
              </a:rPr>
              <a:t>para</a:t>
            </a:r>
            <a:r>
              <a:rPr lang="en-US" sz="2000" dirty="0">
                <a:solidFill>
                  <a:srgbClr val="002060"/>
                </a:solidFill>
                <a:latin typeface="Lucida Console" pitchFamily="49" charset="0"/>
              </a:rPr>
              <a:t> São </a:t>
            </a:r>
            <a:r>
              <a:rPr lang="en-US" sz="2000" dirty="0" smtClean="0">
                <a:solidFill>
                  <a:srgbClr val="002060"/>
                </a:solidFill>
                <a:latin typeface="Lucida Console" pitchFamily="49" charset="0"/>
              </a:rPr>
              <a:t>Paulo? </a:t>
            </a:r>
            <a:r>
              <a:rPr lang="en-US" sz="2000" dirty="0" err="1" smtClean="0">
                <a:solidFill>
                  <a:srgbClr val="002060"/>
                </a:solidFill>
                <a:latin typeface="Lucida Console" pitchFamily="49" charset="0"/>
              </a:rPr>
              <a:t>Uso</a:t>
            </a:r>
            <a:r>
              <a:rPr lang="en-US" sz="2000" dirty="0" smtClean="0">
                <a:solidFill>
                  <a:srgbClr val="002060"/>
                </a:solidFill>
                <a:latin typeface="Lucida Console" pitchFamily="49" charset="0"/>
              </a:rPr>
              <a:t> o </a:t>
            </a:r>
            <a:r>
              <a:rPr lang="en-US" sz="2000" dirty="0" err="1" smtClean="0">
                <a:solidFill>
                  <a:srgbClr val="002060"/>
                </a:solidFill>
                <a:latin typeface="Lucida Console" pitchFamily="49" charset="0"/>
              </a:rPr>
              <a:t>mesmo</a:t>
            </a:r>
            <a:r>
              <a:rPr lang="en-US" sz="2000" dirty="0" smtClean="0">
                <a:solidFill>
                  <a:srgbClr val="002060"/>
                </a:solidFill>
                <a:latin typeface="Lucida Console" pitchFamily="49" charset="0"/>
              </a:rPr>
              <a:t> </a:t>
            </a:r>
            <a:r>
              <a:rPr lang="en-US" sz="2000" dirty="0" err="1" smtClean="0">
                <a:solidFill>
                  <a:srgbClr val="002060"/>
                </a:solidFill>
                <a:latin typeface="Lucida Console" pitchFamily="49" charset="0"/>
              </a:rPr>
              <a:t>plano</a:t>
            </a:r>
            <a:r>
              <a:rPr lang="en-US" sz="2000" dirty="0" smtClean="0">
                <a:solidFill>
                  <a:srgbClr val="002060"/>
                </a:solidFill>
                <a:latin typeface="Lucida Console" pitchFamily="49" charset="0"/>
              </a:rPr>
              <a:t>?</a:t>
            </a:r>
          </a:p>
          <a:p>
            <a:pPr algn="ctr"/>
            <a:r>
              <a:rPr lang="en-US" sz="2000" dirty="0" smtClean="0">
                <a:solidFill>
                  <a:srgbClr val="002060"/>
                </a:solidFill>
                <a:latin typeface="Lucida Console" pitchFamily="49" charset="0"/>
              </a:rPr>
              <a:t>exec dbo.st @i </a:t>
            </a:r>
            <a:r>
              <a:rPr lang="en-US" sz="2000" dirty="0">
                <a:solidFill>
                  <a:srgbClr val="002060"/>
                </a:solidFill>
                <a:latin typeface="Lucida Console" pitchFamily="49" charset="0"/>
              </a:rPr>
              <a:t>= ‘São Paulo</a:t>
            </a:r>
            <a:r>
              <a:rPr lang="en-US" sz="2000" dirty="0" smtClean="0">
                <a:solidFill>
                  <a:srgbClr val="002060"/>
                </a:solidFill>
                <a:latin typeface="Lucida Console" pitchFamily="49" charset="0"/>
              </a:rPr>
              <a:t>’; </a:t>
            </a:r>
          </a:p>
        </p:txBody>
      </p:sp>
    </p:spTree>
    <p:extLst>
      <p:ext uri="{BB962C8B-B14F-4D97-AF65-F5344CB8AC3E}">
        <p14:creationId xmlns:p14="http://schemas.microsoft.com/office/powerpoint/2010/main" val="231382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6" grpId="0" animBg="1"/>
      <p:bldP spid="18"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Parameter</a:t>
            </a:r>
            <a:r>
              <a:rPr lang="pt-BR" dirty="0" smtClean="0"/>
              <a:t> </a:t>
            </a:r>
            <a:r>
              <a:rPr lang="pt-BR" dirty="0" err="1" smtClean="0"/>
              <a:t>Sniffing</a:t>
            </a:r>
            <a:endParaRPr lang="pt-BR" dirty="0"/>
          </a:p>
        </p:txBody>
      </p:sp>
    </p:spTree>
    <p:extLst>
      <p:ext uri="{BB962C8B-B14F-4D97-AF65-F5344CB8AC3E}">
        <p14:creationId xmlns:p14="http://schemas.microsoft.com/office/powerpoint/2010/main" val="3996787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SQL </a:t>
            </a:r>
            <a:r>
              <a:rPr lang="en-US" dirty="0" err="1" smtClean="0"/>
              <a:t>Dinâmico</a:t>
            </a:r>
            <a:endParaRPr lang="pt-BR" dirty="0"/>
          </a:p>
        </p:txBody>
      </p:sp>
      <p:sp>
        <p:nvSpPr>
          <p:cNvPr id="3" name="Espaço Reservado para Texto 2"/>
          <p:cNvSpPr>
            <a:spLocks noGrp="1"/>
          </p:cNvSpPr>
          <p:nvPr>
            <p:ph type="body" sz="quarter" idx="10"/>
          </p:nvPr>
        </p:nvSpPr>
        <p:spPr/>
        <p:txBody>
          <a:bodyPr>
            <a:normAutofit/>
          </a:bodyPr>
          <a:lstStyle/>
          <a:p>
            <a:r>
              <a:rPr lang="en-US" dirty="0" err="1" smtClean="0"/>
              <a:t>Execução</a:t>
            </a:r>
            <a:r>
              <a:rPr lang="en-US" dirty="0" smtClean="0"/>
              <a:t> do </a:t>
            </a:r>
            <a:r>
              <a:rPr lang="en-US" dirty="0" err="1" smtClean="0"/>
              <a:t>código</a:t>
            </a:r>
            <a:r>
              <a:rPr lang="en-US" dirty="0" smtClean="0"/>
              <a:t> </a:t>
            </a:r>
            <a:r>
              <a:rPr lang="pt-BR" dirty="0" err="1" smtClean="0"/>
              <a:t>atravéz</a:t>
            </a:r>
            <a:r>
              <a:rPr lang="en-US" dirty="0" smtClean="0"/>
              <a:t> de </a:t>
            </a:r>
            <a:r>
              <a:rPr lang="en-US" dirty="0" err="1" smtClean="0"/>
              <a:t>uma</a:t>
            </a:r>
            <a:r>
              <a:rPr lang="en-US" dirty="0" smtClean="0"/>
              <a:t> </a:t>
            </a:r>
            <a:r>
              <a:rPr lang="en-US" dirty="0" smtClean="0"/>
              <a:t>string</a:t>
            </a:r>
            <a:endParaRPr lang="en-US" dirty="0" smtClean="0"/>
          </a:p>
          <a:p>
            <a:r>
              <a:rPr lang="en-US" dirty="0" err="1" smtClean="0"/>
              <a:t>Código</a:t>
            </a:r>
            <a:r>
              <a:rPr lang="en-US" dirty="0" smtClean="0"/>
              <a:t> </a:t>
            </a:r>
            <a:r>
              <a:rPr lang="en-US" dirty="0" err="1" smtClean="0"/>
              <a:t>executado</a:t>
            </a:r>
            <a:r>
              <a:rPr lang="en-US" dirty="0" smtClean="0"/>
              <a:t> </a:t>
            </a:r>
            <a:r>
              <a:rPr lang="en-US" dirty="0" err="1" smtClean="0"/>
              <a:t>utilizando</a:t>
            </a:r>
            <a:r>
              <a:rPr lang="en-US" dirty="0" smtClean="0"/>
              <a:t> EXEC </a:t>
            </a:r>
            <a:r>
              <a:rPr lang="en-US" dirty="0" err="1" smtClean="0"/>
              <a:t>ou</a:t>
            </a:r>
            <a:r>
              <a:rPr lang="en-US" dirty="0" smtClean="0"/>
              <a:t> </a:t>
            </a:r>
            <a:r>
              <a:rPr lang="en-US" dirty="0" err="1" smtClean="0"/>
              <a:t>sp_executesql</a:t>
            </a:r>
            <a:endParaRPr lang="en-US" dirty="0"/>
          </a:p>
          <a:p>
            <a:r>
              <a:rPr lang="en-US" dirty="0" err="1" smtClean="0"/>
              <a:t>Trabalha</a:t>
            </a:r>
            <a:r>
              <a:rPr lang="en-US" dirty="0" smtClean="0"/>
              <a:t> com </a:t>
            </a:r>
            <a:r>
              <a:rPr lang="en-US" dirty="0" err="1" smtClean="0"/>
              <a:t>seu</a:t>
            </a:r>
            <a:r>
              <a:rPr lang="en-US" dirty="0" smtClean="0"/>
              <a:t> </a:t>
            </a:r>
            <a:r>
              <a:rPr lang="en-US" dirty="0" err="1" smtClean="0"/>
              <a:t>próprio</a:t>
            </a:r>
            <a:r>
              <a:rPr lang="en-US" dirty="0" smtClean="0"/>
              <a:t> </a:t>
            </a:r>
            <a:r>
              <a:rPr lang="en-US" dirty="0" err="1" smtClean="0"/>
              <a:t>escopo</a:t>
            </a:r>
            <a:r>
              <a:rPr lang="en-US" dirty="0" smtClean="0"/>
              <a:t>:</a:t>
            </a:r>
            <a:endParaRPr lang="en-US" dirty="0"/>
          </a:p>
          <a:p>
            <a:pPr lvl="1"/>
            <a:r>
              <a:rPr lang="en-US" dirty="0" err="1" smtClean="0"/>
              <a:t>Otimizada</a:t>
            </a:r>
            <a:r>
              <a:rPr lang="en-US" dirty="0" smtClean="0"/>
              <a:t> </a:t>
            </a:r>
            <a:r>
              <a:rPr lang="en-US" dirty="0" err="1" smtClean="0"/>
              <a:t>pelo</a:t>
            </a:r>
            <a:r>
              <a:rPr lang="en-US" dirty="0" smtClean="0"/>
              <a:t> </a:t>
            </a:r>
            <a:r>
              <a:rPr lang="en-US" dirty="0" err="1" smtClean="0"/>
              <a:t>processador</a:t>
            </a:r>
            <a:r>
              <a:rPr lang="en-US" dirty="0" smtClean="0"/>
              <a:t> de </a:t>
            </a:r>
            <a:r>
              <a:rPr lang="en-US" dirty="0" err="1" smtClean="0"/>
              <a:t>consultas</a:t>
            </a:r>
            <a:endParaRPr lang="en-US" dirty="0"/>
          </a:p>
          <a:p>
            <a:r>
              <a:rPr lang="en-US" dirty="0" smtClean="0"/>
              <a:t>Se </a:t>
            </a:r>
            <a:r>
              <a:rPr lang="en-US" dirty="0" err="1" smtClean="0"/>
              <a:t>não</a:t>
            </a:r>
            <a:r>
              <a:rPr lang="en-US" dirty="0" smtClean="0"/>
              <a:t> </a:t>
            </a:r>
            <a:r>
              <a:rPr lang="en-US" dirty="0" err="1" smtClean="0"/>
              <a:t>utilizada</a:t>
            </a:r>
            <a:r>
              <a:rPr lang="en-US" dirty="0" smtClean="0"/>
              <a:t> </a:t>
            </a:r>
            <a:r>
              <a:rPr lang="en-US" dirty="0" err="1" smtClean="0"/>
              <a:t>corretamente</a:t>
            </a:r>
            <a:r>
              <a:rPr lang="en-US" dirty="0" smtClean="0"/>
              <a:t>, </a:t>
            </a:r>
            <a:r>
              <a:rPr lang="en-US" dirty="0" err="1" smtClean="0"/>
              <a:t>pode</a:t>
            </a:r>
            <a:r>
              <a:rPr lang="en-US" dirty="0" smtClean="0"/>
              <a:t> </a:t>
            </a:r>
            <a:r>
              <a:rPr lang="en-US" dirty="0" err="1" smtClean="0"/>
              <a:t>causar</a:t>
            </a:r>
            <a:r>
              <a:rPr lang="en-US" dirty="0" smtClean="0"/>
              <a:t> </a:t>
            </a:r>
            <a:r>
              <a:rPr lang="en-US" dirty="0" err="1" smtClean="0"/>
              <a:t>problemas</a:t>
            </a:r>
            <a:r>
              <a:rPr lang="en-US" dirty="0" smtClean="0"/>
              <a:t> de </a:t>
            </a:r>
            <a:r>
              <a:rPr lang="en-US" dirty="0" err="1" smtClean="0"/>
              <a:t>segurança</a:t>
            </a:r>
            <a:r>
              <a:rPr lang="en-US" dirty="0" smtClean="0"/>
              <a:t> (</a:t>
            </a:r>
            <a:r>
              <a:rPr lang="en-US" dirty="0" smtClean="0"/>
              <a:t>SQL Injection</a:t>
            </a:r>
            <a:r>
              <a:rPr lang="en-US" dirty="0" smtClean="0"/>
              <a:t>)</a:t>
            </a:r>
            <a:endParaRPr lang="en-US" dirty="0"/>
          </a:p>
          <a:p>
            <a:endParaRPr lang="pt-BR" dirty="0"/>
          </a:p>
        </p:txBody>
      </p:sp>
    </p:spTree>
    <p:extLst>
      <p:ext uri="{BB962C8B-B14F-4D97-AF65-F5344CB8AC3E}">
        <p14:creationId xmlns:p14="http://schemas.microsoft.com/office/powerpoint/2010/main" val="388000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SQL Dinâmico e SQL </a:t>
            </a:r>
            <a:r>
              <a:rPr lang="pt-BR" dirty="0" err="1" smtClean="0"/>
              <a:t>Injection</a:t>
            </a:r>
            <a:endParaRPr lang="pt-BR" dirty="0"/>
          </a:p>
        </p:txBody>
      </p:sp>
    </p:spTree>
    <p:extLst>
      <p:ext uri="{BB962C8B-B14F-4D97-AF65-F5344CB8AC3E}">
        <p14:creationId xmlns:p14="http://schemas.microsoft.com/office/powerpoint/2010/main" val="2995128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r>
              <a:rPr lang="pt-BR" dirty="0" err="1" smtClean="0"/>
              <a:t>Recompilação</a:t>
            </a:r>
            <a:endParaRPr lang="pt-BR" dirty="0"/>
          </a:p>
        </p:txBody>
      </p:sp>
      <p:sp>
        <p:nvSpPr>
          <p:cNvPr id="3" name="Espaço Reservado para Texto 2"/>
          <p:cNvSpPr>
            <a:spLocks noGrp="1"/>
          </p:cNvSpPr>
          <p:nvPr>
            <p:ph type="body" sz="quarter" idx="10"/>
          </p:nvPr>
        </p:nvSpPr>
        <p:spPr/>
        <p:txBody>
          <a:bodyPr/>
          <a:lstStyle/>
          <a:p>
            <a:r>
              <a:rPr lang="pt-BR" dirty="0" smtClean="0"/>
              <a:t>Atualização das estatísticas</a:t>
            </a:r>
          </a:p>
          <a:p>
            <a:r>
              <a:rPr lang="pt-BR" dirty="0" smtClean="0"/>
              <a:t>Alteração dos esquemas</a:t>
            </a:r>
          </a:p>
          <a:p>
            <a:r>
              <a:rPr lang="pt-BR" dirty="0" err="1" smtClean="0"/>
              <a:t>Recompilation</a:t>
            </a:r>
            <a:r>
              <a:rPr lang="pt-BR" dirty="0" smtClean="0"/>
              <a:t> </a:t>
            </a:r>
            <a:r>
              <a:rPr lang="pt-BR" dirty="0" err="1" smtClean="0"/>
              <a:t>Thresholds</a:t>
            </a:r>
            <a:endParaRPr lang="pt-BR" dirty="0" smtClean="0"/>
          </a:p>
          <a:p>
            <a:pPr lvl="1"/>
            <a:r>
              <a:rPr lang="pt-BR" dirty="0" smtClean="0"/>
              <a:t>N = 0, N &lt; 500 e N &gt; 500 + 20%</a:t>
            </a:r>
          </a:p>
          <a:p>
            <a:pPr lvl="1"/>
            <a:r>
              <a:rPr lang="pt-BR" dirty="0" smtClean="0"/>
              <a:t>Tabelas temporárias – N = 6</a:t>
            </a:r>
          </a:p>
          <a:p>
            <a:r>
              <a:rPr lang="pt-BR" dirty="0" smtClean="0"/>
              <a:t>AUTO UPDATE STATISTICS</a:t>
            </a:r>
          </a:p>
          <a:p>
            <a:pPr lvl="1"/>
            <a:r>
              <a:rPr lang="pt-BR" dirty="0" smtClean="0"/>
              <a:t>Pode SIM, trazer problemas. Mas é a recomendação da Microsoft deixar habilitado.</a:t>
            </a:r>
          </a:p>
          <a:p>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Conhecendo a </a:t>
            </a:r>
            <a:r>
              <a:rPr lang="pt-BR" dirty="0" err="1" smtClean="0"/>
              <a:t>cache</a:t>
            </a:r>
            <a:r>
              <a:rPr lang="pt-BR" dirty="0" smtClean="0"/>
              <a:t> de planos</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Conclusão</a:t>
            </a:r>
            <a:endParaRPr lang="pt-BR" dirty="0"/>
          </a:p>
        </p:txBody>
      </p:sp>
      <p:sp>
        <p:nvSpPr>
          <p:cNvPr id="5" name="Espaço Reservado para Texto 4"/>
          <p:cNvSpPr>
            <a:spLocks noGrp="1"/>
          </p:cNvSpPr>
          <p:nvPr>
            <p:ph type="body" sz="quarter" idx="10"/>
          </p:nvPr>
        </p:nvSpPr>
        <p:spPr/>
        <p:txBody>
          <a:bodyPr/>
          <a:lstStyle/>
          <a:p>
            <a:r>
              <a:rPr lang="pt-BR" dirty="0" smtClean="0"/>
              <a:t>Todo DBA deve ficar atendo a </a:t>
            </a:r>
            <a:r>
              <a:rPr lang="pt-BR" dirty="0" err="1" smtClean="0"/>
              <a:t>cache</a:t>
            </a:r>
            <a:r>
              <a:rPr lang="pt-BR" dirty="0" smtClean="0"/>
              <a:t> de planos e conhecer o perfil das aplicações que utilizam o SQL Server.</a:t>
            </a:r>
          </a:p>
          <a:p>
            <a:r>
              <a:rPr lang="pt-BR" dirty="0" smtClean="0"/>
              <a:t>O SQL Server é eficiente em fazer as parametrizações, mas o desenvolvedor deve sempre ajudar!</a:t>
            </a:r>
          </a:p>
          <a:p>
            <a:r>
              <a:rPr lang="pt-BR" dirty="0" smtClean="0"/>
              <a:t>No fim, todos os componentes disputam por memória e um bom balanceamento garante a saúde da instância.</a:t>
            </a:r>
          </a:p>
          <a:p>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4"/>
          </p:nvPr>
        </p:nvSpPr>
        <p:spPr/>
        <p:txBody>
          <a:bodyPr/>
          <a:lstStyle/>
          <a:p>
            <a:r>
              <a:rPr lang="pt-BR" dirty="0" smtClean="0"/>
              <a:t>SQL07 – Recursos de Otimização para o desenvolvedor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Recursos</a:t>
            </a:r>
            <a:endParaRPr lang="pt-BR" dirty="0"/>
          </a:p>
        </p:txBody>
      </p:sp>
      <p:sp>
        <p:nvSpPr>
          <p:cNvPr id="3" name="Espaço Reservado para Texto 2"/>
          <p:cNvSpPr>
            <a:spLocks noGrp="1"/>
          </p:cNvSpPr>
          <p:nvPr>
            <p:ph type="body" sz="quarter" idx="10"/>
          </p:nvPr>
        </p:nvSpPr>
        <p:spPr/>
        <p:txBody>
          <a:bodyPr/>
          <a:lstStyle/>
          <a:p>
            <a:r>
              <a:rPr lang="en-US" dirty="0" smtClean="0"/>
              <a:t>Batch Compilation, Recompilation, and Plan Caching Issues in SQL Server 2005 (http://technet.microsoft.com/en-us/library/cc966425.aspx)</a:t>
            </a:r>
          </a:p>
          <a:p>
            <a:r>
              <a:rPr lang="en-US" dirty="0" smtClean="0"/>
              <a:t>Plan Caching in SQL Server 2008 (http://msdn.microsoft.com/en-us/library/ee343986.aspx)</a:t>
            </a:r>
          </a:p>
          <a:p>
            <a:r>
              <a:rPr lang="en-US" dirty="0" smtClean="0"/>
              <a:t>http://www.sqlwhitepapers.com/</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err="1" smtClean="0"/>
              <a:t>Plan</a:t>
            </a:r>
            <a:r>
              <a:rPr lang="pt-BR" dirty="0" smtClean="0"/>
              <a:t> </a:t>
            </a:r>
            <a:r>
              <a:rPr lang="pt-BR" dirty="0" err="1" smtClean="0"/>
              <a:t>cache</a:t>
            </a:r>
            <a:endParaRPr lang="pt-BR" dirty="0"/>
          </a:p>
        </p:txBody>
      </p:sp>
      <p:sp>
        <p:nvSpPr>
          <p:cNvPr id="4" name="Espaço Reservado para Texto 3"/>
          <p:cNvSpPr>
            <a:spLocks noGrp="1"/>
          </p:cNvSpPr>
          <p:nvPr>
            <p:ph type="body" sz="quarter" idx="10"/>
          </p:nvPr>
        </p:nvSpPr>
        <p:spPr/>
        <p:txBody>
          <a:bodyPr/>
          <a:lstStyle/>
          <a:p>
            <a:r>
              <a:rPr lang="pt-BR" dirty="0" smtClean="0"/>
              <a:t>Perguntas...</a:t>
            </a:r>
          </a:p>
          <a:p>
            <a:r>
              <a:rPr lang="pt-BR" dirty="0" smtClean="0"/>
              <a:t>O que é a </a:t>
            </a:r>
            <a:r>
              <a:rPr lang="pt-BR" dirty="0" err="1" smtClean="0"/>
              <a:t>cache</a:t>
            </a:r>
            <a:r>
              <a:rPr lang="pt-BR" dirty="0" smtClean="0"/>
              <a:t> de planos?</a:t>
            </a:r>
          </a:p>
          <a:p>
            <a:r>
              <a:rPr lang="pt-BR" dirty="0" smtClean="0"/>
              <a:t>Como ela funciona?</a:t>
            </a:r>
          </a:p>
          <a:p>
            <a:r>
              <a:rPr lang="pt-BR" dirty="0" smtClean="0"/>
              <a:t>O que fica armazenado nela?</a:t>
            </a:r>
          </a:p>
          <a:p>
            <a:r>
              <a:rPr lang="pt-BR" dirty="0" smtClean="0"/>
              <a:t>Como entram e saem esses objetos de lá?</a:t>
            </a:r>
          </a:p>
          <a:p>
            <a:r>
              <a:rPr lang="pt-BR" dirty="0" smtClean="0"/>
              <a:t>O que o </a:t>
            </a:r>
            <a:r>
              <a:rPr lang="pt-BR" dirty="0" err="1" smtClean="0"/>
              <a:t>otimizador</a:t>
            </a:r>
            <a:r>
              <a:rPr lang="pt-BR" dirty="0" smtClean="0"/>
              <a:t> de consulta faz?</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Plan</a:t>
            </a:r>
            <a:r>
              <a:rPr lang="pt-BR" dirty="0" smtClean="0"/>
              <a:t> </a:t>
            </a:r>
            <a:r>
              <a:rPr lang="pt-BR" dirty="0" err="1" smtClean="0"/>
              <a:t>cache</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smtClean="0"/>
              <a:t>Disputa memória do SQL Server com pools existentes, sendo o principal a </a:t>
            </a:r>
            <a:r>
              <a:rPr lang="pt-BR" dirty="0" err="1" smtClean="0"/>
              <a:t>cache</a:t>
            </a:r>
            <a:r>
              <a:rPr lang="pt-BR" dirty="0" smtClean="0"/>
              <a:t> de dados.</a:t>
            </a:r>
          </a:p>
          <a:p>
            <a:r>
              <a:rPr lang="pt-BR" dirty="0" smtClean="0"/>
              <a:t>Os </a:t>
            </a:r>
            <a:r>
              <a:rPr lang="pt-BR" dirty="0" err="1" smtClean="0"/>
              <a:t>clerks</a:t>
            </a:r>
            <a:r>
              <a:rPr lang="pt-BR" dirty="0" smtClean="0"/>
              <a:t> “roubam” páginas do buffer pool para si, entre eles o </a:t>
            </a:r>
            <a:r>
              <a:rPr lang="pt-BR" dirty="0" err="1" smtClean="0"/>
              <a:t>plan</a:t>
            </a:r>
            <a:r>
              <a:rPr lang="pt-BR" dirty="0" smtClean="0"/>
              <a:t> </a:t>
            </a:r>
            <a:r>
              <a:rPr lang="pt-BR" dirty="0" err="1" smtClean="0"/>
              <a:t>cache</a:t>
            </a:r>
            <a:r>
              <a:rPr lang="pt-BR" dirty="0" smtClean="0"/>
              <a:t>.</a:t>
            </a:r>
          </a:p>
          <a:p>
            <a:r>
              <a:rPr lang="pt-BR" dirty="0" smtClean="0"/>
              <a:t>Antes do SQL 7.0 somente </a:t>
            </a:r>
            <a:r>
              <a:rPr lang="pt-BR" dirty="0" err="1" smtClean="0"/>
              <a:t>SPs</a:t>
            </a:r>
            <a:r>
              <a:rPr lang="pt-BR" dirty="0" smtClean="0"/>
              <a:t> ficavam em </a:t>
            </a:r>
            <a:r>
              <a:rPr lang="pt-BR" dirty="0" err="1" smtClean="0"/>
              <a:t>cache</a:t>
            </a:r>
            <a:r>
              <a:rPr lang="pt-BR" dirty="0" smtClean="0"/>
              <a:t>, daí o nome </a:t>
            </a:r>
            <a:r>
              <a:rPr lang="pt-BR" dirty="0" err="1" smtClean="0"/>
              <a:t>Procedure</a:t>
            </a:r>
            <a:r>
              <a:rPr lang="pt-BR" dirty="0" smtClean="0"/>
              <a:t> </a:t>
            </a:r>
            <a:r>
              <a:rPr lang="pt-BR" dirty="0" err="1" smtClean="0"/>
              <a:t>Cache</a:t>
            </a:r>
            <a:r>
              <a:rPr lang="pt-BR" dirty="0" smtClean="0"/>
              <a:t>.</a:t>
            </a:r>
          </a:p>
          <a:p>
            <a:pPr lvl="1"/>
            <a:r>
              <a:rPr lang="pt-BR" dirty="0" smtClean="0"/>
              <a:t>Hoje é um nome muito utilizado, mas não é o correto.</a:t>
            </a:r>
          </a:p>
          <a:p>
            <a:r>
              <a:rPr lang="pt-BR" dirty="0" smtClean="0"/>
              <a:t>Existem tipos diferentes de planos que são armazenados no SQL Server.</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Plan</a:t>
            </a:r>
            <a:r>
              <a:rPr lang="pt-BR" dirty="0" smtClean="0"/>
              <a:t> </a:t>
            </a:r>
            <a:r>
              <a:rPr lang="pt-BR" dirty="0" err="1" smtClean="0"/>
              <a:t>cache</a:t>
            </a:r>
            <a:endParaRPr lang="pt-BR" dirty="0"/>
          </a:p>
        </p:txBody>
      </p:sp>
      <p:sp>
        <p:nvSpPr>
          <p:cNvPr id="3" name="Espaço Reservado para Texto 2"/>
          <p:cNvSpPr>
            <a:spLocks noGrp="1"/>
          </p:cNvSpPr>
          <p:nvPr>
            <p:ph type="body" sz="quarter" idx="10"/>
          </p:nvPr>
        </p:nvSpPr>
        <p:spPr/>
        <p:txBody>
          <a:bodyPr>
            <a:normAutofit lnSpcReduction="10000"/>
          </a:bodyPr>
          <a:lstStyle/>
          <a:p>
            <a:r>
              <a:rPr lang="pt-BR" dirty="0" smtClean="0"/>
              <a:t>Quatro tipos de </a:t>
            </a:r>
            <a:r>
              <a:rPr lang="pt-BR" dirty="0" err="1" smtClean="0"/>
              <a:t>caches</a:t>
            </a:r>
            <a:r>
              <a:rPr lang="pt-BR" dirty="0" smtClean="0"/>
              <a:t> e seus tipos...</a:t>
            </a:r>
          </a:p>
          <a:p>
            <a:pPr lvl="1"/>
            <a:r>
              <a:rPr lang="pt-BR" dirty="0" smtClean="0"/>
              <a:t>CACHESTORE_OBJCP – </a:t>
            </a:r>
            <a:r>
              <a:rPr lang="pt-BR" dirty="0" err="1" smtClean="0"/>
              <a:t>object</a:t>
            </a:r>
            <a:r>
              <a:rPr lang="pt-BR" dirty="0" smtClean="0"/>
              <a:t> </a:t>
            </a:r>
            <a:r>
              <a:rPr lang="pt-BR" dirty="0" err="1" smtClean="0"/>
              <a:t>plans</a:t>
            </a:r>
            <a:endParaRPr lang="pt-BR" dirty="0" smtClean="0"/>
          </a:p>
          <a:p>
            <a:pPr lvl="1"/>
            <a:r>
              <a:rPr lang="pt-BR" dirty="0" smtClean="0"/>
              <a:t>CACHESTORE_SQLCP – SQL </a:t>
            </a:r>
            <a:r>
              <a:rPr lang="pt-BR" dirty="0" err="1" smtClean="0"/>
              <a:t>plans</a:t>
            </a:r>
            <a:endParaRPr lang="pt-BR" dirty="0" smtClean="0"/>
          </a:p>
          <a:p>
            <a:pPr lvl="1"/>
            <a:r>
              <a:rPr lang="pt-BR" dirty="0" smtClean="0"/>
              <a:t>CACHESTORE_PHDR – “</a:t>
            </a:r>
            <a:r>
              <a:rPr lang="pt-BR" dirty="0" err="1" smtClean="0"/>
              <a:t>bound</a:t>
            </a:r>
            <a:r>
              <a:rPr lang="pt-BR" dirty="0" smtClean="0"/>
              <a:t> </a:t>
            </a:r>
            <a:r>
              <a:rPr lang="pt-BR" dirty="0" err="1" smtClean="0"/>
              <a:t>trees</a:t>
            </a:r>
            <a:r>
              <a:rPr lang="pt-BR" dirty="0" smtClean="0"/>
              <a:t>”</a:t>
            </a:r>
          </a:p>
          <a:p>
            <a:pPr lvl="1"/>
            <a:r>
              <a:rPr lang="pt-BR" dirty="0" smtClean="0"/>
              <a:t>CACHESTORE_XPROC – </a:t>
            </a:r>
            <a:r>
              <a:rPr lang="pt-BR" dirty="0" err="1" smtClean="0"/>
              <a:t>Xprocs</a:t>
            </a:r>
            <a:endParaRPr lang="pt-BR" dirty="0" smtClean="0"/>
          </a:p>
          <a:p>
            <a:r>
              <a:rPr lang="pt-BR" dirty="0" smtClean="0"/>
              <a:t>Podem ser retirados da </a:t>
            </a:r>
            <a:r>
              <a:rPr lang="pt-BR" dirty="0" err="1" smtClean="0"/>
              <a:t>cache</a:t>
            </a:r>
            <a:endParaRPr lang="pt-BR" dirty="0" smtClean="0"/>
          </a:p>
          <a:p>
            <a:pPr lvl="1"/>
            <a:r>
              <a:rPr lang="pt-BR" dirty="0" smtClean="0"/>
              <a:t>DBCC FREEPROCCACHE</a:t>
            </a:r>
          </a:p>
          <a:p>
            <a:pPr lvl="1"/>
            <a:r>
              <a:rPr lang="pt-BR" dirty="0" smtClean="0"/>
              <a:t>DBCC FLUSHPROCINDB (&lt;</a:t>
            </a:r>
            <a:r>
              <a:rPr lang="pt-BR" dirty="0" err="1" smtClean="0"/>
              <a:t>dbid</a:t>
            </a:r>
            <a:r>
              <a:rPr lang="pt-BR" dirty="0" smtClean="0"/>
              <a:t>&gt;)</a:t>
            </a:r>
          </a:p>
          <a:p>
            <a:pPr lvl="1"/>
            <a:r>
              <a:rPr lang="pt-BR" dirty="0" smtClean="0"/>
              <a:t>DBCC FREESYSTEMCACHE</a:t>
            </a:r>
          </a:p>
          <a:p>
            <a:pPr lvl="2"/>
            <a:r>
              <a:rPr lang="pt-BR" dirty="0" err="1" smtClean="0"/>
              <a:t>All</a:t>
            </a:r>
            <a:r>
              <a:rPr lang="pt-BR" dirty="0" smtClean="0"/>
              <a:t>, </a:t>
            </a:r>
            <a:r>
              <a:rPr lang="pt-BR" dirty="0" err="1" smtClean="0"/>
              <a:t>Garbage</a:t>
            </a:r>
            <a:r>
              <a:rPr lang="pt-BR" dirty="0" smtClean="0"/>
              <a:t> </a:t>
            </a:r>
            <a:r>
              <a:rPr lang="pt-BR" dirty="0" err="1" smtClean="0"/>
              <a:t>Collector</a:t>
            </a:r>
            <a:r>
              <a:rPr lang="pt-BR" dirty="0" smtClean="0"/>
              <a:t> (ñ </a:t>
            </a:r>
            <a:r>
              <a:rPr lang="pt-BR" dirty="0" err="1" smtClean="0"/>
              <a:t>doc</a:t>
            </a:r>
            <a:r>
              <a:rPr lang="pt-BR" dirty="0" smtClean="0"/>
              <a:t>.) e RG pool</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Parametrização</a:t>
            </a:r>
            <a:endParaRPr lang="pt-BR" dirty="0"/>
          </a:p>
        </p:txBody>
      </p:sp>
      <p:sp>
        <p:nvSpPr>
          <p:cNvPr id="3" name="Espaço Reservado para Texto 2"/>
          <p:cNvSpPr>
            <a:spLocks noGrp="1"/>
          </p:cNvSpPr>
          <p:nvPr>
            <p:ph type="body" sz="quarter" idx="10"/>
          </p:nvPr>
        </p:nvSpPr>
        <p:spPr/>
        <p:txBody>
          <a:bodyPr/>
          <a:lstStyle/>
          <a:p>
            <a:r>
              <a:rPr lang="pt-BR" dirty="0" err="1" smtClean="0"/>
              <a:t>AdHoc</a:t>
            </a:r>
            <a:r>
              <a:rPr lang="pt-BR" dirty="0" smtClean="0"/>
              <a:t> </a:t>
            </a:r>
            <a:r>
              <a:rPr lang="pt-BR" dirty="0" err="1" smtClean="0"/>
              <a:t>query</a:t>
            </a:r>
            <a:r>
              <a:rPr lang="pt-BR" dirty="0" smtClean="0"/>
              <a:t> </a:t>
            </a:r>
            <a:r>
              <a:rPr lang="pt-BR" dirty="0" err="1" smtClean="0"/>
              <a:t>caching</a:t>
            </a:r>
            <a:endParaRPr lang="pt-BR" dirty="0" smtClean="0"/>
          </a:p>
          <a:p>
            <a:r>
              <a:rPr lang="pt-BR" dirty="0" smtClean="0"/>
              <a:t>Auto-parametrização</a:t>
            </a:r>
          </a:p>
          <a:p>
            <a:pPr lvl="1"/>
            <a:r>
              <a:rPr lang="pt-BR" dirty="0" err="1" smtClean="0"/>
              <a:t>Forced</a:t>
            </a:r>
            <a:endParaRPr lang="pt-BR" dirty="0" smtClean="0"/>
          </a:p>
          <a:p>
            <a:pPr lvl="1"/>
            <a:r>
              <a:rPr lang="pt-BR" dirty="0" err="1" smtClean="0"/>
              <a:t>Simple</a:t>
            </a:r>
            <a:r>
              <a:rPr lang="pt-BR" dirty="0" smtClean="0"/>
              <a:t> (default)</a:t>
            </a:r>
          </a:p>
          <a:p>
            <a:r>
              <a:rPr lang="pt-BR" dirty="0" smtClean="0"/>
              <a:t>Leva em conta a distribuição (conservador)</a:t>
            </a:r>
          </a:p>
          <a:p>
            <a:pPr lvl="1"/>
            <a:r>
              <a:rPr lang="pt-BR" dirty="0" err="1" smtClean="0"/>
              <a:t>Prepared</a:t>
            </a:r>
            <a:r>
              <a:rPr lang="pt-BR" dirty="0" smtClean="0"/>
              <a:t> </a:t>
            </a:r>
            <a:r>
              <a:rPr lang="pt-BR" dirty="0" err="1" smtClean="0"/>
              <a:t>queries</a:t>
            </a:r>
            <a:endParaRPr lang="pt-BR" dirty="0" smtClean="0"/>
          </a:p>
          <a:p>
            <a:pPr lvl="1"/>
            <a:r>
              <a:rPr lang="pt-BR" dirty="0" err="1" smtClean="0"/>
              <a:t>sp_executesql</a:t>
            </a:r>
            <a:endParaRPr lang="pt-BR" dirty="0" smtClean="0"/>
          </a:p>
          <a:p>
            <a:r>
              <a:rPr lang="pt-BR" dirty="0" smtClean="0"/>
              <a:t>Operações pela biblioteca cliente (</a:t>
            </a:r>
            <a:r>
              <a:rPr lang="pt-BR" dirty="0" err="1" smtClean="0"/>
              <a:t>OleDb</a:t>
            </a:r>
            <a:r>
              <a:rPr lang="pt-BR" dirty="0" smtClean="0"/>
              <a:t>, ODBC)</a:t>
            </a:r>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Optimize</a:t>
            </a:r>
            <a:r>
              <a:rPr lang="pt-BR" dirty="0" smtClean="0"/>
              <a:t> for ad </a:t>
            </a:r>
            <a:r>
              <a:rPr lang="pt-BR" dirty="0" err="1" smtClean="0"/>
              <a:t>hoc</a:t>
            </a:r>
            <a:r>
              <a:rPr lang="pt-BR" dirty="0" smtClean="0"/>
              <a:t> </a:t>
            </a:r>
            <a:r>
              <a:rPr lang="pt-BR" dirty="0" err="1" smtClean="0"/>
              <a:t>workloads</a:t>
            </a:r>
            <a:endParaRPr lang="pt-BR" dirty="0"/>
          </a:p>
        </p:txBody>
      </p:sp>
      <p:sp>
        <p:nvSpPr>
          <p:cNvPr id="3" name="Espaço Reservado para Texto 2"/>
          <p:cNvSpPr>
            <a:spLocks noGrp="1"/>
          </p:cNvSpPr>
          <p:nvPr>
            <p:ph type="body" sz="quarter" idx="10"/>
          </p:nvPr>
        </p:nvSpPr>
        <p:spPr/>
        <p:txBody>
          <a:bodyPr/>
          <a:lstStyle/>
          <a:p>
            <a:r>
              <a:rPr lang="pt-BR" dirty="0" smtClean="0"/>
              <a:t>“</a:t>
            </a:r>
            <a:r>
              <a:rPr lang="pt-BR" dirty="0" err="1" smtClean="0"/>
              <a:t>Optimize</a:t>
            </a:r>
            <a:r>
              <a:rPr lang="pt-BR" dirty="0" smtClean="0"/>
              <a:t> for ad </a:t>
            </a:r>
            <a:r>
              <a:rPr lang="pt-BR" dirty="0" err="1" smtClean="0"/>
              <a:t>hoc</a:t>
            </a:r>
            <a:r>
              <a:rPr lang="pt-BR" dirty="0" smtClean="0"/>
              <a:t> </a:t>
            </a:r>
            <a:r>
              <a:rPr lang="pt-BR" dirty="0" err="1" smtClean="0"/>
              <a:t>workloads</a:t>
            </a:r>
            <a:r>
              <a:rPr lang="pt-BR" dirty="0" smtClean="0"/>
              <a:t>”</a:t>
            </a:r>
          </a:p>
          <a:p>
            <a:r>
              <a:rPr lang="pt-BR" dirty="0" smtClean="0"/>
              <a:t>Nova configuração no SQL Server 2008!</a:t>
            </a:r>
          </a:p>
          <a:p>
            <a:r>
              <a:rPr lang="pt-BR" dirty="0" smtClean="0"/>
              <a:t>Excelente para aplicações que possuem um perfil </a:t>
            </a:r>
            <a:r>
              <a:rPr lang="pt-BR" dirty="0" err="1" smtClean="0"/>
              <a:t>adhoc</a:t>
            </a:r>
            <a:r>
              <a:rPr lang="pt-BR" dirty="0" smtClean="0"/>
              <a:t> muito forte.</a:t>
            </a:r>
          </a:p>
          <a:p>
            <a:r>
              <a:rPr lang="pt-BR" dirty="0" smtClean="0"/>
              <a:t>Trabalha com um </a:t>
            </a:r>
            <a:r>
              <a:rPr lang="pt-BR" dirty="0" err="1" smtClean="0"/>
              <a:t>Plan</a:t>
            </a:r>
            <a:r>
              <a:rPr lang="pt-BR" dirty="0" smtClean="0"/>
              <a:t> </a:t>
            </a:r>
            <a:r>
              <a:rPr lang="pt-BR" dirty="0" err="1" smtClean="0"/>
              <a:t>Cache</a:t>
            </a:r>
            <a:r>
              <a:rPr lang="pt-BR" dirty="0" smtClean="0"/>
              <a:t> </a:t>
            </a:r>
            <a:r>
              <a:rPr lang="pt-BR" dirty="0" err="1" smtClean="0"/>
              <a:t>Stub</a:t>
            </a:r>
            <a:endParaRPr lang="pt-BR" dirty="0" smtClean="0"/>
          </a:p>
          <a:p>
            <a:pPr lvl="1"/>
            <a:r>
              <a:rPr lang="pt-BR" dirty="0" smtClean="0"/>
              <a:t>300 Bytes</a:t>
            </a:r>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Parametrização</a:t>
            </a:r>
            <a:endParaRPr lang="pt-BR" dirty="0"/>
          </a:p>
        </p:txBody>
      </p:sp>
      <p:sp>
        <p:nvSpPr>
          <p:cNvPr id="3" name="Espaço Reservado para Texto 2"/>
          <p:cNvSpPr>
            <a:spLocks noGrp="1"/>
          </p:cNvSpPr>
          <p:nvPr>
            <p:ph type="body" sz="quarter" idx="10"/>
          </p:nvPr>
        </p:nvSpPr>
        <p:spPr/>
        <p:txBody>
          <a:bodyPr/>
          <a:lstStyle/>
          <a:p>
            <a:r>
              <a:rPr lang="pt-BR" dirty="0" smtClean="0"/>
              <a:t>Já é parametrizada e reutiliza plano de execução</a:t>
            </a:r>
          </a:p>
          <a:p>
            <a:r>
              <a:rPr lang="pt-BR" dirty="0" smtClean="0"/>
              <a:t>Operação de compilação/</a:t>
            </a:r>
            <a:r>
              <a:rPr lang="pt-BR" dirty="0" err="1" smtClean="0"/>
              <a:t>recompilação</a:t>
            </a:r>
            <a:r>
              <a:rPr lang="pt-BR" dirty="0" smtClean="0"/>
              <a:t> é CPU </a:t>
            </a:r>
            <a:r>
              <a:rPr lang="pt-BR" dirty="0" err="1" smtClean="0"/>
              <a:t>intensive</a:t>
            </a:r>
            <a:endParaRPr lang="pt-BR" dirty="0" smtClean="0"/>
          </a:p>
          <a:p>
            <a:r>
              <a:rPr lang="pt-BR" dirty="0" smtClean="0"/>
              <a:t>Mito: uma vez criado o procedimento armazenado, o plano não vai ficar para sempre em </a:t>
            </a:r>
            <a:r>
              <a:rPr lang="pt-BR" dirty="0" err="1" smtClean="0"/>
              <a:t>cache</a:t>
            </a:r>
            <a:r>
              <a:rPr lang="pt-BR" dirty="0" smtClean="0"/>
              <a:t>!</a:t>
            </a:r>
          </a:p>
          <a:p>
            <a:r>
              <a:rPr lang="pt-BR" dirty="0" smtClean="0"/>
              <a:t>CREATE PROCEDURE -&gt; coloca em </a:t>
            </a:r>
            <a:r>
              <a:rPr lang="pt-BR" dirty="0" err="1" smtClean="0"/>
              <a:t>cache</a:t>
            </a:r>
            <a:r>
              <a:rPr lang="pt-BR" dirty="0" smtClean="0"/>
              <a:t>?</a:t>
            </a:r>
          </a:p>
          <a:p>
            <a:r>
              <a:rPr lang="pt-BR" dirty="0" smtClean="0"/>
              <a:t>Reuso dos planos de execução é sempre bom?</a:t>
            </a:r>
          </a:p>
          <a:p>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a:t>Parameter Sniffing</a:t>
            </a:r>
            <a:endParaRPr lang="pt-BR" dirty="0"/>
          </a:p>
        </p:txBody>
      </p:sp>
      <p:sp>
        <p:nvSpPr>
          <p:cNvPr id="13" name="Content Placeholder 2"/>
          <p:cNvSpPr txBox="1">
            <a:spLocks/>
          </p:cNvSpPr>
          <p:nvPr/>
        </p:nvSpPr>
        <p:spPr>
          <a:xfrm>
            <a:off x="228600" y="1143000"/>
            <a:ext cx="8686800" cy="6857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t>Por ser um problema muito comum vou perguntar</a:t>
            </a:r>
            <a:r>
              <a:rPr lang="pt-BR" sz="2000" smtClean="0"/>
              <a:t>: Alguém sabe me dizer o que é Parameter Sniffing?</a:t>
            </a:r>
            <a:endParaRPr lang="pt-BR" sz="1600" dirty="0"/>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060" y="35860"/>
            <a:ext cx="990599"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675484"/>
      </p:ext>
    </p:extLst>
  </p:cSld>
  <p:clrMapOvr>
    <a:masterClrMapping/>
  </p:clrMapOvr>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2.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1879</TotalTime>
  <Words>1373</Words>
  <Application>Microsoft Office PowerPoint</Application>
  <PresentationFormat>Apresentação na tela (4:3)</PresentationFormat>
  <Paragraphs>147</Paragraphs>
  <Slides>20</Slides>
  <Notes>6</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Curso SQL Server 2010</vt:lpstr>
      <vt:lpstr>Apresentação do PowerPoint</vt:lpstr>
      <vt:lpstr>Apresentação do PowerPoint</vt:lpstr>
      <vt:lpstr>Plan cache</vt:lpstr>
      <vt:lpstr>Plan cache</vt:lpstr>
      <vt:lpstr>Plan cache</vt:lpstr>
      <vt:lpstr>Parametrização</vt:lpstr>
      <vt:lpstr>Optimize for ad hoc workloads</vt:lpstr>
      <vt:lpstr>Parametrização</vt:lpstr>
      <vt:lpstr>Parameter Sniffing</vt:lpstr>
      <vt:lpstr>Parameter Sniffing</vt:lpstr>
      <vt:lpstr>Parameter Sniffing</vt:lpstr>
      <vt:lpstr>Parameter Sniffing</vt:lpstr>
      <vt:lpstr>Parameter Sniffing</vt:lpstr>
      <vt:lpstr>SQL Dinâmico</vt:lpstr>
      <vt:lpstr>SQL Dinâmico e SQL Injection</vt:lpstr>
      <vt:lpstr> Recompilação</vt:lpstr>
      <vt:lpstr>Conhecendo a cache de planos</vt:lpstr>
      <vt:lpstr>Conclusão</vt:lpstr>
      <vt:lpstr>Apresentação do PowerPoint</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altair.junior</dc:creator>
  <cp:lastModifiedBy>Fabiano</cp:lastModifiedBy>
  <cp:revision>108</cp:revision>
  <dcterms:created xsi:type="dcterms:W3CDTF">2010-05-17T16:38:52Z</dcterms:created>
  <dcterms:modified xsi:type="dcterms:W3CDTF">2012-05-04T02:45:18Z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