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9" r:id="rId16"/>
    <p:sldId id="271" r:id="rId17"/>
    <p:sldId id="273" r:id="rId18"/>
    <p:sldId id="274" r:id="rId19"/>
    <p:sldId id="275" r:id="rId20"/>
    <p:sldId id="276" r:id="rId21"/>
    <p:sldId id="277" r:id="rId22"/>
    <p:sldId id="279" r:id="rId23"/>
    <p:sldId id="280" r:id="rId24"/>
    <p:sldId id="281" r:id="rId25"/>
    <p:sldId id="282" r:id="rId26"/>
    <p:sldId id="283" r:id="rId27"/>
    <p:sldId id="284" r:id="rId28"/>
    <p:sldId id="287" r:id="rId29"/>
    <p:sldId id="289" r:id="rId30"/>
    <p:sldId id="290" r:id="rId31"/>
    <p:sldId id="291" r:id="rId32"/>
    <p:sldId id="292" r:id="rId33"/>
    <p:sldId id="293" r:id="rId34"/>
    <p:sldId id="294" r:id="rId3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D113A9D2-9D6B-4929-AA2D-F23B5EE8CBE7}" styleName="Estilo com Tema 2 - Ênfas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com Tema 2 - Ênfase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8" autoAdjust="0"/>
    <p:restoredTop sz="83286" autoAdjust="0"/>
  </p:normalViewPr>
  <p:slideViewPr>
    <p:cSldViewPr>
      <p:cViewPr>
        <p:scale>
          <a:sx n="60" d="100"/>
          <a:sy n="60" d="100"/>
        </p:scale>
        <p:origin x="-1554" y="-72"/>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331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A36356-310E-48AB-9A6C-240778C50482}" type="datetimeFigureOut">
              <a:rPr lang="pt-BR" smtClean="0"/>
              <a:pPr/>
              <a:t>03/05/2012</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A3E0F9-0F36-45BE-B61F-21B436874BF1}" type="slidenum">
              <a:rPr lang="pt-BR" smtClean="0"/>
              <a:pPr/>
              <a:t>‹nº›</a:t>
            </a:fld>
            <a:endParaRPr lang="pt-BR"/>
          </a:p>
        </p:txBody>
      </p:sp>
    </p:spTree>
    <p:extLst>
      <p:ext uri="{BB962C8B-B14F-4D97-AF65-F5344CB8AC3E}">
        <p14:creationId xmlns:p14="http://schemas.microsoft.com/office/powerpoint/2010/main" val="2766342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59159-5879-4B9D-90E5-3ED82088845C}" type="datetimeFigureOut">
              <a:rPr lang="pt-BR" smtClean="0"/>
              <a:pPr/>
              <a:t>03/05/2012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48EEA-AE54-4A47-9D83-BAC7ABD75B75}" type="slidenum">
              <a:rPr lang="pt-BR" smtClean="0"/>
              <a:pPr/>
              <a:t>‹nº›</a:t>
            </a:fld>
            <a:endParaRPr lang="pt-BR"/>
          </a:p>
        </p:txBody>
      </p:sp>
    </p:spTree>
    <p:extLst>
      <p:ext uri="{BB962C8B-B14F-4D97-AF65-F5344CB8AC3E}">
        <p14:creationId xmlns:p14="http://schemas.microsoft.com/office/powerpoint/2010/main" val="1954591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77500" lnSpcReduction="20000"/>
          </a:bodyPr>
          <a:lstStyle/>
          <a:p>
            <a:r>
              <a:rPr lang="en-US" dirty="0" smtClean="0"/>
              <a:t>In </a:t>
            </a:r>
            <a:r>
              <a:rPr lang="en-US" dirty="0" err="1" smtClean="0"/>
              <a:t>autocommit</a:t>
            </a:r>
            <a:r>
              <a:rPr lang="en-US" dirty="0" smtClean="0"/>
              <a:t> mode, it sometimes appears as if SQL Server has rolled back an entire batch instead of just one SQL statement. This happens only if the error encountered is a compile error, not a run-time error. A compile error prevents SQL Server from building an execution plan, so nothing in the batch is executed. Although it appears that all the statements before the one generating the error were rolled back, the error prevented anything in the batch from being executed.</a:t>
            </a:r>
          </a:p>
          <a:p>
            <a:endParaRPr lang="en-US" dirty="0" smtClean="0"/>
          </a:p>
          <a:p>
            <a:r>
              <a:rPr lang="en-US" dirty="0" smtClean="0"/>
              <a:t>MSDN: </a:t>
            </a:r>
            <a:r>
              <a:rPr lang="en-US" dirty="0" err="1" smtClean="0"/>
              <a:t>Autocommit</a:t>
            </a:r>
            <a:r>
              <a:rPr lang="en-US" dirty="0" smtClean="0"/>
              <a:t> Transactions: http://msdn.microsoft.com/en-us/library/aa213069%28SQL.80%29.aspx </a:t>
            </a:r>
          </a:p>
          <a:p>
            <a:pPr lvl="1"/>
            <a:endParaRPr lang="en-US" dirty="0" smtClean="0"/>
          </a:p>
          <a:p>
            <a:pPr lvl="0">
              <a:buFont typeface="Arial" pitchFamily="34" charset="0"/>
              <a:buChar char="•"/>
            </a:pPr>
            <a:r>
              <a:rPr lang="en-US" sz="1100" dirty="0" smtClean="0"/>
              <a:t> </a:t>
            </a:r>
            <a:r>
              <a:rPr lang="en-US" sz="1100" dirty="0" err="1" smtClean="0"/>
              <a:t>Erro</a:t>
            </a:r>
            <a:r>
              <a:rPr lang="en-US" sz="1100" dirty="0" smtClean="0"/>
              <a:t> de </a:t>
            </a:r>
            <a:r>
              <a:rPr lang="en-US" sz="1100" dirty="0" err="1" smtClean="0"/>
              <a:t>compilação</a:t>
            </a:r>
            <a:r>
              <a:rPr lang="en-US" sz="1100" dirty="0" smtClean="0"/>
              <a:t>: nada é </a:t>
            </a:r>
            <a:r>
              <a:rPr lang="en-US" sz="1100" dirty="0" err="1" smtClean="0"/>
              <a:t>executado</a:t>
            </a:r>
            <a:endParaRPr lang="en-US" sz="1100" dirty="0" smtClean="0"/>
          </a:p>
          <a:p>
            <a:r>
              <a:rPr lang="en-US" sz="1100" kern="1200" dirty="0" smtClean="0">
                <a:solidFill>
                  <a:srgbClr val="000000"/>
                </a:solidFill>
                <a:latin typeface="Times New Roman" pitchFamily="16" charset="0"/>
                <a:ea typeface="+mn-ea"/>
                <a:cs typeface="+mn-cs"/>
              </a:rPr>
              <a:t>	INSERT INTO titles(</a:t>
            </a:r>
            <a:r>
              <a:rPr lang="en-US" sz="1100" kern="1200" dirty="0" err="1" smtClean="0">
                <a:solidFill>
                  <a:srgbClr val="000000"/>
                </a:solidFill>
                <a:latin typeface="Times New Roman" pitchFamily="16" charset="0"/>
                <a:ea typeface="+mn-ea"/>
                <a:cs typeface="+mn-cs"/>
              </a:rPr>
              <a:t>title_id</a:t>
            </a:r>
            <a:r>
              <a:rPr lang="en-US" sz="1100" kern="1200" dirty="0" smtClean="0">
                <a:solidFill>
                  <a:srgbClr val="000000"/>
                </a:solidFill>
                <a:latin typeface="Times New Roman" pitchFamily="16" charset="0"/>
                <a:ea typeface="+mn-ea"/>
                <a:cs typeface="+mn-cs"/>
              </a:rPr>
              <a:t>, title, type, </a:t>
            </a:r>
            <a:r>
              <a:rPr lang="en-US" sz="1100" kern="1200" dirty="0" err="1" smtClean="0">
                <a:solidFill>
                  <a:srgbClr val="000000"/>
                </a:solidFill>
                <a:latin typeface="Times New Roman" pitchFamily="16" charset="0"/>
                <a:ea typeface="+mn-ea"/>
                <a:cs typeface="+mn-cs"/>
              </a:rPr>
              <a:t>pubdate</a:t>
            </a:r>
            <a:r>
              <a:rPr lang="en-US" sz="1100" kern="1200" dirty="0" smtClean="0">
                <a:solidFill>
                  <a:srgbClr val="000000"/>
                </a:solidFill>
                <a:latin typeface="Times New Roman" pitchFamily="16" charset="0"/>
                <a:ea typeface="+mn-ea"/>
                <a:cs typeface="+mn-cs"/>
              </a:rPr>
              <a:t>) VALUES ('AA1111', '</a:t>
            </a:r>
            <a:r>
              <a:rPr lang="en-US" sz="1100" kern="1200" dirty="0" err="1" smtClean="0">
                <a:solidFill>
                  <a:srgbClr val="000000"/>
                </a:solidFill>
                <a:latin typeface="Times New Roman" pitchFamily="16" charset="0"/>
                <a:ea typeface="+mn-ea"/>
                <a:cs typeface="+mn-cs"/>
              </a:rPr>
              <a:t>Livro</a:t>
            </a:r>
            <a:r>
              <a:rPr lang="en-US" sz="1100" kern="1200" dirty="0" smtClean="0">
                <a:solidFill>
                  <a:srgbClr val="000000"/>
                </a:solidFill>
                <a:latin typeface="Times New Roman" pitchFamily="16" charset="0"/>
                <a:ea typeface="+mn-ea"/>
                <a:cs typeface="+mn-cs"/>
              </a:rPr>
              <a:t> 1', '</a:t>
            </a:r>
            <a:r>
              <a:rPr lang="en-US" sz="1100" kern="1200" dirty="0" err="1" smtClean="0">
                <a:solidFill>
                  <a:srgbClr val="000000"/>
                </a:solidFill>
                <a:latin typeface="Times New Roman" pitchFamily="16" charset="0"/>
                <a:ea typeface="+mn-ea"/>
                <a:cs typeface="+mn-cs"/>
              </a:rPr>
              <a:t>teste</a:t>
            </a:r>
            <a:r>
              <a:rPr lang="en-US" sz="1100" kern="1200" dirty="0" smtClean="0">
                <a:solidFill>
                  <a:srgbClr val="000000"/>
                </a:solidFill>
                <a:latin typeface="Times New Roman" pitchFamily="16" charset="0"/>
                <a:ea typeface="+mn-ea"/>
                <a:cs typeface="+mn-cs"/>
              </a:rPr>
              <a:t>', GETDATE())</a:t>
            </a:r>
          </a:p>
          <a:p>
            <a:r>
              <a:rPr lang="en-US" sz="1100" kern="1200" dirty="0" smtClean="0">
                <a:solidFill>
                  <a:srgbClr val="000000"/>
                </a:solidFill>
                <a:latin typeface="Times New Roman" pitchFamily="16" charset="0"/>
                <a:ea typeface="+mn-ea"/>
                <a:cs typeface="+mn-cs"/>
              </a:rPr>
              <a:t>	-- </a:t>
            </a:r>
            <a:r>
              <a:rPr lang="en-US" sz="1100" kern="1200" dirty="0" err="1" smtClean="0">
                <a:solidFill>
                  <a:srgbClr val="000000"/>
                </a:solidFill>
                <a:latin typeface="Times New Roman" pitchFamily="16" charset="0"/>
                <a:ea typeface="+mn-ea"/>
                <a:cs typeface="+mn-cs"/>
              </a:rPr>
              <a:t>Próxima</a:t>
            </a:r>
            <a:r>
              <a:rPr lang="en-US" sz="1100" kern="1200" dirty="0" smtClean="0">
                <a:solidFill>
                  <a:srgbClr val="000000"/>
                </a:solidFill>
                <a:latin typeface="Times New Roman" pitchFamily="16" charset="0"/>
                <a:ea typeface="+mn-ea"/>
                <a:cs typeface="+mn-cs"/>
              </a:rPr>
              <a:t> </a:t>
            </a:r>
            <a:r>
              <a:rPr lang="en-US" sz="1100" kern="1200" dirty="0" err="1" smtClean="0">
                <a:solidFill>
                  <a:srgbClr val="000000"/>
                </a:solidFill>
                <a:latin typeface="Times New Roman" pitchFamily="16" charset="0"/>
                <a:ea typeface="+mn-ea"/>
                <a:cs typeface="+mn-cs"/>
              </a:rPr>
              <a:t>linha</a:t>
            </a:r>
            <a:r>
              <a:rPr lang="en-US" sz="1100" kern="1200" dirty="0" smtClean="0">
                <a:solidFill>
                  <a:srgbClr val="000000"/>
                </a:solidFill>
                <a:latin typeface="Times New Roman" pitchFamily="16" charset="0"/>
                <a:ea typeface="+mn-ea"/>
                <a:cs typeface="+mn-cs"/>
              </a:rPr>
              <a:t>: GETDATE() </a:t>
            </a:r>
            <a:r>
              <a:rPr lang="en-US" sz="1100" kern="1200" dirty="0" err="1" smtClean="0">
                <a:solidFill>
                  <a:srgbClr val="000000"/>
                </a:solidFill>
                <a:latin typeface="Times New Roman" pitchFamily="16" charset="0"/>
                <a:ea typeface="+mn-ea"/>
                <a:cs typeface="+mn-cs"/>
              </a:rPr>
              <a:t>sem</a:t>
            </a:r>
            <a:r>
              <a:rPr lang="en-US" sz="1100" kern="1200" dirty="0" smtClean="0">
                <a:solidFill>
                  <a:srgbClr val="000000"/>
                </a:solidFill>
                <a:latin typeface="Times New Roman" pitchFamily="16" charset="0"/>
                <a:ea typeface="+mn-ea"/>
                <a:cs typeface="+mn-cs"/>
              </a:rPr>
              <a:t> </a:t>
            </a:r>
            <a:r>
              <a:rPr lang="en-US" sz="1100" kern="1200" dirty="0" err="1" smtClean="0">
                <a:solidFill>
                  <a:srgbClr val="000000"/>
                </a:solidFill>
                <a:latin typeface="Times New Roman" pitchFamily="16" charset="0"/>
                <a:ea typeface="+mn-ea"/>
                <a:cs typeface="+mn-cs"/>
              </a:rPr>
              <a:t>parêntesis</a:t>
            </a:r>
            <a:endParaRPr lang="en-US" sz="1100" kern="1200" dirty="0" smtClean="0">
              <a:solidFill>
                <a:srgbClr val="000000"/>
              </a:solidFill>
              <a:latin typeface="Times New Roman" pitchFamily="16" charset="0"/>
              <a:ea typeface="+mn-ea"/>
              <a:cs typeface="+mn-cs"/>
            </a:endParaRPr>
          </a:p>
          <a:p>
            <a:r>
              <a:rPr lang="en-US" sz="1100" kern="1200" dirty="0" smtClean="0">
                <a:solidFill>
                  <a:srgbClr val="000000"/>
                </a:solidFill>
                <a:latin typeface="Times New Roman" pitchFamily="16" charset="0"/>
                <a:ea typeface="+mn-ea"/>
                <a:cs typeface="+mn-cs"/>
              </a:rPr>
              <a:t>	INSERT INTO titles(</a:t>
            </a:r>
            <a:r>
              <a:rPr lang="en-US" sz="1100" kern="1200" dirty="0" err="1" smtClean="0">
                <a:solidFill>
                  <a:srgbClr val="000000"/>
                </a:solidFill>
                <a:latin typeface="Times New Roman" pitchFamily="16" charset="0"/>
                <a:ea typeface="+mn-ea"/>
                <a:cs typeface="+mn-cs"/>
              </a:rPr>
              <a:t>title_id</a:t>
            </a:r>
            <a:r>
              <a:rPr lang="en-US" sz="1100" kern="1200" dirty="0" smtClean="0">
                <a:solidFill>
                  <a:srgbClr val="000000"/>
                </a:solidFill>
                <a:latin typeface="Times New Roman" pitchFamily="16" charset="0"/>
                <a:ea typeface="+mn-ea"/>
                <a:cs typeface="+mn-cs"/>
              </a:rPr>
              <a:t>, title, type, </a:t>
            </a:r>
            <a:r>
              <a:rPr lang="en-US" sz="1100" kern="1200" dirty="0" err="1" smtClean="0">
                <a:solidFill>
                  <a:srgbClr val="000000"/>
                </a:solidFill>
                <a:latin typeface="Times New Roman" pitchFamily="16" charset="0"/>
                <a:ea typeface="+mn-ea"/>
                <a:cs typeface="+mn-cs"/>
              </a:rPr>
              <a:t>pubdate</a:t>
            </a:r>
            <a:r>
              <a:rPr lang="en-US" sz="1100" kern="1200" dirty="0" smtClean="0">
                <a:solidFill>
                  <a:srgbClr val="000000"/>
                </a:solidFill>
                <a:latin typeface="Times New Roman" pitchFamily="16" charset="0"/>
                <a:ea typeface="+mn-ea"/>
                <a:cs typeface="+mn-cs"/>
              </a:rPr>
              <a:t>) VALUES ('BB1111', '</a:t>
            </a:r>
            <a:r>
              <a:rPr lang="en-US" sz="1100" kern="1200" dirty="0" err="1" smtClean="0">
                <a:solidFill>
                  <a:srgbClr val="000000"/>
                </a:solidFill>
                <a:latin typeface="Times New Roman" pitchFamily="16" charset="0"/>
                <a:ea typeface="+mn-ea"/>
                <a:cs typeface="+mn-cs"/>
              </a:rPr>
              <a:t>Livro</a:t>
            </a:r>
            <a:r>
              <a:rPr lang="en-US" sz="1100" kern="1200" dirty="0" smtClean="0">
                <a:solidFill>
                  <a:srgbClr val="000000"/>
                </a:solidFill>
                <a:latin typeface="Times New Roman" pitchFamily="16" charset="0"/>
                <a:ea typeface="+mn-ea"/>
                <a:cs typeface="+mn-cs"/>
              </a:rPr>
              <a:t> 2', '</a:t>
            </a:r>
            <a:r>
              <a:rPr lang="en-US" sz="1100" kern="1200" dirty="0" err="1" smtClean="0">
                <a:solidFill>
                  <a:srgbClr val="000000"/>
                </a:solidFill>
                <a:latin typeface="Times New Roman" pitchFamily="16" charset="0"/>
                <a:ea typeface="+mn-ea"/>
                <a:cs typeface="+mn-cs"/>
              </a:rPr>
              <a:t>teste</a:t>
            </a:r>
            <a:r>
              <a:rPr lang="en-US" sz="1100" kern="1200" dirty="0" smtClean="0">
                <a:solidFill>
                  <a:srgbClr val="000000"/>
                </a:solidFill>
                <a:latin typeface="Times New Roman" pitchFamily="16" charset="0"/>
                <a:ea typeface="+mn-ea"/>
                <a:cs typeface="+mn-cs"/>
              </a:rPr>
              <a:t>', GETDATE) </a:t>
            </a:r>
          </a:p>
          <a:p>
            <a:endParaRPr lang="en-US" sz="1100" kern="1200" dirty="0" smtClean="0">
              <a:solidFill>
                <a:srgbClr val="000000"/>
              </a:solidFill>
              <a:latin typeface="Times New Roman" pitchFamily="16" charset="0"/>
              <a:ea typeface="+mn-ea"/>
              <a:cs typeface="+mn-cs"/>
            </a:endParaRPr>
          </a:p>
          <a:p>
            <a:pPr>
              <a:buFont typeface="Arial" pitchFamily="34" charset="0"/>
              <a:buChar char="•"/>
            </a:pPr>
            <a:r>
              <a:rPr lang="en-US" sz="1100" kern="1200" dirty="0" smtClean="0">
                <a:solidFill>
                  <a:srgbClr val="000000"/>
                </a:solidFill>
                <a:latin typeface="Times New Roman" pitchFamily="16" charset="0"/>
                <a:ea typeface="+mn-ea"/>
                <a:cs typeface="+mn-cs"/>
              </a:rPr>
              <a:t> </a:t>
            </a:r>
            <a:r>
              <a:rPr lang="en-US" sz="1100" kern="1200" dirty="0" err="1" smtClean="0">
                <a:solidFill>
                  <a:srgbClr val="000000"/>
                </a:solidFill>
                <a:latin typeface="Times New Roman" pitchFamily="16" charset="0"/>
                <a:ea typeface="+mn-ea"/>
                <a:cs typeface="+mn-cs"/>
              </a:rPr>
              <a:t>Erro</a:t>
            </a:r>
            <a:r>
              <a:rPr lang="en-US" sz="1100" kern="1200" dirty="0" smtClean="0">
                <a:solidFill>
                  <a:srgbClr val="000000"/>
                </a:solidFill>
                <a:latin typeface="Times New Roman" pitchFamily="16" charset="0"/>
                <a:ea typeface="+mn-ea"/>
                <a:cs typeface="+mn-cs"/>
              </a:rPr>
              <a:t> de runtime: </a:t>
            </a:r>
            <a:r>
              <a:rPr lang="en-US" sz="1100" kern="1200" dirty="0" err="1" smtClean="0">
                <a:solidFill>
                  <a:srgbClr val="000000"/>
                </a:solidFill>
                <a:latin typeface="Times New Roman" pitchFamily="16" charset="0"/>
                <a:ea typeface="+mn-ea"/>
                <a:cs typeface="+mn-cs"/>
              </a:rPr>
              <a:t>só</a:t>
            </a:r>
            <a:r>
              <a:rPr lang="en-US" sz="1100" kern="1200" dirty="0" smtClean="0">
                <a:solidFill>
                  <a:srgbClr val="000000"/>
                </a:solidFill>
                <a:latin typeface="Times New Roman" pitchFamily="16" charset="0"/>
                <a:ea typeface="+mn-ea"/>
                <a:cs typeface="+mn-cs"/>
              </a:rPr>
              <a:t> o </a:t>
            </a:r>
            <a:r>
              <a:rPr lang="en-US" sz="1100" kern="1200" dirty="0" err="1" smtClean="0">
                <a:solidFill>
                  <a:srgbClr val="000000"/>
                </a:solidFill>
                <a:latin typeface="Times New Roman" pitchFamily="16" charset="0"/>
                <a:ea typeface="+mn-ea"/>
                <a:cs typeface="+mn-cs"/>
              </a:rPr>
              <a:t>comando</a:t>
            </a:r>
            <a:r>
              <a:rPr lang="en-US" sz="1100" kern="1200" dirty="0" smtClean="0">
                <a:solidFill>
                  <a:srgbClr val="000000"/>
                </a:solidFill>
                <a:latin typeface="Times New Roman" pitchFamily="16" charset="0"/>
                <a:ea typeface="+mn-ea"/>
                <a:cs typeface="+mn-cs"/>
              </a:rPr>
              <a:t> com </a:t>
            </a:r>
            <a:r>
              <a:rPr lang="en-US" sz="1100" kern="1200" dirty="0" err="1" smtClean="0">
                <a:solidFill>
                  <a:srgbClr val="000000"/>
                </a:solidFill>
                <a:latin typeface="Times New Roman" pitchFamily="16" charset="0"/>
                <a:ea typeface="+mn-ea"/>
                <a:cs typeface="+mn-cs"/>
              </a:rPr>
              <a:t>erro</a:t>
            </a:r>
            <a:r>
              <a:rPr lang="en-US" sz="1100" kern="1200" dirty="0" smtClean="0">
                <a:solidFill>
                  <a:srgbClr val="000000"/>
                </a:solidFill>
                <a:latin typeface="Times New Roman" pitchFamily="16" charset="0"/>
                <a:ea typeface="+mn-ea"/>
                <a:cs typeface="+mn-cs"/>
              </a:rPr>
              <a:t> </a:t>
            </a:r>
            <a:r>
              <a:rPr lang="en-US" sz="1100" kern="1200" dirty="0" err="1" smtClean="0">
                <a:solidFill>
                  <a:srgbClr val="000000"/>
                </a:solidFill>
                <a:latin typeface="Times New Roman" pitchFamily="16" charset="0"/>
                <a:ea typeface="+mn-ea"/>
                <a:cs typeface="+mn-cs"/>
              </a:rPr>
              <a:t>não</a:t>
            </a:r>
            <a:r>
              <a:rPr lang="en-US" sz="1100" kern="1200" dirty="0" smtClean="0">
                <a:solidFill>
                  <a:srgbClr val="000000"/>
                </a:solidFill>
                <a:latin typeface="Times New Roman" pitchFamily="16" charset="0"/>
                <a:ea typeface="+mn-ea"/>
                <a:cs typeface="+mn-cs"/>
              </a:rPr>
              <a:t> é </a:t>
            </a:r>
            <a:r>
              <a:rPr lang="en-US" sz="1100" kern="1200" dirty="0" err="1" smtClean="0">
                <a:solidFill>
                  <a:srgbClr val="000000"/>
                </a:solidFill>
                <a:latin typeface="Times New Roman" pitchFamily="16" charset="0"/>
                <a:ea typeface="+mn-ea"/>
                <a:cs typeface="+mn-cs"/>
              </a:rPr>
              <a:t>executado</a:t>
            </a:r>
            <a:endParaRPr lang="en-US" sz="1100" kern="1200" dirty="0" smtClean="0">
              <a:solidFill>
                <a:srgbClr val="000000"/>
              </a:solidFill>
              <a:latin typeface="Times New Roman" pitchFamily="16" charset="0"/>
              <a:ea typeface="+mn-ea"/>
              <a:cs typeface="+mn-cs"/>
            </a:endParaRPr>
          </a:p>
          <a:p>
            <a:r>
              <a:rPr lang="en-US" sz="1100" kern="1200" dirty="0" smtClean="0">
                <a:solidFill>
                  <a:srgbClr val="000000"/>
                </a:solidFill>
                <a:latin typeface="Times New Roman" pitchFamily="16" charset="0"/>
                <a:ea typeface="+mn-ea"/>
                <a:cs typeface="+mn-cs"/>
              </a:rPr>
              <a:t>	INSERT INTO titles(</a:t>
            </a:r>
            <a:r>
              <a:rPr lang="en-US" sz="1100" kern="1200" dirty="0" err="1" smtClean="0">
                <a:solidFill>
                  <a:srgbClr val="000000"/>
                </a:solidFill>
                <a:latin typeface="Times New Roman" pitchFamily="16" charset="0"/>
                <a:ea typeface="+mn-ea"/>
                <a:cs typeface="+mn-cs"/>
              </a:rPr>
              <a:t>title_id</a:t>
            </a:r>
            <a:r>
              <a:rPr lang="en-US" sz="1100" kern="1200" dirty="0" smtClean="0">
                <a:solidFill>
                  <a:srgbClr val="000000"/>
                </a:solidFill>
                <a:latin typeface="Times New Roman" pitchFamily="16" charset="0"/>
                <a:ea typeface="+mn-ea"/>
                <a:cs typeface="+mn-cs"/>
              </a:rPr>
              <a:t>, title, type, </a:t>
            </a:r>
            <a:r>
              <a:rPr lang="en-US" sz="1100" kern="1200" dirty="0" err="1" smtClean="0">
                <a:solidFill>
                  <a:srgbClr val="000000"/>
                </a:solidFill>
                <a:latin typeface="Times New Roman" pitchFamily="16" charset="0"/>
                <a:ea typeface="+mn-ea"/>
                <a:cs typeface="+mn-cs"/>
              </a:rPr>
              <a:t>pubdate</a:t>
            </a:r>
            <a:r>
              <a:rPr lang="en-US" sz="1100" kern="1200" dirty="0" smtClean="0">
                <a:solidFill>
                  <a:srgbClr val="000000"/>
                </a:solidFill>
                <a:latin typeface="Times New Roman" pitchFamily="16" charset="0"/>
                <a:ea typeface="+mn-ea"/>
                <a:cs typeface="+mn-cs"/>
              </a:rPr>
              <a:t>) VALUES ('AA1111', '</a:t>
            </a:r>
            <a:r>
              <a:rPr lang="en-US" sz="1100" kern="1200" dirty="0" err="1" smtClean="0">
                <a:solidFill>
                  <a:srgbClr val="000000"/>
                </a:solidFill>
                <a:latin typeface="Times New Roman" pitchFamily="16" charset="0"/>
                <a:ea typeface="+mn-ea"/>
                <a:cs typeface="+mn-cs"/>
              </a:rPr>
              <a:t>Livro</a:t>
            </a:r>
            <a:r>
              <a:rPr lang="en-US" sz="1100" kern="1200" dirty="0" smtClean="0">
                <a:solidFill>
                  <a:srgbClr val="000000"/>
                </a:solidFill>
                <a:latin typeface="Times New Roman" pitchFamily="16" charset="0"/>
                <a:ea typeface="+mn-ea"/>
                <a:cs typeface="+mn-cs"/>
              </a:rPr>
              <a:t> 1', '</a:t>
            </a:r>
            <a:r>
              <a:rPr lang="en-US" sz="1100" kern="1200" dirty="0" err="1" smtClean="0">
                <a:solidFill>
                  <a:srgbClr val="000000"/>
                </a:solidFill>
                <a:latin typeface="Times New Roman" pitchFamily="16" charset="0"/>
                <a:ea typeface="+mn-ea"/>
                <a:cs typeface="+mn-cs"/>
              </a:rPr>
              <a:t>teste</a:t>
            </a:r>
            <a:r>
              <a:rPr lang="en-US" sz="1100" kern="1200" dirty="0" smtClean="0">
                <a:solidFill>
                  <a:srgbClr val="000000"/>
                </a:solidFill>
                <a:latin typeface="Times New Roman" pitchFamily="16" charset="0"/>
                <a:ea typeface="+mn-ea"/>
                <a:cs typeface="+mn-cs"/>
              </a:rPr>
              <a:t>', GETDATE())</a:t>
            </a:r>
          </a:p>
          <a:p>
            <a:pPr defTabSz="966155">
              <a:defRPr/>
            </a:pPr>
            <a:r>
              <a:rPr lang="pt-BR" sz="1100" kern="1200" dirty="0" smtClean="0">
                <a:solidFill>
                  <a:srgbClr val="000000"/>
                </a:solidFill>
                <a:latin typeface="Times New Roman" pitchFamily="16" charset="0"/>
                <a:ea typeface="+mn-ea"/>
                <a:cs typeface="+mn-cs"/>
              </a:rPr>
              <a:t>	-- Próxima linha gera erro: </a:t>
            </a:r>
            <a:r>
              <a:rPr lang="pt-BR" sz="1100" kern="1200" dirty="0" err="1" smtClean="0">
                <a:solidFill>
                  <a:srgbClr val="000000"/>
                </a:solidFill>
                <a:latin typeface="Times New Roman" pitchFamily="16" charset="0"/>
                <a:ea typeface="+mn-ea"/>
                <a:cs typeface="+mn-cs"/>
              </a:rPr>
              <a:t>title_id</a:t>
            </a:r>
            <a:r>
              <a:rPr lang="pt-BR" sz="1100" kern="1200" dirty="0" smtClean="0">
                <a:solidFill>
                  <a:srgbClr val="000000"/>
                </a:solidFill>
                <a:latin typeface="Times New Roman" pitchFamily="16" charset="0"/>
                <a:ea typeface="+mn-ea"/>
                <a:cs typeface="+mn-cs"/>
              </a:rPr>
              <a:t> com mais de 6 caracteres</a:t>
            </a:r>
          </a:p>
          <a:p>
            <a:r>
              <a:rPr lang="en-US" sz="1100" kern="1200" dirty="0" smtClean="0">
                <a:solidFill>
                  <a:srgbClr val="000000"/>
                </a:solidFill>
                <a:latin typeface="Times New Roman" pitchFamily="16" charset="0"/>
                <a:ea typeface="+mn-ea"/>
                <a:cs typeface="+mn-cs"/>
              </a:rPr>
              <a:t>	INSERT INTO titles(</a:t>
            </a:r>
            <a:r>
              <a:rPr lang="en-US" sz="1100" kern="1200" dirty="0" err="1" smtClean="0">
                <a:solidFill>
                  <a:srgbClr val="000000"/>
                </a:solidFill>
                <a:latin typeface="Times New Roman" pitchFamily="16" charset="0"/>
                <a:ea typeface="+mn-ea"/>
                <a:cs typeface="+mn-cs"/>
              </a:rPr>
              <a:t>title_id</a:t>
            </a:r>
            <a:r>
              <a:rPr lang="en-US" sz="1100" kern="1200" dirty="0" smtClean="0">
                <a:solidFill>
                  <a:srgbClr val="000000"/>
                </a:solidFill>
                <a:latin typeface="Times New Roman" pitchFamily="16" charset="0"/>
                <a:ea typeface="+mn-ea"/>
                <a:cs typeface="+mn-cs"/>
              </a:rPr>
              <a:t>, title, type, </a:t>
            </a:r>
            <a:r>
              <a:rPr lang="en-US" sz="1100" kern="1200" dirty="0" err="1" smtClean="0">
                <a:solidFill>
                  <a:srgbClr val="000000"/>
                </a:solidFill>
                <a:latin typeface="Times New Roman" pitchFamily="16" charset="0"/>
                <a:ea typeface="+mn-ea"/>
                <a:cs typeface="+mn-cs"/>
              </a:rPr>
              <a:t>pubdate</a:t>
            </a:r>
            <a:r>
              <a:rPr lang="en-US" sz="1100" kern="1200" dirty="0" smtClean="0">
                <a:solidFill>
                  <a:srgbClr val="000000"/>
                </a:solidFill>
                <a:latin typeface="Times New Roman" pitchFamily="16" charset="0"/>
                <a:ea typeface="+mn-ea"/>
                <a:cs typeface="+mn-cs"/>
              </a:rPr>
              <a:t>) VALUES ('BBB1111', '</a:t>
            </a:r>
            <a:r>
              <a:rPr lang="en-US" sz="1100" kern="1200" dirty="0" err="1" smtClean="0">
                <a:solidFill>
                  <a:srgbClr val="000000"/>
                </a:solidFill>
                <a:latin typeface="Times New Roman" pitchFamily="16" charset="0"/>
                <a:ea typeface="+mn-ea"/>
                <a:cs typeface="+mn-cs"/>
              </a:rPr>
              <a:t>Livro</a:t>
            </a:r>
            <a:r>
              <a:rPr lang="en-US" sz="1100" kern="1200" dirty="0" smtClean="0">
                <a:solidFill>
                  <a:srgbClr val="000000"/>
                </a:solidFill>
                <a:latin typeface="Times New Roman" pitchFamily="16" charset="0"/>
                <a:ea typeface="+mn-ea"/>
                <a:cs typeface="+mn-cs"/>
              </a:rPr>
              <a:t> 2', '</a:t>
            </a:r>
            <a:r>
              <a:rPr lang="en-US" sz="1100" kern="1200" dirty="0" err="1" smtClean="0">
                <a:solidFill>
                  <a:srgbClr val="000000"/>
                </a:solidFill>
                <a:latin typeface="Times New Roman" pitchFamily="16" charset="0"/>
                <a:ea typeface="+mn-ea"/>
                <a:cs typeface="+mn-cs"/>
              </a:rPr>
              <a:t>teste</a:t>
            </a:r>
            <a:r>
              <a:rPr lang="en-US" sz="1100" kern="1200" dirty="0" smtClean="0">
                <a:solidFill>
                  <a:srgbClr val="000000"/>
                </a:solidFill>
                <a:latin typeface="Times New Roman" pitchFamily="16" charset="0"/>
                <a:ea typeface="+mn-ea"/>
                <a:cs typeface="+mn-cs"/>
              </a:rPr>
              <a:t>', GETDATE())</a:t>
            </a:r>
          </a:p>
          <a:p>
            <a:endParaRPr lang="en-US" sz="1100" kern="1200" dirty="0" smtClean="0">
              <a:solidFill>
                <a:srgbClr val="000000"/>
              </a:solidFill>
              <a:latin typeface="Times New Roman" pitchFamily="16" charset="0"/>
              <a:ea typeface="+mn-ea"/>
              <a:cs typeface="+mn-cs"/>
            </a:endParaRPr>
          </a:p>
          <a:p>
            <a:pPr>
              <a:buFont typeface="Arial" pitchFamily="34" charset="0"/>
              <a:buChar char="•"/>
            </a:pPr>
            <a:r>
              <a:rPr lang="en-US" sz="1100" kern="1200" dirty="0" smtClean="0">
                <a:solidFill>
                  <a:srgbClr val="000000"/>
                </a:solidFill>
                <a:latin typeface="Times New Roman" pitchFamily="16" charset="0"/>
                <a:ea typeface="+mn-ea"/>
                <a:cs typeface="+mn-cs"/>
              </a:rPr>
              <a:t> Para </a:t>
            </a:r>
            <a:r>
              <a:rPr lang="en-US" sz="1100" kern="1200" dirty="0" err="1" smtClean="0">
                <a:solidFill>
                  <a:srgbClr val="000000"/>
                </a:solidFill>
                <a:latin typeface="Times New Roman" pitchFamily="16" charset="0"/>
                <a:ea typeface="+mn-ea"/>
                <a:cs typeface="+mn-cs"/>
              </a:rPr>
              <a:t>desfazer</a:t>
            </a:r>
            <a:r>
              <a:rPr lang="en-US" sz="1100" kern="1200" dirty="0" smtClean="0">
                <a:solidFill>
                  <a:srgbClr val="000000"/>
                </a:solidFill>
                <a:latin typeface="Times New Roman" pitchFamily="16" charset="0"/>
                <a:ea typeface="+mn-ea"/>
                <a:cs typeface="+mn-cs"/>
              </a:rPr>
              <a:t> o batch, ROLLBACK </a:t>
            </a:r>
            <a:r>
              <a:rPr lang="en-US" sz="1100" kern="1200" dirty="0" err="1" smtClean="0">
                <a:solidFill>
                  <a:srgbClr val="000000"/>
                </a:solidFill>
                <a:latin typeface="Times New Roman" pitchFamily="16" charset="0"/>
                <a:ea typeface="+mn-ea"/>
                <a:cs typeface="+mn-cs"/>
              </a:rPr>
              <a:t>explícito</a:t>
            </a:r>
            <a:r>
              <a:rPr lang="en-US" sz="1100" kern="1200" dirty="0" smtClean="0">
                <a:solidFill>
                  <a:srgbClr val="000000"/>
                </a:solidFill>
                <a:latin typeface="Times New Roman" pitchFamily="16" charset="0"/>
                <a:ea typeface="+mn-ea"/>
                <a:cs typeface="+mn-cs"/>
              </a:rPr>
              <a:t> é </a:t>
            </a:r>
            <a:r>
              <a:rPr lang="en-US" sz="1100" kern="1200" dirty="0" err="1" smtClean="0">
                <a:solidFill>
                  <a:srgbClr val="000000"/>
                </a:solidFill>
                <a:latin typeface="Times New Roman" pitchFamily="16" charset="0"/>
                <a:ea typeface="+mn-ea"/>
                <a:cs typeface="+mn-cs"/>
              </a:rPr>
              <a:t>necessário</a:t>
            </a:r>
            <a:endParaRPr lang="en-US" sz="1100" kern="1200" dirty="0" smtClean="0">
              <a:solidFill>
                <a:srgbClr val="000000"/>
              </a:solidFill>
              <a:latin typeface="Times New Roman" pitchFamily="16" charset="0"/>
              <a:ea typeface="+mn-ea"/>
              <a:cs typeface="+mn-cs"/>
            </a:endParaRPr>
          </a:p>
          <a:p>
            <a:r>
              <a:rPr lang="pt-BR" sz="1100" kern="1200" dirty="0" smtClean="0">
                <a:solidFill>
                  <a:srgbClr val="000000"/>
                </a:solidFill>
                <a:latin typeface="Times New Roman" pitchFamily="16" charset="0"/>
                <a:ea typeface="+mn-ea"/>
                <a:cs typeface="+mn-cs"/>
              </a:rPr>
              <a:t>BEGIN TRY</a:t>
            </a:r>
          </a:p>
          <a:p>
            <a:r>
              <a:rPr lang="pt-BR" sz="1100" kern="1200" dirty="0" smtClean="0">
                <a:solidFill>
                  <a:srgbClr val="000000"/>
                </a:solidFill>
                <a:latin typeface="Times New Roman" pitchFamily="16" charset="0"/>
                <a:ea typeface="+mn-ea"/>
                <a:cs typeface="+mn-cs"/>
              </a:rPr>
              <a:t>	BEGIN TRAN</a:t>
            </a:r>
          </a:p>
          <a:p>
            <a:r>
              <a:rPr lang="en-US" sz="1100" kern="1200" dirty="0" smtClean="0">
                <a:solidFill>
                  <a:srgbClr val="000000"/>
                </a:solidFill>
                <a:latin typeface="Times New Roman" pitchFamily="16" charset="0"/>
                <a:ea typeface="+mn-ea"/>
                <a:cs typeface="+mn-cs"/>
              </a:rPr>
              <a:t>	INSERT INTO titles(</a:t>
            </a:r>
            <a:r>
              <a:rPr lang="en-US" sz="1100" kern="1200" dirty="0" err="1" smtClean="0">
                <a:solidFill>
                  <a:srgbClr val="000000"/>
                </a:solidFill>
                <a:latin typeface="Times New Roman" pitchFamily="16" charset="0"/>
                <a:ea typeface="+mn-ea"/>
                <a:cs typeface="+mn-cs"/>
              </a:rPr>
              <a:t>title_id</a:t>
            </a:r>
            <a:r>
              <a:rPr lang="en-US" sz="1100" kern="1200" dirty="0" smtClean="0">
                <a:solidFill>
                  <a:srgbClr val="000000"/>
                </a:solidFill>
                <a:latin typeface="Times New Roman" pitchFamily="16" charset="0"/>
                <a:ea typeface="+mn-ea"/>
                <a:cs typeface="+mn-cs"/>
              </a:rPr>
              <a:t>, title, type, </a:t>
            </a:r>
            <a:r>
              <a:rPr lang="en-US" sz="1100" kern="1200" dirty="0" err="1" smtClean="0">
                <a:solidFill>
                  <a:srgbClr val="000000"/>
                </a:solidFill>
                <a:latin typeface="Times New Roman" pitchFamily="16" charset="0"/>
                <a:ea typeface="+mn-ea"/>
                <a:cs typeface="+mn-cs"/>
              </a:rPr>
              <a:t>pubdate</a:t>
            </a:r>
            <a:r>
              <a:rPr lang="en-US" sz="1100" kern="1200" dirty="0" smtClean="0">
                <a:solidFill>
                  <a:srgbClr val="000000"/>
                </a:solidFill>
                <a:latin typeface="Times New Roman" pitchFamily="16" charset="0"/>
                <a:ea typeface="+mn-ea"/>
                <a:cs typeface="+mn-cs"/>
              </a:rPr>
              <a:t>) VALUES ('AA1111', '</a:t>
            </a:r>
            <a:r>
              <a:rPr lang="en-US" sz="1100" kern="1200" dirty="0" err="1" smtClean="0">
                <a:solidFill>
                  <a:srgbClr val="000000"/>
                </a:solidFill>
                <a:latin typeface="Times New Roman" pitchFamily="16" charset="0"/>
                <a:ea typeface="+mn-ea"/>
                <a:cs typeface="+mn-cs"/>
              </a:rPr>
              <a:t>Livro</a:t>
            </a:r>
            <a:r>
              <a:rPr lang="en-US" sz="1100" kern="1200" dirty="0" smtClean="0">
                <a:solidFill>
                  <a:srgbClr val="000000"/>
                </a:solidFill>
                <a:latin typeface="Times New Roman" pitchFamily="16" charset="0"/>
                <a:ea typeface="+mn-ea"/>
                <a:cs typeface="+mn-cs"/>
              </a:rPr>
              <a:t> 1', '</a:t>
            </a:r>
            <a:r>
              <a:rPr lang="en-US" sz="1100" kern="1200" dirty="0" err="1" smtClean="0">
                <a:solidFill>
                  <a:srgbClr val="000000"/>
                </a:solidFill>
                <a:latin typeface="Times New Roman" pitchFamily="16" charset="0"/>
                <a:ea typeface="+mn-ea"/>
                <a:cs typeface="+mn-cs"/>
              </a:rPr>
              <a:t>teste</a:t>
            </a:r>
            <a:r>
              <a:rPr lang="en-US" sz="1100" kern="1200" dirty="0" smtClean="0">
                <a:solidFill>
                  <a:srgbClr val="000000"/>
                </a:solidFill>
                <a:latin typeface="Times New Roman" pitchFamily="16" charset="0"/>
                <a:ea typeface="+mn-ea"/>
                <a:cs typeface="+mn-cs"/>
              </a:rPr>
              <a:t>', GETDATE())</a:t>
            </a:r>
          </a:p>
          <a:p>
            <a:pPr defTabSz="966155">
              <a:defRPr/>
            </a:pPr>
            <a:r>
              <a:rPr lang="pt-BR" sz="1100" kern="1200" dirty="0" smtClean="0">
                <a:solidFill>
                  <a:srgbClr val="000000"/>
                </a:solidFill>
                <a:latin typeface="Times New Roman" pitchFamily="16" charset="0"/>
                <a:ea typeface="+mn-ea"/>
                <a:cs typeface="+mn-cs"/>
              </a:rPr>
              <a:t>	-- Próxima linha gera erro: </a:t>
            </a:r>
            <a:r>
              <a:rPr lang="pt-BR" sz="1100" kern="1200" dirty="0" err="1" smtClean="0">
                <a:solidFill>
                  <a:srgbClr val="000000"/>
                </a:solidFill>
                <a:latin typeface="Times New Roman" pitchFamily="16" charset="0"/>
                <a:ea typeface="+mn-ea"/>
                <a:cs typeface="+mn-cs"/>
              </a:rPr>
              <a:t>title_id</a:t>
            </a:r>
            <a:r>
              <a:rPr lang="pt-BR" sz="1100" kern="1200" dirty="0" smtClean="0">
                <a:solidFill>
                  <a:srgbClr val="000000"/>
                </a:solidFill>
                <a:latin typeface="Times New Roman" pitchFamily="16" charset="0"/>
                <a:ea typeface="+mn-ea"/>
                <a:cs typeface="+mn-cs"/>
              </a:rPr>
              <a:t> com mais de 6 caracteres</a:t>
            </a:r>
          </a:p>
          <a:p>
            <a:r>
              <a:rPr lang="en-US" sz="1100" kern="1200" dirty="0" smtClean="0">
                <a:solidFill>
                  <a:srgbClr val="000000"/>
                </a:solidFill>
                <a:latin typeface="Times New Roman" pitchFamily="16" charset="0"/>
                <a:ea typeface="+mn-ea"/>
                <a:cs typeface="+mn-cs"/>
              </a:rPr>
              <a:t>	INSERT INTO titles(</a:t>
            </a:r>
            <a:r>
              <a:rPr lang="en-US" sz="1100" kern="1200" dirty="0" err="1" smtClean="0">
                <a:solidFill>
                  <a:srgbClr val="000000"/>
                </a:solidFill>
                <a:latin typeface="Times New Roman" pitchFamily="16" charset="0"/>
                <a:ea typeface="+mn-ea"/>
                <a:cs typeface="+mn-cs"/>
              </a:rPr>
              <a:t>title_id</a:t>
            </a:r>
            <a:r>
              <a:rPr lang="en-US" sz="1100" kern="1200" dirty="0" smtClean="0">
                <a:solidFill>
                  <a:srgbClr val="000000"/>
                </a:solidFill>
                <a:latin typeface="Times New Roman" pitchFamily="16" charset="0"/>
                <a:ea typeface="+mn-ea"/>
                <a:cs typeface="+mn-cs"/>
              </a:rPr>
              <a:t>, title, type, </a:t>
            </a:r>
            <a:r>
              <a:rPr lang="en-US" sz="1100" kern="1200" dirty="0" err="1" smtClean="0">
                <a:solidFill>
                  <a:srgbClr val="000000"/>
                </a:solidFill>
                <a:latin typeface="Times New Roman" pitchFamily="16" charset="0"/>
                <a:ea typeface="+mn-ea"/>
                <a:cs typeface="+mn-cs"/>
              </a:rPr>
              <a:t>pubdate</a:t>
            </a:r>
            <a:r>
              <a:rPr lang="en-US" sz="1100" kern="1200" dirty="0" smtClean="0">
                <a:solidFill>
                  <a:srgbClr val="000000"/>
                </a:solidFill>
                <a:latin typeface="Times New Roman" pitchFamily="16" charset="0"/>
                <a:ea typeface="+mn-ea"/>
                <a:cs typeface="+mn-cs"/>
              </a:rPr>
              <a:t>) VALUES ('BBB1111', '</a:t>
            </a:r>
            <a:r>
              <a:rPr lang="en-US" sz="1100" kern="1200" dirty="0" err="1" smtClean="0">
                <a:solidFill>
                  <a:srgbClr val="000000"/>
                </a:solidFill>
                <a:latin typeface="Times New Roman" pitchFamily="16" charset="0"/>
                <a:ea typeface="+mn-ea"/>
                <a:cs typeface="+mn-cs"/>
              </a:rPr>
              <a:t>Livro</a:t>
            </a:r>
            <a:r>
              <a:rPr lang="en-US" sz="1100" kern="1200" dirty="0" smtClean="0">
                <a:solidFill>
                  <a:srgbClr val="000000"/>
                </a:solidFill>
                <a:latin typeface="Times New Roman" pitchFamily="16" charset="0"/>
                <a:ea typeface="+mn-ea"/>
                <a:cs typeface="+mn-cs"/>
              </a:rPr>
              <a:t> 2', '</a:t>
            </a:r>
            <a:r>
              <a:rPr lang="en-US" sz="1100" kern="1200" dirty="0" err="1" smtClean="0">
                <a:solidFill>
                  <a:srgbClr val="000000"/>
                </a:solidFill>
                <a:latin typeface="Times New Roman" pitchFamily="16" charset="0"/>
                <a:ea typeface="+mn-ea"/>
                <a:cs typeface="+mn-cs"/>
              </a:rPr>
              <a:t>teste</a:t>
            </a:r>
            <a:r>
              <a:rPr lang="en-US" sz="1100" kern="1200" dirty="0" smtClean="0">
                <a:solidFill>
                  <a:srgbClr val="000000"/>
                </a:solidFill>
                <a:latin typeface="Times New Roman" pitchFamily="16" charset="0"/>
                <a:ea typeface="+mn-ea"/>
                <a:cs typeface="+mn-cs"/>
              </a:rPr>
              <a:t>', GETDATE())</a:t>
            </a:r>
          </a:p>
          <a:p>
            <a:r>
              <a:rPr lang="pt-BR" sz="1100" kern="1200" dirty="0" smtClean="0">
                <a:solidFill>
                  <a:srgbClr val="000000"/>
                </a:solidFill>
                <a:latin typeface="Times New Roman" pitchFamily="16" charset="0"/>
                <a:ea typeface="+mn-ea"/>
                <a:cs typeface="+mn-cs"/>
              </a:rPr>
              <a:t>	COMMIT TRAN; PRINT 'Batch ok'</a:t>
            </a:r>
          </a:p>
          <a:p>
            <a:r>
              <a:rPr lang="pt-BR" sz="1100" kern="1200" dirty="0" smtClean="0">
                <a:solidFill>
                  <a:srgbClr val="000000"/>
                </a:solidFill>
                <a:latin typeface="Times New Roman" pitchFamily="16" charset="0"/>
                <a:ea typeface="+mn-ea"/>
                <a:cs typeface="+mn-cs"/>
              </a:rPr>
              <a:t>END TRY</a:t>
            </a:r>
          </a:p>
          <a:p>
            <a:r>
              <a:rPr lang="pt-BR" sz="1100" kern="1200" dirty="0" smtClean="0">
                <a:solidFill>
                  <a:srgbClr val="000000"/>
                </a:solidFill>
                <a:latin typeface="Times New Roman" pitchFamily="16" charset="0"/>
                <a:ea typeface="+mn-ea"/>
                <a:cs typeface="+mn-cs"/>
              </a:rPr>
              <a:t>BEGIN CATCH</a:t>
            </a:r>
          </a:p>
          <a:p>
            <a:r>
              <a:rPr lang="pt-BR" sz="1100" kern="1200" dirty="0" smtClean="0">
                <a:solidFill>
                  <a:srgbClr val="000000"/>
                </a:solidFill>
                <a:latin typeface="Times New Roman" pitchFamily="16" charset="0"/>
                <a:ea typeface="+mn-ea"/>
                <a:cs typeface="+mn-cs"/>
              </a:rPr>
              <a:t>	ROLLBACK TRAN; PRINT 'Deu pau - ROLLABCK executado'</a:t>
            </a:r>
          </a:p>
          <a:p>
            <a:r>
              <a:rPr lang="pt-BR" sz="1100" kern="1200" dirty="0" smtClean="0">
                <a:solidFill>
                  <a:srgbClr val="000000"/>
                </a:solidFill>
                <a:latin typeface="Times New Roman" pitchFamily="16" charset="0"/>
                <a:ea typeface="+mn-ea"/>
                <a:cs typeface="+mn-cs"/>
              </a:rPr>
              <a:t>END CATCH</a:t>
            </a:r>
          </a:p>
          <a:p>
            <a:pPr lvl="0">
              <a:buFont typeface="Arial" pitchFamily="34" charset="0"/>
              <a:buNone/>
            </a:pPr>
            <a:endParaRPr lang="pt-BR" dirty="0" smtClean="0"/>
          </a:p>
          <a:p>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5</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u="none" dirty="0" smtClean="0"/>
              <a:t>Tópico</a:t>
            </a:r>
            <a:r>
              <a:rPr lang="pt-BR" u="none" baseline="0" dirty="0" smtClean="0"/>
              <a:t> “</a:t>
            </a:r>
            <a:r>
              <a:rPr lang="en-US" dirty="0" smtClean="0"/>
              <a:t>Isolation Levels in the Database Engine</a:t>
            </a:r>
            <a:r>
              <a:rPr lang="pt-BR" u="none" baseline="0" dirty="0" smtClean="0"/>
              <a:t>” no BOL: </a:t>
            </a:r>
            <a:r>
              <a:rPr lang="pt-BR" u="none" baseline="0" dirty="0" err="1" smtClean="0"/>
              <a:t>ms-help</a:t>
            </a:r>
            <a:r>
              <a:rPr lang="pt-BR" u="none" baseline="0" dirty="0" smtClean="0"/>
              <a:t>://MS.SQLCC.v10/MS.SQLSVR.v10.</a:t>
            </a:r>
            <a:r>
              <a:rPr lang="pt-BR" u="none" baseline="0" dirty="0" err="1" smtClean="0"/>
              <a:t>en</a:t>
            </a:r>
            <a:r>
              <a:rPr lang="pt-BR" u="none" baseline="0" dirty="0" smtClean="0"/>
              <a:t>/s10de_1devconc/</a:t>
            </a:r>
            <a:r>
              <a:rPr lang="pt-BR" u="none" baseline="0" dirty="0" err="1" smtClean="0"/>
              <a:t>html</a:t>
            </a:r>
            <a:r>
              <a:rPr lang="pt-BR" u="none" baseline="0" dirty="0" smtClean="0"/>
              <a:t>/8ac7780b-5147-420b-a539-4eb556e908a7.</a:t>
            </a:r>
            <a:r>
              <a:rPr lang="pt-BR" u="none" baseline="0" dirty="0" err="1" smtClean="0"/>
              <a:t>htm</a:t>
            </a:r>
            <a:endParaRPr lang="en-US" u="none" dirty="0"/>
          </a:p>
        </p:txBody>
      </p:sp>
      <p:sp>
        <p:nvSpPr>
          <p:cNvPr id="4" name="Espaço Reservado para Número de Slide 3"/>
          <p:cNvSpPr>
            <a:spLocks noGrp="1"/>
          </p:cNvSpPr>
          <p:nvPr>
            <p:ph type="sldNum" idx="10"/>
          </p:nvPr>
        </p:nvSpPr>
        <p:spPr/>
        <p:txBody>
          <a:bodyPr/>
          <a:lstStyle/>
          <a:p>
            <a:pPr>
              <a:defRPr/>
            </a:pPr>
            <a:fld id="{BD41F90F-374D-487B-9820-DBA72415FDD9}" type="slidenum">
              <a:rPr lang="en-US" smtClean="0"/>
              <a:pPr>
                <a:defRPr/>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en-US"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16</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en-US" dirty="0"/>
          </a:p>
        </p:txBody>
      </p:sp>
      <p:sp>
        <p:nvSpPr>
          <p:cNvPr id="4" name="Espaço Reservado para Número de Slide 3"/>
          <p:cNvSpPr>
            <a:spLocks noGrp="1"/>
          </p:cNvSpPr>
          <p:nvPr>
            <p:ph type="sldNum" idx="10"/>
          </p:nvPr>
        </p:nvSpPr>
        <p:spPr/>
        <p:txBody>
          <a:bodyPr/>
          <a:lstStyle/>
          <a:p>
            <a:pPr>
              <a:defRPr/>
            </a:pPr>
            <a:fld id="{BD41F90F-374D-487B-9820-DBA72415FDD9}"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Tópico “</a:t>
            </a:r>
            <a:r>
              <a:rPr lang="en-US" dirty="0" smtClean="0"/>
              <a:t>Detecting and Ending Deadlocks</a:t>
            </a:r>
            <a:r>
              <a:rPr lang="pt-BR" dirty="0" smtClean="0"/>
              <a:t>” no BOL: </a:t>
            </a:r>
            <a:r>
              <a:rPr lang="pt-BR" dirty="0" err="1" smtClean="0"/>
              <a:t>ms-help</a:t>
            </a:r>
            <a:r>
              <a:rPr lang="pt-BR" dirty="0" smtClean="0"/>
              <a:t>://MS.SQLCC.v10/MS.SQLSVR.v10.</a:t>
            </a:r>
            <a:r>
              <a:rPr lang="pt-BR" dirty="0" err="1" smtClean="0"/>
              <a:t>en</a:t>
            </a:r>
            <a:r>
              <a:rPr lang="pt-BR" dirty="0" smtClean="0"/>
              <a:t>/s10de_1devconc/</a:t>
            </a:r>
            <a:r>
              <a:rPr lang="pt-BR" dirty="0" err="1" smtClean="0"/>
              <a:t>html</a:t>
            </a:r>
            <a:r>
              <a:rPr lang="pt-BR" dirty="0" smtClean="0"/>
              <a:t>/2ed3e3e7-5080-4fa3-b79a-585470602bc2.</a:t>
            </a:r>
            <a:r>
              <a:rPr lang="pt-BR" dirty="0" err="1" smtClean="0"/>
              <a:t>htm</a:t>
            </a:r>
            <a:endParaRPr lang="en-US" dirty="0" smtClean="0"/>
          </a:p>
          <a:p>
            <a:r>
              <a:rPr lang="en-US" b="1" dirty="0" smtClean="0"/>
              <a:t>SQL Server technical bulletin - How to resolve a deadlock</a:t>
            </a:r>
            <a:r>
              <a:rPr lang="en-US" b="0" dirty="0" smtClean="0"/>
              <a:t> (</a:t>
            </a:r>
            <a:r>
              <a:rPr lang="pt-BR" dirty="0" smtClean="0"/>
              <a:t>http://support.microsoft.com/kb/832524)</a:t>
            </a:r>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19</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Tópico “</a:t>
            </a:r>
            <a:r>
              <a:rPr lang="en-US" dirty="0" smtClean="0"/>
              <a:t>Locking Hints</a:t>
            </a:r>
            <a:r>
              <a:rPr lang="pt-BR" dirty="0" smtClean="0"/>
              <a:t>”</a:t>
            </a:r>
            <a:r>
              <a:rPr lang="pt-BR" baseline="0" dirty="0" smtClean="0"/>
              <a:t> no BOL: </a:t>
            </a:r>
            <a:r>
              <a:rPr lang="pt-BR" baseline="0" dirty="0" err="1" smtClean="0"/>
              <a:t>ms-help</a:t>
            </a:r>
            <a:r>
              <a:rPr lang="pt-BR" baseline="0" dirty="0" smtClean="0"/>
              <a:t>://MS.SQLCC.v10/MS.SQLSVR.v10.</a:t>
            </a:r>
            <a:r>
              <a:rPr lang="pt-BR" baseline="0" dirty="0" err="1" smtClean="0"/>
              <a:t>en</a:t>
            </a:r>
            <a:r>
              <a:rPr lang="pt-BR" baseline="0" dirty="0" smtClean="0"/>
              <a:t>/s10de_1devconc/</a:t>
            </a:r>
            <a:r>
              <a:rPr lang="pt-BR" baseline="0" dirty="0" err="1" smtClean="0"/>
              <a:t>html</a:t>
            </a:r>
            <a:r>
              <a:rPr lang="pt-BR" baseline="0" dirty="0" smtClean="0"/>
              <a:t>/aab0997e-55db-4474-</a:t>
            </a:r>
            <a:r>
              <a:rPr lang="pt-BR" baseline="0" dirty="0" err="1" smtClean="0"/>
              <a:t>beda</a:t>
            </a:r>
            <a:r>
              <a:rPr lang="pt-BR" baseline="0" dirty="0" smtClean="0"/>
              <a:t>-c7054a2aec3b.htm</a:t>
            </a:r>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20</a:t>
            </a:fld>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 XSN </a:t>
            </a:r>
            <a:r>
              <a:rPr lang="en-US" dirty="0" err="1" smtClean="0"/>
              <a:t>pode</a:t>
            </a:r>
            <a:r>
              <a:rPr lang="en-US" baseline="0" dirty="0" smtClean="0"/>
              <a:t> </a:t>
            </a:r>
            <a:r>
              <a:rPr lang="en-US" baseline="0" dirty="0" err="1" smtClean="0"/>
              <a:t>acabar</a:t>
            </a:r>
            <a:r>
              <a:rPr lang="en-US" baseline="0" dirty="0" smtClean="0"/>
              <a:t>? </a:t>
            </a:r>
            <a:r>
              <a:rPr lang="en-US" baseline="0" dirty="0" err="1" smtClean="0"/>
              <a:t>Sim</a:t>
            </a:r>
            <a:r>
              <a:rPr lang="en-US" baseline="0" dirty="0" smtClean="0"/>
              <a:t>, </a:t>
            </a:r>
            <a:r>
              <a:rPr lang="en-US" baseline="0" dirty="0" err="1" smtClean="0"/>
              <a:t>mas</a:t>
            </a:r>
            <a:r>
              <a:rPr lang="en-US" baseline="0" dirty="0" smtClean="0"/>
              <a:t> </a:t>
            </a:r>
            <a:r>
              <a:rPr lang="en-US" baseline="0" dirty="0" err="1" smtClean="0"/>
              <a:t>para</a:t>
            </a:r>
            <a:r>
              <a:rPr lang="en-US" baseline="0" dirty="0" smtClean="0"/>
              <a:t> </a:t>
            </a:r>
            <a:r>
              <a:rPr lang="en-US" baseline="0" dirty="0" err="1" smtClean="0"/>
              <a:t>isso</a:t>
            </a:r>
            <a:r>
              <a:rPr lang="en-US" baseline="0" dirty="0" smtClean="0"/>
              <a:t> </a:t>
            </a:r>
            <a:r>
              <a:rPr lang="en-US" baseline="0" dirty="0" err="1" smtClean="0"/>
              <a:t>são</a:t>
            </a:r>
            <a:r>
              <a:rPr lang="en-US" baseline="0" dirty="0" smtClean="0"/>
              <a:t> </a:t>
            </a:r>
            <a:r>
              <a:rPr lang="en-US" baseline="0" dirty="0" err="1" smtClean="0"/>
              <a:t>necessárias</a:t>
            </a:r>
            <a:r>
              <a:rPr lang="en-US" baseline="0" dirty="0" smtClean="0"/>
              <a:t> </a:t>
            </a:r>
            <a:r>
              <a:rPr lang="en-US" dirty="0" smtClean="0"/>
              <a:t>1 </a:t>
            </a:r>
            <a:r>
              <a:rPr lang="en-US" dirty="0" err="1" smtClean="0"/>
              <a:t>milhão</a:t>
            </a:r>
            <a:r>
              <a:rPr lang="en-US" dirty="0" smtClean="0"/>
              <a:t> de </a:t>
            </a:r>
            <a:r>
              <a:rPr lang="en-US" dirty="0" err="1" smtClean="0"/>
              <a:t>transações</a:t>
            </a:r>
            <a:r>
              <a:rPr lang="en-US" dirty="0" smtClean="0"/>
              <a:t> </a:t>
            </a:r>
            <a:r>
              <a:rPr lang="en-US" dirty="0" err="1" smtClean="0"/>
              <a:t>por</a:t>
            </a:r>
            <a:r>
              <a:rPr lang="en-US" dirty="0" smtClean="0"/>
              <a:t> </a:t>
            </a:r>
            <a:r>
              <a:rPr lang="en-US" dirty="0" err="1" smtClean="0"/>
              <a:t>segundo</a:t>
            </a:r>
            <a:r>
              <a:rPr lang="en-US" dirty="0" smtClean="0"/>
              <a:t>, </a:t>
            </a:r>
            <a:r>
              <a:rPr lang="en-US" dirty="0" err="1" smtClean="0"/>
              <a:t>durante</a:t>
            </a:r>
            <a:r>
              <a:rPr lang="en-US" dirty="0" smtClean="0"/>
              <a:t> 9 </a:t>
            </a:r>
            <a:r>
              <a:rPr lang="en-US" dirty="0" err="1" smtClean="0"/>
              <a:t>anos</a:t>
            </a:r>
            <a:r>
              <a:rPr lang="en-US" dirty="0" smtClean="0"/>
              <a:t>.</a:t>
            </a:r>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22</a:t>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en-US" dirty="0"/>
          </a:p>
        </p:txBody>
      </p:sp>
      <p:sp>
        <p:nvSpPr>
          <p:cNvPr id="4" name="Espaço Reservado para Número de Slide 3"/>
          <p:cNvSpPr>
            <a:spLocks noGrp="1"/>
          </p:cNvSpPr>
          <p:nvPr>
            <p:ph type="sldNum" idx="10"/>
          </p:nvPr>
        </p:nvSpPr>
        <p:spPr/>
        <p:txBody>
          <a:bodyPr/>
          <a:lstStyle/>
          <a:p>
            <a:pPr>
              <a:defRPr/>
            </a:pPr>
            <a:fld id="{BD41F90F-374D-487B-9820-DBA72415FDD9}" type="slidenum">
              <a:rPr lang="en-US" smtClean="0"/>
              <a:pPr>
                <a:defRPr/>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KB</a:t>
            </a:r>
            <a:r>
              <a:rPr lang="pt-BR" baseline="0" dirty="0" smtClean="0"/>
              <a:t> “</a:t>
            </a:r>
            <a:r>
              <a:rPr lang="en-US" baseline="0" dirty="0" smtClean="0"/>
              <a:t>How to monitor blocking in SQL Server 2005 and in SQL Server 2000</a:t>
            </a:r>
            <a:r>
              <a:rPr lang="pt-BR" baseline="0" dirty="0" smtClean="0"/>
              <a:t>”: http://support.microsoft.com/kb/271509</a:t>
            </a:r>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27</a:t>
            </a:fld>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28</a:t>
            </a:fld>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Novos</a:t>
            </a:r>
            <a:r>
              <a:rPr lang="pt-BR" baseline="0" dirty="0" smtClean="0"/>
              <a:t> recursos estão sendo constantemente adicionados ao produto, sem que muitas vezes seja conhecido do público.</a:t>
            </a:r>
          </a:p>
          <a:p>
            <a:r>
              <a:rPr lang="pt-BR" baseline="0" dirty="0" smtClean="0"/>
              <a:t>Exemplo no SQL Server 2008 R2: http://blogs.msdn.com/b/sqlserverstorageengine/archive/2010/01/18/improvement-in-minimizing-lockhash-key-collisions-in-sql-server-2008r2-and-its-impact-on-concurrency.</a:t>
            </a:r>
            <a:r>
              <a:rPr lang="pt-BR" baseline="0" dirty="0" err="1" smtClean="0"/>
              <a:t>aspx</a:t>
            </a:r>
            <a:endParaRPr lang="pt-BR" baseline="0" dirty="0" smtClean="0"/>
          </a:p>
          <a:p>
            <a:endParaRPr lang="en-US"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29</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lnSpcReduction="10000"/>
          </a:bodyPr>
          <a:lstStyle/>
          <a:p>
            <a:pPr defTabSz="966155">
              <a:defRPr/>
            </a:pPr>
            <a:r>
              <a:rPr lang="en-US" sz="1200" dirty="0" smtClean="0"/>
              <a:t>Committing inner transactions is ignored by the SQL Server Database Engine. The transaction is either committed or rolled back based on the action taken at the end of the outermost transaction. If the outer transaction is committed, the inner nested transactions are also committed. If the outer transaction is rolled back, then all inner transactions are also rolled back, regardless of whether or not the inner transactions were individually committed.</a:t>
            </a:r>
          </a:p>
          <a:p>
            <a:endParaRPr lang="pt-BR" sz="1200" dirty="0" smtClean="0"/>
          </a:p>
          <a:p>
            <a:r>
              <a:rPr lang="en-US" sz="1200" dirty="0" smtClean="0"/>
              <a:t>The </a:t>
            </a:r>
            <a:r>
              <a:rPr lang="en-US" sz="1200" i="1" dirty="0" err="1" smtClean="0"/>
              <a:t>transaction_name</a:t>
            </a:r>
            <a:r>
              <a:rPr lang="en-US" sz="1200" dirty="0" smtClean="0"/>
              <a:t> parameters are simply readability aids to help the programmer ensure that the proper number of commits are coded to decrement @@TRANCOUNT to 0 and thereby commit the outer transaction</a:t>
            </a:r>
          </a:p>
          <a:p>
            <a:endParaRPr lang="en-US" sz="1200" dirty="0" smtClean="0"/>
          </a:p>
          <a:p>
            <a:r>
              <a:rPr lang="en-US" sz="1200" dirty="0" smtClean="0"/>
              <a:t>Naming multiple transactions in a series of nested transactions with a transaction name has little effect on the transaction. Only the first (outermost) transaction name is registered with the system. A rollback to any other name (other than a valid </a:t>
            </a:r>
            <a:r>
              <a:rPr lang="en-US" sz="1200" dirty="0" err="1" smtClean="0"/>
              <a:t>savepoint</a:t>
            </a:r>
            <a:r>
              <a:rPr lang="en-US" sz="1200" dirty="0" smtClean="0"/>
              <a:t> name) generates an error.</a:t>
            </a:r>
          </a:p>
          <a:p>
            <a:endParaRPr lang="en-US" sz="1200" dirty="0" smtClean="0"/>
          </a:p>
          <a:p>
            <a:r>
              <a:rPr lang="en-US" sz="1200" dirty="0" smtClean="0"/>
              <a:t>The WITH MARK option causes the transaction name to be placed in the transaction log. When restoring a database to an earlier state, the marked transaction can be used in place of a date and time.</a:t>
            </a:r>
          </a:p>
          <a:p>
            <a:endParaRPr lang="en-US" sz="1200" dirty="0" smtClean="0"/>
          </a:p>
          <a:p>
            <a:r>
              <a:rPr lang="en-US" sz="1200" dirty="0" smtClean="0"/>
              <a:t>SAVE TRAN: A user can set a </a:t>
            </a:r>
            <a:r>
              <a:rPr lang="en-US" sz="1200" dirty="0" err="1" smtClean="0"/>
              <a:t>savepoint</a:t>
            </a:r>
            <a:r>
              <a:rPr lang="en-US" sz="1200" dirty="0" smtClean="0"/>
              <a:t>, or marker, within a transaction. The </a:t>
            </a:r>
            <a:r>
              <a:rPr lang="en-US" sz="1200" dirty="0" err="1" smtClean="0"/>
              <a:t>savepoint</a:t>
            </a:r>
            <a:r>
              <a:rPr lang="en-US" sz="1200" dirty="0" smtClean="0"/>
              <a:t> defines a location to which a transaction can return if part of the transaction is conditionally canceled.</a:t>
            </a:r>
          </a:p>
          <a:p>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6</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Shared (S): Used for read operations that do not change or update data, such as a SELECT statement.</a:t>
            </a:r>
          </a:p>
          <a:p>
            <a:r>
              <a:rPr lang="en-US" dirty="0" smtClean="0"/>
              <a:t>Update (U): Used on resources that can be updated. Prevents a common form of deadlock that occurs when multiple sessions are reading, locking, and potentially updating resources later.</a:t>
            </a:r>
          </a:p>
          <a:p>
            <a:r>
              <a:rPr lang="en-US" dirty="0" smtClean="0"/>
              <a:t>Exclusive (X): Used for data-modification operations, such as INSERT, UPDATE, or DELETE. Ensures that multiple updates cannot be made to the same resource at the same time.</a:t>
            </a:r>
          </a:p>
          <a:p>
            <a:r>
              <a:rPr lang="en-US" dirty="0" smtClean="0"/>
              <a:t>Intent: Used to establish a lock hierarchy. The types of intent locks are: intent shared (IS), intent exclusive (IX), and shared with intent exclusive (SIX).</a:t>
            </a:r>
          </a:p>
          <a:p>
            <a:r>
              <a:rPr lang="en-US" dirty="0" smtClean="0"/>
              <a:t>Schema: Used when an operation dependent on the schema of a table is executing. The types of schema locks are: schema modification (</a:t>
            </a:r>
            <a:r>
              <a:rPr lang="en-US" dirty="0" err="1" smtClean="0"/>
              <a:t>Sch</a:t>
            </a:r>
            <a:r>
              <a:rPr lang="en-US" dirty="0" smtClean="0"/>
              <a:t>-M) and schema stability (</a:t>
            </a:r>
            <a:r>
              <a:rPr lang="en-US" dirty="0" err="1" smtClean="0"/>
              <a:t>Sch</a:t>
            </a:r>
            <a:r>
              <a:rPr lang="en-US" dirty="0" smtClean="0"/>
              <a:t>-S). </a:t>
            </a:r>
          </a:p>
          <a:p>
            <a:r>
              <a:rPr lang="en-US" dirty="0" smtClean="0"/>
              <a:t>Bulk Update (BU): Used when bulk copying data into a table and the </a:t>
            </a:r>
            <a:r>
              <a:rPr lang="en-US" b="1" dirty="0" smtClean="0"/>
              <a:t>TABLOCK</a:t>
            </a:r>
            <a:r>
              <a:rPr lang="en-US" dirty="0" smtClean="0"/>
              <a:t> hint is specified.</a:t>
            </a:r>
          </a:p>
          <a:p>
            <a:r>
              <a:rPr lang="en-US" dirty="0" smtClean="0"/>
              <a:t>Key-range: Protects the range of rows read by a query when using the </a:t>
            </a:r>
            <a:r>
              <a:rPr lang="en-US" dirty="0" err="1" smtClean="0"/>
              <a:t>serializable</a:t>
            </a:r>
            <a:r>
              <a:rPr lang="en-US" dirty="0" smtClean="0"/>
              <a:t> transaction isolation level. Ensures that other transactions cannot insert rows that would qualify for the queries of the </a:t>
            </a:r>
            <a:r>
              <a:rPr lang="en-US" dirty="0" err="1" smtClean="0"/>
              <a:t>serializable</a:t>
            </a:r>
            <a:r>
              <a:rPr lang="en-US" dirty="0" smtClean="0"/>
              <a:t> transaction if the queries were run again.</a:t>
            </a:r>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7</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RID: A row identifier used to lock a single row within a heap.</a:t>
            </a:r>
          </a:p>
          <a:p>
            <a:r>
              <a:rPr lang="en-US" dirty="0" smtClean="0"/>
              <a:t>KEY: A row lock within an index used to protect key ranges in </a:t>
            </a:r>
            <a:r>
              <a:rPr lang="en-US" dirty="0" err="1" smtClean="0"/>
              <a:t>serializable</a:t>
            </a:r>
            <a:r>
              <a:rPr lang="en-US" dirty="0" smtClean="0"/>
              <a:t> transactions.</a:t>
            </a:r>
          </a:p>
          <a:p>
            <a:r>
              <a:rPr lang="en-US" dirty="0" smtClean="0"/>
              <a:t>PAGE: An 8-kilobyte (KB) page in a database, such as data or index pages.</a:t>
            </a:r>
          </a:p>
          <a:p>
            <a:r>
              <a:rPr lang="en-US" dirty="0" smtClean="0"/>
              <a:t>EXTENT: A contiguous group of eight pages, such as data or index pages.</a:t>
            </a:r>
          </a:p>
          <a:p>
            <a:r>
              <a:rPr lang="en-US" dirty="0" err="1" smtClean="0"/>
              <a:t>HoBT</a:t>
            </a:r>
            <a:r>
              <a:rPr lang="en-US" dirty="0" smtClean="0"/>
              <a:t>: A heap or B-tree. A lock protecting a B-tree (index) or the heap data pages in a table that does not have a clustered index.</a:t>
            </a:r>
          </a:p>
          <a:p>
            <a:r>
              <a:rPr lang="en-US" dirty="0" smtClean="0"/>
              <a:t>TABLE: The entire table, including all data and indexes.</a:t>
            </a:r>
          </a:p>
          <a:p>
            <a:r>
              <a:rPr lang="en-US" dirty="0" smtClean="0"/>
              <a:t>FILE: A database file.</a:t>
            </a:r>
          </a:p>
          <a:p>
            <a:r>
              <a:rPr lang="en-US" dirty="0" smtClean="0"/>
              <a:t>APPLICATION: An application-specified resource.</a:t>
            </a:r>
          </a:p>
          <a:p>
            <a:r>
              <a:rPr lang="en-US" dirty="0" smtClean="0"/>
              <a:t>METADATA: Metadata locks.</a:t>
            </a:r>
          </a:p>
          <a:p>
            <a:r>
              <a:rPr lang="en-US" dirty="0" smtClean="0"/>
              <a:t>ALLOCATION_UNIT: An allocation unit.</a:t>
            </a:r>
          </a:p>
          <a:p>
            <a:r>
              <a:rPr lang="en-US" dirty="0" smtClean="0"/>
              <a:t>DATABASE: The entire database.</a:t>
            </a:r>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8</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en-US" dirty="0"/>
          </a:p>
        </p:txBody>
      </p:sp>
      <p:sp>
        <p:nvSpPr>
          <p:cNvPr id="4" name="Espaço Reservado para Número de Slide 3"/>
          <p:cNvSpPr>
            <a:spLocks noGrp="1"/>
          </p:cNvSpPr>
          <p:nvPr>
            <p:ph type="sldNum" idx="10"/>
          </p:nvPr>
        </p:nvSpPr>
        <p:spPr/>
        <p:txBody>
          <a:bodyPr/>
          <a:lstStyle/>
          <a:p>
            <a:pPr>
              <a:defRPr/>
            </a:pPr>
            <a:fld id="{BD41F90F-374D-487B-9820-DBA72415FDD9}" type="slidenum">
              <a:rPr lang="en-US" smtClean="0"/>
              <a:pPr>
                <a:defRPr/>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Tópico “</a:t>
            </a:r>
            <a:r>
              <a:rPr lang="en-US" dirty="0" err="1" smtClean="0"/>
              <a:t>sys.dm_tran_locks</a:t>
            </a:r>
            <a:r>
              <a:rPr lang="en-US" dirty="0" smtClean="0"/>
              <a:t> (Transact-SQL)</a:t>
            </a:r>
            <a:r>
              <a:rPr lang="pt-BR" dirty="0" smtClean="0"/>
              <a:t>” no BOL:</a:t>
            </a:r>
            <a:r>
              <a:rPr lang="pt-BR" baseline="0" dirty="0" smtClean="0"/>
              <a:t> </a:t>
            </a:r>
            <a:r>
              <a:rPr lang="pt-BR" baseline="0" dirty="0" err="1" smtClean="0"/>
              <a:t>ms-help</a:t>
            </a:r>
            <a:r>
              <a:rPr lang="pt-BR" baseline="0" dirty="0" smtClean="0"/>
              <a:t>://MS.SQLCC.v10/MS.SQLSVR.v10.</a:t>
            </a:r>
            <a:r>
              <a:rPr lang="pt-BR" baseline="0" dirty="0" err="1" smtClean="0"/>
              <a:t>en</a:t>
            </a:r>
            <a:r>
              <a:rPr lang="pt-BR" baseline="0" dirty="0" smtClean="0"/>
              <a:t>/s10de_6tsql/</a:t>
            </a:r>
            <a:r>
              <a:rPr lang="pt-BR" baseline="0" dirty="0" err="1" smtClean="0"/>
              <a:t>html</a:t>
            </a:r>
            <a:r>
              <a:rPr lang="pt-BR" baseline="0" dirty="0" smtClean="0"/>
              <a:t>/f0d3b95a-8a00-471b-9da4-14cb8f5b045f.</a:t>
            </a:r>
            <a:r>
              <a:rPr lang="pt-BR" baseline="0" dirty="0" err="1" smtClean="0"/>
              <a:t>htm</a:t>
            </a:r>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10</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Using low-level locks, such as row locks, increases concurrency by decreasing the probability that two transactions will request locks on the same piece of data at the same time. Using low-level locks also increases the number of locks and the resources needed to manage them. Using high-level table or page locks lowers overhead, but at the expense of lowering concurrency.</a:t>
            </a:r>
          </a:p>
          <a:p>
            <a:endParaRPr lang="pt-BR" dirty="0" smtClean="0"/>
          </a:p>
          <a:p>
            <a:r>
              <a:rPr lang="en-US" dirty="0" smtClean="0"/>
              <a:t>The Microsoft SQL Server Database Engine uses a dynamic locking strategy to determine the most cost-effective locks. The Database Engine automatically determines what locks are most appropriate when the query is executed, based on the characteristics of the schema and query. For example, to reduce the overhead of locking, the optimizer may choose page-level locks in an index when performing an index scan.</a:t>
            </a:r>
          </a:p>
          <a:p>
            <a:r>
              <a:rPr lang="en-US" dirty="0" smtClean="0"/>
              <a:t>Dynamic locking has the following advantages: </a:t>
            </a:r>
          </a:p>
          <a:p>
            <a:endParaRPr lang="en-US" dirty="0" smtClean="0"/>
          </a:p>
          <a:p>
            <a:pPr lvl="1">
              <a:buFont typeface="Arial" pitchFamily="34" charset="0"/>
              <a:buChar char="•"/>
            </a:pPr>
            <a:r>
              <a:rPr lang="en-US" dirty="0" smtClean="0"/>
              <a:t>Simplified database administration. Database administrators do not have to adjust lock escalation thresholds.</a:t>
            </a:r>
          </a:p>
          <a:p>
            <a:pPr lvl="1">
              <a:buFont typeface="Arial" pitchFamily="34" charset="0"/>
              <a:buChar char="•"/>
            </a:pPr>
            <a:r>
              <a:rPr lang="en-US" dirty="0" smtClean="0"/>
              <a:t>Increased performance. The Database Engine minimizes system overhead by using locks appropriate to the task.</a:t>
            </a:r>
          </a:p>
          <a:p>
            <a:pPr lvl="1">
              <a:buFont typeface="Arial" pitchFamily="34" charset="0"/>
              <a:buChar char="•"/>
            </a:pPr>
            <a:r>
              <a:rPr lang="en-US" dirty="0" smtClean="0"/>
              <a:t>Application developers can concentrate on development. The Database Engine adjusts locking automatically.</a:t>
            </a:r>
            <a:br>
              <a:rPr lang="en-US" dirty="0" smtClean="0"/>
            </a:br>
            <a:endParaRPr lang="en-US" dirty="0" smtClean="0"/>
          </a:p>
          <a:p>
            <a:r>
              <a:rPr lang="en-US" dirty="0" smtClean="0"/>
              <a:t>In SQL Server 2008, the behavior of lock escalation has changed with the introduction of the LOCK_ESCALATION option. For more information, see the LOCK_ESCALATION option of ALTER TABLE.</a:t>
            </a:r>
          </a:p>
          <a:p>
            <a:endParaRPr lang="en-US" dirty="0"/>
          </a:p>
        </p:txBody>
      </p:sp>
      <p:sp>
        <p:nvSpPr>
          <p:cNvPr id="4" name="Espaço Reservado para Número de Slide 3"/>
          <p:cNvSpPr>
            <a:spLocks noGrp="1"/>
          </p:cNvSpPr>
          <p:nvPr>
            <p:ph type="sldNum" idx="10"/>
          </p:nvPr>
        </p:nvSpPr>
        <p:spPr/>
        <p:txBody>
          <a:bodyPr/>
          <a:lstStyle/>
          <a:p>
            <a:pPr>
              <a:defRPr/>
            </a:pPr>
            <a:fld id="{BD41F90F-374D-487B-9820-DBA72415FDD9}" type="slidenum">
              <a:rPr lang="en-US" smtClean="0"/>
              <a:pPr>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85000" lnSpcReduction="20000"/>
          </a:bodyPr>
          <a:lstStyle/>
          <a:p>
            <a:r>
              <a:rPr lang="en-US" dirty="0" smtClean="0"/>
              <a:t>Lock escalation is the process of converting many fine-grain locks into fewer coarse-grain locks, reducing system overhead while increasing the probability of concurrency contention.</a:t>
            </a:r>
          </a:p>
          <a:p>
            <a:r>
              <a:rPr lang="en-US" dirty="0" smtClean="0"/>
              <a:t>As the SQL Server Database Engine acquires low-level locks, it also places intent locks on the objects that contain the lower-level objects:</a:t>
            </a:r>
          </a:p>
          <a:p>
            <a:r>
              <a:rPr lang="en-US" dirty="0" smtClean="0"/>
              <a:t> </a:t>
            </a:r>
          </a:p>
          <a:p>
            <a:pPr>
              <a:buFont typeface="Arial" pitchFamily="34" charset="0"/>
              <a:buChar char="•"/>
            </a:pPr>
            <a:r>
              <a:rPr lang="en-US" dirty="0" smtClean="0"/>
              <a:t> When locking rows or index key ranges, the Database Engine places an intent lock on the pages that contain the rows or keys.</a:t>
            </a:r>
          </a:p>
          <a:p>
            <a:pPr>
              <a:buFont typeface="Arial" pitchFamily="34" charset="0"/>
              <a:buChar char="•"/>
            </a:pPr>
            <a:r>
              <a:rPr lang="en-US" dirty="0" smtClean="0"/>
              <a:t> When locking pages, the Database Engine places an intent lock on the higher level objects that contain the pages. In addition to intent lock on the object, intent page locks are requested on the following objects:</a:t>
            </a:r>
          </a:p>
          <a:p>
            <a:pPr lvl="1">
              <a:buFont typeface="Arial" pitchFamily="34" charset="0"/>
              <a:buChar char="•"/>
            </a:pPr>
            <a:r>
              <a:rPr lang="en-US" dirty="0" smtClean="0"/>
              <a:t>Leaf-level pages of </a:t>
            </a:r>
            <a:r>
              <a:rPr lang="en-US" dirty="0" err="1" smtClean="0"/>
              <a:t>nonclustered</a:t>
            </a:r>
            <a:r>
              <a:rPr lang="en-US" dirty="0" smtClean="0"/>
              <a:t> indexes</a:t>
            </a:r>
          </a:p>
          <a:p>
            <a:pPr lvl="1">
              <a:buFont typeface="Arial" pitchFamily="34" charset="0"/>
              <a:buChar char="•"/>
            </a:pPr>
            <a:r>
              <a:rPr lang="en-US" dirty="0" smtClean="0"/>
              <a:t>Data pages of clustered indexes</a:t>
            </a:r>
          </a:p>
          <a:p>
            <a:pPr lvl="1">
              <a:buFont typeface="Arial" pitchFamily="34" charset="0"/>
              <a:buChar char="•"/>
            </a:pPr>
            <a:r>
              <a:rPr lang="en-US" dirty="0" smtClean="0"/>
              <a:t>Heap data pages</a:t>
            </a:r>
            <a:br>
              <a:rPr lang="en-US" dirty="0" smtClean="0"/>
            </a:br>
            <a:endParaRPr lang="en-US" dirty="0" smtClean="0"/>
          </a:p>
          <a:p>
            <a:r>
              <a:rPr lang="en-US" dirty="0" smtClean="0"/>
              <a:t>The Database Engine might do both row and page locking for the same statement to minimize the number of locks and reduce the likelihood that lock escalation will be necessary. For example, the Database Engine could place page locks on a </a:t>
            </a:r>
            <a:r>
              <a:rPr lang="en-US" dirty="0" err="1" smtClean="0"/>
              <a:t>nonclustered</a:t>
            </a:r>
            <a:r>
              <a:rPr lang="en-US" dirty="0" smtClean="0"/>
              <a:t> index (if enough contiguous keys in the index node are selected to satisfy the query) and row locks on the data.</a:t>
            </a:r>
          </a:p>
          <a:p>
            <a:endParaRPr lang="en-US" dirty="0" smtClean="0"/>
          </a:p>
          <a:p>
            <a:r>
              <a:rPr lang="en-US" dirty="0" smtClean="0"/>
              <a:t>To escalate locks, the Database Engine attempts to change the intent lock on the table to the corresponding full lock, for example, changing an intent exclusive (IX) lock to an exclusive (X) lock, or an intent shared (IS) lock to a shared (S) lock). If the lock escalation attempt succeeds and the full table lock is acquired, then all heap or B-tree, page (PAGE), or row-level (RID) locks held by the transaction on the heap or index are released. If the full lock cannot be acquired, no lock escalation happens at that time and the Database Engine will continue to acquire row, key, or page locks. </a:t>
            </a:r>
          </a:p>
          <a:p>
            <a:endParaRPr lang="en-US" dirty="0" smtClean="0"/>
          </a:p>
          <a:p>
            <a:r>
              <a:rPr lang="en-US" dirty="0" smtClean="0"/>
              <a:t>The Database Engine does not escalate row or key-range locks to page locks, but escalates them directly to table locks. Similarly, page locks are always escalated to table locks. In SQL Server 2008, locking of partitioned tables can escalate to the </a:t>
            </a:r>
            <a:r>
              <a:rPr lang="en-US" dirty="0" err="1" smtClean="0"/>
              <a:t>HoBT</a:t>
            </a:r>
            <a:r>
              <a:rPr lang="en-US" dirty="0" smtClean="0"/>
              <a:t> level for the associated partition instead of to the table lock. A </a:t>
            </a:r>
            <a:r>
              <a:rPr lang="en-US" dirty="0" err="1" smtClean="0"/>
              <a:t>HoBT</a:t>
            </a:r>
            <a:r>
              <a:rPr lang="en-US" dirty="0" smtClean="0"/>
              <a:t>-level lock does not necessarily lock the aligned </a:t>
            </a:r>
            <a:r>
              <a:rPr lang="en-US" dirty="0" err="1" smtClean="0"/>
              <a:t>HoBTs</a:t>
            </a:r>
            <a:r>
              <a:rPr lang="en-US" dirty="0" smtClean="0"/>
              <a:t> for the partition.</a:t>
            </a:r>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12</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apa">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897C303-D4C7-4197-B44E-BE56BBAEFD13}" type="datetimeFigureOut">
              <a:rPr lang="pt-BR" smtClean="0"/>
              <a:pPr/>
              <a:t>03/05/2012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EA6004-0641-4A87-A53A-5C6FAB38DEFC}" type="slidenum">
              <a:rPr lang="pt-BR" smtClean="0"/>
              <a:pPr/>
              <a:t>‹nº›</a:t>
            </a:fld>
            <a:endParaRPr lang="pt-BR"/>
          </a:p>
        </p:txBody>
      </p:sp>
      <p:pic>
        <p:nvPicPr>
          <p:cNvPr id="7" name="Imagem 7" descr="tela_ppt_01.jpg"/>
          <p:cNvPicPr>
            <a:picLocks noChangeAspect="1"/>
          </p:cNvPicPr>
          <p:nvPr userDrawn="1"/>
        </p:nvPicPr>
        <p:blipFill>
          <a:blip r:embed="rId2" cstate="print"/>
          <a:srcRect/>
          <a:stretch>
            <a:fillRect/>
          </a:stretch>
        </p:blipFill>
        <p:spPr bwMode="auto">
          <a:xfrm>
            <a:off x="0" y="1588"/>
            <a:ext cx="10080625" cy="7556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Espaço Reservado para Texto 26"/>
          <p:cNvSpPr>
            <a:spLocks noGrp="1"/>
          </p:cNvSpPr>
          <p:nvPr>
            <p:ph type="body" sz="quarter" idx="14" hasCustomPrompt="1"/>
          </p:nvPr>
        </p:nvSpPr>
        <p:spPr>
          <a:xfrm>
            <a:off x="428596" y="1000107"/>
            <a:ext cx="7072362" cy="571505"/>
          </a:xfrm>
        </p:spPr>
        <p:txBody>
          <a:bodyPr>
            <a:noAutofit/>
          </a:bodyPr>
          <a:lstStyle>
            <a:lvl1pPr marL="0">
              <a:buFontTx/>
              <a:buNone/>
              <a:defRPr sz="2400" baseline="0">
                <a:solidFill>
                  <a:schemeClr val="tx2"/>
                </a:solidFill>
                <a:latin typeface="+mj-lt"/>
              </a:defRPr>
            </a:lvl1pPr>
          </a:lstStyle>
          <a:p>
            <a:pPr lvl="0"/>
            <a:r>
              <a:rPr lang="pt-BR" dirty="0" smtClean="0"/>
              <a:t>Arquitetura, estruturas de armazenamento e funcionamento interno</a:t>
            </a:r>
            <a:endParaRPr lang="pt-BR" dirty="0"/>
          </a:p>
        </p:txBody>
      </p:sp>
      <p:sp>
        <p:nvSpPr>
          <p:cNvPr id="34" name="CaixaDeTexto 33"/>
          <p:cNvSpPr txBox="1"/>
          <p:nvPr userDrawn="1"/>
        </p:nvSpPr>
        <p:spPr>
          <a:xfrm>
            <a:off x="428596" y="428604"/>
            <a:ext cx="3929090" cy="571504"/>
          </a:xfrm>
          <a:prstGeom prst="rect">
            <a:avLst/>
          </a:prstGeom>
          <a:noFill/>
        </p:spPr>
        <p:txBody>
          <a:bodyPr wrap="square" rtlCol="0">
            <a:noAutofit/>
          </a:bodyPr>
          <a:lstStyle/>
          <a:p>
            <a:r>
              <a:rPr lang="pt-BR" sz="3200" b="1" cap="none" spc="0" dirty="0" smtClean="0">
                <a:ln w="1905"/>
                <a:solidFill>
                  <a:schemeClr val="tx2"/>
                </a:solidFill>
                <a:effectLst>
                  <a:outerShdw blurRad="38100" dist="38100" dir="2700000" algn="tl">
                    <a:srgbClr val="000000">
                      <a:alpha val="43137"/>
                    </a:srgbClr>
                  </a:outerShdw>
                </a:effectLst>
                <a:latin typeface="Euphemia" pitchFamily="34" charset="0"/>
              </a:rPr>
              <a:t>SQL</a:t>
            </a:r>
            <a:r>
              <a:rPr lang="pt-BR" sz="3200" b="1" cap="none" spc="0" baseline="0" dirty="0" smtClean="0">
                <a:ln w="1905"/>
                <a:solidFill>
                  <a:schemeClr val="tx2"/>
                </a:solidFill>
                <a:effectLst>
                  <a:outerShdw blurRad="38100" dist="38100" dir="2700000" algn="tl">
                    <a:srgbClr val="000000">
                      <a:alpha val="43137"/>
                    </a:srgbClr>
                  </a:outerShdw>
                </a:effectLst>
                <a:latin typeface="Euphemia" pitchFamily="34" charset="0"/>
              </a:rPr>
              <a:t> Server 2008</a:t>
            </a:r>
            <a:endParaRPr lang="pt-BR" sz="3200" b="1" cap="none" spc="0" dirty="0">
              <a:ln w="1905"/>
              <a:solidFill>
                <a:schemeClr val="tx2"/>
              </a:solidFill>
              <a:effectLst>
                <a:outerShdw blurRad="38100" dist="38100" dir="2700000" algn="tl">
                  <a:srgbClr val="000000">
                    <a:alpha val="43137"/>
                  </a:srgbClr>
                </a:outerShdw>
              </a:effectLst>
              <a:latin typeface="Euphemia" pitchFamily="34" charset="0"/>
            </a:endParaRPr>
          </a:p>
        </p:txBody>
      </p:sp>
      <p:pic>
        <p:nvPicPr>
          <p:cNvPr id="1026" name="Picture 2"/>
          <p:cNvPicPr>
            <a:picLocks noChangeAspect="1" noChangeArrowheads="1"/>
          </p:cNvPicPr>
          <p:nvPr userDrawn="1"/>
        </p:nvPicPr>
        <p:blipFill>
          <a:blip r:embed="rId3" cstate="print"/>
          <a:stretch>
            <a:fillRect/>
          </a:stretch>
        </p:blipFill>
        <p:spPr bwMode="auto">
          <a:xfrm>
            <a:off x="3786182" y="3465950"/>
            <a:ext cx="1676400" cy="1040524"/>
          </a:xfrm>
          <a:prstGeom prst="rect">
            <a:avLst/>
          </a:prstGeom>
          <a:noFill/>
          <a:ln w="9525">
            <a:noFill/>
            <a:miter lim="800000"/>
            <a:headEnd/>
            <a:tailEnd/>
          </a:ln>
          <a:effectLst/>
        </p:spPr>
      </p:pic>
      <p:sp>
        <p:nvSpPr>
          <p:cNvPr id="13" name="CaixaDeTexto 12"/>
          <p:cNvSpPr txBox="1"/>
          <p:nvPr userDrawn="1"/>
        </p:nvSpPr>
        <p:spPr>
          <a:xfrm>
            <a:off x="357158" y="5000636"/>
            <a:ext cx="8429684" cy="714380"/>
          </a:xfrm>
          <a:prstGeom prst="rect">
            <a:avLst/>
          </a:prstGeom>
          <a:noFill/>
        </p:spPr>
        <p:txBody>
          <a:bodyPr wrap="square" rtlCol="0">
            <a:noAutofit/>
          </a:bodyPr>
          <a:lstStyle/>
          <a:p>
            <a:pPr algn="ct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Módulo </a:t>
            </a: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07 </a:t>
            </a: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 Gerenciamento</a:t>
            </a:r>
            <a:r>
              <a:rPr lang="pt-BR" sz="3200" b="1" cap="none" spc="0" baseline="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 de concorrência</a:t>
            </a:r>
          </a:p>
          <a:p>
            <a:pPr algn="ctr"/>
            <a:endParaRPr lang="pt-BR" sz="3200" b="1" cap="none" spc="0" dirty="0">
              <a:ln w="1905"/>
              <a:solidFill>
                <a:schemeClr val="tx2">
                  <a:lumMod val="75000"/>
                </a:schemeClr>
              </a:solidFill>
              <a:effectLst>
                <a:outerShdw blurRad="38100" dist="38100" dir="2700000" algn="tl">
                  <a:srgbClr val="000000">
                    <a:alpha val="43137"/>
                  </a:srgbClr>
                </a:outerShdw>
              </a:effectLst>
              <a:latin typeface="Euphemi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2844" y="357190"/>
            <a:ext cx="9001156" cy="714356"/>
          </a:xfrm>
        </p:spPr>
        <p:txBody>
          <a:bodyPr>
            <a:noAutofit/>
          </a:bodyPr>
          <a:lstStyle>
            <a:lvl1pPr algn="l">
              <a:defRPr sz="3600" b="1" cap="none" spc="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Clique para editar o estilo do título mestre</a:t>
            </a:r>
            <a:endParaRPr lang="pt-BR" dirty="0"/>
          </a:p>
        </p:txBody>
      </p:sp>
      <p:sp>
        <p:nvSpPr>
          <p:cNvPr id="9" name="CaixaDeTexto 8"/>
          <p:cNvSpPr txBox="1"/>
          <p:nvPr userDrawn="1"/>
        </p:nvSpPr>
        <p:spPr>
          <a:xfrm>
            <a:off x="103103" y="6423046"/>
            <a:ext cx="7826483" cy="369332"/>
          </a:xfrm>
          <a:prstGeom prst="rect">
            <a:avLst/>
          </a:prstGeom>
          <a:noFill/>
        </p:spPr>
        <p:txBody>
          <a:bodyPr wrap="square" rtlCol="0">
            <a:noAutofit/>
          </a:bodyPr>
          <a:lstStyle/>
          <a:p>
            <a:r>
              <a:rPr lang="pt-BR" sz="1600" b="1" dirty="0" smtClean="0">
                <a:solidFill>
                  <a:schemeClr val="tx2"/>
                </a:solidFill>
              </a:rPr>
              <a:t>Módulo </a:t>
            </a:r>
            <a:r>
              <a:rPr lang="pt-BR" sz="1600" b="1" dirty="0" smtClean="0">
                <a:solidFill>
                  <a:schemeClr val="tx2"/>
                </a:solidFill>
              </a:rPr>
              <a:t>07|</a:t>
            </a:r>
            <a:r>
              <a:rPr lang="pt-BR" sz="1600" b="0" dirty="0" smtClean="0">
                <a:solidFill>
                  <a:schemeClr val="tx2"/>
                </a:solidFill>
              </a:rPr>
              <a:t> </a:t>
            </a:r>
            <a:r>
              <a:rPr lang="pt-BR" sz="1600" b="0" dirty="0" smtClean="0">
                <a:solidFill>
                  <a:schemeClr val="tx2"/>
                </a:solidFill>
              </a:rPr>
              <a:t>Gerenciamento</a:t>
            </a:r>
            <a:r>
              <a:rPr lang="pt-BR" sz="1600" b="0" baseline="0" dirty="0" smtClean="0">
                <a:solidFill>
                  <a:schemeClr val="tx2"/>
                </a:solidFill>
              </a:rPr>
              <a:t> de concorrência</a:t>
            </a:r>
          </a:p>
          <a:p>
            <a:endParaRPr lang="pt-BR" sz="1600" b="0" dirty="0">
              <a:solidFill>
                <a:schemeClr val="tx2"/>
              </a:solidFill>
            </a:endParaRPr>
          </a:p>
        </p:txBody>
      </p:sp>
      <p:sp>
        <p:nvSpPr>
          <p:cNvPr id="6" name="Espaço Reservado para Texto 5"/>
          <p:cNvSpPr>
            <a:spLocks noGrp="1"/>
          </p:cNvSpPr>
          <p:nvPr>
            <p:ph type="body" sz="quarter" idx="10"/>
          </p:nvPr>
        </p:nvSpPr>
        <p:spPr>
          <a:xfrm>
            <a:off x="357188" y="1428750"/>
            <a:ext cx="8358187" cy="4429125"/>
          </a:xfrm>
        </p:spPr>
        <p:txBody>
          <a:bodyPr/>
          <a:lstStyle>
            <a:lvl1pPr>
              <a:buFontTx/>
              <a:buBlip>
                <a:blip r:embed="rId3"/>
              </a:buBlip>
              <a:defRPr sz="3000" b="1">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42844" y="2858660"/>
            <a:ext cx="9001156" cy="714356"/>
          </a:xfrm>
        </p:spPr>
        <p:txBody>
          <a:bodyPr>
            <a:noAutofit/>
          </a:bodyPr>
          <a:lstStyle>
            <a:lvl1pPr algn="l">
              <a:defRPr sz="3600" b="1" cap="none" spc="0" baseline="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Seção do módulo</a:t>
            </a:r>
            <a:endParaRPr lang="pt-BR" dirty="0"/>
          </a:p>
        </p:txBody>
      </p:sp>
      <p:sp>
        <p:nvSpPr>
          <p:cNvPr id="9" name="CaixaDeTexto 8"/>
          <p:cNvSpPr txBox="1"/>
          <p:nvPr userDrawn="1"/>
        </p:nvSpPr>
        <p:spPr>
          <a:xfrm>
            <a:off x="103103" y="6423046"/>
            <a:ext cx="7826483" cy="369332"/>
          </a:xfrm>
          <a:prstGeom prst="rect">
            <a:avLst/>
          </a:prstGeom>
          <a:noFill/>
        </p:spPr>
        <p:txBody>
          <a:bodyPr wrap="square" rtlCol="0">
            <a:noAutofit/>
          </a:bodyPr>
          <a:lstStyle/>
          <a:p>
            <a:r>
              <a:rPr lang="pt-BR" sz="1600" b="1" dirty="0" smtClean="0">
                <a:solidFill>
                  <a:schemeClr val="tx2"/>
                </a:solidFill>
              </a:rPr>
              <a:t>Módulo 05|</a:t>
            </a:r>
            <a:r>
              <a:rPr lang="pt-BR" sz="1600" b="0" dirty="0" smtClean="0">
                <a:solidFill>
                  <a:schemeClr val="tx2"/>
                </a:solidFill>
              </a:rPr>
              <a:t> Tabelas</a:t>
            </a:r>
            <a:endParaRPr lang="pt-BR" sz="1600" b="0" dirty="0">
              <a:solidFill>
                <a:schemeClr val="tx2"/>
              </a:solidFill>
            </a:endParaRPr>
          </a:p>
        </p:txBody>
      </p:sp>
      <p:sp>
        <p:nvSpPr>
          <p:cNvPr id="6" name="Espaço Reservado para Texto 5"/>
          <p:cNvSpPr>
            <a:spLocks noGrp="1"/>
          </p:cNvSpPr>
          <p:nvPr>
            <p:ph type="body" sz="quarter" idx="10" hasCustomPrompt="1"/>
          </p:nvPr>
        </p:nvSpPr>
        <p:spPr>
          <a:xfrm>
            <a:off x="357188" y="3933056"/>
            <a:ext cx="8358187" cy="1924819"/>
          </a:xfrm>
        </p:spPr>
        <p:txBody>
          <a:bodyPr/>
          <a:lstStyle>
            <a:lvl1pPr>
              <a:buFontTx/>
              <a:buNone/>
              <a:defRPr sz="3000" b="1" baseline="0">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descrever a seção, se necessário</a:t>
            </a:r>
          </a:p>
          <a:p>
            <a:pPr lvl="0"/>
            <a:endParaRPr lang="pt-BR"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da demonstração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da demonstração</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03/05/2012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pic>
        <p:nvPicPr>
          <p:cNvPr id="5122" name="Picture 2" descr="C:\Users\altair.junior.SRNIMBUS\Documents\Sr.Nimbus\Apresentações + vinhetas\Apresentações telas para ppt\Monitor.png"/>
          <p:cNvPicPr>
            <a:picLocks noChangeAspect="1" noChangeArrowheads="1"/>
          </p:cNvPicPr>
          <p:nvPr userDrawn="1"/>
        </p:nvPicPr>
        <p:blipFill>
          <a:blip r:embed="rId3" cstate="print"/>
          <a:srcRect/>
          <a:stretch>
            <a:fillRect/>
          </a:stretch>
        </p:blipFill>
        <p:spPr bwMode="auto">
          <a:xfrm>
            <a:off x="500034" y="-142900"/>
            <a:ext cx="3929090" cy="3929090"/>
          </a:xfrm>
          <a:prstGeom prst="rect">
            <a:avLst/>
          </a:prstGeom>
          <a:noFill/>
        </p:spPr>
      </p:pic>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Demo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úvida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A897C303-D4C7-4197-B44E-BE56BBAEFD13}" type="datetimeFigureOut">
              <a:rPr lang="pt-BR" smtClean="0"/>
              <a:pPr/>
              <a:t>03/05/2012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Dúvidas</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2" descr="C:\Users\altair.junior.SRNIMBUS\Documents\Sr.Nimbus\Imagens Sr.Nimbus\Apresentações\Perguntas.png"/>
          <p:cNvPicPr>
            <a:picLocks noChangeAspect="1" noChangeArrowheads="1"/>
          </p:cNvPicPr>
          <p:nvPr userDrawn="1"/>
        </p:nvPicPr>
        <p:blipFill>
          <a:blip r:embed="rId3" cstate="print"/>
          <a:srcRect/>
          <a:stretch>
            <a:fillRect/>
          </a:stretch>
        </p:blipFill>
        <p:spPr bwMode="auto">
          <a:xfrm>
            <a:off x="785786" y="428604"/>
            <a:ext cx="3416559" cy="4357694"/>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do laboratório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do laboratório0</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03/05/2012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Laboratório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4" descr="C:\Users\altair.junior.SRNIMBUS\Documents\Sr.Nimbus\Imagens Sr.Nimbus\Apresentações\Science.png"/>
          <p:cNvPicPr>
            <a:picLocks noChangeAspect="1" noChangeArrowheads="1"/>
          </p:cNvPicPr>
          <p:nvPr userDrawn="1"/>
        </p:nvPicPr>
        <p:blipFill>
          <a:blip r:embed="rId3" cstate="print"/>
          <a:srcRect/>
          <a:stretch>
            <a:fillRect/>
          </a:stretch>
        </p:blipFill>
        <p:spPr bwMode="auto">
          <a:xfrm>
            <a:off x="642910" y="357166"/>
            <a:ext cx="3173413" cy="316388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78787153-7099-47CB-9E6F-8A7C378EE2AD}"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C303-D4C7-4197-B44E-BE56BBAEFD13}" type="datetimeFigureOut">
              <a:rPr lang="pt-BR" smtClean="0"/>
              <a:pPr/>
              <a:t>03/05/2012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A6004-0641-4A87-A53A-5C6FAB38DEFC}"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8" r:id="rId4"/>
    <p:sldLayoutId id="2147483674" r:id="rId5"/>
    <p:sldLayoutId id="2147483675" r:id="rId6"/>
    <p:sldLayoutId id="2147483676" r:id="rId7"/>
    <p:sldLayoutId id="2147483677" r:id="rId8"/>
  </p:sldLayoutIdLst>
  <p:txStyles>
    <p:titleStyle>
      <a:lvl1pPr algn="ctr" defTabSz="914400" rtl="0" eaLnBrk="1" latinLnBrk="0" hangingPunct="1">
        <a:spcBef>
          <a:spcPct val="0"/>
        </a:spcBef>
        <a:buNone/>
        <a:defRPr sz="3000" b="1" kern="1200">
          <a:solidFill>
            <a:schemeClr val="accent1">
              <a:lumMod val="75000"/>
            </a:schemeClr>
          </a:solidFill>
          <a:latin typeface="Euphemia UCA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DMVs</a:t>
            </a:r>
            <a:r>
              <a:rPr lang="pt-BR" dirty="0" smtClean="0"/>
              <a:t> relacionadas</a:t>
            </a:r>
            <a:endParaRPr lang="pt-BR" dirty="0"/>
          </a:p>
        </p:txBody>
      </p:sp>
      <p:sp>
        <p:nvSpPr>
          <p:cNvPr id="3" name="Espaço Reservado para Texto 2"/>
          <p:cNvSpPr>
            <a:spLocks noGrp="1"/>
          </p:cNvSpPr>
          <p:nvPr>
            <p:ph type="body" sz="quarter" idx="10"/>
          </p:nvPr>
        </p:nvSpPr>
        <p:spPr/>
        <p:txBody>
          <a:bodyPr/>
          <a:lstStyle/>
          <a:p>
            <a:r>
              <a:rPr lang="pt-BR" dirty="0" err="1" smtClean="0"/>
              <a:t>sys</a:t>
            </a:r>
            <a:r>
              <a:rPr lang="pt-BR" dirty="0" smtClean="0"/>
              <a:t>.</a:t>
            </a:r>
            <a:r>
              <a:rPr lang="pt-BR" dirty="0" err="1" smtClean="0"/>
              <a:t>dm_tran_locks</a:t>
            </a:r>
            <a:endParaRPr lang="pt-BR" dirty="0" smtClean="0"/>
          </a:p>
          <a:p>
            <a:r>
              <a:rPr lang="pt-BR" dirty="0" err="1" smtClean="0"/>
              <a:t>sys</a:t>
            </a:r>
            <a:r>
              <a:rPr lang="pt-BR" dirty="0" smtClean="0"/>
              <a:t>.</a:t>
            </a:r>
            <a:r>
              <a:rPr lang="pt-BR" dirty="0" err="1" smtClean="0"/>
              <a:t>dm_tran_session_transactions</a:t>
            </a:r>
            <a:r>
              <a:rPr lang="pt-BR" dirty="0" smtClean="0"/>
              <a:t> </a:t>
            </a:r>
          </a:p>
          <a:p>
            <a:r>
              <a:rPr lang="pt-BR" dirty="0" err="1" smtClean="0"/>
              <a:t>sys</a:t>
            </a:r>
            <a:r>
              <a:rPr lang="pt-BR" dirty="0" smtClean="0"/>
              <a:t>.</a:t>
            </a:r>
            <a:r>
              <a:rPr lang="pt-BR" dirty="0" err="1" smtClean="0"/>
              <a:t>dm_tran_active_transactions</a:t>
            </a:r>
            <a:r>
              <a:rPr lang="pt-BR" dirty="0" smtClean="0"/>
              <a:t> </a:t>
            </a:r>
          </a:p>
          <a:p>
            <a:r>
              <a:rPr lang="pt-BR" dirty="0" err="1" smtClean="0"/>
              <a:t>Sys</a:t>
            </a:r>
            <a:r>
              <a:rPr lang="pt-BR" dirty="0" smtClean="0"/>
              <a:t>.</a:t>
            </a:r>
            <a:r>
              <a:rPr lang="pt-BR" dirty="0" err="1" smtClean="0"/>
              <a:t>syslockinfo</a:t>
            </a:r>
            <a:r>
              <a:rPr lang="pt-BR" dirty="0" smtClean="0"/>
              <a:t> (compatibilidade)</a:t>
            </a:r>
          </a:p>
          <a:p>
            <a:r>
              <a:rPr lang="pt-BR" dirty="0" smtClean="0"/>
              <a:t>(</a:t>
            </a:r>
            <a:r>
              <a:rPr lang="pt-BR" dirty="0" err="1" smtClean="0"/>
              <a:t>sp_lock</a:t>
            </a:r>
            <a:r>
              <a:rPr lang="pt-BR" dirty="0" smtClean="0"/>
              <a:t>)</a:t>
            </a:r>
          </a:p>
          <a:p>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1048342" y="4346395"/>
            <a:ext cx="6769440" cy="1752665"/>
            <a:chOff x="525" y="2880"/>
            <a:chExt cx="4701" cy="1217"/>
          </a:xfrm>
        </p:grpSpPr>
        <p:sp>
          <p:nvSpPr>
            <p:cNvPr id="6" name="AutoShape 4"/>
            <p:cNvSpPr>
              <a:spLocks noChangeArrowheads="1"/>
            </p:cNvSpPr>
            <p:nvPr/>
          </p:nvSpPr>
          <p:spPr bwMode="auto">
            <a:xfrm>
              <a:off x="991" y="2906"/>
              <a:ext cx="3880" cy="840"/>
            </a:xfrm>
            <a:prstGeom prst="rtTriangle">
              <a:avLst/>
            </a:prstGeom>
            <a:gradFill rotWithShape="0">
              <a:gsLst>
                <a:gs pos="0">
                  <a:srgbClr val="FFFF00"/>
                </a:gs>
                <a:gs pos="100000">
                  <a:srgbClr val="FFFF00">
                    <a:gamma/>
                    <a:shade val="46275"/>
                    <a:invGamma/>
                  </a:srgbClr>
                </a:gs>
              </a:gsLst>
              <a:lin ang="5400000" scaled="1"/>
            </a:gradFill>
            <a:ln w="6350">
              <a:solidFill>
                <a:schemeClr val="tx1"/>
              </a:solidFill>
              <a:miter lim="800000"/>
              <a:headEnd type="none" w="sm" len="sm"/>
              <a:tailEnd type="none" w="sm" len="sm"/>
            </a:ln>
            <a:effectLst/>
          </p:spPr>
          <p:txBody>
            <a:bodyPr wrap="none" anchor="ctr"/>
            <a:lstStyle/>
            <a:p>
              <a:pPr algn="ctr"/>
              <a:r>
                <a:rPr lang="pt-BR" sz="2500" b="1" dirty="0" smtClean="0">
                  <a:solidFill>
                    <a:schemeClr val="bg1"/>
                  </a:solidFill>
                  <a:effectLst>
                    <a:outerShdw blurRad="38100" dist="38100" dir="2700000" algn="tl">
                      <a:srgbClr val="000000"/>
                    </a:outerShdw>
                  </a:effectLst>
                  <a:latin typeface="Arial" charset="0"/>
                </a:rPr>
                <a:t>Custo bloqueio</a:t>
              </a:r>
              <a:endParaRPr lang="pt-BR" b="1" dirty="0">
                <a:solidFill>
                  <a:schemeClr val="bg1"/>
                </a:solidFill>
                <a:effectLst>
                  <a:outerShdw blurRad="38100" dist="38100" dir="2700000" algn="tl">
                    <a:srgbClr val="000000"/>
                  </a:outerShdw>
                </a:effectLst>
                <a:latin typeface="Arial" charset="0"/>
              </a:endParaRPr>
            </a:p>
          </p:txBody>
        </p:sp>
        <p:sp>
          <p:nvSpPr>
            <p:cNvPr id="7" name="AutoShape 5"/>
            <p:cNvSpPr>
              <a:spLocks noChangeArrowheads="1"/>
            </p:cNvSpPr>
            <p:nvPr/>
          </p:nvSpPr>
          <p:spPr bwMode="auto">
            <a:xfrm flipH="1" flipV="1">
              <a:off x="991" y="2880"/>
              <a:ext cx="3880" cy="839"/>
            </a:xfrm>
            <a:prstGeom prst="rtTriangle">
              <a:avLst/>
            </a:prstGeom>
            <a:gradFill rotWithShape="0">
              <a:gsLst>
                <a:gs pos="0">
                  <a:srgbClr val="66FF99">
                    <a:gamma/>
                    <a:shade val="46275"/>
                    <a:invGamma/>
                  </a:srgbClr>
                </a:gs>
                <a:gs pos="100000">
                  <a:srgbClr val="66FF99"/>
                </a:gs>
              </a:gsLst>
              <a:lin ang="5400000" scaled="1"/>
            </a:gradFill>
            <a:ln w="6350">
              <a:solidFill>
                <a:schemeClr val="tx1"/>
              </a:solidFill>
              <a:miter lim="800000"/>
              <a:headEnd type="none" w="sm" len="sm"/>
              <a:tailEnd type="none" w="sm" len="sm"/>
            </a:ln>
            <a:effectLst/>
          </p:spPr>
          <p:txBody>
            <a:bodyPr rot="10800000" wrap="none" anchor="ctr"/>
            <a:lstStyle/>
            <a:p>
              <a:pPr algn="ctr"/>
              <a:r>
                <a:rPr lang="pt-BR" sz="2500" b="1" dirty="0" smtClean="0">
                  <a:solidFill>
                    <a:schemeClr val="bg1"/>
                  </a:solidFill>
                  <a:latin typeface="Arial" charset="0"/>
                </a:rPr>
                <a:t>Custo concorrência</a:t>
              </a:r>
              <a:endParaRPr lang="pt-BR" sz="2500" b="1" dirty="0">
                <a:solidFill>
                  <a:schemeClr val="bg1"/>
                </a:solidFill>
                <a:latin typeface="Arial" charset="0"/>
              </a:endParaRPr>
            </a:p>
          </p:txBody>
        </p:sp>
        <p:sp>
          <p:nvSpPr>
            <p:cNvPr id="8" name="Text Box 6"/>
            <p:cNvSpPr txBox="1">
              <a:spLocks noChangeArrowheads="1"/>
            </p:cNvSpPr>
            <p:nvPr/>
          </p:nvSpPr>
          <p:spPr bwMode="auto">
            <a:xfrm>
              <a:off x="708" y="3841"/>
              <a:ext cx="556" cy="256"/>
            </a:xfrm>
            <a:prstGeom prst="rect">
              <a:avLst/>
            </a:prstGeom>
            <a:noFill/>
            <a:ln w="12700">
              <a:noFill/>
              <a:miter lim="800000"/>
              <a:headEnd type="none" w="sm" len="sm"/>
              <a:tailEnd type="none" w="sm" len="sm"/>
            </a:ln>
            <a:effectLst/>
          </p:spPr>
          <p:txBody>
            <a:bodyPr wrap="none" anchor="ctr">
              <a:spAutoFit/>
            </a:bodyPr>
            <a:lstStyle/>
            <a:p>
              <a:pPr algn="ctr"/>
              <a:r>
                <a:rPr lang="pt-BR" b="1" dirty="0" smtClean="0">
                  <a:latin typeface="Arial" charset="0"/>
                </a:rPr>
                <a:t>Linha</a:t>
              </a:r>
              <a:endParaRPr lang="pt-BR" b="1" dirty="0">
                <a:latin typeface="Arial" charset="0"/>
              </a:endParaRPr>
            </a:p>
          </p:txBody>
        </p:sp>
        <p:sp>
          <p:nvSpPr>
            <p:cNvPr id="9" name="Text Box 7"/>
            <p:cNvSpPr txBox="1">
              <a:spLocks noChangeArrowheads="1"/>
            </p:cNvSpPr>
            <p:nvPr/>
          </p:nvSpPr>
          <p:spPr bwMode="auto">
            <a:xfrm>
              <a:off x="2561" y="3841"/>
              <a:ext cx="654" cy="256"/>
            </a:xfrm>
            <a:prstGeom prst="rect">
              <a:avLst/>
            </a:prstGeom>
            <a:noFill/>
            <a:ln w="12700">
              <a:noFill/>
              <a:miter lim="800000"/>
              <a:headEnd type="none" w="sm" len="sm"/>
              <a:tailEnd type="none" w="sm" len="sm"/>
            </a:ln>
            <a:effectLst/>
          </p:spPr>
          <p:txBody>
            <a:bodyPr wrap="none" anchor="ctr">
              <a:spAutoFit/>
            </a:bodyPr>
            <a:lstStyle/>
            <a:p>
              <a:pPr algn="ctr"/>
              <a:r>
                <a:rPr lang="pt-BR" b="1" dirty="0" smtClean="0">
                  <a:latin typeface="Arial" charset="0"/>
                </a:rPr>
                <a:t>Página</a:t>
              </a:r>
              <a:endParaRPr lang="pt-BR" b="1" dirty="0">
                <a:latin typeface="Arial" charset="0"/>
              </a:endParaRPr>
            </a:p>
          </p:txBody>
        </p:sp>
        <p:sp>
          <p:nvSpPr>
            <p:cNvPr id="10" name="Text Box 8"/>
            <p:cNvSpPr txBox="1">
              <a:spLocks noChangeArrowheads="1"/>
            </p:cNvSpPr>
            <p:nvPr/>
          </p:nvSpPr>
          <p:spPr bwMode="auto">
            <a:xfrm>
              <a:off x="4602" y="3841"/>
              <a:ext cx="624" cy="256"/>
            </a:xfrm>
            <a:prstGeom prst="rect">
              <a:avLst/>
            </a:prstGeom>
            <a:noFill/>
            <a:ln w="12700">
              <a:noFill/>
              <a:miter lim="800000"/>
              <a:headEnd type="none" w="sm" len="sm"/>
              <a:tailEnd type="none" w="sm" len="sm"/>
            </a:ln>
            <a:effectLst/>
          </p:spPr>
          <p:txBody>
            <a:bodyPr wrap="none" anchor="ctr">
              <a:spAutoFit/>
            </a:bodyPr>
            <a:lstStyle/>
            <a:p>
              <a:pPr algn="ctr"/>
              <a:r>
                <a:rPr lang="pt-BR" b="1" dirty="0" smtClean="0">
                  <a:latin typeface="Arial" charset="0"/>
                </a:rPr>
                <a:t>Tabela</a:t>
              </a:r>
              <a:endParaRPr lang="pt-BR" b="1" dirty="0">
                <a:latin typeface="Arial" charset="0"/>
              </a:endParaRPr>
            </a:p>
          </p:txBody>
        </p:sp>
        <p:sp>
          <p:nvSpPr>
            <p:cNvPr id="11" name="Line 9"/>
            <p:cNvSpPr>
              <a:spLocks noChangeShapeType="1"/>
            </p:cNvSpPr>
            <p:nvPr/>
          </p:nvSpPr>
          <p:spPr bwMode="auto">
            <a:xfrm>
              <a:off x="1217" y="3959"/>
              <a:ext cx="1398" cy="0"/>
            </a:xfrm>
            <a:prstGeom prst="line">
              <a:avLst/>
            </a:prstGeom>
            <a:noFill/>
            <a:ln w="38100">
              <a:solidFill>
                <a:schemeClr val="tx1"/>
              </a:solidFill>
              <a:round/>
              <a:headEnd type="triangle" w="lg" len="med"/>
              <a:tailEnd type="triangle" w="lg" len="med"/>
            </a:ln>
            <a:effectLst/>
          </p:spPr>
          <p:txBody>
            <a:bodyPr wrap="none" anchor="ctr">
              <a:spAutoFit/>
            </a:bodyPr>
            <a:lstStyle/>
            <a:p>
              <a:endParaRPr lang="pt-BR"/>
            </a:p>
          </p:txBody>
        </p:sp>
        <p:sp>
          <p:nvSpPr>
            <p:cNvPr id="12" name="Line 10"/>
            <p:cNvSpPr>
              <a:spLocks noChangeShapeType="1"/>
            </p:cNvSpPr>
            <p:nvPr/>
          </p:nvSpPr>
          <p:spPr bwMode="auto">
            <a:xfrm>
              <a:off x="3157" y="3959"/>
              <a:ext cx="1444" cy="0"/>
            </a:xfrm>
            <a:prstGeom prst="line">
              <a:avLst/>
            </a:prstGeom>
            <a:noFill/>
            <a:ln w="38100">
              <a:solidFill>
                <a:schemeClr val="tx1"/>
              </a:solidFill>
              <a:round/>
              <a:headEnd type="triangle" w="lg" len="med"/>
              <a:tailEnd type="triangle" w="lg" len="med"/>
            </a:ln>
            <a:effectLst/>
          </p:spPr>
          <p:txBody>
            <a:bodyPr anchor="ctr">
              <a:spAutoFit/>
            </a:bodyPr>
            <a:lstStyle/>
            <a:p>
              <a:endParaRPr lang="pt-BR"/>
            </a:p>
          </p:txBody>
        </p:sp>
        <p:sp>
          <p:nvSpPr>
            <p:cNvPr id="13" name="Line 11"/>
            <p:cNvSpPr>
              <a:spLocks noChangeShapeType="1"/>
            </p:cNvSpPr>
            <p:nvPr/>
          </p:nvSpPr>
          <p:spPr bwMode="auto">
            <a:xfrm flipV="1">
              <a:off x="766" y="2959"/>
              <a:ext cx="0" cy="760"/>
            </a:xfrm>
            <a:prstGeom prst="line">
              <a:avLst/>
            </a:prstGeom>
            <a:noFill/>
            <a:ln w="25400">
              <a:solidFill>
                <a:schemeClr val="tx1"/>
              </a:solidFill>
              <a:round/>
              <a:headEnd type="none" w="sm" len="sm"/>
              <a:tailEnd type="triangle" w="sm" len="sm"/>
            </a:ln>
            <a:effectLst/>
          </p:spPr>
          <p:txBody>
            <a:bodyPr wrap="none" anchor="ctr">
              <a:spAutoFit/>
            </a:bodyPr>
            <a:lstStyle/>
            <a:p>
              <a:endParaRPr lang="pt-BR"/>
            </a:p>
          </p:txBody>
        </p:sp>
        <p:sp>
          <p:nvSpPr>
            <p:cNvPr id="14" name="Text Box 12"/>
            <p:cNvSpPr txBox="1">
              <a:spLocks noChangeArrowheads="1"/>
            </p:cNvSpPr>
            <p:nvPr/>
          </p:nvSpPr>
          <p:spPr bwMode="auto">
            <a:xfrm rot="16200000">
              <a:off x="362" y="3200"/>
              <a:ext cx="582" cy="256"/>
            </a:xfrm>
            <a:prstGeom prst="rect">
              <a:avLst/>
            </a:prstGeom>
            <a:noFill/>
            <a:ln w="12700">
              <a:noFill/>
              <a:miter lim="800000"/>
              <a:headEnd type="none" w="sm" len="sm"/>
              <a:tailEnd type="none" w="sm" len="sm"/>
            </a:ln>
            <a:effectLst/>
          </p:spPr>
          <p:txBody>
            <a:bodyPr wrap="none" anchor="ctr">
              <a:spAutoFit/>
            </a:bodyPr>
            <a:lstStyle/>
            <a:p>
              <a:pPr algn="ctr"/>
              <a:r>
                <a:rPr lang="pt-BR" b="1" dirty="0" smtClean="0">
                  <a:latin typeface="Arial" charset="0"/>
                </a:rPr>
                <a:t>Custo</a:t>
              </a:r>
              <a:endParaRPr lang="pt-BR" b="1" dirty="0">
                <a:latin typeface="Arial" charset="0"/>
              </a:endParaRPr>
            </a:p>
          </p:txBody>
        </p:sp>
      </p:grpSp>
      <p:sp>
        <p:nvSpPr>
          <p:cNvPr id="15" name="Título 14"/>
          <p:cNvSpPr>
            <a:spLocks noGrp="1"/>
          </p:cNvSpPr>
          <p:nvPr>
            <p:ph type="title"/>
          </p:nvPr>
        </p:nvSpPr>
        <p:spPr/>
        <p:txBody>
          <a:bodyPr/>
          <a:lstStyle/>
          <a:p>
            <a:r>
              <a:rPr lang="pt-BR" dirty="0" smtClean="0"/>
              <a:t>Bloqueios dinâmicos</a:t>
            </a:r>
            <a:endParaRPr lang="pt-BR" dirty="0"/>
          </a:p>
        </p:txBody>
      </p:sp>
      <p:sp>
        <p:nvSpPr>
          <p:cNvPr id="16" name="Espaço Reservado para Texto 15"/>
          <p:cNvSpPr>
            <a:spLocks noGrp="1"/>
          </p:cNvSpPr>
          <p:nvPr>
            <p:ph type="body" sz="quarter" idx="10"/>
          </p:nvPr>
        </p:nvSpPr>
        <p:spPr>
          <a:xfrm>
            <a:off x="357188" y="1428751"/>
            <a:ext cx="8358187" cy="2928944"/>
          </a:xfrm>
        </p:spPr>
        <p:txBody>
          <a:bodyPr/>
          <a:lstStyle/>
          <a:p>
            <a:r>
              <a:rPr lang="pt-BR" dirty="0" smtClean="0"/>
              <a:t>Estratégia de bloqueio é dinâmica</a:t>
            </a:r>
          </a:p>
          <a:p>
            <a:pPr lvl="1"/>
            <a:r>
              <a:rPr lang="pt-BR" dirty="0" smtClean="0"/>
              <a:t>O SQL Server utiliza a estratégia de menor custo (linha, página, tabela) em tempo de execução, baseado nos cálculos do </a:t>
            </a:r>
            <a:r>
              <a:rPr lang="pt-BR" dirty="0" err="1" smtClean="0"/>
              <a:t>otimizador</a:t>
            </a:r>
            <a:r>
              <a:rPr lang="pt-BR" dirty="0" smtClean="0"/>
              <a:t> de consultas.</a:t>
            </a:r>
          </a:p>
          <a:p>
            <a:pPr lvl="1"/>
            <a:r>
              <a:rPr lang="pt-BR" dirty="0" smtClean="0"/>
              <a:t>Cada </a:t>
            </a:r>
            <a:r>
              <a:rPr lang="pt-BR" dirty="0" err="1" smtClean="0"/>
              <a:t>lock</a:t>
            </a:r>
            <a:r>
              <a:rPr lang="pt-BR" dirty="0" smtClean="0"/>
              <a:t> ocupa aproximadamente 100 bytes</a:t>
            </a:r>
          </a:p>
          <a:p>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Lock</a:t>
            </a:r>
            <a:r>
              <a:rPr lang="pt-BR" dirty="0" smtClean="0"/>
              <a:t> </a:t>
            </a:r>
            <a:r>
              <a:rPr lang="pt-BR" dirty="0" err="1" smtClean="0"/>
              <a:t>escalation</a:t>
            </a:r>
            <a:r>
              <a:rPr lang="pt-BR" dirty="0" smtClean="0"/>
              <a:t> </a:t>
            </a:r>
            <a:endParaRPr lang="pt-BR" dirty="0"/>
          </a:p>
        </p:txBody>
      </p:sp>
      <p:sp>
        <p:nvSpPr>
          <p:cNvPr id="3" name="Espaço Reservado para Texto 2"/>
          <p:cNvSpPr>
            <a:spLocks noGrp="1"/>
          </p:cNvSpPr>
          <p:nvPr>
            <p:ph type="body" sz="quarter" idx="10"/>
          </p:nvPr>
        </p:nvSpPr>
        <p:spPr/>
        <p:txBody>
          <a:bodyPr/>
          <a:lstStyle/>
          <a:p>
            <a:r>
              <a:rPr lang="pt-BR" dirty="0" smtClean="0"/>
              <a:t>Utilizada para reduzir o número de bloqueios adquiridos por uma transação.</a:t>
            </a:r>
          </a:p>
          <a:p>
            <a:pPr lvl="1"/>
            <a:r>
              <a:rPr lang="pt-BR" dirty="0" err="1" smtClean="0"/>
              <a:t>Lock</a:t>
            </a:r>
            <a:r>
              <a:rPr lang="pt-BR" dirty="0" smtClean="0"/>
              <a:t> manager tenta substituir os bloqueios de linha ou página por um único bloqueio de tabela.</a:t>
            </a:r>
          </a:p>
          <a:p>
            <a:r>
              <a:rPr lang="pt-BR" dirty="0" smtClean="0"/>
              <a:t>“</a:t>
            </a:r>
            <a:r>
              <a:rPr lang="pt-BR" dirty="0" err="1" smtClean="0"/>
              <a:t>De-escalation</a:t>
            </a:r>
            <a:r>
              <a:rPr lang="pt-BR" dirty="0" smtClean="0"/>
              <a:t>” nunca ocorre</a:t>
            </a:r>
          </a:p>
          <a:p>
            <a:r>
              <a:rPr lang="pt-BR" dirty="0" smtClean="0"/>
              <a:t>Baseado em </a:t>
            </a:r>
            <a:r>
              <a:rPr lang="pt-BR" dirty="0" err="1" smtClean="0"/>
              <a:t>thresholds</a:t>
            </a:r>
            <a:r>
              <a:rPr lang="pt-BR" dirty="0" smtClean="0"/>
              <a:t> internos</a:t>
            </a:r>
          </a:p>
          <a:p>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Lock</a:t>
            </a:r>
            <a:r>
              <a:rPr lang="pt-BR" dirty="0" smtClean="0"/>
              <a:t> timeout</a:t>
            </a:r>
            <a:endParaRPr lang="pt-BR" dirty="0"/>
          </a:p>
        </p:txBody>
      </p:sp>
      <p:sp>
        <p:nvSpPr>
          <p:cNvPr id="3" name="Espaço Reservado para Texto 2"/>
          <p:cNvSpPr>
            <a:spLocks noGrp="1"/>
          </p:cNvSpPr>
          <p:nvPr>
            <p:ph type="body" sz="quarter" idx="10"/>
          </p:nvPr>
        </p:nvSpPr>
        <p:spPr/>
        <p:txBody>
          <a:bodyPr/>
          <a:lstStyle/>
          <a:p>
            <a:r>
              <a:rPr lang="pt-BR" dirty="0" smtClean="0"/>
              <a:t>Configurável pela aplicação </a:t>
            </a:r>
          </a:p>
          <a:p>
            <a:pPr lvl="1"/>
            <a:r>
              <a:rPr lang="pt-BR" dirty="0" smtClean="0"/>
              <a:t>SET LOCK_TIMEOUT 10000</a:t>
            </a:r>
          </a:p>
          <a:p>
            <a:pPr lvl="1"/>
            <a:r>
              <a:rPr lang="pt-BR" dirty="0" smtClean="0"/>
              <a:t>Faz o </a:t>
            </a:r>
            <a:r>
              <a:rPr lang="pt-BR" dirty="0" err="1" smtClean="0"/>
              <a:t>rollback</a:t>
            </a:r>
            <a:r>
              <a:rPr lang="pt-BR" dirty="0" smtClean="0"/>
              <a:t> da transação</a:t>
            </a:r>
          </a:p>
          <a:p>
            <a:r>
              <a:rPr lang="pt-BR" dirty="0" err="1" smtClean="0"/>
              <a:t>Internal</a:t>
            </a:r>
            <a:r>
              <a:rPr lang="pt-BR" dirty="0" smtClean="0"/>
              <a:t> </a:t>
            </a:r>
            <a:r>
              <a:rPr lang="pt-BR" dirty="0" err="1" smtClean="0"/>
              <a:t>lock</a:t>
            </a:r>
            <a:r>
              <a:rPr lang="pt-BR" dirty="0" smtClean="0"/>
              <a:t> timeout</a:t>
            </a:r>
          </a:p>
          <a:p>
            <a:pPr lvl="1"/>
            <a:r>
              <a:rPr lang="pt-BR" dirty="0" smtClean="0"/>
              <a:t>Podem acontecer diversos timeouts internos que não são vistos por nós.</a:t>
            </a:r>
          </a:p>
          <a:p>
            <a:pPr lvl="1"/>
            <a:r>
              <a:rPr lang="pt-BR" dirty="0" smtClean="0"/>
              <a:t>Não faz o </a:t>
            </a:r>
            <a:r>
              <a:rPr lang="pt-BR" dirty="0" err="1" smtClean="0"/>
              <a:t>rollback</a:t>
            </a:r>
            <a:r>
              <a:rPr lang="pt-BR" dirty="0" smtClean="0"/>
              <a:t> da transação</a:t>
            </a:r>
          </a:p>
          <a:p>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Níveis de isolamento</a:t>
            </a:r>
            <a:endParaRPr lang="pt-BR" dirty="0"/>
          </a:p>
        </p:txBody>
      </p:sp>
      <p:sp>
        <p:nvSpPr>
          <p:cNvPr id="3" name="Espaço Reservado para Texto 2"/>
          <p:cNvSpPr>
            <a:spLocks noGrp="1"/>
          </p:cNvSpPr>
          <p:nvPr>
            <p:ph type="body" sz="quarter" idx="10"/>
          </p:nvPr>
        </p:nvSpPr>
        <p:spPr/>
        <p:txBody>
          <a:bodyPr/>
          <a:lstStyle/>
          <a:p>
            <a:r>
              <a:rPr lang="pt-BR" dirty="0" smtClean="0"/>
              <a:t>Níveis de isolamento (</a:t>
            </a:r>
            <a:r>
              <a:rPr lang="pt-BR" dirty="0" err="1" smtClean="0"/>
              <a:t>isolation</a:t>
            </a:r>
            <a:r>
              <a:rPr lang="pt-BR" dirty="0" smtClean="0"/>
              <a:t> </a:t>
            </a:r>
            <a:r>
              <a:rPr lang="pt-BR" dirty="0" err="1" smtClean="0"/>
              <a:t>levels</a:t>
            </a:r>
            <a:r>
              <a:rPr lang="pt-BR" dirty="0" smtClean="0"/>
              <a:t>): como uma transação impacta em outra</a:t>
            </a:r>
          </a:p>
          <a:p>
            <a:r>
              <a:rPr lang="pt-BR" dirty="0" smtClean="0"/>
              <a:t>5 níveis no SQL Server</a:t>
            </a:r>
          </a:p>
          <a:p>
            <a:pPr lvl="1"/>
            <a:r>
              <a:rPr lang="pt-BR" dirty="0" err="1" smtClean="0"/>
              <a:t>Read</a:t>
            </a:r>
            <a:r>
              <a:rPr lang="pt-BR" dirty="0" smtClean="0"/>
              <a:t> </a:t>
            </a:r>
            <a:r>
              <a:rPr lang="pt-BR" dirty="0" err="1" smtClean="0"/>
              <a:t>Uncommitted</a:t>
            </a:r>
            <a:endParaRPr lang="pt-BR" dirty="0" smtClean="0"/>
          </a:p>
          <a:p>
            <a:pPr lvl="1"/>
            <a:r>
              <a:rPr lang="pt-BR" dirty="0" err="1" smtClean="0"/>
              <a:t>Read</a:t>
            </a:r>
            <a:r>
              <a:rPr lang="pt-BR" dirty="0" smtClean="0"/>
              <a:t> </a:t>
            </a:r>
            <a:r>
              <a:rPr lang="pt-BR" dirty="0" err="1" smtClean="0"/>
              <a:t>Committed</a:t>
            </a:r>
            <a:endParaRPr lang="pt-BR" dirty="0" smtClean="0"/>
          </a:p>
          <a:p>
            <a:pPr lvl="1"/>
            <a:r>
              <a:rPr lang="pt-BR" dirty="0" err="1" smtClean="0"/>
              <a:t>Repeatable</a:t>
            </a:r>
            <a:r>
              <a:rPr lang="pt-BR" dirty="0" smtClean="0"/>
              <a:t> </a:t>
            </a:r>
            <a:r>
              <a:rPr lang="pt-BR" dirty="0" err="1" smtClean="0"/>
              <a:t>Read</a:t>
            </a:r>
            <a:endParaRPr lang="pt-BR" dirty="0" smtClean="0"/>
          </a:p>
          <a:p>
            <a:pPr lvl="1"/>
            <a:r>
              <a:rPr lang="pt-BR" dirty="0" err="1" smtClean="0"/>
              <a:t>Serializable</a:t>
            </a:r>
            <a:endParaRPr lang="pt-BR" dirty="0" smtClean="0"/>
          </a:p>
          <a:p>
            <a:pPr lvl="1"/>
            <a:r>
              <a:rPr lang="pt-BR" dirty="0" smtClean="0"/>
              <a:t>Snapshot</a:t>
            </a:r>
          </a:p>
          <a:p>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aixaDeTexto 4"/>
          <p:cNvSpPr txBox="1">
            <a:spLocks noChangeArrowheads="1"/>
          </p:cNvSpPr>
          <p:nvPr/>
        </p:nvSpPr>
        <p:spPr bwMode="auto">
          <a:xfrm>
            <a:off x="489600" y="1225570"/>
            <a:ext cx="8100000" cy="1099419"/>
          </a:xfrm>
          <a:prstGeom prst="rect">
            <a:avLst/>
          </a:prstGeom>
          <a:noFill/>
          <a:ln w="9525">
            <a:noFill/>
            <a:miter lim="800000"/>
            <a:headEnd/>
            <a:tailEnd/>
          </a:ln>
        </p:spPr>
        <p:txBody>
          <a:bodyPr lIns="82945" tIns="41473" rIns="82945" bIns="41473">
            <a:spAutoFit/>
          </a:bodyPr>
          <a:lstStyle/>
          <a:p>
            <a:pPr lvl="1">
              <a:lnSpc>
                <a:spcPct val="150000"/>
              </a:lnSpc>
              <a:buFont typeface="Arial" pitchFamily="34" charset="0"/>
              <a:buChar char="•"/>
            </a:pPr>
            <a:r>
              <a:rPr lang="pt-BR" sz="2200" dirty="0" smtClean="0">
                <a:latin typeface="Euphemia UCAS" pitchFamily="34" charset="0"/>
              </a:rPr>
              <a:t>Identificados através dos fenômenos relacionados.</a:t>
            </a:r>
          </a:p>
          <a:p>
            <a:pPr lvl="1">
              <a:lnSpc>
                <a:spcPct val="150000"/>
              </a:lnSpc>
              <a:buFont typeface="Arial" pitchFamily="34" charset="0"/>
              <a:buChar char="•"/>
            </a:pPr>
            <a:r>
              <a:rPr lang="pt-BR" sz="2200" dirty="0" smtClean="0">
                <a:latin typeface="Euphemia UCAS" pitchFamily="34" charset="0"/>
              </a:rPr>
              <a:t>Duração dos bloqueios variam</a:t>
            </a:r>
          </a:p>
        </p:txBody>
      </p:sp>
      <p:graphicFrame>
        <p:nvGraphicFramePr>
          <p:cNvPr id="5" name="Group 448"/>
          <p:cNvGraphicFramePr>
            <a:graphicFrameLocks noGrp="1"/>
          </p:cNvGraphicFramePr>
          <p:nvPr/>
        </p:nvGraphicFramePr>
        <p:xfrm>
          <a:off x="1137576" y="3299386"/>
          <a:ext cx="6580842" cy="2910563"/>
        </p:xfrm>
        <a:graphic>
          <a:graphicData uri="http://schemas.openxmlformats.org/drawingml/2006/table">
            <a:tbl>
              <a:tblPr/>
              <a:tblGrid>
                <a:gridCol w="2247118"/>
                <a:gridCol w="1028257"/>
                <a:gridCol w="1860893"/>
                <a:gridCol w="1444574"/>
              </a:tblGrid>
              <a:tr h="689743">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1" i="0" u="none" strike="noStrike" cap="none" normalizeH="0" baseline="0" dirty="0" smtClean="0">
                          <a:ln>
                            <a:noFill/>
                          </a:ln>
                          <a:solidFill>
                            <a:schemeClr val="tx1"/>
                          </a:solidFill>
                          <a:effectLst/>
                          <a:latin typeface="Arial" charset="0"/>
                          <a:cs typeface="Arial" charset="0"/>
                        </a:rPr>
                        <a:t>Isolation Level</a:t>
                      </a:r>
                    </a:p>
                  </a:txBody>
                  <a:tcPr marL="82944" marR="82944" marT="41476" marB="41476"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1" i="0" u="none" strike="noStrike" cap="none" normalizeH="0" baseline="0" smtClean="0">
                          <a:ln>
                            <a:noFill/>
                          </a:ln>
                          <a:solidFill>
                            <a:schemeClr val="tx1"/>
                          </a:solidFill>
                          <a:effectLst/>
                          <a:latin typeface="Arial" charset="0"/>
                          <a:cs typeface="Arial" charset="0"/>
                        </a:rPr>
                        <a:t>Dirty Read</a:t>
                      </a: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1" i="0" u="none" strike="noStrike" cap="none" normalizeH="0" baseline="0" dirty="0" smtClean="0">
                          <a:ln>
                            <a:noFill/>
                          </a:ln>
                          <a:solidFill>
                            <a:schemeClr val="tx1"/>
                          </a:solidFill>
                          <a:effectLst/>
                          <a:latin typeface="Arial" charset="0"/>
                          <a:cs typeface="Arial" charset="0"/>
                        </a:rPr>
                        <a:t>Non-Repeatable Read</a:t>
                      </a: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1" i="0" u="none" strike="noStrike" cap="none" normalizeH="0" baseline="0" dirty="0" smtClean="0">
                          <a:ln>
                            <a:noFill/>
                          </a:ln>
                          <a:solidFill>
                            <a:schemeClr val="tx1"/>
                          </a:solidFill>
                          <a:effectLst/>
                          <a:latin typeface="Arial" charset="0"/>
                          <a:cs typeface="Arial" charset="0"/>
                        </a:rPr>
                        <a:t>Phantom</a:t>
                      </a:r>
                      <a:endParaRPr kumimoji="0" lang="en-US" sz="15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76049">
                <a:tc>
                  <a:txBody>
                    <a:bodyPr/>
                    <a:lstStyle/>
                    <a:p>
                      <a:pPr marL="0" marR="0" lvl="0" indent="0" algn="ctr" defTabSz="914400" rtl="0" eaLnBrk="0" fontAlgn="base" latinLnBrk="0" hangingPunct="0">
                        <a:lnSpc>
                          <a:spcPct val="90000"/>
                        </a:lnSpc>
                        <a:spcBef>
                          <a:spcPct val="50000"/>
                        </a:spcBef>
                        <a:spcAft>
                          <a:spcPct val="5000"/>
                        </a:spcAft>
                        <a:buClr>
                          <a:srgbClr val="D60093"/>
                        </a:buClr>
                        <a:buSzPct val="70000"/>
                        <a:buFont typeface="Wingdings" pitchFamily="2" charset="2"/>
                        <a:buNone/>
                        <a:tabLst/>
                      </a:pPr>
                      <a:r>
                        <a:rPr kumimoji="0" lang="en-US" sz="1500" b="0" i="0" u="none" strike="noStrike" cap="none" normalizeH="0" baseline="0" smtClean="0">
                          <a:ln>
                            <a:noFill/>
                          </a:ln>
                          <a:solidFill>
                            <a:schemeClr val="tx1"/>
                          </a:solidFill>
                          <a:effectLst/>
                          <a:latin typeface="Arial" charset="0"/>
                          <a:cs typeface="Arial" charset="0"/>
                        </a:rPr>
                        <a:t>Read Uncommitted</a:t>
                      </a:r>
                    </a:p>
                  </a:txBody>
                  <a:tcPr marL="82944" marR="82944" marT="41476" marB="41476"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dirty="0" err="1" smtClean="0">
                          <a:ln>
                            <a:noFill/>
                          </a:ln>
                          <a:solidFill>
                            <a:schemeClr val="tx1"/>
                          </a:solidFill>
                          <a:effectLst/>
                          <a:latin typeface="Arial" charset="0"/>
                          <a:cs typeface="Arial" charset="0"/>
                        </a:rPr>
                        <a:t>Sim</a:t>
                      </a:r>
                      <a:endParaRPr kumimoji="0" lang="en-US" sz="1500" b="0" i="0" u="none" strike="noStrike" cap="none" normalizeH="0" baseline="0" dirty="0" smtClean="0">
                        <a:ln>
                          <a:noFill/>
                        </a:ln>
                        <a:solidFill>
                          <a:schemeClr val="tx1"/>
                        </a:solidFill>
                        <a:effectLst/>
                        <a:latin typeface="Arial" charset="0"/>
                        <a:cs typeface="Arial" charset="0"/>
                      </a:endParaRPr>
                    </a:p>
                  </a:txBody>
                  <a:tcPr marL="82944" marR="82944" marT="41476" marB="4147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dirty="0" err="1" smtClean="0">
                          <a:ln>
                            <a:noFill/>
                          </a:ln>
                          <a:solidFill>
                            <a:schemeClr val="tx1"/>
                          </a:solidFill>
                          <a:effectLst/>
                          <a:latin typeface="Arial" charset="0"/>
                          <a:cs typeface="Arial" charset="0"/>
                        </a:rPr>
                        <a:t>Sim</a:t>
                      </a:r>
                      <a:endParaRPr kumimoji="0" lang="en-US" sz="1500" b="0" i="0" u="none" strike="noStrike" cap="none" normalizeH="0" baseline="0" dirty="0" smtClean="0">
                        <a:ln>
                          <a:noFill/>
                        </a:ln>
                        <a:solidFill>
                          <a:schemeClr val="tx1"/>
                        </a:solidFill>
                        <a:effectLst/>
                        <a:latin typeface="Arial" charset="0"/>
                        <a:cs typeface="Arial" charset="0"/>
                      </a:endParaRPr>
                    </a:p>
                  </a:txBody>
                  <a:tcPr marL="82944" marR="82944" marT="41476" marB="4147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dirty="0" err="1" smtClean="0">
                          <a:ln>
                            <a:noFill/>
                          </a:ln>
                          <a:solidFill>
                            <a:schemeClr val="tx1"/>
                          </a:solidFill>
                          <a:effectLst/>
                          <a:latin typeface="Arial" charset="0"/>
                          <a:cs typeface="Arial" charset="0"/>
                        </a:rPr>
                        <a:t>Sim</a:t>
                      </a:r>
                      <a:endParaRPr kumimoji="0" lang="en-US" sz="1500" b="0" i="0" u="none" strike="noStrike" cap="none" normalizeH="0" baseline="0" dirty="0" smtClean="0">
                        <a:ln>
                          <a:noFill/>
                        </a:ln>
                        <a:solidFill>
                          <a:schemeClr val="tx1"/>
                        </a:solidFill>
                        <a:effectLst/>
                        <a:latin typeface="Arial" charset="0"/>
                        <a:cs typeface="Arial" charset="0"/>
                      </a:endParaRPr>
                    </a:p>
                  </a:txBody>
                  <a:tcPr marL="82944" marR="82944" marT="41476" marB="41476"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r>
              <a:tr h="576049">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smtClean="0">
                          <a:ln>
                            <a:noFill/>
                          </a:ln>
                          <a:solidFill>
                            <a:schemeClr val="tx1"/>
                          </a:solidFill>
                          <a:effectLst/>
                          <a:latin typeface="Arial" charset="0"/>
                          <a:cs typeface="Arial" charset="0"/>
                        </a:rPr>
                        <a:t>Read committed</a:t>
                      </a:r>
                    </a:p>
                  </a:txBody>
                  <a:tcPr marL="82944" marR="82944" marT="41476" marB="41476"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dirty="0" err="1" smtClean="0">
                          <a:ln>
                            <a:noFill/>
                          </a:ln>
                          <a:solidFill>
                            <a:schemeClr val="tx1"/>
                          </a:solidFill>
                          <a:effectLst/>
                          <a:latin typeface="Arial" charset="0"/>
                          <a:cs typeface="Arial" charset="0"/>
                        </a:rPr>
                        <a:t>Não</a:t>
                      </a:r>
                      <a:endParaRPr kumimoji="0" lang="en-US" sz="1500" b="0" i="0" u="none" strike="noStrike" cap="none" normalizeH="0" baseline="0" dirty="0" smtClean="0">
                        <a:ln>
                          <a:noFill/>
                        </a:ln>
                        <a:solidFill>
                          <a:schemeClr val="tx1"/>
                        </a:solidFill>
                        <a:effectLst/>
                        <a:latin typeface="Arial" charset="0"/>
                        <a:cs typeface="Arial" charset="0"/>
                      </a:endParaRPr>
                    </a:p>
                  </a:txBody>
                  <a:tcPr marL="82944" marR="82944" marT="41476" marB="4147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dirty="0" err="1" smtClean="0">
                          <a:ln>
                            <a:noFill/>
                          </a:ln>
                          <a:solidFill>
                            <a:schemeClr val="tx1"/>
                          </a:solidFill>
                          <a:effectLst/>
                          <a:latin typeface="Arial" charset="0"/>
                          <a:cs typeface="Arial" charset="0"/>
                        </a:rPr>
                        <a:t>Sim</a:t>
                      </a:r>
                      <a:endParaRPr kumimoji="0" lang="en-US" sz="1500" b="0" i="0" u="none" strike="noStrike" cap="none" normalizeH="0" baseline="0" dirty="0" smtClean="0">
                        <a:ln>
                          <a:noFill/>
                        </a:ln>
                        <a:solidFill>
                          <a:schemeClr val="tx1"/>
                        </a:solidFill>
                        <a:effectLst/>
                        <a:latin typeface="Arial" charset="0"/>
                        <a:cs typeface="Arial" charset="0"/>
                      </a:endParaRPr>
                    </a:p>
                  </a:txBody>
                  <a:tcPr marL="82944" marR="82944" marT="41476" marB="4147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dirty="0" err="1" smtClean="0">
                          <a:ln>
                            <a:noFill/>
                          </a:ln>
                          <a:solidFill>
                            <a:schemeClr val="tx1"/>
                          </a:solidFill>
                          <a:effectLst/>
                          <a:latin typeface="Arial" charset="0"/>
                          <a:cs typeface="Arial" charset="0"/>
                        </a:rPr>
                        <a:t>Sim</a:t>
                      </a:r>
                      <a:endParaRPr kumimoji="0" lang="en-US" sz="1500" b="0" i="0" u="none" strike="noStrike" cap="none" normalizeH="0" baseline="0" dirty="0" smtClean="0">
                        <a:ln>
                          <a:noFill/>
                        </a:ln>
                        <a:solidFill>
                          <a:schemeClr val="tx1"/>
                        </a:solidFill>
                        <a:effectLst/>
                        <a:latin typeface="Arial" charset="0"/>
                        <a:cs typeface="Arial" charset="0"/>
                      </a:endParaRPr>
                    </a:p>
                  </a:txBody>
                  <a:tcPr marL="82944" marR="82944" marT="41476" marB="41476"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r>
              <a:tr h="574154">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smtClean="0">
                          <a:ln>
                            <a:noFill/>
                          </a:ln>
                          <a:solidFill>
                            <a:schemeClr val="tx1"/>
                          </a:solidFill>
                          <a:effectLst/>
                          <a:latin typeface="Arial" charset="0"/>
                          <a:cs typeface="Arial" charset="0"/>
                        </a:rPr>
                        <a:t>Repeatable read</a:t>
                      </a:r>
                    </a:p>
                  </a:txBody>
                  <a:tcPr marL="82944" marR="82944" marT="41476" marB="41476"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dirty="0" err="1" smtClean="0">
                          <a:ln>
                            <a:noFill/>
                          </a:ln>
                          <a:solidFill>
                            <a:schemeClr val="tx1"/>
                          </a:solidFill>
                          <a:effectLst/>
                          <a:latin typeface="Arial" charset="0"/>
                          <a:cs typeface="Arial" charset="0"/>
                        </a:rPr>
                        <a:t>Não</a:t>
                      </a:r>
                      <a:endParaRPr kumimoji="0" lang="en-US" sz="1500" b="0" i="0" u="none" strike="noStrike" cap="none" normalizeH="0" baseline="0" dirty="0" smtClean="0">
                        <a:ln>
                          <a:noFill/>
                        </a:ln>
                        <a:solidFill>
                          <a:schemeClr val="tx1"/>
                        </a:solidFill>
                        <a:effectLst/>
                        <a:latin typeface="Arial" charset="0"/>
                        <a:cs typeface="Arial" charset="0"/>
                      </a:endParaRPr>
                    </a:p>
                  </a:txBody>
                  <a:tcPr marL="82944" marR="82944" marT="41476" marB="4147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dirty="0" err="1" smtClean="0">
                          <a:ln>
                            <a:noFill/>
                          </a:ln>
                          <a:solidFill>
                            <a:schemeClr val="tx1"/>
                          </a:solidFill>
                          <a:effectLst/>
                          <a:latin typeface="Arial" charset="0"/>
                          <a:cs typeface="Arial" charset="0"/>
                        </a:rPr>
                        <a:t>Não</a:t>
                      </a:r>
                      <a:endParaRPr kumimoji="0" lang="en-US" sz="1500" b="0" i="0" u="none" strike="noStrike" cap="none" normalizeH="0" baseline="0" dirty="0" smtClean="0">
                        <a:ln>
                          <a:noFill/>
                        </a:ln>
                        <a:solidFill>
                          <a:schemeClr val="tx1"/>
                        </a:solidFill>
                        <a:effectLst/>
                        <a:latin typeface="Arial" charset="0"/>
                        <a:cs typeface="Arial" charset="0"/>
                      </a:endParaRPr>
                    </a:p>
                  </a:txBody>
                  <a:tcPr marL="82944" marR="82944" marT="41476" marB="4147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dirty="0" err="1" smtClean="0">
                          <a:ln>
                            <a:noFill/>
                          </a:ln>
                          <a:solidFill>
                            <a:schemeClr val="tx1"/>
                          </a:solidFill>
                          <a:effectLst/>
                          <a:latin typeface="Arial" charset="0"/>
                          <a:cs typeface="Arial" charset="0"/>
                        </a:rPr>
                        <a:t>Sim</a:t>
                      </a:r>
                      <a:endParaRPr kumimoji="0" lang="en-US" sz="1500" b="0" i="0" u="none" strike="noStrike" cap="none" normalizeH="0" baseline="0" dirty="0" smtClean="0">
                        <a:ln>
                          <a:noFill/>
                        </a:ln>
                        <a:solidFill>
                          <a:schemeClr val="tx1"/>
                        </a:solidFill>
                        <a:effectLst/>
                        <a:latin typeface="Arial" charset="0"/>
                        <a:cs typeface="Arial" charset="0"/>
                      </a:endParaRPr>
                    </a:p>
                  </a:txBody>
                  <a:tcPr marL="82944" marR="82944" marT="41476" marB="41476"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r>
              <a:tr h="494568">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smtClean="0">
                          <a:ln>
                            <a:noFill/>
                          </a:ln>
                          <a:solidFill>
                            <a:schemeClr val="tx1"/>
                          </a:solidFill>
                          <a:effectLst/>
                          <a:latin typeface="Arial" charset="0"/>
                          <a:cs typeface="Arial" charset="0"/>
                        </a:rPr>
                        <a:t>Serializable</a:t>
                      </a:r>
                    </a:p>
                  </a:txBody>
                  <a:tcPr marL="82944" marR="82944" marT="41476" marB="41476"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dirty="0" err="1" smtClean="0">
                          <a:ln>
                            <a:noFill/>
                          </a:ln>
                          <a:solidFill>
                            <a:schemeClr val="tx1"/>
                          </a:solidFill>
                          <a:effectLst/>
                          <a:latin typeface="Arial" charset="0"/>
                          <a:cs typeface="Arial" charset="0"/>
                        </a:rPr>
                        <a:t>Não</a:t>
                      </a:r>
                      <a:endParaRPr kumimoji="0" lang="en-US" sz="1500" b="0" i="0" u="none" strike="noStrike" cap="none" normalizeH="0" baseline="0" dirty="0" smtClean="0">
                        <a:ln>
                          <a:noFill/>
                        </a:ln>
                        <a:solidFill>
                          <a:schemeClr val="tx1"/>
                        </a:solidFill>
                        <a:effectLst/>
                        <a:latin typeface="Arial" charset="0"/>
                        <a:cs typeface="Arial" charset="0"/>
                      </a:endParaRPr>
                    </a:p>
                  </a:txBody>
                  <a:tcPr marL="82944" marR="82944" marT="41476" marB="4147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dirty="0" err="1" smtClean="0">
                          <a:ln>
                            <a:noFill/>
                          </a:ln>
                          <a:solidFill>
                            <a:schemeClr val="tx1"/>
                          </a:solidFill>
                          <a:effectLst/>
                          <a:latin typeface="Arial" charset="0"/>
                          <a:cs typeface="Arial" charset="0"/>
                        </a:rPr>
                        <a:t>Não</a:t>
                      </a:r>
                      <a:endParaRPr kumimoji="0" lang="en-US" sz="1500" b="0" i="0" u="none" strike="noStrike" cap="none" normalizeH="0" baseline="0" dirty="0" smtClean="0">
                        <a:ln>
                          <a:noFill/>
                        </a:ln>
                        <a:solidFill>
                          <a:schemeClr val="tx1"/>
                        </a:solidFill>
                        <a:effectLst/>
                        <a:latin typeface="Arial" charset="0"/>
                        <a:cs typeface="Arial" charset="0"/>
                      </a:endParaRPr>
                    </a:p>
                  </a:txBody>
                  <a:tcPr marL="82944" marR="82944" marT="41476" marB="4147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500" b="0" i="0" u="none" strike="noStrike" cap="none" normalizeH="0" baseline="0" dirty="0" err="1" smtClean="0">
                          <a:ln>
                            <a:noFill/>
                          </a:ln>
                          <a:solidFill>
                            <a:schemeClr val="tx1"/>
                          </a:solidFill>
                          <a:effectLst/>
                          <a:latin typeface="Arial" charset="0"/>
                          <a:cs typeface="Arial" charset="0"/>
                        </a:rPr>
                        <a:t>Não</a:t>
                      </a:r>
                      <a:endParaRPr kumimoji="0" lang="en-US" sz="1500" b="0" i="0" u="none" strike="noStrike" cap="none" normalizeH="0" baseline="0" dirty="0" smtClean="0">
                        <a:ln>
                          <a:noFill/>
                        </a:ln>
                        <a:solidFill>
                          <a:schemeClr val="tx1"/>
                        </a:solidFill>
                        <a:effectLst/>
                        <a:latin typeface="Arial" charset="0"/>
                        <a:cs typeface="Arial" charset="0"/>
                      </a:endParaRPr>
                    </a:p>
                  </a:txBody>
                  <a:tcPr marL="82944" marR="82944" marT="41476" marB="41476"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sm" len="sm"/>
                      <a:tailEnd type="none" w="sm" len="sm"/>
                    </a:lnB>
                    <a:lnTlToBr>
                      <a:noFill/>
                    </a:lnTlToBr>
                    <a:lnBlToTr>
                      <a:noFill/>
                    </a:lnBlToTr>
                    <a:solidFill>
                      <a:srgbClr val="FFFF00"/>
                    </a:solidFill>
                  </a:tcPr>
                </a:tc>
              </a:tr>
            </a:tbl>
          </a:graphicData>
        </a:graphic>
      </p:graphicFrame>
      <p:sp>
        <p:nvSpPr>
          <p:cNvPr id="6" name="Título 5"/>
          <p:cNvSpPr>
            <a:spLocks noGrp="1"/>
          </p:cNvSpPr>
          <p:nvPr>
            <p:ph type="title"/>
          </p:nvPr>
        </p:nvSpPr>
        <p:spPr/>
        <p:txBody>
          <a:bodyPr/>
          <a:lstStyle/>
          <a:p>
            <a:r>
              <a:rPr lang="pt-BR" dirty="0" smtClean="0"/>
              <a:t>Níveis de isolamento</a:t>
            </a:r>
            <a:endParaRPr lang="pt-BR" dirty="0"/>
          </a:p>
        </p:txBody>
      </p:sp>
      <p:sp>
        <p:nvSpPr>
          <p:cNvPr id="7" name="Espaço Reservado para Texto 6"/>
          <p:cNvSpPr>
            <a:spLocks noGrp="1"/>
          </p:cNvSpPr>
          <p:nvPr>
            <p:ph type="body" sz="quarter" idx="10"/>
          </p:nvPr>
        </p:nvSpPr>
        <p:spPr/>
        <p:txBody>
          <a:bodyPr/>
          <a:lstStyle/>
          <a:p>
            <a:endParaRPr lang="pt-B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Deadlocks</a:t>
            </a:r>
            <a:endParaRPr lang="pt-BR" dirty="0"/>
          </a:p>
        </p:txBody>
      </p:sp>
      <p:sp>
        <p:nvSpPr>
          <p:cNvPr id="3" name="Espaço Reservado para Texto 2"/>
          <p:cNvSpPr>
            <a:spLocks noGrp="1"/>
          </p:cNvSpPr>
          <p:nvPr>
            <p:ph type="body" sz="quarter" idx="10"/>
          </p:nvPr>
        </p:nvSpPr>
        <p:spPr/>
        <p:txBody>
          <a:bodyPr>
            <a:normAutofit/>
          </a:bodyPr>
          <a:lstStyle/>
          <a:p>
            <a:r>
              <a:rPr lang="pt-BR" dirty="0" smtClean="0"/>
              <a:t>Sem tradução!</a:t>
            </a:r>
          </a:p>
          <a:p>
            <a:r>
              <a:rPr lang="pt-BR" dirty="0" smtClean="0"/>
              <a:t>Exemplo:</a:t>
            </a:r>
          </a:p>
          <a:p>
            <a:pPr lvl="1"/>
            <a:r>
              <a:rPr lang="pt-BR" dirty="0" smtClean="0"/>
              <a:t>User01 consegue bloqueio X na página 100</a:t>
            </a:r>
          </a:p>
          <a:p>
            <a:pPr lvl="1"/>
            <a:r>
              <a:rPr lang="pt-BR" dirty="0" smtClean="0"/>
              <a:t>User02 consegue bloqueio X na página 200.</a:t>
            </a:r>
          </a:p>
          <a:p>
            <a:pPr lvl="1"/>
            <a:r>
              <a:rPr lang="pt-BR" dirty="0" smtClean="0"/>
              <a:t>User01 requisita bloqueio S na página 200</a:t>
            </a:r>
          </a:p>
          <a:p>
            <a:pPr lvl="1"/>
            <a:r>
              <a:rPr lang="pt-BR" dirty="0" smtClean="0"/>
              <a:t>Fica esperando User02 finalizar</a:t>
            </a:r>
          </a:p>
          <a:p>
            <a:pPr lvl="1"/>
            <a:r>
              <a:rPr lang="pt-BR" dirty="0" smtClean="0"/>
              <a:t>User02 requisita bloqueio S na página 100</a:t>
            </a:r>
          </a:p>
          <a:p>
            <a:pPr lvl="1"/>
            <a:r>
              <a:rPr lang="pt-BR" dirty="0" smtClean="0"/>
              <a:t>Fica esperando User01 finalizar</a:t>
            </a:r>
          </a:p>
          <a:p>
            <a:pPr lvl="1"/>
            <a:r>
              <a:rPr lang="pt-BR" dirty="0" smtClean="0"/>
              <a:t>Espera infinita…</a:t>
            </a:r>
          </a:p>
          <a:p>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agram showing transaction deadlock"/>
          <p:cNvPicPr>
            <a:picLocks noChangeAspect="1" noChangeArrowheads="1"/>
          </p:cNvPicPr>
          <p:nvPr/>
        </p:nvPicPr>
        <p:blipFill>
          <a:blip r:embed="rId3" cstate="print"/>
          <a:srcRect/>
          <a:stretch>
            <a:fillRect/>
          </a:stretch>
        </p:blipFill>
        <p:spPr bwMode="auto">
          <a:xfrm>
            <a:off x="359971" y="2003240"/>
            <a:ext cx="8246483" cy="2786712"/>
          </a:xfrm>
          <a:prstGeom prst="rect">
            <a:avLst/>
          </a:prstGeom>
          <a:noFill/>
        </p:spPr>
      </p:pic>
      <p:sp>
        <p:nvSpPr>
          <p:cNvPr id="5" name="Título 4"/>
          <p:cNvSpPr>
            <a:spLocks noGrp="1"/>
          </p:cNvSpPr>
          <p:nvPr>
            <p:ph type="title"/>
          </p:nvPr>
        </p:nvSpPr>
        <p:spPr/>
        <p:txBody>
          <a:bodyPr/>
          <a:lstStyle/>
          <a:p>
            <a:r>
              <a:rPr lang="pt-BR" dirty="0" err="1" smtClean="0"/>
              <a:t>Deadlocks</a:t>
            </a:r>
            <a:endParaRPr lang="pt-B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Deadlocks</a:t>
            </a:r>
            <a:endParaRPr lang="pt-BR" dirty="0"/>
          </a:p>
        </p:txBody>
      </p:sp>
      <p:sp>
        <p:nvSpPr>
          <p:cNvPr id="3" name="Espaço Reservado para Texto 2"/>
          <p:cNvSpPr>
            <a:spLocks noGrp="1"/>
          </p:cNvSpPr>
          <p:nvPr>
            <p:ph type="body" sz="quarter" idx="10"/>
          </p:nvPr>
        </p:nvSpPr>
        <p:spPr/>
        <p:txBody>
          <a:bodyPr/>
          <a:lstStyle/>
          <a:p>
            <a:r>
              <a:rPr lang="pt-BR" dirty="0" smtClean="0"/>
              <a:t>O SQL Server escolhe como vitima a transação onde o </a:t>
            </a:r>
            <a:r>
              <a:rPr lang="pt-BR" dirty="0" err="1" smtClean="0"/>
              <a:t>rollback</a:t>
            </a:r>
            <a:r>
              <a:rPr lang="pt-BR" dirty="0" smtClean="0"/>
              <a:t> é mais barato.</a:t>
            </a:r>
          </a:p>
          <a:p>
            <a:r>
              <a:rPr lang="pt-BR" dirty="0" smtClean="0"/>
              <a:t>É feito </a:t>
            </a:r>
            <a:r>
              <a:rPr lang="pt-BR" dirty="0" err="1" smtClean="0"/>
              <a:t>rollback</a:t>
            </a:r>
            <a:r>
              <a:rPr lang="pt-BR" dirty="0" smtClean="0"/>
              <a:t> na transação vítima </a:t>
            </a:r>
          </a:p>
          <a:p>
            <a:r>
              <a:rPr lang="pt-BR" dirty="0" smtClean="0"/>
              <a:t>Vítima é notificada pelo erro 1205:</a:t>
            </a:r>
          </a:p>
          <a:p>
            <a:pPr lvl="1"/>
            <a:r>
              <a:rPr lang="pt-BR" dirty="0" err="1" smtClean="0"/>
              <a:t>Error</a:t>
            </a:r>
            <a:r>
              <a:rPr lang="pt-BR" dirty="0" smtClean="0"/>
              <a:t> 1205: </a:t>
            </a:r>
            <a:r>
              <a:rPr lang="pt-BR" dirty="0" err="1" smtClean="0"/>
              <a:t>Your</a:t>
            </a:r>
            <a:r>
              <a:rPr lang="pt-BR" dirty="0" smtClean="0"/>
              <a:t> </a:t>
            </a:r>
            <a:r>
              <a:rPr lang="pt-BR" dirty="0" err="1" smtClean="0"/>
              <a:t>transaction</a:t>
            </a:r>
            <a:r>
              <a:rPr lang="pt-BR" dirty="0" smtClean="0"/>
              <a:t> (</a:t>
            </a:r>
            <a:r>
              <a:rPr lang="pt-BR" dirty="0" err="1" smtClean="0"/>
              <a:t>process</a:t>
            </a:r>
            <a:r>
              <a:rPr lang="pt-BR" dirty="0" smtClean="0"/>
              <a:t> ID #%d) </a:t>
            </a:r>
            <a:r>
              <a:rPr lang="pt-BR" dirty="0" err="1" smtClean="0"/>
              <a:t>was</a:t>
            </a:r>
            <a:r>
              <a:rPr lang="pt-BR" dirty="0" smtClean="0"/>
              <a:t> </a:t>
            </a:r>
            <a:r>
              <a:rPr lang="pt-BR" dirty="0" err="1" smtClean="0"/>
              <a:t>deadlocked</a:t>
            </a:r>
            <a:r>
              <a:rPr lang="pt-BR" dirty="0" smtClean="0"/>
              <a:t> </a:t>
            </a:r>
            <a:r>
              <a:rPr lang="pt-BR" dirty="0" err="1" smtClean="0"/>
              <a:t>with</a:t>
            </a:r>
            <a:r>
              <a:rPr lang="pt-BR" dirty="0" smtClean="0"/>
              <a:t> </a:t>
            </a:r>
            <a:r>
              <a:rPr lang="pt-BR" dirty="0" err="1" smtClean="0"/>
              <a:t>another</a:t>
            </a:r>
            <a:r>
              <a:rPr lang="pt-BR" dirty="0" smtClean="0"/>
              <a:t> </a:t>
            </a:r>
            <a:r>
              <a:rPr lang="pt-BR" dirty="0" err="1" smtClean="0"/>
              <a:t>process</a:t>
            </a:r>
            <a:r>
              <a:rPr lang="pt-BR" dirty="0" smtClean="0"/>
              <a:t> </a:t>
            </a:r>
            <a:r>
              <a:rPr lang="pt-BR" dirty="0" err="1" smtClean="0"/>
              <a:t>and</a:t>
            </a:r>
            <a:r>
              <a:rPr lang="pt-BR" dirty="0" smtClean="0"/>
              <a:t> </a:t>
            </a:r>
            <a:r>
              <a:rPr lang="pt-BR" dirty="0" err="1" smtClean="0"/>
              <a:t>has</a:t>
            </a:r>
            <a:r>
              <a:rPr lang="pt-BR" dirty="0" smtClean="0"/>
              <a:t> </a:t>
            </a:r>
            <a:r>
              <a:rPr lang="pt-BR" dirty="0" err="1" smtClean="0"/>
              <a:t>been</a:t>
            </a:r>
            <a:r>
              <a:rPr lang="pt-BR" dirty="0" smtClean="0"/>
              <a:t> </a:t>
            </a:r>
            <a:r>
              <a:rPr lang="pt-BR" dirty="0" err="1" smtClean="0"/>
              <a:t>chosen</a:t>
            </a:r>
            <a:r>
              <a:rPr lang="pt-BR" dirty="0" smtClean="0"/>
              <a:t> as </a:t>
            </a:r>
            <a:r>
              <a:rPr lang="pt-BR" dirty="0" err="1" smtClean="0"/>
              <a:t>the</a:t>
            </a:r>
            <a:r>
              <a:rPr lang="pt-BR" dirty="0" smtClean="0"/>
              <a:t> </a:t>
            </a:r>
            <a:r>
              <a:rPr lang="pt-BR" dirty="0" err="1" smtClean="0"/>
              <a:t>deadlock</a:t>
            </a:r>
            <a:r>
              <a:rPr lang="pt-BR" dirty="0" smtClean="0"/>
              <a:t> </a:t>
            </a:r>
            <a:r>
              <a:rPr lang="pt-BR" dirty="0" err="1" smtClean="0"/>
              <a:t>victim</a:t>
            </a:r>
            <a:r>
              <a:rPr lang="pt-BR" dirty="0" smtClean="0"/>
              <a:t>. </a:t>
            </a:r>
            <a:r>
              <a:rPr lang="pt-BR" dirty="0" err="1" smtClean="0"/>
              <a:t>Rerun</a:t>
            </a:r>
            <a:r>
              <a:rPr lang="pt-BR" dirty="0" smtClean="0"/>
              <a:t> </a:t>
            </a:r>
            <a:r>
              <a:rPr lang="pt-BR" dirty="0" err="1" smtClean="0"/>
              <a:t>your</a:t>
            </a:r>
            <a:r>
              <a:rPr lang="pt-BR" dirty="0" smtClean="0"/>
              <a:t> </a:t>
            </a:r>
            <a:r>
              <a:rPr lang="pt-BR" dirty="0" err="1" smtClean="0"/>
              <a:t>transaction</a:t>
            </a:r>
            <a:endParaRPr lang="pt-BR" dirty="0" smtClean="0"/>
          </a:p>
          <a:p>
            <a:endParaRPr lang="pt-B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Deadlocks</a:t>
            </a:r>
            <a:endParaRPr lang="pt-BR" dirty="0"/>
          </a:p>
        </p:txBody>
      </p:sp>
      <p:sp>
        <p:nvSpPr>
          <p:cNvPr id="3" name="Espaço Reservado para Texto 2"/>
          <p:cNvSpPr>
            <a:spLocks noGrp="1"/>
          </p:cNvSpPr>
          <p:nvPr>
            <p:ph type="body" sz="quarter" idx="10"/>
          </p:nvPr>
        </p:nvSpPr>
        <p:spPr/>
        <p:txBody>
          <a:bodyPr>
            <a:normAutofit/>
          </a:bodyPr>
          <a:lstStyle/>
          <a:p>
            <a:r>
              <a:rPr lang="pt-BR" dirty="0" smtClean="0"/>
              <a:t>SQL Server </a:t>
            </a:r>
            <a:r>
              <a:rPr lang="pt-BR" dirty="0" err="1" smtClean="0"/>
              <a:t>profiler</a:t>
            </a:r>
            <a:endParaRPr lang="pt-BR" dirty="0" smtClean="0"/>
          </a:p>
          <a:p>
            <a:pPr lvl="1"/>
            <a:r>
              <a:rPr lang="pt-BR" dirty="0" smtClean="0"/>
              <a:t>TF-1204 (SQL2000)</a:t>
            </a:r>
          </a:p>
          <a:p>
            <a:pPr lvl="1"/>
            <a:r>
              <a:rPr lang="pt-BR" dirty="0" smtClean="0"/>
              <a:t>TF-1222 (SQL2005)</a:t>
            </a:r>
          </a:p>
          <a:p>
            <a:r>
              <a:rPr lang="pt-BR" dirty="0" smtClean="0"/>
              <a:t>Como resolver problemas de </a:t>
            </a:r>
            <a:r>
              <a:rPr lang="pt-BR" dirty="0" err="1" smtClean="0"/>
              <a:t>deadlock</a:t>
            </a:r>
            <a:r>
              <a:rPr lang="pt-BR" dirty="0" smtClean="0"/>
              <a:t>?</a:t>
            </a:r>
          </a:p>
          <a:p>
            <a:pPr lvl="1"/>
            <a:r>
              <a:rPr lang="pt-BR" dirty="0" smtClean="0"/>
              <a:t>Minimizar tamanho de transações</a:t>
            </a:r>
          </a:p>
          <a:p>
            <a:pPr lvl="1"/>
            <a:r>
              <a:rPr lang="pt-BR" dirty="0" smtClean="0"/>
              <a:t>Acessar recursos compartilhados na mesma ordem</a:t>
            </a:r>
          </a:p>
          <a:p>
            <a:r>
              <a:rPr lang="pt-BR" dirty="0" smtClean="0"/>
              <a:t>E se o código não é seu ou o </a:t>
            </a:r>
            <a:r>
              <a:rPr lang="pt-BR" dirty="0" err="1" smtClean="0"/>
              <a:t>deadlock</a:t>
            </a:r>
            <a:r>
              <a:rPr lang="pt-BR" dirty="0" smtClean="0"/>
              <a:t> for </a:t>
            </a:r>
            <a:r>
              <a:rPr lang="pt-BR" dirty="0" err="1" smtClean="0"/>
              <a:t>by-design</a:t>
            </a:r>
            <a:r>
              <a:rPr lang="pt-BR" dirty="0" smtClean="0"/>
              <a:t>?</a:t>
            </a:r>
          </a:p>
          <a:p>
            <a:r>
              <a:rPr lang="pt-BR" dirty="0" smtClean="0"/>
              <a:t>SET DEADLOCK PRIORITY </a:t>
            </a:r>
            <a:r>
              <a:rPr lang="pt-BR" dirty="0" err="1" smtClean="0"/>
              <a:t>High</a:t>
            </a:r>
            <a:r>
              <a:rPr lang="pt-BR" dirty="0" smtClean="0"/>
              <a:t>/</a:t>
            </a:r>
            <a:r>
              <a:rPr lang="pt-BR" dirty="0" err="1" smtClean="0"/>
              <a:t>Medium</a:t>
            </a:r>
            <a:r>
              <a:rPr lang="pt-BR" dirty="0" smtClean="0"/>
              <a:t>/</a:t>
            </a:r>
            <a:r>
              <a:rPr lang="pt-BR" dirty="0" err="1" smtClean="0"/>
              <a:t>Low</a:t>
            </a:r>
            <a:endParaRPr lang="pt-BR" dirty="0" smtClean="0"/>
          </a:p>
          <a:p>
            <a:endParaRPr lang="pt-B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4"/>
          </p:nvPr>
        </p:nvSpPr>
        <p:spPr/>
        <p:txBody>
          <a:bodyPr/>
          <a:lstStyle/>
          <a:p>
            <a:r>
              <a:rPr lang="pt-BR" dirty="0" smtClean="0"/>
              <a:t>SQL07 – Recursos de Otimização para o desenvolvedor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Hints para bloqueios</a:t>
            </a:r>
            <a:endParaRPr lang="pt-BR" dirty="0"/>
          </a:p>
        </p:txBody>
      </p:sp>
      <p:sp>
        <p:nvSpPr>
          <p:cNvPr id="3" name="Espaço Reservado para Texto 2"/>
          <p:cNvSpPr>
            <a:spLocks noGrp="1"/>
          </p:cNvSpPr>
          <p:nvPr>
            <p:ph type="body" sz="quarter" idx="10"/>
          </p:nvPr>
        </p:nvSpPr>
        <p:spPr/>
        <p:txBody>
          <a:bodyPr>
            <a:normAutofit fontScale="92500" lnSpcReduction="10000"/>
          </a:bodyPr>
          <a:lstStyle/>
          <a:p>
            <a:r>
              <a:rPr lang="pt-BR" smtClean="0"/>
              <a:t>Granularity hints: ROWLOCK, PAGLOCK, TABLOCK</a:t>
            </a:r>
          </a:p>
          <a:p>
            <a:r>
              <a:rPr lang="pt-BR" smtClean="0"/>
              <a:t>Isolation LEVEL hints:</a:t>
            </a:r>
          </a:p>
          <a:p>
            <a:r>
              <a:rPr lang="pt-BR" smtClean="0"/>
              <a:t>READUNCOMMITTED (NOLOCK), READCOMMITTED, REPEATABLEREAD, SERIALIZABLE (HOLDLOCK) </a:t>
            </a:r>
          </a:p>
          <a:p>
            <a:r>
              <a:rPr lang="pt-BR" smtClean="0"/>
              <a:t>UPDLOCK: utiliza update lock ao invés de shared quando ler registros</a:t>
            </a:r>
          </a:p>
          <a:p>
            <a:r>
              <a:rPr lang="pt-BR" smtClean="0"/>
              <a:t>XLOCK:  usa um lock exclusivo</a:t>
            </a:r>
          </a:p>
          <a:p>
            <a:r>
              <a:rPr lang="pt-BR" smtClean="0"/>
              <a:t>TABLOCKX: lock exclusivo de tabela</a:t>
            </a:r>
          </a:p>
          <a:p>
            <a:r>
              <a:rPr lang="pt-BR" smtClean="0"/>
              <a:t>READPAST: “pula” registros bloqueados</a:t>
            </a:r>
          </a:p>
          <a:p>
            <a:endParaRPr lang="pt-B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Isolamento Snapshot</a:t>
            </a:r>
            <a:endParaRPr lang="pt-BR" dirty="0"/>
          </a:p>
        </p:txBody>
      </p:sp>
      <p:sp>
        <p:nvSpPr>
          <p:cNvPr id="3" name="Espaço Reservado para Texto 2"/>
          <p:cNvSpPr>
            <a:spLocks noGrp="1"/>
          </p:cNvSpPr>
          <p:nvPr>
            <p:ph type="body" sz="quarter" idx="10"/>
          </p:nvPr>
        </p:nvSpPr>
        <p:spPr/>
        <p:txBody>
          <a:bodyPr>
            <a:normAutofit fontScale="92500" lnSpcReduction="20000"/>
          </a:bodyPr>
          <a:lstStyle/>
          <a:p>
            <a:r>
              <a:rPr lang="pt-BR" dirty="0" smtClean="0"/>
              <a:t>Snapshot </a:t>
            </a:r>
            <a:r>
              <a:rPr lang="pt-BR" dirty="0" err="1" smtClean="0"/>
              <a:t>Isolation</a:t>
            </a:r>
            <a:r>
              <a:rPr lang="pt-BR" dirty="0" smtClean="0"/>
              <a:t> </a:t>
            </a:r>
            <a:r>
              <a:rPr lang="pt-BR" dirty="0" err="1" smtClean="0"/>
              <a:t>Level</a:t>
            </a:r>
            <a:r>
              <a:rPr lang="pt-BR" dirty="0" smtClean="0"/>
              <a:t> é o novo nível de isolamento disponível a partir do SQL Server 2005 que utiliza o recurso de </a:t>
            </a:r>
            <a:r>
              <a:rPr lang="pt-BR" dirty="0" err="1" smtClean="0"/>
              <a:t>versionamento</a:t>
            </a:r>
            <a:r>
              <a:rPr lang="pt-BR" dirty="0" smtClean="0"/>
              <a:t> de registros para permitir que múltiplas leituras / única escrita possa ser realizado sobre um registro. Diferente do </a:t>
            </a:r>
            <a:r>
              <a:rPr lang="pt-BR" dirty="0" err="1" smtClean="0"/>
              <a:t>read</a:t>
            </a:r>
            <a:r>
              <a:rPr lang="pt-BR" dirty="0" smtClean="0"/>
              <a:t> </a:t>
            </a:r>
            <a:r>
              <a:rPr lang="pt-BR" dirty="0" err="1" smtClean="0"/>
              <a:t>uncommitted</a:t>
            </a:r>
            <a:r>
              <a:rPr lang="pt-BR" dirty="0" smtClean="0"/>
              <a:t>, esse nível de isolamento garante consistência transacional para um momento específico no tempo e não sofre com os possíveis problemas de concorrência do nível de isolamento padrão, o </a:t>
            </a:r>
            <a:r>
              <a:rPr lang="pt-BR" dirty="0" err="1" smtClean="0"/>
              <a:t>read</a:t>
            </a:r>
            <a:r>
              <a:rPr lang="pt-BR" dirty="0" smtClean="0"/>
              <a:t> </a:t>
            </a:r>
            <a:r>
              <a:rPr lang="pt-BR" dirty="0" err="1" smtClean="0"/>
              <a:t>committed</a:t>
            </a:r>
            <a:r>
              <a:rPr lang="pt-BR" dirty="0" smtClean="0"/>
              <a:t>.</a:t>
            </a:r>
          </a:p>
          <a:p>
            <a:r>
              <a:rPr lang="pt-BR" dirty="0" smtClean="0"/>
              <a:t>É utilizado por </a:t>
            </a:r>
            <a:r>
              <a:rPr lang="pt-BR" dirty="0" err="1" smtClean="0"/>
              <a:t>triggers</a:t>
            </a:r>
            <a:r>
              <a:rPr lang="pt-BR" dirty="0" smtClean="0"/>
              <a:t> (tabelas </a:t>
            </a:r>
            <a:r>
              <a:rPr lang="pt-BR" dirty="0" err="1" smtClean="0"/>
              <a:t>inserted</a:t>
            </a:r>
            <a:r>
              <a:rPr lang="pt-BR" dirty="0" smtClean="0"/>
              <a:t> e </a:t>
            </a:r>
            <a:r>
              <a:rPr lang="pt-BR" dirty="0" err="1" smtClean="0"/>
              <a:t>deleted</a:t>
            </a:r>
            <a:r>
              <a:rPr lang="pt-BR" dirty="0" smtClean="0"/>
              <a:t>), MARS e online </a:t>
            </a:r>
            <a:r>
              <a:rPr lang="pt-BR" dirty="0" err="1" smtClean="0"/>
              <a:t>index</a:t>
            </a:r>
            <a:r>
              <a:rPr lang="pt-BR" dirty="0" smtClean="0"/>
              <a:t> </a:t>
            </a:r>
            <a:r>
              <a:rPr lang="pt-BR" dirty="0" err="1" smtClean="0"/>
              <a:t>rebuilding</a:t>
            </a:r>
            <a:r>
              <a:rPr lang="pt-BR" dirty="0" smtClean="0"/>
              <a:t>.</a:t>
            </a:r>
          </a:p>
          <a:p>
            <a:endParaRPr lang="pt-B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Isolamento Snapshot</a:t>
            </a:r>
            <a:endParaRPr lang="pt-BR" dirty="0"/>
          </a:p>
        </p:txBody>
      </p:sp>
      <p:sp>
        <p:nvSpPr>
          <p:cNvPr id="3" name="Espaço Reservado para Texto 2"/>
          <p:cNvSpPr>
            <a:spLocks noGrp="1"/>
          </p:cNvSpPr>
          <p:nvPr>
            <p:ph type="body" sz="quarter" idx="10"/>
          </p:nvPr>
        </p:nvSpPr>
        <p:spPr/>
        <p:txBody>
          <a:bodyPr/>
          <a:lstStyle/>
          <a:p>
            <a:r>
              <a:rPr lang="pt-BR" dirty="0" smtClean="0"/>
              <a:t>Mecanismo usado pelo </a:t>
            </a:r>
            <a:r>
              <a:rPr lang="pt-BR" dirty="0" err="1" smtClean="0"/>
              <a:t>SQLServer</a:t>
            </a:r>
            <a:r>
              <a:rPr lang="pt-BR" dirty="0" smtClean="0"/>
              <a:t> para implementar o nível de isolamento Snapshot.</a:t>
            </a:r>
          </a:p>
          <a:p>
            <a:r>
              <a:rPr lang="pt-BR" dirty="0" smtClean="0"/>
              <a:t>Área de armazenamento na </a:t>
            </a:r>
            <a:r>
              <a:rPr lang="pt-BR" dirty="0" err="1" smtClean="0"/>
              <a:t>tempdb</a:t>
            </a:r>
            <a:r>
              <a:rPr lang="pt-BR" dirty="0" smtClean="0"/>
              <a:t> que mantém páginas com o histórico dos registros e seu XSN. Cada registro na tabela possui um ponteiro (RID) para outro registro na version </a:t>
            </a:r>
            <a:r>
              <a:rPr lang="pt-BR" dirty="0" err="1" smtClean="0"/>
              <a:t>store</a:t>
            </a:r>
            <a:r>
              <a:rPr lang="pt-BR" dirty="0" smtClean="0"/>
              <a:t>.</a:t>
            </a:r>
          </a:p>
          <a:p>
            <a:pPr lvl="1"/>
            <a:r>
              <a:rPr lang="pt-BR" dirty="0" smtClean="0"/>
              <a:t>XSN (</a:t>
            </a:r>
            <a:r>
              <a:rPr lang="pt-BR" dirty="0" err="1" smtClean="0"/>
              <a:t>Transaction</a:t>
            </a:r>
            <a:r>
              <a:rPr lang="pt-BR" dirty="0" smtClean="0"/>
              <a:t> </a:t>
            </a:r>
            <a:r>
              <a:rPr lang="pt-BR" dirty="0" err="1" smtClean="0"/>
              <a:t>Sequence</a:t>
            </a:r>
            <a:r>
              <a:rPr lang="pt-BR" dirty="0" smtClean="0"/>
              <a:t> </a:t>
            </a:r>
            <a:r>
              <a:rPr lang="pt-BR" dirty="0" err="1" smtClean="0"/>
              <a:t>Number</a:t>
            </a:r>
            <a:r>
              <a:rPr lang="pt-BR" dirty="0" smtClean="0"/>
              <a:t>): número incremental único para toda a instância. Volta para 1 quando a instância é reiniciada.</a:t>
            </a:r>
          </a:p>
          <a:p>
            <a:endParaRPr lang="pt-B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11"/>
          <p:cNvSpPr/>
          <p:nvPr/>
        </p:nvSpPr>
        <p:spPr>
          <a:xfrm>
            <a:off x="3679726" y="1408081"/>
            <a:ext cx="1360800" cy="1620171"/>
          </a:xfrm>
          <a:prstGeom prst="rect">
            <a:avLst/>
          </a:prstGeom>
          <a:solidFill>
            <a:srgbClr val="0BD0D9"/>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 lastClr="FFFFFF"/>
              </a:solidFill>
              <a:latin typeface="Constantia"/>
            </a:endParaRPr>
          </a:p>
        </p:txBody>
      </p:sp>
      <p:sp>
        <p:nvSpPr>
          <p:cNvPr id="56" name="Rectangle 8"/>
          <p:cNvSpPr/>
          <p:nvPr/>
        </p:nvSpPr>
        <p:spPr>
          <a:xfrm>
            <a:off x="667246" y="1408081"/>
            <a:ext cx="1360800" cy="1620171"/>
          </a:xfrm>
          <a:prstGeom prst="rect">
            <a:avLst/>
          </a:prstGeom>
          <a:solidFill>
            <a:srgbClr val="0BD0D9"/>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 lastClr="FFFFFF"/>
              </a:solidFill>
              <a:latin typeface="Constantia"/>
            </a:endParaRPr>
          </a:p>
        </p:txBody>
      </p:sp>
      <p:sp>
        <p:nvSpPr>
          <p:cNvPr id="57" name="Rectangle 4"/>
          <p:cNvSpPr/>
          <p:nvPr/>
        </p:nvSpPr>
        <p:spPr>
          <a:xfrm>
            <a:off x="732046" y="1537695"/>
            <a:ext cx="1231200" cy="194421"/>
          </a:xfrm>
          <a:prstGeom prst="rect">
            <a:avLst/>
          </a:prstGeom>
          <a:solidFill>
            <a:srgbClr val="0F6FC6"/>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 lastClr="FFFFFF"/>
              </a:solidFill>
              <a:latin typeface="Constantia"/>
            </a:endParaRPr>
          </a:p>
        </p:txBody>
      </p:sp>
      <p:sp>
        <p:nvSpPr>
          <p:cNvPr id="58" name="Rectangle 5"/>
          <p:cNvSpPr/>
          <p:nvPr/>
        </p:nvSpPr>
        <p:spPr>
          <a:xfrm>
            <a:off x="732046" y="1732116"/>
            <a:ext cx="1231200" cy="194420"/>
          </a:xfrm>
          <a:prstGeom prst="rect">
            <a:avLst/>
          </a:prstGeom>
          <a:solidFill>
            <a:srgbClr val="0F6FC6"/>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 lastClr="FFFFFF"/>
              </a:solidFill>
              <a:latin typeface="Constantia"/>
            </a:endParaRPr>
          </a:p>
        </p:txBody>
      </p:sp>
      <p:sp>
        <p:nvSpPr>
          <p:cNvPr id="59" name="Rectangle 6"/>
          <p:cNvSpPr/>
          <p:nvPr/>
        </p:nvSpPr>
        <p:spPr>
          <a:xfrm>
            <a:off x="732046" y="2120957"/>
            <a:ext cx="1231200" cy="194420"/>
          </a:xfrm>
          <a:prstGeom prst="rect">
            <a:avLst/>
          </a:prstGeom>
          <a:solidFill>
            <a:srgbClr val="0F6FC6"/>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 lastClr="FFFFFF"/>
              </a:solidFill>
              <a:latin typeface="Constantia"/>
            </a:endParaRPr>
          </a:p>
        </p:txBody>
      </p:sp>
      <p:sp>
        <p:nvSpPr>
          <p:cNvPr id="60" name="Rectangle 7"/>
          <p:cNvSpPr/>
          <p:nvPr/>
        </p:nvSpPr>
        <p:spPr>
          <a:xfrm>
            <a:off x="732046" y="1926536"/>
            <a:ext cx="1231200" cy="194421"/>
          </a:xfrm>
          <a:prstGeom prst="rect">
            <a:avLst/>
          </a:prstGeom>
          <a:solidFill>
            <a:srgbClr val="0F6FC6"/>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 lastClr="FFFFFF"/>
              </a:solidFill>
              <a:latin typeface="Constantia"/>
            </a:endParaRPr>
          </a:p>
        </p:txBody>
      </p:sp>
      <p:sp>
        <p:nvSpPr>
          <p:cNvPr id="61" name="TextBox 9"/>
          <p:cNvSpPr txBox="1">
            <a:spLocks noChangeArrowheads="1"/>
          </p:cNvSpPr>
          <p:nvPr/>
        </p:nvSpPr>
        <p:spPr bwMode="auto">
          <a:xfrm>
            <a:off x="732046" y="3352286"/>
            <a:ext cx="1814400" cy="606976"/>
          </a:xfrm>
          <a:prstGeom prst="rect">
            <a:avLst/>
          </a:prstGeom>
          <a:noFill/>
          <a:ln w="9525">
            <a:noFill/>
            <a:miter lim="800000"/>
            <a:headEnd/>
            <a:tailEnd/>
          </a:ln>
        </p:spPr>
        <p:txBody>
          <a:bodyPr lIns="82945" tIns="41473" rIns="82945" bIns="41473">
            <a:spAutoFit/>
          </a:bodyPr>
          <a:lstStyle/>
          <a:p>
            <a:pPr defTabSz="829452">
              <a:defRPr/>
            </a:pPr>
            <a:r>
              <a:rPr lang="en-US" sz="1100" kern="0" dirty="0">
                <a:solidFill>
                  <a:sysClr val="windowText" lastClr="171717"/>
                </a:solidFill>
              </a:rPr>
              <a:t>Begin transaction</a:t>
            </a:r>
            <a:br>
              <a:rPr lang="en-US" sz="1100" kern="0" dirty="0">
                <a:solidFill>
                  <a:sysClr val="windowText" lastClr="171717"/>
                </a:solidFill>
              </a:rPr>
            </a:br>
            <a:r>
              <a:rPr lang="en-US" sz="1100" kern="0" dirty="0">
                <a:solidFill>
                  <a:sysClr val="windowText" lastClr="171717"/>
                </a:solidFill>
              </a:rPr>
              <a:t>    Update set col1 = v1.2</a:t>
            </a:r>
          </a:p>
          <a:p>
            <a:pPr defTabSz="829452">
              <a:defRPr/>
            </a:pPr>
            <a:r>
              <a:rPr lang="en-US" sz="1100" kern="0" dirty="0">
                <a:solidFill>
                  <a:sysClr val="windowText" lastClr="171717"/>
                </a:solidFill>
              </a:rPr>
              <a:t>Commit transaction</a:t>
            </a:r>
          </a:p>
        </p:txBody>
      </p:sp>
      <p:sp>
        <p:nvSpPr>
          <p:cNvPr id="62" name="TextBox 10"/>
          <p:cNvSpPr txBox="1">
            <a:spLocks noChangeArrowheads="1"/>
          </p:cNvSpPr>
          <p:nvPr/>
        </p:nvSpPr>
        <p:spPr bwMode="auto">
          <a:xfrm>
            <a:off x="732046" y="4129967"/>
            <a:ext cx="1814400" cy="760864"/>
          </a:xfrm>
          <a:prstGeom prst="rect">
            <a:avLst/>
          </a:prstGeom>
          <a:noFill/>
          <a:ln w="9525">
            <a:noFill/>
            <a:miter lim="800000"/>
            <a:headEnd/>
            <a:tailEnd/>
          </a:ln>
        </p:spPr>
        <p:txBody>
          <a:bodyPr lIns="82945" tIns="41473" rIns="82945" bIns="41473">
            <a:spAutoFit/>
          </a:bodyPr>
          <a:lstStyle/>
          <a:p>
            <a:pPr defTabSz="829452">
              <a:defRPr/>
            </a:pPr>
            <a:r>
              <a:rPr lang="en-US" sz="1100" kern="0" dirty="0">
                <a:solidFill>
                  <a:sysClr val="windowText" lastClr="171717"/>
                </a:solidFill>
              </a:rPr>
              <a:t>Begin transaction</a:t>
            </a:r>
            <a:br>
              <a:rPr lang="en-US" sz="1100" kern="0" dirty="0">
                <a:solidFill>
                  <a:sysClr val="windowText" lastClr="171717"/>
                </a:solidFill>
              </a:rPr>
            </a:br>
            <a:r>
              <a:rPr lang="en-US" sz="1100" kern="0" dirty="0">
                <a:solidFill>
                  <a:sysClr val="windowText" lastClr="171717"/>
                </a:solidFill>
              </a:rPr>
              <a:t>    select * from </a:t>
            </a:r>
            <a:r>
              <a:rPr lang="en-US" sz="1100" kern="0" dirty="0" err="1">
                <a:solidFill>
                  <a:sysClr val="windowText" lastClr="171717"/>
                </a:solidFill>
              </a:rPr>
              <a:t>tabela</a:t>
            </a:r>
            <a:endParaRPr lang="en-US" sz="1100" kern="0" dirty="0">
              <a:solidFill>
                <a:sysClr val="windowText" lastClr="171717"/>
              </a:solidFill>
            </a:endParaRPr>
          </a:p>
          <a:p>
            <a:pPr defTabSz="829452">
              <a:defRPr/>
            </a:pPr>
            <a:r>
              <a:rPr lang="en-US" sz="1100" kern="0" dirty="0">
                <a:solidFill>
                  <a:sysClr val="windowText" lastClr="171717"/>
                </a:solidFill>
              </a:rPr>
              <a:t>    select * from </a:t>
            </a:r>
            <a:r>
              <a:rPr lang="en-US" sz="1100" kern="0" dirty="0" err="1">
                <a:solidFill>
                  <a:sysClr val="windowText" lastClr="171717"/>
                </a:solidFill>
              </a:rPr>
              <a:t>tabela</a:t>
            </a:r>
            <a:endParaRPr lang="en-US" sz="1100" kern="0" dirty="0">
              <a:solidFill>
                <a:sysClr val="windowText" lastClr="171717"/>
              </a:solidFill>
            </a:endParaRPr>
          </a:p>
          <a:p>
            <a:pPr defTabSz="829452">
              <a:defRPr/>
            </a:pPr>
            <a:r>
              <a:rPr lang="en-US" sz="1100" kern="0" dirty="0">
                <a:solidFill>
                  <a:sysClr val="windowText" lastClr="171717"/>
                </a:solidFill>
              </a:rPr>
              <a:t>Commit transaction</a:t>
            </a:r>
          </a:p>
        </p:txBody>
      </p:sp>
      <p:sp>
        <p:nvSpPr>
          <p:cNvPr id="63" name="TextBox 16"/>
          <p:cNvSpPr txBox="1">
            <a:spLocks noChangeArrowheads="1"/>
          </p:cNvSpPr>
          <p:nvPr/>
        </p:nvSpPr>
        <p:spPr bwMode="auto">
          <a:xfrm>
            <a:off x="3648046" y="1213662"/>
            <a:ext cx="1360800" cy="250586"/>
          </a:xfrm>
          <a:prstGeom prst="rect">
            <a:avLst/>
          </a:prstGeom>
          <a:noFill/>
          <a:ln w="9525">
            <a:noFill/>
            <a:miter lim="800000"/>
            <a:headEnd/>
            <a:tailEnd/>
          </a:ln>
        </p:spPr>
        <p:txBody>
          <a:bodyPr lIns="82945" tIns="41473" rIns="82945" bIns="41473">
            <a:spAutoFit/>
          </a:bodyPr>
          <a:lstStyle/>
          <a:p>
            <a:pPr algn="ctr" defTabSz="829452">
              <a:defRPr/>
            </a:pPr>
            <a:r>
              <a:rPr lang="en-US" sz="1100" kern="0" dirty="0">
                <a:solidFill>
                  <a:sysClr val="windowText" lastClr="171717"/>
                </a:solidFill>
              </a:rPr>
              <a:t>Version Store</a:t>
            </a:r>
          </a:p>
        </p:txBody>
      </p:sp>
      <p:sp>
        <p:nvSpPr>
          <p:cNvPr id="64" name="Left Arrow 17"/>
          <p:cNvSpPr/>
          <p:nvPr/>
        </p:nvSpPr>
        <p:spPr>
          <a:xfrm>
            <a:off x="2416846" y="3546706"/>
            <a:ext cx="259200" cy="194420"/>
          </a:xfrm>
          <a:prstGeom prst="leftArrow">
            <a:avLst/>
          </a:prstGeom>
          <a:solidFill>
            <a:srgbClr val="FF0000"/>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 lastClr="FFFFFF"/>
              </a:solidFill>
              <a:latin typeface="Constantia"/>
            </a:endParaRPr>
          </a:p>
        </p:txBody>
      </p:sp>
      <p:sp>
        <p:nvSpPr>
          <p:cNvPr id="65" name="TextBox 18"/>
          <p:cNvSpPr txBox="1">
            <a:spLocks noChangeArrowheads="1"/>
          </p:cNvSpPr>
          <p:nvPr/>
        </p:nvSpPr>
        <p:spPr bwMode="auto">
          <a:xfrm>
            <a:off x="2676046" y="3480459"/>
            <a:ext cx="712800" cy="390281"/>
          </a:xfrm>
          <a:prstGeom prst="rect">
            <a:avLst/>
          </a:prstGeom>
          <a:noFill/>
          <a:ln w="9525">
            <a:noFill/>
            <a:miter lim="800000"/>
            <a:headEnd/>
            <a:tailEnd/>
          </a:ln>
        </p:spPr>
        <p:txBody>
          <a:bodyPr lIns="82945" tIns="41473" rIns="82945" bIns="41473">
            <a:spAutoFit/>
          </a:bodyPr>
          <a:lstStyle/>
          <a:p>
            <a:pPr defTabSz="829452">
              <a:defRPr/>
            </a:pPr>
            <a:r>
              <a:rPr lang="en-US" sz="1000" i="1" kern="0" dirty="0">
                <a:solidFill>
                  <a:sysClr val="windowText" lastClr="171717"/>
                </a:solidFill>
              </a:rPr>
              <a:t>XSN: 50</a:t>
            </a:r>
            <a:br>
              <a:rPr lang="en-US" sz="1000" i="1" kern="0" dirty="0">
                <a:solidFill>
                  <a:sysClr val="windowText" lastClr="171717"/>
                </a:solidFill>
              </a:rPr>
            </a:br>
            <a:r>
              <a:rPr lang="en-US" sz="1000" i="1" kern="0" dirty="0">
                <a:solidFill>
                  <a:sysClr val="windowText" lastClr="171717"/>
                </a:solidFill>
              </a:rPr>
              <a:t>XSNs: -</a:t>
            </a:r>
          </a:p>
        </p:txBody>
      </p:sp>
      <p:sp>
        <p:nvSpPr>
          <p:cNvPr id="66" name="Rectangle 20"/>
          <p:cNvSpPr/>
          <p:nvPr/>
        </p:nvSpPr>
        <p:spPr>
          <a:xfrm>
            <a:off x="3777647" y="3546706"/>
            <a:ext cx="1231200" cy="194420"/>
          </a:xfrm>
          <a:prstGeom prst="rect">
            <a:avLst/>
          </a:prstGeom>
          <a:solidFill>
            <a:srgbClr val="92D050"/>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 lastClr="FFFFFF"/>
              </a:solidFill>
              <a:latin typeface="Constantia"/>
            </a:endParaRPr>
          </a:p>
        </p:txBody>
      </p:sp>
      <p:sp>
        <p:nvSpPr>
          <p:cNvPr id="67" name="TextBox 21"/>
          <p:cNvSpPr txBox="1"/>
          <p:nvPr/>
        </p:nvSpPr>
        <p:spPr>
          <a:xfrm>
            <a:off x="3712847" y="3532305"/>
            <a:ext cx="1360800" cy="237644"/>
          </a:xfrm>
          <a:prstGeom prst="rect">
            <a:avLst/>
          </a:prstGeom>
          <a:noFill/>
        </p:spPr>
        <p:txBody>
          <a:bodyPr lIns="82945" tIns="41473" rIns="82945" bIns="41473">
            <a:spAutoFit/>
          </a:bodyPr>
          <a:lstStyle/>
          <a:p>
            <a:pPr defTabSz="829452">
              <a:defRPr/>
            </a:pPr>
            <a:r>
              <a:rPr lang="en-US" sz="1000" i="1" kern="0" dirty="0">
                <a:solidFill>
                  <a:sysClr val="windowText" lastClr="171717"/>
                </a:solidFill>
              </a:rPr>
              <a:t>Col1 = v1.2   XSN: 50</a:t>
            </a:r>
          </a:p>
        </p:txBody>
      </p:sp>
      <p:cxnSp>
        <p:nvCxnSpPr>
          <p:cNvPr id="68" name="Straight Arrow Connector 23"/>
          <p:cNvCxnSpPr>
            <a:stCxn id="58" idx="3"/>
          </p:cNvCxnSpPr>
          <p:nvPr/>
        </p:nvCxnSpPr>
        <p:spPr>
          <a:xfrm flipV="1">
            <a:off x="1963246" y="1667308"/>
            <a:ext cx="1879200" cy="161297"/>
          </a:xfrm>
          <a:prstGeom prst="straightConnector1">
            <a:avLst/>
          </a:prstGeom>
          <a:noFill/>
          <a:ln w="9525" cap="flat" cmpd="sng" algn="ctr">
            <a:solidFill>
              <a:sysClr val="windowText" lastClr="171717"/>
            </a:solidFill>
            <a:prstDash val="solid"/>
            <a:tailEnd type="arrow"/>
          </a:ln>
          <a:effectLst/>
        </p:spPr>
      </p:cxnSp>
      <p:sp>
        <p:nvSpPr>
          <p:cNvPr id="69" name="TextBox 25"/>
          <p:cNvSpPr txBox="1">
            <a:spLocks noChangeArrowheads="1"/>
          </p:cNvSpPr>
          <p:nvPr/>
        </p:nvSpPr>
        <p:spPr bwMode="auto">
          <a:xfrm>
            <a:off x="732046" y="4867325"/>
            <a:ext cx="3628800" cy="776253"/>
          </a:xfrm>
          <a:prstGeom prst="rect">
            <a:avLst/>
          </a:prstGeom>
          <a:noFill/>
          <a:ln w="9525">
            <a:noFill/>
            <a:miter lim="800000"/>
            <a:headEnd/>
            <a:tailEnd/>
          </a:ln>
        </p:spPr>
        <p:txBody>
          <a:bodyPr lIns="82945" tIns="41473" rIns="82945" bIns="41473">
            <a:spAutoFit/>
          </a:bodyPr>
          <a:lstStyle/>
          <a:p>
            <a:pPr defTabSz="829452">
              <a:defRPr/>
            </a:pPr>
            <a:r>
              <a:rPr lang="en-US" sz="1100" kern="0" dirty="0">
                <a:solidFill>
                  <a:sysClr val="windowText" lastClr="171717"/>
                </a:solidFill>
              </a:rPr>
              <a:t>Begin transaction </a:t>
            </a:r>
            <a:r>
              <a:rPr lang="en-US" sz="1100" kern="0" dirty="0" smtClean="0">
                <a:solidFill>
                  <a:sysClr val="windowText" lastClr="171717"/>
                </a:solidFill>
              </a:rPr>
              <a:t>(RCSI)</a:t>
            </a:r>
            <a:r>
              <a:rPr lang="en-US" sz="1100" kern="0" dirty="0">
                <a:solidFill>
                  <a:sysClr val="windowText" lastClr="171717"/>
                </a:solidFill>
              </a:rPr>
              <a:t/>
            </a:r>
            <a:br>
              <a:rPr lang="en-US" sz="1100" kern="0" dirty="0">
                <a:solidFill>
                  <a:sysClr val="windowText" lastClr="171717"/>
                </a:solidFill>
              </a:rPr>
            </a:br>
            <a:r>
              <a:rPr lang="en-US" sz="1100" kern="0" dirty="0">
                <a:solidFill>
                  <a:sysClr val="windowText" lastClr="171717"/>
                </a:solidFill>
              </a:rPr>
              <a:t>    select * from </a:t>
            </a:r>
            <a:r>
              <a:rPr lang="en-US" sz="1100" kern="0" dirty="0" err="1">
                <a:solidFill>
                  <a:sysClr val="windowText" lastClr="171717"/>
                </a:solidFill>
              </a:rPr>
              <a:t>tabela</a:t>
            </a:r>
            <a:endParaRPr lang="en-US" sz="1100" kern="0" dirty="0">
              <a:solidFill>
                <a:sysClr val="windowText" lastClr="171717"/>
              </a:solidFill>
            </a:endParaRPr>
          </a:p>
          <a:p>
            <a:pPr defTabSz="829452">
              <a:defRPr/>
            </a:pPr>
            <a:r>
              <a:rPr lang="en-US" sz="1100" kern="0" dirty="0">
                <a:solidFill>
                  <a:sysClr val="windowText" lastClr="171717"/>
                </a:solidFill>
              </a:rPr>
              <a:t>    select * from </a:t>
            </a:r>
            <a:r>
              <a:rPr lang="en-US" sz="1100" kern="0" dirty="0" err="1">
                <a:solidFill>
                  <a:sysClr val="windowText" lastClr="171717"/>
                </a:solidFill>
              </a:rPr>
              <a:t>tabela</a:t>
            </a:r>
            <a:endParaRPr lang="en-US" sz="1100" kern="0" dirty="0">
              <a:solidFill>
                <a:sysClr val="windowText" lastClr="171717"/>
              </a:solidFill>
            </a:endParaRPr>
          </a:p>
          <a:p>
            <a:pPr defTabSz="829452">
              <a:defRPr/>
            </a:pPr>
            <a:r>
              <a:rPr lang="en-US" sz="1100" kern="0" dirty="0">
                <a:solidFill>
                  <a:sysClr val="windowText" lastClr="171717"/>
                </a:solidFill>
              </a:rPr>
              <a:t>Commit transaction</a:t>
            </a:r>
          </a:p>
        </p:txBody>
      </p:sp>
      <p:sp>
        <p:nvSpPr>
          <p:cNvPr id="70" name="Left Arrow 26"/>
          <p:cNvSpPr/>
          <p:nvPr/>
        </p:nvSpPr>
        <p:spPr>
          <a:xfrm>
            <a:off x="2287246" y="4315747"/>
            <a:ext cx="259200" cy="194420"/>
          </a:xfrm>
          <a:prstGeom prst="leftArrow">
            <a:avLst/>
          </a:prstGeom>
          <a:solidFill>
            <a:srgbClr val="FF0000"/>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 lastClr="FFFFFF"/>
              </a:solidFill>
              <a:latin typeface="Constantia"/>
            </a:endParaRPr>
          </a:p>
        </p:txBody>
      </p:sp>
      <p:sp>
        <p:nvSpPr>
          <p:cNvPr id="71" name="TextBox 27"/>
          <p:cNvSpPr txBox="1">
            <a:spLocks noChangeArrowheads="1"/>
          </p:cNvSpPr>
          <p:nvPr/>
        </p:nvSpPr>
        <p:spPr bwMode="auto">
          <a:xfrm>
            <a:off x="2546446" y="4249500"/>
            <a:ext cx="712800" cy="406921"/>
          </a:xfrm>
          <a:prstGeom prst="rect">
            <a:avLst/>
          </a:prstGeom>
          <a:noFill/>
          <a:ln w="9525">
            <a:noFill/>
            <a:miter lim="800000"/>
            <a:headEnd/>
            <a:tailEnd/>
          </a:ln>
        </p:spPr>
        <p:txBody>
          <a:bodyPr lIns="82945" tIns="41473" rIns="82945" bIns="41473">
            <a:spAutoFit/>
          </a:bodyPr>
          <a:lstStyle/>
          <a:p>
            <a:pPr defTabSz="829452">
              <a:defRPr/>
            </a:pPr>
            <a:r>
              <a:rPr lang="en-US" sz="1000" i="1" kern="0" dirty="0">
                <a:solidFill>
                  <a:sysClr val="windowText" lastClr="171717"/>
                </a:solidFill>
              </a:rPr>
              <a:t>XSN: 51</a:t>
            </a:r>
          </a:p>
          <a:p>
            <a:pPr defTabSz="829452">
              <a:defRPr/>
            </a:pPr>
            <a:r>
              <a:rPr lang="en-US" sz="1000" i="1" kern="0" dirty="0">
                <a:solidFill>
                  <a:sysClr val="windowText" lastClr="171717"/>
                </a:solidFill>
              </a:rPr>
              <a:t>XSNs: 50</a:t>
            </a:r>
          </a:p>
        </p:txBody>
      </p:sp>
      <p:sp>
        <p:nvSpPr>
          <p:cNvPr id="72" name="Left Arrow 28"/>
          <p:cNvSpPr/>
          <p:nvPr/>
        </p:nvSpPr>
        <p:spPr>
          <a:xfrm>
            <a:off x="3064846" y="5063185"/>
            <a:ext cx="259200" cy="194421"/>
          </a:xfrm>
          <a:prstGeom prst="leftArrow">
            <a:avLst/>
          </a:prstGeom>
          <a:solidFill>
            <a:srgbClr val="FF0000"/>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 lastClr="FFFFFF"/>
              </a:solidFill>
              <a:latin typeface="Constantia"/>
            </a:endParaRPr>
          </a:p>
        </p:txBody>
      </p:sp>
      <p:sp>
        <p:nvSpPr>
          <p:cNvPr id="73" name="TextBox 29"/>
          <p:cNvSpPr txBox="1">
            <a:spLocks noChangeArrowheads="1"/>
          </p:cNvSpPr>
          <p:nvPr/>
        </p:nvSpPr>
        <p:spPr bwMode="auto">
          <a:xfrm>
            <a:off x="3324046" y="4996939"/>
            <a:ext cx="1036800" cy="406921"/>
          </a:xfrm>
          <a:prstGeom prst="rect">
            <a:avLst/>
          </a:prstGeom>
          <a:noFill/>
          <a:ln w="9525">
            <a:noFill/>
            <a:miter lim="800000"/>
            <a:headEnd/>
            <a:tailEnd/>
          </a:ln>
        </p:spPr>
        <p:txBody>
          <a:bodyPr lIns="82945" tIns="41473" rIns="82945" bIns="41473">
            <a:spAutoFit/>
          </a:bodyPr>
          <a:lstStyle/>
          <a:p>
            <a:pPr defTabSz="829452">
              <a:defRPr/>
            </a:pPr>
            <a:r>
              <a:rPr lang="en-US" sz="1000" i="1" kern="0" dirty="0">
                <a:solidFill>
                  <a:sysClr val="windowText" lastClr="171717"/>
                </a:solidFill>
              </a:rPr>
              <a:t>XSN: 52</a:t>
            </a:r>
          </a:p>
          <a:p>
            <a:pPr defTabSz="829452">
              <a:defRPr/>
            </a:pPr>
            <a:r>
              <a:rPr lang="en-US" sz="1000" i="1" kern="0" dirty="0">
                <a:solidFill>
                  <a:sysClr val="windowText" lastClr="171717"/>
                </a:solidFill>
              </a:rPr>
              <a:t>XSNs: 50, 51</a:t>
            </a:r>
          </a:p>
        </p:txBody>
      </p:sp>
      <p:sp>
        <p:nvSpPr>
          <p:cNvPr id="74" name="Rectangle 30"/>
          <p:cNvSpPr/>
          <p:nvPr/>
        </p:nvSpPr>
        <p:spPr>
          <a:xfrm>
            <a:off x="4493326" y="4324388"/>
            <a:ext cx="1231200" cy="194420"/>
          </a:xfrm>
          <a:prstGeom prst="rect">
            <a:avLst/>
          </a:prstGeom>
          <a:solidFill>
            <a:srgbClr val="0F6FC6"/>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 lastClr="FFFFFF"/>
              </a:solidFill>
              <a:latin typeface="Constantia"/>
            </a:endParaRPr>
          </a:p>
        </p:txBody>
      </p:sp>
      <p:sp>
        <p:nvSpPr>
          <p:cNvPr id="75" name="Rectangle 31"/>
          <p:cNvSpPr/>
          <p:nvPr/>
        </p:nvSpPr>
        <p:spPr>
          <a:xfrm>
            <a:off x="4493326" y="5126552"/>
            <a:ext cx="1231200" cy="194421"/>
          </a:xfrm>
          <a:prstGeom prst="rect">
            <a:avLst/>
          </a:prstGeom>
          <a:solidFill>
            <a:srgbClr val="0F6FC6"/>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 lastClr="FFFFFF"/>
              </a:solidFill>
              <a:latin typeface="Constantia"/>
            </a:endParaRPr>
          </a:p>
        </p:txBody>
      </p:sp>
      <p:sp>
        <p:nvSpPr>
          <p:cNvPr id="76" name="Rectangle 32"/>
          <p:cNvSpPr/>
          <p:nvPr/>
        </p:nvSpPr>
        <p:spPr>
          <a:xfrm>
            <a:off x="4490446" y="5125112"/>
            <a:ext cx="1231200" cy="194420"/>
          </a:xfrm>
          <a:prstGeom prst="rect">
            <a:avLst/>
          </a:prstGeom>
          <a:solidFill>
            <a:srgbClr val="92D050"/>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 lastClr="FFFFFF"/>
              </a:solidFill>
              <a:latin typeface="Constantia"/>
            </a:endParaRPr>
          </a:p>
        </p:txBody>
      </p:sp>
      <p:sp>
        <p:nvSpPr>
          <p:cNvPr id="77" name="TextBox 33"/>
          <p:cNvSpPr txBox="1"/>
          <p:nvPr/>
        </p:nvSpPr>
        <p:spPr>
          <a:xfrm>
            <a:off x="4425646" y="5110711"/>
            <a:ext cx="1360800" cy="237644"/>
          </a:xfrm>
          <a:prstGeom prst="rect">
            <a:avLst/>
          </a:prstGeom>
          <a:noFill/>
        </p:spPr>
        <p:txBody>
          <a:bodyPr lIns="82945" tIns="41473" rIns="82945" bIns="41473">
            <a:spAutoFit/>
          </a:bodyPr>
          <a:lstStyle/>
          <a:p>
            <a:pPr defTabSz="829452">
              <a:defRPr/>
            </a:pPr>
            <a:r>
              <a:rPr lang="en-US" sz="1000" i="1" kern="0" dirty="0">
                <a:solidFill>
                  <a:sysClr val="windowText" lastClr="171717"/>
                </a:solidFill>
              </a:rPr>
              <a:t>Col1 = v1.2   XSN: 50</a:t>
            </a:r>
          </a:p>
        </p:txBody>
      </p:sp>
      <p:sp>
        <p:nvSpPr>
          <p:cNvPr id="78" name="&quot;No&quot; Symbol 34"/>
          <p:cNvSpPr/>
          <p:nvPr/>
        </p:nvSpPr>
        <p:spPr>
          <a:xfrm>
            <a:off x="2481646" y="3352285"/>
            <a:ext cx="648000" cy="583262"/>
          </a:xfrm>
          <a:prstGeom prst="noSmoking">
            <a:avLst/>
          </a:prstGeom>
          <a:solidFill>
            <a:srgbClr val="FE210A"/>
          </a:solidFill>
          <a:ln w="25400" cap="flat" cmpd="sng" algn="ctr">
            <a:solidFill>
              <a:srgbClr val="0F6FC6">
                <a:shade val="50000"/>
              </a:srgbClr>
            </a:solidFill>
            <a:prstDash val="solid"/>
          </a:ln>
          <a:effectLst/>
        </p:spPr>
        <p:txBody>
          <a:bodyPr lIns="82945" tIns="41473" rIns="82945" bIns="41473" anchor="ctr"/>
          <a:lstStyle/>
          <a:p>
            <a:pPr algn="ctr" defTabSz="829452">
              <a:defRPr/>
            </a:pPr>
            <a:endParaRPr lang="en-US" sz="1600" kern="0" dirty="0">
              <a:solidFill>
                <a:sysClr val="windowText" lastClr="171717"/>
              </a:solidFill>
              <a:latin typeface="Constantia"/>
            </a:endParaRPr>
          </a:p>
        </p:txBody>
      </p:sp>
      <p:sp>
        <p:nvSpPr>
          <p:cNvPr id="79" name="TextBox 36"/>
          <p:cNvSpPr txBox="1">
            <a:spLocks noChangeArrowheads="1"/>
          </p:cNvSpPr>
          <p:nvPr/>
        </p:nvSpPr>
        <p:spPr bwMode="auto">
          <a:xfrm>
            <a:off x="3324046" y="5166877"/>
            <a:ext cx="712800" cy="406921"/>
          </a:xfrm>
          <a:prstGeom prst="rect">
            <a:avLst/>
          </a:prstGeom>
          <a:noFill/>
          <a:ln w="9525">
            <a:noFill/>
            <a:miter lim="800000"/>
            <a:headEnd/>
            <a:tailEnd/>
          </a:ln>
        </p:spPr>
        <p:txBody>
          <a:bodyPr lIns="82945" tIns="41473" rIns="82945" bIns="41473">
            <a:spAutoFit/>
          </a:bodyPr>
          <a:lstStyle/>
          <a:p>
            <a:pPr defTabSz="829452">
              <a:defRPr/>
            </a:pPr>
            <a:r>
              <a:rPr lang="en-US" sz="1000" i="1" kern="0" dirty="0">
                <a:solidFill>
                  <a:sysClr val="windowText" lastClr="171717"/>
                </a:solidFill>
              </a:rPr>
              <a:t>XSN: 53</a:t>
            </a:r>
          </a:p>
          <a:p>
            <a:pPr defTabSz="829452">
              <a:defRPr/>
            </a:pPr>
            <a:r>
              <a:rPr lang="en-US" sz="1000" i="1" kern="0" dirty="0">
                <a:solidFill>
                  <a:sysClr val="windowText" lastClr="171717"/>
                </a:solidFill>
              </a:rPr>
              <a:t>XSNs: 51</a:t>
            </a:r>
          </a:p>
        </p:txBody>
      </p:sp>
      <p:sp>
        <p:nvSpPr>
          <p:cNvPr id="29" name="Título 28"/>
          <p:cNvSpPr>
            <a:spLocks noGrp="1"/>
          </p:cNvSpPr>
          <p:nvPr>
            <p:ph type="title"/>
          </p:nvPr>
        </p:nvSpPr>
        <p:spPr/>
        <p:txBody>
          <a:bodyPr/>
          <a:lstStyle/>
          <a:p>
            <a:r>
              <a:rPr lang="pt-BR" dirty="0" smtClean="0"/>
              <a:t>Isolamento Snapshot</a:t>
            </a:r>
            <a:endParaRPr lang="pt-BR" dirty="0"/>
          </a:p>
        </p:txBody>
      </p:sp>
      <p:sp>
        <p:nvSpPr>
          <p:cNvPr id="30" name="Espaço Reservado para Texto 29"/>
          <p:cNvSpPr>
            <a:spLocks noGrp="1"/>
          </p:cNvSpPr>
          <p:nvPr>
            <p:ph type="body" sz="quarter" idx="10"/>
          </p:nvPr>
        </p:nvSpPr>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blinds(horizontal)">
                                      <p:cBhvr>
                                        <p:cTn id="10" dur="500"/>
                                        <p:tgtEl>
                                          <p:spTgt spid="5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blinds(horizontal)">
                                      <p:cBhvr>
                                        <p:cTn id="13" dur="500"/>
                                        <p:tgtEl>
                                          <p:spTgt spid="5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blinds(horizontal)">
                                      <p:cBhvr>
                                        <p:cTn id="16" dur="500"/>
                                        <p:tgtEl>
                                          <p:spTgt spid="6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blinds(horizontal)">
                                      <p:cBhvr>
                                        <p:cTn id="19" dur="500"/>
                                        <p:tgtEl>
                                          <p:spTgt spid="5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blinds(horizontal)">
                                      <p:cBhvr>
                                        <p:cTn id="22" dur="500"/>
                                        <p:tgtEl>
                                          <p:spTgt spid="6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blinds(horizontal)">
                                      <p:cBhvr>
                                        <p:cTn id="25" dur="500"/>
                                        <p:tgtEl>
                                          <p:spTgt spid="6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blinds(horizontal)">
                                      <p:cBhvr>
                                        <p:cTn id="28" dur="500"/>
                                        <p:tgtEl>
                                          <p:spTgt spid="6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ppt_x"/>
                                          </p:val>
                                        </p:tav>
                                        <p:tav tm="100000">
                                          <p:val>
                                            <p:strVal val="#ppt_x"/>
                                          </p:val>
                                        </p:tav>
                                      </p:tavLst>
                                    </p:anim>
                                    <p:anim calcmode="lin" valueType="num">
                                      <p:cBhvr additive="base">
                                        <p:cTn id="34" dur="500" fill="hold"/>
                                        <p:tgtEl>
                                          <p:spTgt spid="6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500" fill="hold"/>
                                        <p:tgtEl>
                                          <p:spTgt spid="65"/>
                                        </p:tgtEl>
                                        <p:attrNameLst>
                                          <p:attrName>ppt_x</p:attrName>
                                        </p:attrNameLst>
                                      </p:cBhvr>
                                      <p:tavLst>
                                        <p:tav tm="0">
                                          <p:val>
                                            <p:strVal val="#ppt_x"/>
                                          </p:val>
                                        </p:tav>
                                        <p:tav tm="100000">
                                          <p:val>
                                            <p:strVal val="#ppt_x"/>
                                          </p:val>
                                        </p:tav>
                                      </p:tavLst>
                                    </p:anim>
                                    <p:anim calcmode="lin" valueType="num">
                                      <p:cBhvr additive="base">
                                        <p:cTn id="3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blinds(horizontal)">
                                      <p:cBhvr>
                                        <p:cTn id="43" dur="500"/>
                                        <p:tgtEl>
                                          <p:spTgt spid="6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blinds(horizontal)">
                                      <p:cBhvr>
                                        <p:cTn id="46" dur="500"/>
                                        <p:tgtEl>
                                          <p:spTgt spid="66"/>
                                        </p:tgtEl>
                                      </p:cBhvr>
                                    </p:animEffec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1.57456E-9 -4.7532E-6 L 0.33286 -0.0357 " pathEditMode="relative" rAng="0" ptsTypes="AA">
                                      <p:cBhvr>
                                        <p:cTn id="50" dur="2000" fill="hold"/>
                                        <p:tgtEl>
                                          <p:spTgt spid="58"/>
                                        </p:tgtEl>
                                        <p:attrNameLst>
                                          <p:attrName>ppt_x</p:attrName>
                                          <p:attrName>ppt_y</p:attrName>
                                        </p:attrNameLst>
                                      </p:cBhvr>
                                      <p:rCtr x="16600" y="-180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1" nodeType="clickEffect">
                                  <p:stCondLst>
                                    <p:cond delay="0"/>
                                  </p:stCondLst>
                                  <p:childTnLst>
                                    <p:animMotion origin="layout" path="M 0.01718 0.00713 L -0.33328 -0.26443 " pathEditMode="relative" rAng="0" ptsTypes="AA">
                                      <p:cBhvr>
                                        <p:cTn id="54" dur="2000" fill="hold"/>
                                        <p:tgtEl>
                                          <p:spTgt spid="66"/>
                                        </p:tgtEl>
                                        <p:attrNameLst>
                                          <p:attrName>ppt_x</p:attrName>
                                          <p:attrName>ppt_y</p:attrName>
                                        </p:attrNameLst>
                                      </p:cBhvr>
                                      <p:rCtr x="-17500" y="-13600"/>
                                    </p:animMotion>
                                  </p:childTnLst>
                                </p:cTn>
                              </p:par>
                              <p:par>
                                <p:cTn id="55" presetID="0" presetClass="path" presetSubtype="0" accel="50000" decel="50000" fill="hold" grpId="0" nodeType="withEffect">
                                  <p:stCondLst>
                                    <p:cond delay="0"/>
                                  </p:stCondLst>
                                  <p:childTnLst>
                                    <p:animMotion origin="layout" path="M 0.01308 -0.00084 L -0.33328 -0.26506 " pathEditMode="relative" rAng="0" ptsTypes="AA">
                                      <p:cBhvr>
                                        <p:cTn id="56" dur="2000" fill="hold"/>
                                        <p:tgtEl>
                                          <p:spTgt spid="67"/>
                                        </p:tgtEl>
                                        <p:attrNameLst>
                                          <p:attrName>ppt_x</p:attrName>
                                          <p:attrName>ppt_y</p:attrName>
                                        </p:attrNameLst>
                                      </p:cBhvr>
                                      <p:rCtr x="-17300" y="-13200"/>
                                    </p:animMotion>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box(in)">
                                      <p:cBhvr>
                                        <p:cTn id="61" dur="500"/>
                                        <p:tgtEl>
                                          <p:spTgt spid="68"/>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70"/>
                                        </p:tgtEl>
                                        <p:attrNameLst>
                                          <p:attrName>style.visibility</p:attrName>
                                        </p:attrNameLst>
                                      </p:cBhvr>
                                      <p:to>
                                        <p:strVal val="visible"/>
                                      </p:to>
                                    </p:set>
                                    <p:anim calcmode="lin" valueType="num">
                                      <p:cBhvr additive="base">
                                        <p:cTn id="66" dur="500" fill="hold"/>
                                        <p:tgtEl>
                                          <p:spTgt spid="70"/>
                                        </p:tgtEl>
                                        <p:attrNameLst>
                                          <p:attrName>ppt_x</p:attrName>
                                        </p:attrNameLst>
                                      </p:cBhvr>
                                      <p:tavLst>
                                        <p:tav tm="0">
                                          <p:val>
                                            <p:strVal val="#ppt_x"/>
                                          </p:val>
                                        </p:tav>
                                        <p:tav tm="100000">
                                          <p:val>
                                            <p:strVal val="#ppt_x"/>
                                          </p:val>
                                        </p:tav>
                                      </p:tavLst>
                                    </p:anim>
                                    <p:anim calcmode="lin" valueType="num">
                                      <p:cBhvr additive="base">
                                        <p:cTn id="67" dur="500" fill="hold"/>
                                        <p:tgtEl>
                                          <p:spTgt spid="70"/>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 calcmode="lin" valueType="num">
                                      <p:cBhvr additive="base">
                                        <p:cTn id="70" dur="500" fill="hold"/>
                                        <p:tgtEl>
                                          <p:spTgt spid="71"/>
                                        </p:tgtEl>
                                        <p:attrNameLst>
                                          <p:attrName>ppt_x</p:attrName>
                                        </p:attrNameLst>
                                      </p:cBhvr>
                                      <p:tavLst>
                                        <p:tav tm="0">
                                          <p:val>
                                            <p:strVal val="#ppt_x"/>
                                          </p:val>
                                        </p:tav>
                                        <p:tav tm="100000">
                                          <p:val>
                                            <p:strVal val="#ppt_x"/>
                                          </p:val>
                                        </p:tav>
                                      </p:tavLst>
                                    </p:anim>
                                    <p:anim calcmode="lin" valueType="num">
                                      <p:cBhvr additive="base">
                                        <p:cTn id="71"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72"/>
                                        </p:tgtEl>
                                        <p:attrNameLst>
                                          <p:attrName>style.visibility</p:attrName>
                                        </p:attrNameLst>
                                      </p:cBhvr>
                                      <p:to>
                                        <p:strVal val="visible"/>
                                      </p:to>
                                    </p:set>
                                    <p:anim calcmode="lin" valueType="num">
                                      <p:cBhvr additive="base">
                                        <p:cTn id="76" dur="500" fill="hold"/>
                                        <p:tgtEl>
                                          <p:spTgt spid="72"/>
                                        </p:tgtEl>
                                        <p:attrNameLst>
                                          <p:attrName>ppt_x</p:attrName>
                                        </p:attrNameLst>
                                      </p:cBhvr>
                                      <p:tavLst>
                                        <p:tav tm="0">
                                          <p:val>
                                            <p:strVal val="#ppt_x"/>
                                          </p:val>
                                        </p:tav>
                                        <p:tav tm="100000">
                                          <p:val>
                                            <p:strVal val="#ppt_x"/>
                                          </p:val>
                                        </p:tav>
                                      </p:tavLst>
                                    </p:anim>
                                    <p:anim calcmode="lin" valueType="num">
                                      <p:cBhvr additive="base">
                                        <p:cTn id="77" dur="500" fill="hold"/>
                                        <p:tgtEl>
                                          <p:spTgt spid="72"/>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73"/>
                                        </p:tgtEl>
                                        <p:attrNameLst>
                                          <p:attrName>style.visibility</p:attrName>
                                        </p:attrNameLst>
                                      </p:cBhvr>
                                      <p:to>
                                        <p:strVal val="visible"/>
                                      </p:to>
                                    </p:set>
                                    <p:anim calcmode="lin" valueType="num">
                                      <p:cBhvr additive="base">
                                        <p:cTn id="80" dur="500" fill="hold"/>
                                        <p:tgtEl>
                                          <p:spTgt spid="73"/>
                                        </p:tgtEl>
                                        <p:attrNameLst>
                                          <p:attrName>ppt_x</p:attrName>
                                        </p:attrNameLst>
                                      </p:cBhvr>
                                      <p:tavLst>
                                        <p:tav tm="0">
                                          <p:val>
                                            <p:strVal val="#ppt_x"/>
                                          </p:val>
                                        </p:tav>
                                        <p:tav tm="100000">
                                          <p:val>
                                            <p:strVal val="#ppt_x"/>
                                          </p:val>
                                        </p:tav>
                                      </p:tavLst>
                                    </p:anim>
                                    <p:anim calcmode="lin" valueType="num">
                                      <p:cBhvr additive="base">
                                        <p:cTn id="8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74"/>
                                        </p:tgtEl>
                                        <p:attrNameLst>
                                          <p:attrName>style.visibility</p:attrName>
                                        </p:attrNameLst>
                                      </p:cBhvr>
                                      <p:to>
                                        <p:strVal val="visible"/>
                                      </p:to>
                                    </p:set>
                                    <p:anim calcmode="lin" valueType="num">
                                      <p:cBhvr additive="base">
                                        <p:cTn id="86" dur="500" fill="hold"/>
                                        <p:tgtEl>
                                          <p:spTgt spid="74"/>
                                        </p:tgtEl>
                                        <p:attrNameLst>
                                          <p:attrName>ppt_x</p:attrName>
                                        </p:attrNameLst>
                                      </p:cBhvr>
                                      <p:tavLst>
                                        <p:tav tm="0">
                                          <p:val>
                                            <p:strVal val="#ppt_x"/>
                                          </p:val>
                                        </p:tav>
                                        <p:tav tm="100000">
                                          <p:val>
                                            <p:strVal val="#ppt_x"/>
                                          </p:val>
                                        </p:tav>
                                      </p:tavLst>
                                    </p:anim>
                                    <p:anim calcmode="lin" valueType="num">
                                      <p:cBhvr additive="base">
                                        <p:cTn id="87"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75"/>
                                        </p:tgtEl>
                                        <p:attrNameLst>
                                          <p:attrName>style.visibility</p:attrName>
                                        </p:attrNameLst>
                                      </p:cBhvr>
                                      <p:to>
                                        <p:strVal val="visible"/>
                                      </p:to>
                                    </p:set>
                                    <p:anim calcmode="lin" valueType="num">
                                      <p:cBhvr additive="base">
                                        <p:cTn id="92" dur="500" fill="hold"/>
                                        <p:tgtEl>
                                          <p:spTgt spid="75"/>
                                        </p:tgtEl>
                                        <p:attrNameLst>
                                          <p:attrName>ppt_x</p:attrName>
                                        </p:attrNameLst>
                                      </p:cBhvr>
                                      <p:tavLst>
                                        <p:tav tm="0">
                                          <p:val>
                                            <p:strVal val="#ppt_x"/>
                                          </p:val>
                                        </p:tav>
                                        <p:tav tm="100000">
                                          <p:val>
                                            <p:strVal val="#ppt_x"/>
                                          </p:val>
                                        </p:tav>
                                      </p:tavLst>
                                    </p:anim>
                                    <p:anim calcmode="lin" valueType="num">
                                      <p:cBhvr additive="base">
                                        <p:cTn id="9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grpId="1" nodeType="clickEffect">
                                  <p:stCondLst>
                                    <p:cond delay="0"/>
                                  </p:stCondLst>
                                  <p:childTnLst>
                                    <p:animMotion origin="layout" path="M 0 0 L 0 0.03146 " pathEditMode="relative" ptsTypes="AA">
                                      <p:cBhvr>
                                        <p:cTn id="97" dur="2000" fill="hold"/>
                                        <p:tgtEl>
                                          <p:spTgt spid="64"/>
                                        </p:tgtEl>
                                        <p:attrNameLst>
                                          <p:attrName>ppt_x</p:attrName>
                                          <p:attrName>ppt_y</p:attrName>
                                        </p:attrNameLst>
                                      </p:cBhvr>
                                    </p:animMotion>
                                  </p:childTnLst>
                                </p:cTn>
                              </p:par>
                              <p:par>
                                <p:cTn id="98" presetID="0" presetClass="path" presetSubtype="0" accel="50000" decel="50000" fill="hold" grpId="1" nodeType="withEffect">
                                  <p:stCondLst>
                                    <p:cond delay="0"/>
                                  </p:stCondLst>
                                  <p:childTnLst>
                                    <p:animMotion origin="layout" path="M 0 0 L 0 0.03146 " pathEditMode="relative" ptsTypes="AA">
                                      <p:cBhvr>
                                        <p:cTn id="99" dur="2000" fill="hold"/>
                                        <p:tgtEl>
                                          <p:spTgt spid="65"/>
                                        </p:tgtEl>
                                        <p:attrNameLst>
                                          <p:attrName>ppt_x</p:attrName>
                                          <p:attrName>ppt_y</p:attrName>
                                        </p:attrNameLst>
                                      </p:cBhvr>
                                    </p:animMotion>
                                  </p:childTnLst>
                                </p:cTn>
                              </p:par>
                            </p:childTnLst>
                          </p:cTn>
                        </p:par>
                      </p:childTnLst>
                    </p:cTn>
                  </p:par>
                  <p:par>
                    <p:cTn id="100" fill="hold">
                      <p:stCondLst>
                        <p:cond delay="indefinite"/>
                      </p:stCondLst>
                      <p:childTnLst>
                        <p:par>
                          <p:cTn id="101" fill="hold">
                            <p:stCondLst>
                              <p:cond delay="0"/>
                            </p:stCondLst>
                            <p:childTnLst>
                              <p:par>
                                <p:cTn id="102" presetID="8" presetClass="entr" presetSubtype="16" fill="hold" grpId="0" nodeType="click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diamond(in)">
                                      <p:cBhvr>
                                        <p:cTn id="104" dur="2000"/>
                                        <p:tgtEl>
                                          <p:spTgt spid="78"/>
                                        </p:tgtEl>
                                      </p:cBhvr>
                                    </p:animEffect>
                                  </p:childTnLst>
                                </p:cTn>
                              </p:par>
                            </p:childTnLst>
                          </p:cTn>
                        </p:par>
                      </p:childTnLst>
                    </p:cTn>
                  </p:par>
                  <p:par>
                    <p:cTn id="105" fill="hold">
                      <p:stCondLst>
                        <p:cond delay="indefinite"/>
                      </p:stCondLst>
                      <p:childTnLst>
                        <p:par>
                          <p:cTn id="106" fill="hold">
                            <p:stCondLst>
                              <p:cond delay="0"/>
                            </p:stCondLst>
                            <p:childTnLst>
                              <p:par>
                                <p:cTn id="107" presetID="0" presetClass="path" presetSubtype="0" accel="50000" decel="50000" fill="hold" grpId="1" nodeType="clickEffect">
                                  <p:stCondLst>
                                    <p:cond delay="0"/>
                                  </p:stCondLst>
                                  <p:childTnLst>
                                    <p:animMotion origin="layout" path="M 0 0 L 0 0.03146 " pathEditMode="relative" ptsTypes="AA">
                                      <p:cBhvr>
                                        <p:cTn id="108" dur="2000" fill="hold"/>
                                        <p:tgtEl>
                                          <p:spTgt spid="70"/>
                                        </p:tgtEl>
                                        <p:attrNameLst>
                                          <p:attrName>ppt_x</p:attrName>
                                          <p:attrName>ppt_y</p:attrName>
                                        </p:attrNameLst>
                                      </p:cBhvr>
                                    </p:animMotion>
                                  </p:childTnLst>
                                </p:cTn>
                              </p:par>
                              <p:par>
                                <p:cTn id="109" presetID="0" presetClass="path" presetSubtype="0" accel="50000" decel="50000" fill="hold" grpId="1" nodeType="withEffect">
                                  <p:stCondLst>
                                    <p:cond delay="0"/>
                                  </p:stCondLst>
                                  <p:childTnLst>
                                    <p:animMotion origin="layout" path="M 0 0 L 0 0.03146 " pathEditMode="relative" ptsTypes="AA">
                                      <p:cBhvr>
                                        <p:cTn id="110" dur="2000" fill="hold"/>
                                        <p:tgtEl>
                                          <p:spTgt spid="71"/>
                                        </p:tgtEl>
                                        <p:attrNameLst>
                                          <p:attrName>ppt_x</p:attrName>
                                          <p:attrName>ppt_y</p:attrName>
                                        </p:attrNameLst>
                                      </p:cBhvr>
                                    </p:animMotion>
                                  </p:childTnLst>
                                </p:cTn>
                              </p:par>
                            </p:childTnLst>
                          </p:cTn>
                        </p:par>
                      </p:childTnLst>
                    </p:cTn>
                  </p:par>
                  <p:par>
                    <p:cTn id="111" fill="hold">
                      <p:stCondLst>
                        <p:cond delay="indefinite"/>
                      </p:stCondLst>
                      <p:childTnLst>
                        <p:par>
                          <p:cTn id="112" fill="hold">
                            <p:stCondLst>
                              <p:cond delay="0"/>
                            </p:stCondLst>
                            <p:childTnLst>
                              <p:par>
                                <p:cTn id="113" presetID="2" presetClass="exit" presetSubtype="4" fill="hold" grpId="1" nodeType="clickEffect">
                                  <p:stCondLst>
                                    <p:cond delay="0"/>
                                  </p:stCondLst>
                                  <p:childTnLst>
                                    <p:anim calcmode="lin" valueType="num">
                                      <p:cBhvr additive="base">
                                        <p:cTn id="114" dur="500"/>
                                        <p:tgtEl>
                                          <p:spTgt spid="74"/>
                                        </p:tgtEl>
                                        <p:attrNameLst>
                                          <p:attrName>ppt_x</p:attrName>
                                        </p:attrNameLst>
                                      </p:cBhvr>
                                      <p:tavLst>
                                        <p:tav tm="0">
                                          <p:val>
                                            <p:strVal val="ppt_x"/>
                                          </p:val>
                                        </p:tav>
                                        <p:tav tm="100000">
                                          <p:val>
                                            <p:strVal val="ppt_x"/>
                                          </p:val>
                                        </p:tav>
                                      </p:tavLst>
                                    </p:anim>
                                    <p:anim calcmode="lin" valueType="num">
                                      <p:cBhvr additive="base">
                                        <p:cTn id="115" dur="500"/>
                                        <p:tgtEl>
                                          <p:spTgt spid="74"/>
                                        </p:tgtEl>
                                        <p:attrNameLst>
                                          <p:attrName>ppt_y</p:attrName>
                                        </p:attrNameLst>
                                      </p:cBhvr>
                                      <p:tavLst>
                                        <p:tav tm="0">
                                          <p:val>
                                            <p:strVal val="ppt_y"/>
                                          </p:val>
                                        </p:tav>
                                        <p:tav tm="100000">
                                          <p:val>
                                            <p:strVal val="1+ppt_h/2"/>
                                          </p:val>
                                        </p:tav>
                                      </p:tavLst>
                                    </p:anim>
                                    <p:set>
                                      <p:cBhvr>
                                        <p:cTn id="116" dur="1" fill="hold">
                                          <p:stCondLst>
                                            <p:cond delay="499"/>
                                          </p:stCondLst>
                                        </p:cTn>
                                        <p:tgtEl>
                                          <p:spTgt spid="7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2" nodeType="clickEffect">
                                  <p:stCondLst>
                                    <p:cond delay="0"/>
                                  </p:stCondLst>
                                  <p:childTnLst>
                                    <p:set>
                                      <p:cBhvr>
                                        <p:cTn id="120" dur="1" fill="hold">
                                          <p:stCondLst>
                                            <p:cond delay="0"/>
                                          </p:stCondLst>
                                        </p:cTn>
                                        <p:tgtEl>
                                          <p:spTgt spid="74"/>
                                        </p:tgtEl>
                                        <p:attrNameLst>
                                          <p:attrName>style.visibility</p:attrName>
                                        </p:attrNameLst>
                                      </p:cBhvr>
                                      <p:to>
                                        <p:strVal val="visible"/>
                                      </p:to>
                                    </p:set>
                                    <p:anim calcmode="lin" valueType="num">
                                      <p:cBhvr additive="base">
                                        <p:cTn id="121" dur="500" fill="hold"/>
                                        <p:tgtEl>
                                          <p:spTgt spid="74"/>
                                        </p:tgtEl>
                                        <p:attrNameLst>
                                          <p:attrName>ppt_x</p:attrName>
                                        </p:attrNameLst>
                                      </p:cBhvr>
                                      <p:tavLst>
                                        <p:tav tm="0">
                                          <p:val>
                                            <p:strVal val="#ppt_x"/>
                                          </p:val>
                                        </p:tav>
                                        <p:tav tm="100000">
                                          <p:val>
                                            <p:strVal val="#ppt_x"/>
                                          </p:val>
                                        </p:tav>
                                      </p:tavLst>
                                    </p:anim>
                                    <p:anim calcmode="lin" valueType="num">
                                      <p:cBhvr additive="base">
                                        <p:cTn id="12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0" presetClass="path" presetSubtype="0" accel="50000" decel="50000" fill="hold" grpId="1" nodeType="clickEffect">
                                  <p:stCondLst>
                                    <p:cond delay="0"/>
                                  </p:stCondLst>
                                  <p:childTnLst>
                                    <p:animMotion origin="layout" path="M 0 0 L 0 0.03146 " pathEditMode="relative" ptsTypes="AA">
                                      <p:cBhvr>
                                        <p:cTn id="126" dur="2000" fill="hold"/>
                                        <p:tgtEl>
                                          <p:spTgt spid="73"/>
                                        </p:tgtEl>
                                        <p:attrNameLst>
                                          <p:attrName>ppt_x</p:attrName>
                                          <p:attrName>ppt_y</p:attrName>
                                        </p:attrNameLst>
                                      </p:cBhvr>
                                    </p:animMotion>
                                  </p:childTnLst>
                                </p:cTn>
                              </p:par>
                              <p:par>
                                <p:cTn id="127" presetID="0" presetClass="path" presetSubtype="0" accel="50000" decel="50000" fill="hold" grpId="1" nodeType="withEffect">
                                  <p:stCondLst>
                                    <p:cond delay="0"/>
                                  </p:stCondLst>
                                  <p:childTnLst>
                                    <p:animMotion origin="layout" path="M 0 0 L 0 0.03146 " pathEditMode="relative" ptsTypes="AA">
                                      <p:cBhvr>
                                        <p:cTn id="128" dur="2000" fill="hold"/>
                                        <p:tgtEl>
                                          <p:spTgt spid="72"/>
                                        </p:tgtEl>
                                        <p:attrNameLst>
                                          <p:attrName>ppt_x</p:attrName>
                                          <p:attrName>ppt_y</p:attrName>
                                        </p:attrNameLst>
                                      </p:cBhvr>
                                    </p:animMotion>
                                  </p:childTnLst>
                                </p:cTn>
                              </p:par>
                            </p:childTnLst>
                          </p:cTn>
                        </p:par>
                      </p:childTnLst>
                    </p:cTn>
                  </p:par>
                  <p:par>
                    <p:cTn id="129" fill="hold">
                      <p:stCondLst>
                        <p:cond delay="indefinite"/>
                      </p:stCondLst>
                      <p:childTnLst>
                        <p:par>
                          <p:cTn id="130" fill="hold">
                            <p:stCondLst>
                              <p:cond delay="0"/>
                            </p:stCondLst>
                            <p:childTnLst>
                              <p:par>
                                <p:cTn id="131" presetID="2" presetClass="exit" presetSubtype="4" fill="hold" grpId="2" nodeType="clickEffect">
                                  <p:stCondLst>
                                    <p:cond delay="0"/>
                                  </p:stCondLst>
                                  <p:childTnLst>
                                    <p:anim calcmode="lin" valueType="num">
                                      <p:cBhvr additive="base">
                                        <p:cTn id="132" dur="500"/>
                                        <p:tgtEl>
                                          <p:spTgt spid="73"/>
                                        </p:tgtEl>
                                        <p:attrNameLst>
                                          <p:attrName>ppt_x</p:attrName>
                                        </p:attrNameLst>
                                      </p:cBhvr>
                                      <p:tavLst>
                                        <p:tav tm="0">
                                          <p:val>
                                            <p:strVal val="ppt_x"/>
                                          </p:val>
                                        </p:tav>
                                        <p:tav tm="100000">
                                          <p:val>
                                            <p:strVal val="ppt_x"/>
                                          </p:val>
                                        </p:tav>
                                      </p:tavLst>
                                    </p:anim>
                                    <p:anim calcmode="lin" valueType="num">
                                      <p:cBhvr additive="base">
                                        <p:cTn id="133" dur="500"/>
                                        <p:tgtEl>
                                          <p:spTgt spid="73"/>
                                        </p:tgtEl>
                                        <p:attrNameLst>
                                          <p:attrName>ppt_y</p:attrName>
                                        </p:attrNameLst>
                                      </p:cBhvr>
                                      <p:tavLst>
                                        <p:tav tm="0">
                                          <p:val>
                                            <p:strVal val="ppt_y"/>
                                          </p:val>
                                        </p:tav>
                                        <p:tav tm="100000">
                                          <p:val>
                                            <p:strVal val="1+ppt_h/2"/>
                                          </p:val>
                                        </p:tav>
                                      </p:tavLst>
                                    </p:anim>
                                    <p:set>
                                      <p:cBhvr>
                                        <p:cTn id="134" dur="1" fill="hold">
                                          <p:stCondLst>
                                            <p:cond delay="499"/>
                                          </p:stCondLst>
                                        </p:cTn>
                                        <p:tgtEl>
                                          <p:spTgt spid="7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79"/>
                                        </p:tgtEl>
                                        <p:attrNameLst>
                                          <p:attrName>style.visibility</p:attrName>
                                        </p:attrNameLst>
                                      </p:cBhvr>
                                      <p:to>
                                        <p:strVal val="visible"/>
                                      </p:to>
                                    </p:set>
                                    <p:anim calcmode="lin" valueType="num">
                                      <p:cBhvr additive="base">
                                        <p:cTn id="139" dur="500" fill="hold"/>
                                        <p:tgtEl>
                                          <p:spTgt spid="79"/>
                                        </p:tgtEl>
                                        <p:attrNameLst>
                                          <p:attrName>ppt_x</p:attrName>
                                        </p:attrNameLst>
                                      </p:cBhvr>
                                      <p:tavLst>
                                        <p:tav tm="0">
                                          <p:val>
                                            <p:strVal val="#ppt_x"/>
                                          </p:val>
                                        </p:tav>
                                        <p:tav tm="100000">
                                          <p:val>
                                            <p:strVal val="#ppt_x"/>
                                          </p:val>
                                        </p:tav>
                                      </p:tavLst>
                                    </p:anim>
                                    <p:anim calcmode="lin" valueType="num">
                                      <p:cBhvr additive="base">
                                        <p:cTn id="140"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xit" presetSubtype="4" fill="hold" grpId="1" nodeType="clickEffect">
                                  <p:stCondLst>
                                    <p:cond delay="0"/>
                                  </p:stCondLst>
                                  <p:childTnLst>
                                    <p:anim calcmode="lin" valueType="num">
                                      <p:cBhvr additive="base">
                                        <p:cTn id="144" dur="500"/>
                                        <p:tgtEl>
                                          <p:spTgt spid="75"/>
                                        </p:tgtEl>
                                        <p:attrNameLst>
                                          <p:attrName>ppt_x</p:attrName>
                                        </p:attrNameLst>
                                      </p:cBhvr>
                                      <p:tavLst>
                                        <p:tav tm="0">
                                          <p:val>
                                            <p:strVal val="ppt_x"/>
                                          </p:val>
                                        </p:tav>
                                        <p:tav tm="100000">
                                          <p:val>
                                            <p:strVal val="ppt_x"/>
                                          </p:val>
                                        </p:tav>
                                      </p:tavLst>
                                    </p:anim>
                                    <p:anim calcmode="lin" valueType="num">
                                      <p:cBhvr additive="base">
                                        <p:cTn id="145" dur="500"/>
                                        <p:tgtEl>
                                          <p:spTgt spid="75"/>
                                        </p:tgtEl>
                                        <p:attrNameLst>
                                          <p:attrName>ppt_y</p:attrName>
                                        </p:attrNameLst>
                                      </p:cBhvr>
                                      <p:tavLst>
                                        <p:tav tm="0">
                                          <p:val>
                                            <p:strVal val="ppt_y"/>
                                          </p:val>
                                        </p:tav>
                                        <p:tav tm="100000">
                                          <p:val>
                                            <p:strVal val="1+ppt_h/2"/>
                                          </p:val>
                                        </p:tav>
                                      </p:tavLst>
                                    </p:anim>
                                    <p:set>
                                      <p:cBhvr>
                                        <p:cTn id="146" dur="1" fill="hold">
                                          <p:stCondLst>
                                            <p:cond delay="499"/>
                                          </p:stCondLst>
                                        </p:cTn>
                                        <p:tgtEl>
                                          <p:spTgt spid="75"/>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76"/>
                                        </p:tgtEl>
                                        <p:attrNameLst>
                                          <p:attrName>style.visibility</p:attrName>
                                        </p:attrNameLst>
                                      </p:cBhvr>
                                      <p:to>
                                        <p:strVal val="visible"/>
                                      </p:to>
                                    </p:set>
                                    <p:anim calcmode="lin" valueType="num">
                                      <p:cBhvr additive="base">
                                        <p:cTn id="151" dur="500" fill="hold"/>
                                        <p:tgtEl>
                                          <p:spTgt spid="76"/>
                                        </p:tgtEl>
                                        <p:attrNameLst>
                                          <p:attrName>ppt_x</p:attrName>
                                        </p:attrNameLst>
                                      </p:cBhvr>
                                      <p:tavLst>
                                        <p:tav tm="0">
                                          <p:val>
                                            <p:strVal val="#ppt_x"/>
                                          </p:val>
                                        </p:tav>
                                        <p:tav tm="100000">
                                          <p:val>
                                            <p:strVal val="#ppt_x"/>
                                          </p:val>
                                        </p:tav>
                                      </p:tavLst>
                                    </p:anim>
                                    <p:anim calcmode="lin" valueType="num">
                                      <p:cBhvr additive="base">
                                        <p:cTn id="152" dur="500" fill="hold"/>
                                        <p:tgtEl>
                                          <p:spTgt spid="76"/>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77"/>
                                        </p:tgtEl>
                                        <p:attrNameLst>
                                          <p:attrName>style.visibility</p:attrName>
                                        </p:attrNameLst>
                                      </p:cBhvr>
                                      <p:to>
                                        <p:strVal val="visible"/>
                                      </p:to>
                                    </p:set>
                                    <p:anim calcmode="lin" valueType="num">
                                      <p:cBhvr additive="base">
                                        <p:cTn id="155" dur="500" fill="hold"/>
                                        <p:tgtEl>
                                          <p:spTgt spid="77"/>
                                        </p:tgtEl>
                                        <p:attrNameLst>
                                          <p:attrName>ppt_x</p:attrName>
                                        </p:attrNameLst>
                                      </p:cBhvr>
                                      <p:tavLst>
                                        <p:tav tm="0">
                                          <p:val>
                                            <p:strVal val="#ppt_x"/>
                                          </p:val>
                                        </p:tav>
                                        <p:tav tm="100000">
                                          <p:val>
                                            <p:strVal val="#ppt_x"/>
                                          </p:val>
                                        </p:tav>
                                      </p:tavLst>
                                    </p:anim>
                                    <p:anim calcmode="lin" valueType="num">
                                      <p:cBhvr additive="base">
                                        <p:cTn id="156"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8" grpId="1" animBg="1"/>
      <p:bldP spid="59" grpId="0" animBg="1"/>
      <p:bldP spid="60" grpId="0" animBg="1"/>
      <p:bldP spid="61" grpId="0"/>
      <p:bldP spid="62" grpId="0"/>
      <p:bldP spid="64" grpId="0" animBg="1"/>
      <p:bldP spid="64" grpId="1" animBg="1"/>
      <p:bldP spid="65" grpId="0"/>
      <p:bldP spid="65" grpId="1"/>
      <p:bldP spid="66" grpId="0" animBg="1"/>
      <p:bldP spid="66" grpId="1" animBg="1"/>
      <p:bldP spid="67" grpId="0"/>
      <p:bldP spid="69" grpId="0"/>
      <p:bldP spid="70" grpId="0" animBg="1"/>
      <p:bldP spid="70" grpId="1" animBg="1"/>
      <p:bldP spid="71" grpId="0"/>
      <p:bldP spid="71" grpId="1"/>
      <p:bldP spid="72" grpId="0" animBg="1"/>
      <p:bldP spid="72" grpId="1" animBg="1"/>
      <p:bldP spid="73" grpId="0"/>
      <p:bldP spid="73" grpId="1"/>
      <p:bldP spid="73" grpId="2"/>
      <p:bldP spid="74" grpId="0" animBg="1"/>
      <p:bldP spid="74" grpId="1" animBg="1"/>
      <p:bldP spid="74" grpId="2" animBg="1"/>
      <p:bldP spid="75" grpId="0" animBg="1"/>
      <p:bldP spid="75" grpId="1" animBg="1"/>
      <p:bldP spid="76" grpId="0" animBg="1"/>
      <p:bldP spid="77" grpId="0"/>
      <p:bldP spid="78" grpId="0" animBg="1"/>
      <p:bldP spid="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Isolamento Snapshot</a:t>
            </a:r>
            <a:endParaRPr lang="pt-BR" dirty="0"/>
          </a:p>
        </p:txBody>
      </p:sp>
      <p:sp>
        <p:nvSpPr>
          <p:cNvPr id="3" name="Espaço Reservado para Texto 2"/>
          <p:cNvSpPr>
            <a:spLocks noGrp="1"/>
          </p:cNvSpPr>
          <p:nvPr>
            <p:ph type="body" sz="quarter" idx="10"/>
          </p:nvPr>
        </p:nvSpPr>
        <p:spPr/>
        <p:txBody>
          <a:bodyPr/>
          <a:lstStyle/>
          <a:p>
            <a:r>
              <a:rPr lang="pt-BR" dirty="0" smtClean="0"/>
              <a:t>Somente são armazenadas as versões enquanto as transações estão abertas </a:t>
            </a:r>
          </a:p>
          <a:p>
            <a:pPr lvl="1"/>
            <a:r>
              <a:rPr lang="pt-BR" dirty="0" smtClean="0"/>
              <a:t>Thread em background entra freqüentemente para limpar as versões que não estão mais sendo utilizadas.</a:t>
            </a:r>
          </a:p>
          <a:p>
            <a:r>
              <a:rPr lang="pt-BR" dirty="0" smtClean="0"/>
              <a:t>Operações de leitura recuperam a última versão de cada registro que estavam </a:t>
            </a:r>
            <a:r>
              <a:rPr lang="pt-BR" dirty="0" err="1" smtClean="0"/>
              <a:t>comitadas</a:t>
            </a:r>
            <a:r>
              <a:rPr lang="pt-BR" dirty="0" smtClean="0"/>
              <a:t> no momento que a transação snapshot iniciou.</a:t>
            </a:r>
          </a:p>
          <a:p>
            <a:endParaRPr lang="pt-B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Isolamento Snapshot</a:t>
            </a:r>
            <a:endParaRPr lang="pt-BR" dirty="0"/>
          </a:p>
        </p:txBody>
      </p:sp>
      <p:sp>
        <p:nvSpPr>
          <p:cNvPr id="3" name="Espaço Reservado para Texto 2"/>
          <p:cNvSpPr>
            <a:spLocks noGrp="1"/>
          </p:cNvSpPr>
          <p:nvPr>
            <p:ph type="body" sz="quarter" idx="10"/>
          </p:nvPr>
        </p:nvSpPr>
        <p:spPr/>
        <p:txBody>
          <a:bodyPr>
            <a:normAutofit lnSpcReduction="10000"/>
          </a:bodyPr>
          <a:lstStyle/>
          <a:p>
            <a:r>
              <a:rPr lang="pt-BR" dirty="0" smtClean="0"/>
              <a:t>A situação da version </a:t>
            </a:r>
            <a:r>
              <a:rPr lang="pt-BR" dirty="0" err="1" smtClean="0"/>
              <a:t>store</a:t>
            </a:r>
            <a:r>
              <a:rPr lang="pt-BR" dirty="0" smtClean="0"/>
              <a:t> e das transações pode ser acompanhada através das </a:t>
            </a:r>
            <a:r>
              <a:rPr lang="pt-BR" dirty="0" err="1" smtClean="0"/>
              <a:t>DMVs</a:t>
            </a:r>
            <a:r>
              <a:rPr lang="pt-BR" dirty="0" smtClean="0"/>
              <a:t> (</a:t>
            </a:r>
            <a:r>
              <a:rPr lang="pt-BR" dirty="0" err="1" smtClean="0"/>
              <a:t>Dynamic</a:t>
            </a:r>
            <a:r>
              <a:rPr lang="pt-BR" dirty="0" smtClean="0"/>
              <a:t> </a:t>
            </a:r>
            <a:r>
              <a:rPr lang="pt-BR" dirty="0" err="1" smtClean="0"/>
              <a:t>Manangement</a:t>
            </a:r>
            <a:r>
              <a:rPr lang="pt-BR" dirty="0" smtClean="0"/>
              <a:t> </a:t>
            </a:r>
            <a:r>
              <a:rPr lang="pt-BR" dirty="0" err="1" smtClean="0"/>
              <a:t>Views</a:t>
            </a:r>
            <a:r>
              <a:rPr lang="pt-BR" dirty="0" smtClean="0"/>
              <a:t>)</a:t>
            </a:r>
          </a:p>
          <a:p>
            <a:r>
              <a:rPr lang="pt-BR" dirty="0" err="1" smtClean="0"/>
              <a:t>sys</a:t>
            </a:r>
            <a:r>
              <a:rPr lang="pt-BR" dirty="0" smtClean="0"/>
              <a:t>.</a:t>
            </a:r>
            <a:r>
              <a:rPr lang="pt-BR" dirty="0" err="1" smtClean="0"/>
              <a:t>dm_tran_active_snapshot_database_transactions</a:t>
            </a:r>
            <a:endParaRPr lang="pt-BR" dirty="0" smtClean="0"/>
          </a:p>
          <a:p>
            <a:r>
              <a:rPr lang="pt-BR" dirty="0" err="1" smtClean="0"/>
              <a:t>sys</a:t>
            </a:r>
            <a:r>
              <a:rPr lang="pt-BR" dirty="0" smtClean="0"/>
              <a:t>.</a:t>
            </a:r>
            <a:r>
              <a:rPr lang="pt-BR" dirty="0" err="1" smtClean="0"/>
              <a:t>dm_tran_version_store</a:t>
            </a:r>
            <a:endParaRPr lang="pt-BR" dirty="0" smtClean="0"/>
          </a:p>
          <a:p>
            <a:r>
              <a:rPr lang="pt-BR" dirty="0" err="1" smtClean="0"/>
              <a:t>sys</a:t>
            </a:r>
            <a:r>
              <a:rPr lang="pt-BR" dirty="0" smtClean="0"/>
              <a:t>.</a:t>
            </a:r>
            <a:r>
              <a:rPr lang="pt-BR" dirty="0" err="1" smtClean="0"/>
              <a:t>dm_tran_active_transactions</a:t>
            </a:r>
            <a:endParaRPr lang="pt-BR" dirty="0" smtClean="0"/>
          </a:p>
          <a:p>
            <a:r>
              <a:rPr lang="pt-BR" dirty="0" err="1" smtClean="0"/>
              <a:t>sys</a:t>
            </a:r>
            <a:r>
              <a:rPr lang="pt-BR" dirty="0" smtClean="0"/>
              <a:t>.</a:t>
            </a:r>
            <a:r>
              <a:rPr lang="pt-BR" dirty="0" err="1" smtClean="0"/>
              <a:t>dm_tran_current_snapshot</a:t>
            </a:r>
            <a:endParaRPr lang="pt-BR" dirty="0" smtClean="0"/>
          </a:p>
          <a:p>
            <a:r>
              <a:rPr lang="pt-BR" dirty="0" err="1" smtClean="0"/>
              <a:t>sys</a:t>
            </a:r>
            <a:r>
              <a:rPr lang="pt-BR" dirty="0" smtClean="0"/>
              <a:t>.</a:t>
            </a:r>
            <a:r>
              <a:rPr lang="pt-BR" dirty="0" err="1" smtClean="0"/>
              <a:t>dm_tran_top_version_generators</a:t>
            </a:r>
            <a:endParaRPr lang="pt-BR" dirty="0" smtClean="0"/>
          </a:p>
          <a:p>
            <a:endParaRPr lang="pt-B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428992" y="4429132"/>
            <a:ext cx="5486400" cy="566738"/>
          </a:xfrm>
        </p:spPr>
        <p:txBody>
          <a:bodyPr>
            <a:normAutofit fontScale="90000"/>
          </a:bodyPr>
          <a:lstStyle/>
          <a:p>
            <a:r>
              <a:rPr lang="pt-BR" dirty="0" smtClean="0"/>
              <a:t>Snapshot </a:t>
            </a:r>
            <a:r>
              <a:rPr lang="pt-BR" dirty="0" err="1" smtClean="0"/>
              <a:t>isolation</a:t>
            </a:r>
            <a:r>
              <a:rPr lang="pt-BR" dirty="0" smtClean="0"/>
              <a:t> e </a:t>
            </a:r>
            <a:br>
              <a:rPr lang="pt-BR" dirty="0" smtClean="0"/>
            </a:br>
            <a:r>
              <a:rPr lang="pt-BR" dirty="0" smtClean="0"/>
              <a:t>version </a:t>
            </a:r>
            <a:r>
              <a:rPr lang="pt-BR" dirty="0" err="1" smtClean="0"/>
              <a:t>store</a:t>
            </a:r>
            <a:r>
              <a:rPr lang="pt-BR" dirty="0" smtClean="0"/>
              <a:t/>
            </a:r>
            <a:br>
              <a:rPr lang="pt-BR" dirty="0" smtClean="0"/>
            </a:br>
            <a:r>
              <a:rPr lang="pt-BR" sz="1600" dirty="0" smtClean="0">
                <a:solidFill>
                  <a:schemeClr val="tx2">
                    <a:lumMod val="60000"/>
                    <a:lumOff val="40000"/>
                  </a:schemeClr>
                </a:solidFill>
                <a:latin typeface="Euphemia UCAS" pitchFamily="34" charset="0"/>
              </a:rPr>
              <a:t>Olhando o version </a:t>
            </a:r>
            <a:r>
              <a:rPr lang="pt-BR" sz="1600" dirty="0" err="1" smtClean="0">
                <a:solidFill>
                  <a:schemeClr val="tx2">
                    <a:lumMod val="60000"/>
                    <a:lumOff val="40000"/>
                  </a:schemeClr>
                </a:solidFill>
                <a:latin typeface="Euphemia UCAS" pitchFamily="34" charset="0"/>
              </a:rPr>
              <a:t>store</a:t>
            </a:r>
            <a:r>
              <a:rPr lang="pt-BR" sz="1600" dirty="0" smtClean="0">
                <a:solidFill>
                  <a:schemeClr val="tx2">
                    <a:lumMod val="60000"/>
                    <a:lumOff val="40000"/>
                  </a:schemeClr>
                </a:solidFill>
                <a:latin typeface="Euphemia UCAS" pitchFamily="34" charset="0"/>
              </a:rPr>
              <a:t> em detalhes</a:t>
            </a:r>
            <a:r>
              <a:rPr lang="pt-BR" sz="2000" dirty="0" smtClean="0">
                <a:solidFill>
                  <a:schemeClr val="tx1"/>
                </a:solidFill>
                <a:latin typeface="Euphemia UCAS" pitchFamily="34" charset="0"/>
              </a:rPr>
              <a:t/>
            </a:r>
            <a:br>
              <a:rPr lang="pt-BR" sz="2000" dirty="0" smtClean="0">
                <a:solidFill>
                  <a:schemeClr val="tx1"/>
                </a:solidFill>
                <a:latin typeface="Euphemia UCAS" pitchFamily="34" charset="0"/>
              </a:rPr>
            </a:br>
            <a:endParaRPr lang="pt-B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smtClean="0"/>
              <a:t>Blocker</a:t>
            </a:r>
            <a:r>
              <a:rPr lang="pt-BR" dirty="0" smtClean="0"/>
              <a:t> script</a:t>
            </a:r>
            <a:endParaRPr lang="pt-BR" dirty="0"/>
          </a:p>
        </p:txBody>
      </p:sp>
      <p:sp>
        <p:nvSpPr>
          <p:cNvPr id="5" name="Espaço Reservado para Texto 4"/>
          <p:cNvSpPr>
            <a:spLocks noGrp="1"/>
          </p:cNvSpPr>
          <p:nvPr>
            <p:ph type="body" sz="quarter" idx="10"/>
          </p:nvPr>
        </p:nvSpPr>
        <p:spPr/>
        <p:txBody>
          <a:bodyPr>
            <a:normAutofit lnSpcReduction="10000"/>
          </a:bodyPr>
          <a:lstStyle/>
          <a:p>
            <a:r>
              <a:rPr lang="en-US" dirty="0" smtClean="0"/>
              <a:t>Blocking scripts poll the </a:t>
            </a:r>
            <a:r>
              <a:rPr lang="en-US" dirty="0" err="1" smtClean="0"/>
              <a:t>sysprocesses</a:t>
            </a:r>
            <a:r>
              <a:rPr lang="en-US" dirty="0" smtClean="0"/>
              <a:t> table to look for blocking.  When blocking is detected they collect additional information.</a:t>
            </a:r>
          </a:p>
          <a:p>
            <a:pPr lvl="1"/>
            <a:r>
              <a:rPr lang="en-US" dirty="0" smtClean="0"/>
              <a:t>DBCC PSS</a:t>
            </a:r>
          </a:p>
          <a:p>
            <a:pPr lvl="1"/>
            <a:r>
              <a:rPr lang="en-US" dirty="0" smtClean="0"/>
              <a:t>DBCC INPUTBUFFER</a:t>
            </a:r>
          </a:p>
          <a:p>
            <a:pPr lvl="1"/>
            <a:r>
              <a:rPr lang="en-US" dirty="0" err="1" smtClean="0"/>
              <a:t>Sp_lock</a:t>
            </a:r>
            <a:endParaRPr lang="en-US" dirty="0" smtClean="0"/>
          </a:p>
          <a:p>
            <a:r>
              <a:rPr lang="en-US" dirty="0" smtClean="0"/>
              <a:t>Before using: </a:t>
            </a:r>
          </a:p>
          <a:p>
            <a:pPr lvl="1"/>
            <a:r>
              <a:rPr lang="en-US" dirty="0" smtClean="0"/>
              <a:t>Consider script’s sample interval (WAITFOR DELAY), volume of information collected, etc</a:t>
            </a:r>
          </a:p>
          <a:p>
            <a:pPr lvl="1"/>
            <a:r>
              <a:rPr lang="en-US" dirty="0" smtClean="0"/>
              <a:t>Test any  scripts before using</a:t>
            </a:r>
          </a:p>
          <a:p>
            <a:endParaRPr lang="pt-B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a:t>
            </a:r>
            <a:endParaRPr lang="pt-BR" dirty="0"/>
          </a:p>
        </p:txBody>
      </p:sp>
      <p:sp>
        <p:nvSpPr>
          <p:cNvPr id="3" name="Espaço Reservado para Texto 2"/>
          <p:cNvSpPr>
            <a:spLocks noGrp="1"/>
          </p:cNvSpPr>
          <p:nvPr>
            <p:ph type="body" sz="quarter" idx="10"/>
          </p:nvPr>
        </p:nvSpPr>
        <p:spPr/>
        <p:txBody>
          <a:bodyPr/>
          <a:lstStyle/>
          <a:p>
            <a:r>
              <a:rPr lang="pt-BR" dirty="0" smtClean="0"/>
              <a:t>O uso de transações impede o acesso a dados inconsistentes, além de proteger suas modificações de falhas no servidor.</a:t>
            </a:r>
          </a:p>
          <a:p>
            <a:r>
              <a:rPr lang="pt-BR" dirty="0" smtClean="0"/>
              <a:t>É comum a ocorrência de bloqueios e </a:t>
            </a:r>
            <a:r>
              <a:rPr lang="pt-BR" dirty="0" err="1" smtClean="0"/>
              <a:t>deadlocks</a:t>
            </a:r>
            <a:r>
              <a:rPr lang="pt-BR" dirty="0" smtClean="0"/>
              <a:t> decorrente do uso de </a:t>
            </a:r>
            <a:r>
              <a:rPr lang="pt-BR" dirty="0" err="1" smtClean="0"/>
              <a:t>locks</a:t>
            </a:r>
            <a:r>
              <a:rPr lang="pt-BR" dirty="0" smtClean="0"/>
              <a:t> nas transações. </a:t>
            </a:r>
          </a:p>
          <a:p>
            <a:pPr lvl="1"/>
            <a:r>
              <a:rPr lang="pt-BR" dirty="0" smtClean="0"/>
              <a:t>Minimizados através de conceitos como tipo e granularidade de </a:t>
            </a:r>
            <a:r>
              <a:rPr lang="pt-BR" dirty="0" err="1" smtClean="0"/>
              <a:t>locks</a:t>
            </a:r>
            <a:r>
              <a:rPr lang="pt-BR" dirty="0" smtClean="0"/>
              <a:t>. </a:t>
            </a:r>
          </a:p>
          <a:p>
            <a:endParaRPr lang="pt-B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a:t>
            </a:r>
            <a:endParaRPr lang="pt-BR" dirty="0"/>
          </a:p>
        </p:txBody>
      </p:sp>
      <p:sp>
        <p:nvSpPr>
          <p:cNvPr id="3" name="Espaço Reservado para Texto 2"/>
          <p:cNvSpPr>
            <a:spLocks noGrp="1"/>
          </p:cNvSpPr>
          <p:nvPr>
            <p:ph type="body" sz="quarter" idx="10"/>
          </p:nvPr>
        </p:nvSpPr>
        <p:spPr/>
        <p:txBody>
          <a:bodyPr>
            <a:normAutofit lnSpcReduction="10000"/>
          </a:bodyPr>
          <a:lstStyle/>
          <a:p>
            <a:r>
              <a:rPr lang="pt-BR" dirty="0" smtClean="0"/>
              <a:t>O desenvolvedor tem papel fundamental em evitar estes problemas:</a:t>
            </a:r>
          </a:p>
          <a:p>
            <a:pPr lvl="1"/>
            <a:r>
              <a:rPr lang="pt-BR" dirty="0" smtClean="0"/>
              <a:t>Uso consciente de transações.</a:t>
            </a:r>
          </a:p>
          <a:p>
            <a:pPr lvl="1"/>
            <a:r>
              <a:rPr lang="pt-BR" dirty="0" smtClean="0"/>
              <a:t>Seleção do melhor nível de isolamento transacional. </a:t>
            </a:r>
          </a:p>
          <a:p>
            <a:pPr lvl="1"/>
            <a:r>
              <a:rPr lang="pt-BR" dirty="0" smtClean="0"/>
              <a:t>Uso das ferramentas de monitoração para detecção e resolução de bloqueios e </a:t>
            </a:r>
            <a:r>
              <a:rPr lang="pt-BR" dirty="0" err="1" smtClean="0"/>
              <a:t>deadlocks</a:t>
            </a:r>
            <a:r>
              <a:rPr lang="pt-BR" dirty="0" smtClean="0"/>
              <a:t>.</a:t>
            </a:r>
          </a:p>
          <a:p>
            <a:r>
              <a:rPr lang="pt-BR" dirty="0" smtClean="0"/>
              <a:t>Novos níveis de isolamento: SNAPSHOT e READ COMMITED SNAPSHOT</a:t>
            </a:r>
          </a:p>
          <a:p>
            <a:pPr lvl="1"/>
            <a:r>
              <a:rPr lang="pt-BR" dirty="0" smtClean="0"/>
              <a:t>Aumentam a concorrência do nível default de isolamento (READ COMMITED), sem comprometer sua consistência.</a:t>
            </a:r>
          </a:p>
          <a:p>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Propriedades ACID</a:t>
            </a:r>
            <a:endParaRPr lang="pt-BR" dirty="0"/>
          </a:p>
        </p:txBody>
      </p:sp>
      <p:sp>
        <p:nvSpPr>
          <p:cNvPr id="4" name="Espaço Reservado para Texto 3"/>
          <p:cNvSpPr>
            <a:spLocks noGrp="1"/>
          </p:cNvSpPr>
          <p:nvPr>
            <p:ph type="body" sz="quarter" idx="10"/>
          </p:nvPr>
        </p:nvSpPr>
        <p:spPr/>
        <p:txBody>
          <a:bodyPr/>
          <a:lstStyle/>
          <a:p>
            <a:r>
              <a:rPr lang="pt-BR" dirty="0" smtClean="0"/>
              <a:t>Atomicidade </a:t>
            </a:r>
          </a:p>
          <a:p>
            <a:pPr lvl="1"/>
            <a:r>
              <a:rPr lang="pt-BR" dirty="0" smtClean="0"/>
              <a:t>Uma transação deve ser uma unidade atômica de trabalho: ou todas as modificações são efetuadas, ou nenhuma.</a:t>
            </a:r>
          </a:p>
          <a:p>
            <a:r>
              <a:rPr lang="pt-BR" dirty="0" smtClean="0"/>
              <a:t>Consistência</a:t>
            </a:r>
          </a:p>
          <a:p>
            <a:pPr lvl="1"/>
            <a:r>
              <a:rPr lang="pt-BR" dirty="0" smtClean="0"/>
              <a:t>Quando efetivada, a transação deve deixar todos os dados e estruturas relacionadas em um estado consistente.</a:t>
            </a:r>
          </a:p>
          <a:p>
            <a:endParaRPr lang="pt-B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Recursos</a:t>
            </a:r>
            <a:endParaRPr lang="pt-BR" dirty="0"/>
          </a:p>
        </p:txBody>
      </p:sp>
      <p:sp>
        <p:nvSpPr>
          <p:cNvPr id="3" name="Espaço Reservado para Texto 2"/>
          <p:cNvSpPr>
            <a:spLocks noGrp="1"/>
          </p:cNvSpPr>
          <p:nvPr>
            <p:ph type="body" sz="quarter" idx="10"/>
          </p:nvPr>
        </p:nvSpPr>
        <p:spPr/>
        <p:txBody>
          <a:bodyPr/>
          <a:lstStyle/>
          <a:p>
            <a:r>
              <a:rPr lang="en-US" dirty="0" smtClean="0"/>
              <a:t>http://blogs.msdn.com/sqlserverstorageengine/archive/2006/05/17/Lock-escalation.aspx</a:t>
            </a:r>
          </a:p>
          <a:p>
            <a:r>
              <a:rPr lang="en-US" dirty="0" smtClean="0"/>
              <a:t>SQL Server 2005 Row Versioning-Based Transaction Isolation</a:t>
            </a:r>
          </a:p>
          <a:p>
            <a:r>
              <a:rPr lang="en-US" smtClean="0"/>
              <a:t>http://sqlblogcasts.com/blogs/tonyrogerson/archive/2006/11/16/1345.aspx</a:t>
            </a:r>
          </a:p>
          <a:p>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Propriedades ACID</a:t>
            </a:r>
            <a:endParaRPr lang="pt-BR" dirty="0"/>
          </a:p>
        </p:txBody>
      </p:sp>
      <p:sp>
        <p:nvSpPr>
          <p:cNvPr id="3" name="Espaço Reservado para Texto 2"/>
          <p:cNvSpPr>
            <a:spLocks noGrp="1"/>
          </p:cNvSpPr>
          <p:nvPr>
            <p:ph type="body" sz="quarter" idx="10"/>
          </p:nvPr>
        </p:nvSpPr>
        <p:spPr/>
        <p:txBody>
          <a:bodyPr/>
          <a:lstStyle/>
          <a:p>
            <a:r>
              <a:rPr lang="pt-BR" dirty="0" smtClean="0"/>
              <a:t>Isolamento</a:t>
            </a:r>
          </a:p>
          <a:p>
            <a:pPr lvl="1"/>
            <a:r>
              <a:rPr lang="pt-BR" dirty="0" smtClean="0"/>
              <a:t>Uma transação não vê os dados modificados de outra transação enquanto ainda em execução. Somente podem ser acessados dados de antes ou depois da transação estar completa.</a:t>
            </a:r>
          </a:p>
          <a:p>
            <a:r>
              <a:rPr lang="pt-BR" dirty="0" smtClean="0"/>
              <a:t>Durabilidade</a:t>
            </a:r>
          </a:p>
          <a:p>
            <a:pPr lvl="1"/>
            <a:r>
              <a:rPr lang="pt-BR" dirty="0" smtClean="0"/>
              <a:t>Transações devem ser persistidas, mesmo em caso de falha do sistema.</a:t>
            </a:r>
          </a:p>
          <a:p>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Transações</a:t>
            </a:r>
            <a:endParaRPr lang="pt-BR" dirty="0"/>
          </a:p>
        </p:txBody>
      </p:sp>
      <p:sp>
        <p:nvSpPr>
          <p:cNvPr id="3" name="Espaço Reservado para Texto 2"/>
          <p:cNvSpPr>
            <a:spLocks noGrp="1"/>
          </p:cNvSpPr>
          <p:nvPr>
            <p:ph type="body" sz="quarter" idx="10"/>
          </p:nvPr>
        </p:nvSpPr>
        <p:spPr/>
        <p:txBody>
          <a:bodyPr>
            <a:normAutofit lnSpcReduction="10000"/>
          </a:bodyPr>
          <a:lstStyle/>
          <a:p>
            <a:r>
              <a:rPr lang="pt-BR" dirty="0" err="1" smtClean="0"/>
              <a:t>AutoCommit</a:t>
            </a:r>
            <a:endParaRPr lang="pt-BR" dirty="0" smtClean="0"/>
          </a:p>
          <a:p>
            <a:pPr lvl="1"/>
            <a:r>
              <a:rPr lang="pt-BR" dirty="0" smtClean="0"/>
              <a:t>Padrão do SQL Server: toda instrução é uma transação</a:t>
            </a:r>
          </a:p>
          <a:p>
            <a:pPr lvl="1"/>
            <a:r>
              <a:rPr lang="pt-BR" dirty="0" smtClean="0"/>
              <a:t>Erros de compilação resultam na falha do batch</a:t>
            </a:r>
          </a:p>
          <a:p>
            <a:pPr lvl="1"/>
            <a:r>
              <a:rPr lang="pt-BR" dirty="0" smtClean="0"/>
              <a:t>Erros de </a:t>
            </a:r>
            <a:r>
              <a:rPr lang="pt-BR" dirty="0" err="1" smtClean="0"/>
              <a:t>runtime</a:t>
            </a:r>
            <a:r>
              <a:rPr lang="pt-BR" dirty="0" smtClean="0"/>
              <a:t> permitem parte do batch ser executado</a:t>
            </a:r>
          </a:p>
          <a:p>
            <a:pPr lvl="1"/>
            <a:r>
              <a:rPr lang="pt-BR" dirty="0" smtClean="0"/>
              <a:t>Erro não realiza ROLLBACK – responsabilidade da aplicação</a:t>
            </a:r>
          </a:p>
          <a:p>
            <a:r>
              <a:rPr lang="pt-BR" dirty="0" err="1" smtClean="0"/>
              <a:t>Implicit</a:t>
            </a:r>
            <a:endParaRPr lang="pt-BR" dirty="0" smtClean="0"/>
          </a:p>
          <a:p>
            <a:pPr lvl="1"/>
            <a:r>
              <a:rPr lang="pt-BR" dirty="0" smtClean="0"/>
              <a:t>Instruções de modificação de dados iniciam automaticamente uma nova transação (SELECT, INSERT, UPDATE, DELETE, CREATE, ALTER, ...)</a:t>
            </a:r>
          </a:p>
          <a:p>
            <a:pPr lvl="1"/>
            <a:r>
              <a:rPr lang="pt-BR" dirty="0" smtClean="0"/>
              <a:t>Aplicação deve executar COMMIT ou ROLLBACK</a:t>
            </a:r>
          </a:p>
          <a:p>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Transações</a:t>
            </a:r>
            <a:endParaRPr lang="pt-BR" dirty="0"/>
          </a:p>
        </p:txBody>
      </p:sp>
      <p:sp>
        <p:nvSpPr>
          <p:cNvPr id="3" name="Espaço Reservado para Texto 2"/>
          <p:cNvSpPr>
            <a:spLocks noGrp="1"/>
          </p:cNvSpPr>
          <p:nvPr>
            <p:ph type="body" sz="quarter" idx="10"/>
          </p:nvPr>
        </p:nvSpPr>
        <p:spPr/>
        <p:txBody>
          <a:bodyPr/>
          <a:lstStyle/>
          <a:p>
            <a:r>
              <a:rPr lang="pt-BR" dirty="0" err="1" smtClean="0"/>
              <a:t>Explicit</a:t>
            </a:r>
            <a:endParaRPr lang="pt-BR" dirty="0" smtClean="0"/>
          </a:p>
          <a:p>
            <a:pPr lvl="1"/>
            <a:r>
              <a:rPr lang="pt-BR" dirty="0" smtClean="0"/>
              <a:t>BEGIN TRAN</a:t>
            </a:r>
          </a:p>
          <a:p>
            <a:pPr lvl="1"/>
            <a:r>
              <a:rPr lang="pt-BR" dirty="0" smtClean="0"/>
              <a:t>COMMIT TRAN</a:t>
            </a:r>
          </a:p>
          <a:p>
            <a:pPr lvl="1"/>
            <a:r>
              <a:rPr lang="pt-BR" dirty="0" smtClean="0"/>
              <a:t>ROLLBACK TRAN</a:t>
            </a:r>
          </a:p>
          <a:p>
            <a:r>
              <a:rPr lang="pt-BR" dirty="0" smtClean="0"/>
              <a:t>Outros recursos</a:t>
            </a:r>
          </a:p>
          <a:p>
            <a:pPr lvl="1"/>
            <a:r>
              <a:rPr lang="pt-BR" dirty="0" smtClean="0"/>
              <a:t>BEGIN TRAN &lt;nome&gt;</a:t>
            </a:r>
          </a:p>
          <a:p>
            <a:pPr lvl="1"/>
            <a:r>
              <a:rPr lang="pt-BR" dirty="0" smtClean="0"/>
              <a:t>BEGIN TRAN  WITH MARK &lt;</a:t>
            </a:r>
            <a:r>
              <a:rPr lang="pt-BR" dirty="0" err="1" smtClean="0"/>
              <a:t>descricao</a:t>
            </a:r>
            <a:r>
              <a:rPr lang="pt-BR" dirty="0" smtClean="0"/>
              <a:t>&gt;</a:t>
            </a:r>
          </a:p>
          <a:p>
            <a:pPr lvl="1"/>
            <a:r>
              <a:rPr lang="pt-BR" dirty="0" smtClean="0"/>
              <a:t>SAVE TRAN &lt;</a:t>
            </a:r>
            <a:r>
              <a:rPr lang="pt-BR" dirty="0" err="1" smtClean="0"/>
              <a:t>nomePonto</a:t>
            </a:r>
            <a:r>
              <a:rPr lang="pt-BR" dirty="0" smtClean="0"/>
              <a:t>&gt;</a:t>
            </a:r>
          </a:p>
          <a:p>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bloqueios</a:t>
            </a:r>
            <a:endParaRPr lang="pt-BR" dirty="0"/>
          </a:p>
        </p:txBody>
      </p:sp>
      <p:sp>
        <p:nvSpPr>
          <p:cNvPr id="3" name="Espaço Reservado para Texto 2"/>
          <p:cNvSpPr>
            <a:spLocks noGrp="1"/>
          </p:cNvSpPr>
          <p:nvPr>
            <p:ph type="body" sz="quarter" idx="10"/>
          </p:nvPr>
        </p:nvSpPr>
        <p:spPr/>
        <p:txBody>
          <a:bodyPr/>
          <a:lstStyle/>
          <a:p>
            <a:r>
              <a:rPr lang="pt-BR" dirty="0" err="1" smtClean="0"/>
              <a:t>Shared</a:t>
            </a:r>
            <a:r>
              <a:rPr lang="pt-BR" dirty="0" smtClean="0"/>
              <a:t> </a:t>
            </a:r>
            <a:r>
              <a:rPr lang="pt-BR" dirty="0" err="1" smtClean="0"/>
              <a:t>Lock</a:t>
            </a:r>
            <a:r>
              <a:rPr lang="pt-BR" dirty="0" smtClean="0"/>
              <a:t> (compartilhado)</a:t>
            </a:r>
          </a:p>
          <a:p>
            <a:r>
              <a:rPr lang="pt-BR" dirty="0" smtClean="0"/>
              <a:t>Exclusive </a:t>
            </a:r>
            <a:r>
              <a:rPr lang="pt-BR" dirty="0" err="1" smtClean="0"/>
              <a:t>Lock</a:t>
            </a:r>
            <a:r>
              <a:rPr lang="pt-BR" dirty="0" smtClean="0"/>
              <a:t> (Exclusivo)</a:t>
            </a:r>
          </a:p>
          <a:p>
            <a:r>
              <a:rPr lang="pt-BR" dirty="0" err="1" smtClean="0"/>
              <a:t>Update</a:t>
            </a:r>
            <a:r>
              <a:rPr lang="pt-BR" dirty="0" smtClean="0"/>
              <a:t> </a:t>
            </a:r>
            <a:r>
              <a:rPr lang="pt-BR" dirty="0" err="1" smtClean="0"/>
              <a:t>Lock</a:t>
            </a:r>
            <a:r>
              <a:rPr lang="pt-BR" dirty="0" smtClean="0"/>
              <a:t> (gateway para exclusive)</a:t>
            </a:r>
          </a:p>
          <a:p>
            <a:r>
              <a:rPr lang="pt-BR" dirty="0" err="1" smtClean="0"/>
              <a:t>Intent</a:t>
            </a:r>
            <a:r>
              <a:rPr lang="pt-BR" dirty="0" smtClean="0"/>
              <a:t> </a:t>
            </a:r>
            <a:r>
              <a:rPr lang="pt-BR" dirty="0" err="1" smtClean="0"/>
              <a:t>Lock</a:t>
            </a:r>
            <a:endParaRPr lang="pt-BR" dirty="0" smtClean="0"/>
          </a:p>
          <a:p>
            <a:r>
              <a:rPr lang="pt-BR" dirty="0" err="1" smtClean="0"/>
              <a:t>Key</a:t>
            </a:r>
            <a:r>
              <a:rPr lang="pt-BR" dirty="0" smtClean="0"/>
              <a:t> Range </a:t>
            </a:r>
            <a:r>
              <a:rPr lang="pt-BR" dirty="0" err="1" smtClean="0"/>
              <a:t>Lock</a:t>
            </a:r>
            <a:endParaRPr lang="pt-BR" dirty="0" smtClean="0"/>
          </a:p>
          <a:p>
            <a:r>
              <a:rPr lang="pt-BR" dirty="0" err="1" smtClean="0"/>
              <a:t>Metadata</a:t>
            </a:r>
            <a:r>
              <a:rPr lang="pt-BR" dirty="0" smtClean="0"/>
              <a:t> </a:t>
            </a:r>
            <a:r>
              <a:rPr lang="pt-BR" dirty="0" err="1" smtClean="0"/>
              <a:t>Lock</a:t>
            </a:r>
            <a:endParaRPr lang="pt-BR" dirty="0" smtClean="0"/>
          </a:p>
          <a:p>
            <a:r>
              <a:rPr lang="pt-BR" dirty="0" smtClean="0"/>
              <a:t>BU </a:t>
            </a:r>
            <a:r>
              <a:rPr lang="pt-BR" dirty="0" err="1" smtClean="0"/>
              <a:t>Lock</a:t>
            </a:r>
            <a:endParaRPr lang="pt-BR" dirty="0" smtClean="0"/>
          </a:p>
          <a:p>
            <a:endParaRPr lang="pt-B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Hierarquias de bloqueios</a:t>
            </a:r>
            <a:endParaRPr lang="pt-BR" dirty="0"/>
          </a:p>
        </p:txBody>
      </p:sp>
      <p:sp>
        <p:nvSpPr>
          <p:cNvPr id="3" name="Espaço Reservado para Texto 2"/>
          <p:cNvSpPr>
            <a:spLocks noGrp="1"/>
          </p:cNvSpPr>
          <p:nvPr>
            <p:ph type="body" sz="quarter" idx="10"/>
          </p:nvPr>
        </p:nvSpPr>
        <p:spPr/>
        <p:txBody>
          <a:bodyPr/>
          <a:lstStyle/>
          <a:p>
            <a:r>
              <a:rPr lang="pt-BR" dirty="0" smtClean="0"/>
              <a:t>Linha (</a:t>
            </a:r>
            <a:r>
              <a:rPr lang="pt-BR" dirty="0" err="1" smtClean="0"/>
              <a:t>Row</a:t>
            </a:r>
            <a:r>
              <a:rPr lang="pt-BR" dirty="0" smtClean="0"/>
              <a:t>)</a:t>
            </a:r>
          </a:p>
          <a:p>
            <a:r>
              <a:rPr lang="pt-BR" dirty="0" smtClean="0"/>
              <a:t>Chave (</a:t>
            </a:r>
            <a:r>
              <a:rPr lang="pt-BR" dirty="0" err="1" smtClean="0"/>
              <a:t>Key</a:t>
            </a:r>
            <a:r>
              <a:rPr lang="pt-BR" dirty="0" smtClean="0"/>
              <a:t>)</a:t>
            </a:r>
          </a:p>
          <a:p>
            <a:r>
              <a:rPr lang="pt-BR" dirty="0" smtClean="0"/>
              <a:t>Página (Page)</a:t>
            </a:r>
          </a:p>
          <a:p>
            <a:r>
              <a:rPr lang="pt-BR" dirty="0" err="1" smtClean="0"/>
              <a:t>Extent</a:t>
            </a:r>
            <a:endParaRPr lang="pt-BR" dirty="0" smtClean="0"/>
          </a:p>
          <a:p>
            <a:r>
              <a:rPr lang="pt-BR" dirty="0" smtClean="0"/>
              <a:t>HOBT (</a:t>
            </a:r>
            <a:r>
              <a:rPr lang="pt-BR" dirty="0" err="1" smtClean="0"/>
              <a:t>partition</a:t>
            </a:r>
            <a:r>
              <a:rPr lang="pt-BR" dirty="0" smtClean="0"/>
              <a:t> </a:t>
            </a:r>
            <a:r>
              <a:rPr lang="pt-BR" dirty="0" err="1" smtClean="0"/>
              <a:t>lock</a:t>
            </a:r>
            <a:r>
              <a:rPr lang="pt-BR" dirty="0" smtClean="0"/>
              <a:t>)</a:t>
            </a:r>
          </a:p>
          <a:p>
            <a:r>
              <a:rPr lang="pt-BR" dirty="0" smtClean="0"/>
              <a:t>Objeto (</a:t>
            </a:r>
            <a:r>
              <a:rPr lang="pt-BR" dirty="0" err="1" smtClean="0"/>
              <a:t>Object</a:t>
            </a:r>
            <a:r>
              <a:rPr lang="pt-BR" dirty="0" smtClean="0"/>
              <a:t>)</a:t>
            </a:r>
          </a:p>
          <a:p>
            <a:r>
              <a:rPr lang="pt-BR" dirty="0" smtClean="0"/>
              <a:t>Banco de dados (Database)</a:t>
            </a:r>
          </a:p>
          <a:p>
            <a:endParaRPr lang="pt-B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aixaDeTexto 4"/>
          <p:cNvSpPr txBox="1">
            <a:spLocks noChangeArrowheads="1"/>
          </p:cNvSpPr>
          <p:nvPr/>
        </p:nvSpPr>
        <p:spPr bwMode="auto">
          <a:xfrm>
            <a:off x="684029" y="714356"/>
            <a:ext cx="8100000" cy="1099419"/>
          </a:xfrm>
          <a:prstGeom prst="rect">
            <a:avLst/>
          </a:prstGeom>
          <a:noFill/>
          <a:ln w="9525">
            <a:noFill/>
            <a:miter lim="800000"/>
            <a:headEnd/>
            <a:tailEnd/>
          </a:ln>
        </p:spPr>
        <p:txBody>
          <a:bodyPr lIns="82945" tIns="41473" rIns="82945" bIns="41473">
            <a:spAutoFit/>
          </a:bodyPr>
          <a:lstStyle/>
          <a:p>
            <a:pPr lvl="1">
              <a:lnSpc>
                <a:spcPct val="150000"/>
              </a:lnSpc>
            </a:pPr>
            <a:endParaRPr lang="pt-BR" sz="2200" dirty="0" smtClean="0">
              <a:latin typeface="Euphemia UCAS" pitchFamily="34" charset="0"/>
            </a:endParaRPr>
          </a:p>
          <a:p>
            <a:pPr lvl="3">
              <a:lnSpc>
                <a:spcPct val="150000"/>
              </a:lnSpc>
              <a:buFont typeface="Arial" pitchFamily="34" charset="0"/>
              <a:buChar char="•"/>
            </a:pPr>
            <a:endParaRPr lang="pt-BR" sz="2200" dirty="0" smtClean="0">
              <a:latin typeface="Euphemia UCAS" pitchFamily="34" charset="0"/>
            </a:endParaRPr>
          </a:p>
        </p:txBody>
      </p:sp>
      <p:graphicFrame>
        <p:nvGraphicFramePr>
          <p:cNvPr id="7" name="Group 164"/>
          <p:cNvGraphicFramePr>
            <a:graphicFrameLocks noGrp="1"/>
          </p:cNvGraphicFramePr>
          <p:nvPr/>
        </p:nvGraphicFramePr>
        <p:xfrm>
          <a:off x="502168" y="1632435"/>
          <a:ext cx="8105781" cy="4296895"/>
        </p:xfrm>
        <a:graphic>
          <a:graphicData uri="http://schemas.openxmlformats.org/drawingml/2006/table">
            <a:tbl>
              <a:tblPr/>
              <a:tblGrid>
                <a:gridCol w="1464900"/>
                <a:gridCol w="683620"/>
                <a:gridCol w="683620"/>
                <a:gridCol w="683620"/>
                <a:gridCol w="683620"/>
                <a:gridCol w="683620"/>
                <a:gridCol w="683620"/>
                <a:gridCol w="878941"/>
                <a:gridCol w="878941"/>
                <a:gridCol w="781279"/>
              </a:tblGrid>
              <a:tr h="592675">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0" i="0" u="none" strike="noStrike" cap="none" normalizeH="0" baseline="0" dirty="0" err="1" smtClean="0">
                          <a:ln>
                            <a:noFill/>
                          </a:ln>
                          <a:solidFill>
                            <a:schemeClr val="tx1"/>
                          </a:solidFill>
                          <a:effectLst/>
                          <a:latin typeface="+mn-lt"/>
                        </a:rPr>
                        <a:t>Bloqueio</a:t>
                      </a:r>
                      <a:r>
                        <a:rPr kumimoji="0" lang="en-US" sz="1600" b="0" i="0" u="none" strike="noStrike" cap="none" normalizeH="0" baseline="0" dirty="0" smtClean="0">
                          <a:ln>
                            <a:noFill/>
                          </a:ln>
                          <a:solidFill>
                            <a:schemeClr val="tx1"/>
                          </a:solidFill>
                          <a:effectLst/>
                          <a:latin typeface="+mn-lt"/>
                        </a:rPr>
                        <a:t> </a:t>
                      </a:r>
                      <a:r>
                        <a:rPr kumimoji="0" lang="en-US" sz="1600" b="0" i="0" u="none" strike="noStrike" cap="none" normalizeH="0" baseline="0" dirty="0" err="1" smtClean="0">
                          <a:ln>
                            <a:noFill/>
                          </a:ln>
                          <a:solidFill>
                            <a:schemeClr val="tx1"/>
                          </a:solidFill>
                          <a:effectLst/>
                          <a:latin typeface="+mn-lt"/>
                        </a:rPr>
                        <a:t>requisitado</a:t>
                      </a:r>
                      <a:endParaRPr kumimoji="0" lang="en-US" sz="1600" b="0" i="0" u="none" strike="noStrike" cap="none" normalizeH="0" baseline="0" dirty="0" smtClean="0">
                        <a:ln>
                          <a:noFill/>
                        </a:ln>
                        <a:solidFill>
                          <a:schemeClr val="tx1"/>
                        </a:solidFill>
                        <a:effectLst/>
                        <a:latin typeface="+mn-lt"/>
                      </a:endParaRP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IS</a:t>
                      </a: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S</a:t>
                      </a: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U</a:t>
                      </a: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IX</a:t>
                      </a: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SIX</a:t>
                      </a: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X</a:t>
                      </a: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SchS</a:t>
                      </a: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SchM</a:t>
                      </a: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60000"/>
                        <a:lumOff val="40000"/>
                      </a:schemeClr>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Arial Narrow" pitchFamily="34" charset="0"/>
                        </a:rPr>
                        <a:t>BU</a:t>
                      </a: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60000"/>
                        <a:lumOff val="40000"/>
                      </a:schemeClr>
                    </a:solidFill>
                  </a:tcPr>
                </a:tc>
              </a:tr>
              <a:tr h="411580">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Arial Narrow" pitchFamily="34" charset="0"/>
                        </a:rPr>
                        <a:t>IS</a:t>
                      </a: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411580">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Arial Narrow" pitchFamily="34" charset="0"/>
                        </a:rPr>
                        <a:t>S</a:t>
                      </a: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411580">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U</a:t>
                      </a: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411580">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IX</a:t>
                      </a: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411580">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SIX</a:t>
                      </a: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411580">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X</a:t>
                      </a: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411580">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SchS</a:t>
                      </a: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FF99"/>
                    </a:solidFill>
                  </a:tcPr>
                </a:tc>
              </a:tr>
              <a:tr h="411580">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SchM</a:t>
                      </a: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411580">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Arial Narrow" pitchFamily="34" charset="0"/>
                        </a:rPr>
                        <a:t>BU</a:t>
                      </a: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FF99"/>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Não</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50000"/>
                        </a:spcBef>
                        <a:spcAft>
                          <a:spcPct val="0"/>
                        </a:spcAft>
                        <a:buClr>
                          <a:srgbClr val="D60093"/>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Sim</a:t>
                      </a:r>
                      <a:endParaRPr kumimoji="0" lang="en-US" sz="1600" b="1" i="0" u="none" strike="noStrike" cap="none" normalizeH="0" baseline="0" dirty="0" smtClean="0">
                        <a:ln>
                          <a:noFill/>
                        </a:ln>
                        <a:solidFill>
                          <a:schemeClr val="tx1"/>
                        </a:solidFill>
                        <a:effectLst/>
                        <a:latin typeface="Arial Narrow" pitchFamily="34" charset="0"/>
                      </a:endParaRP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FF99"/>
                    </a:solidFill>
                  </a:tcPr>
                </a:tc>
              </a:tr>
            </a:tbl>
          </a:graphicData>
        </a:graphic>
      </p:graphicFrame>
      <p:sp>
        <p:nvSpPr>
          <p:cNvPr id="8" name="Rectangle 157"/>
          <p:cNvSpPr>
            <a:spLocks noChangeArrowheads="1"/>
          </p:cNvSpPr>
          <p:nvPr/>
        </p:nvSpPr>
        <p:spPr bwMode="auto">
          <a:xfrm>
            <a:off x="1992580" y="1242075"/>
            <a:ext cx="6615761" cy="385856"/>
          </a:xfrm>
          <a:prstGeom prst="rect">
            <a:avLst/>
          </a:prstGeom>
          <a:solidFill>
            <a:schemeClr val="accent1">
              <a:lumMod val="40000"/>
              <a:lumOff val="60000"/>
            </a:schemeClr>
          </a:solidFill>
          <a:ln w="28575">
            <a:solidFill>
              <a:schemeClr val="tx1"/>
            </a:solidFill>
            <a:miter lim="800000"/>
            <a:headEnd/>
            <a:tailEnd/>
          </a:ln>
          <a:effectLst/>
        </p:spPr>
        <p:txBody>
          <a:bodyPr wrap="none" lIns="82945" tIns="41473" rIns="82945" bIns="41473" anchor="ctr"/>
          <a:lstStyle/>
          <a:p>
            <a:pPr algn="ctr">
              <a:spcBef>
                <a:spcPct val="50000"/>
              </a:spcBef>
            </a:pPr>
            <a:r>
              <a:rPr lang="en-US" dirty="0" err="1" smtClean="0">
                <a:solidFill>
                  <a:schemeClr val="tx1"/>
                </a:solidFill>
              </a:rPr>
              <a:t>Bloqueio</a:t>
            </a:r>
            <a:r>
              <a:rPr lang="en-US" dirty="0" smtClean="0">
                <a:solidFill>
                  <a:schemeClr val="tx1"/>
                </a:solidFill>
              </a:rPr>
              <a:t> </a:t>
            </a:r>
            <a:r>
              <a:rPr lang="en-US" dirty="0" err="1" smtClean="0">
                <a:solidFill>
                  <a:schemeClr val="tx1"/>
                </a:solidFill>
              </a:rPr>
              <a:t>concedido</a:t>
            </a:r>
            <a:endParaRPr lang="en-US" dirty="0">
              <a:solidFill>
                <a:schemeClr val="tx1"/>
              </a:solidFill>
            </a:endParaRPr>
          </a:p>
        </p:txBody>
      </p:sp>
      <p:sp>
        <p:nvSpPr>
          <p:cNvPr id="9" name="Título 8"/>
          <p:cNvSpPr>
            <a:spLocks noGrp="1"/>
          </p:cNvSpPr>
          <p:nvPr>
            <p:ph type="title"/>
          </p:nvPr>
        </p:nvSpPr>
        <p:spPr/>
        <p:txBody>
          <a:bodyPr/>
          <a:lstStyle/>
          <a:p>
            <a:r>
              <a:rPr lang="pt-BR" dirty="0" smtClean="0"/>
              <a:t>Compatibilidade de bloqueios</a:t>
            </a:r>
            <a:endParaRPr lang="pt-B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rso SQL Server 2010">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E47A7C71D6B147BBBC477A86ED3DF8" ma:contentTypeVersion="0" ma:contentTypeDescription="Create a new document." ma:contentTypeScope="" ma:versionID="bdbea8965a10c76edfbec1e7ccf6ca1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0D3D95C-755D-451D-8617-9D0741C0C6C2}">
  <ds:schemaRefs>
    <ds:schemaRef ds:uri="http://schemas.microsoft.com/sharepoint/v3/contenttype/forms"/>
  </ds:schemaRefs>
</ds:datastoreItem>
</file>

<file path=customXml/itemProps2.xml><?xml version="1.0" encoding="utf-8"?>
<ds:datastoreItem xmlns:ds="http://schemas.openxmlformats.org/officeDocument/2006/customXml" ds:itemID="{EC79D0BA-7750-4590-8916-AAD182C72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FB21DAA-24F8-4345-ACAA-CAEF895D90B7}">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Curso SQL Server 2010</Template>
  <TotalTime>525</TotalTime>
  <Words>2413</Words>
  <Application>Microsoft Office PowerPoint</Application>
  <PresentationFormat>Apresentação na tela (4:3)</PresentationFormat>
  <Paragraphs>403</Paragraphs>
  <Slides>31</Slides>
  <Notes>19</Notes>
  <HiddenSlides>0</HiddenSlides>
  <MMClips>0</MMClips>
  <ScaleCrop>false</ScaleCrop>
  <HeadingPairs>
    <vt:vector size="4" baseType="variant">
      <vt:variant>
        <vt:lpstr>Tema</vt:lpstr>
      </vt:variant>
      <vt:variant>
        <vt:i4>1</vt:i4>
      </vt:variant>
      <vt:variant>
        <vt:lpstr>Títulos de slides</vt:lpstr>
      </vt:variant>
      <vt:variant>
        <vt:i4>31</vt:i4>
      </vt:variant>
    </vt:vector>
  </HeadingPairs>
  <TitlesOfParts>
    <vt:vector size="32" baseType="lpstr">
      <vt:lpstr>Curso SQL Server 2010</vt:lpstr>
      <vt:lpstr>Apresentação do PowerPoint</vt:lpstr>
      <vt:lpstr>Apresentação do PowerPoint</vt:lpstr>
      <vt:lpstr>Propriedades ACID</vt:lpstr>
      <vt:lpstr>Propriedades ACID</vt:lpstr>
      <vt:lpstr>Transações</vt:lpstr>
      <vt:lpstr>Transações</vt:lpstr>
      <vt:lpstr>Tipos de bloqueios</vt:lpstr>
      <vt:lpstr>Hierarquias de bloqueios</vt:lpstr>
      <vt:lpstr>Compatibilidade de bloqueios</vt:lpstr>
      <vt:lpstr>DMVs relacionadas</vt:lpstr>
      <vt:lpstr>Bloqueios dinâmicos</vt:lpstr>
      <vt:lpstr>Lock escalation </vt:lpstr>
      <vt:lpstr>Lock timeout</vt:lpstr>
      <vt:lpstr>Níveis de isolamento</vt:lpstr>
      <vt:lpstr>Níveis de isolamento</vt:lpstr>
      <vt:lpstr>Deadlocks</vt:lpstr>
      <vt:lpstr>Deadlocks</vt:lpstr>
      <vt:lpstr>Deadlocks</vt:lpstr>
      <vt:lpstr>Deadlocks</vt:lpstr>
      <vt:lpstr>Hints para bloqueios</vt:lpstr>
      <vt:lpstr>Isolamento Snapshot</vt:lpstr>
      <vt:lpstr>Isolamento Snapshot</vt:lpstr>
      <vt:lpstr>Isolamento Snapshot</vt:lpstr>
      <vt:lpstr>Isolamento Snapshot</vt:lpstr>
      <vt:lpstr>Isolamento Snapshot</vt:lpstr>
      <vt:lpstr>Snapshot isolation e  version store Olhando o version store em detalhes </vt:lpstr>
      <vt:lpstr>Blocker script</vt:lpstr>
      <vt:lpstr>Conclusão</vt:lpstr>
      <vt:lpstr>Conclusão</vt:lpstr>
      <vt:lpstr>Apresentação do PowerPoint</vt:lpstr>
      <vt:lpstr>Recursos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altair.junior</dc:creator>
  <cp:lastModifiedBy>Fabiano</cp:lastModifiedBy>
  <cp:revision>45</cp:revision>
  <dcterms:created xsi:type="dcterms:W3CDTF">2010-05-17T16:38:52Z</dcterms:created>
  <dcterms:modified xsi:type="dcterms:W3CDTF">2012-05-04T01:12:27Z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0x01010015E47A7C71D6B147BBBC477A86ED3DF8</vt:lpwstr>
  </property>
</Properties>
</file>