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21" r:id="rId5"/>
    <p:sldId id="353" r:id="rId6"/>
    <p:sldId id="35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2336" autoAdjust="0"/>
  </p:normalViewPr>
  <p:slideViewPr>
    <p:cSldViewPr>
      <p:cViewPr varScale="1">
        <p:scale>
          <a:sx n="65" d="100"/>
          <a:sy n="65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27/05/2014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27/05/2014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01 – Query </a:t>
            </a:r>
            <a:r>
              <a:rPr lang="pt-BR" sz="3200" b="1" cap="none" spc="0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Tuning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Query </a:t>
            </a:r>
            <a:r>
              <a:rPr lang="pt-BR" sz="1600" b="0" dirty="0" err="1" smtClean="0">
                <a:solidFill>
                  <a:schemeClr val="tx2"/>
                </a:solidFill>
              </a:rPr>
              <a:t>Tuning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 err="1" smtClean="0"/>
              <a:t>Lendo</a:t>
            </a:r>
            <a:r>
              <a:rPr lang="en-US" sz="4000" dirty="0" smtClean="0"/>
              <a:t> um </a:t>
            </a:r>
            <a:r>
              <a:rPr lang="en-US" sz="4000" dirty="0" err="1" smtClean="0"/>
              <a:t>plano</a:t>
            </a:r>
            <a:r>
              <a:rPr lang="en-US" sz="4000" dirty="0" smtClean="0"/>
              <a:t> de </a:t>
            </a:r>
            <a:r>
              <a:rPr lang="en-US" sz="4000" dirty="0" err="1" smtClean="0"/>
              <a:t>execução</a:t>
            </a:r>
            <a:endParaRPr lang="en-US" sz="400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Lido da </a:t>
            </a:r>
            <a:r>
              <a:rPr lang="en-US" sz="2400" dirty="0" err="1" smtClean="0"/>
              <a:t>direita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esquerda</a:t>
            </a:r>
            <a:r>
              <a:rPr lang="en-US" sz="2400" dirty="0" smtClean="0"/>
              <a:t> e de </a:t>
            </a:r>
            <a:r>
              <a:rPr lang="en-US" sz="2400" dirty="0" err="1" smtClean="0"/>
              <a:t>cima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baixo</a:t>
            </a:r>
            <a:endParaRPr lang="en-US" sz="2400" dirty="0" smtClean="0"/>
          </a:p>
          <a:p>
            <a:r>
              <a:rPr lang="en-US" sz="2400" dirty="0" err="1" smtClean="0"/>
              <a:t>Executado</a:t>
            </a:r>
            <a:r>
              <a:rPr lang="en-US" sz="2400" dirty="0" smtClean="0"/>
              <a:t> da </a:t>
            </a:r>
            <a:r>
              <a:rPr lang="en-US" sz="2400" dirty="0" err="1" smtClean="0"/>
              <a:t>esqueda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direita</a:t>
            </a:r>
            <a:endParaRPr lang="en-US" sz="2400" dirty="0" smtClean="0"/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5AB0FF6-F850-41BC-802A-1EF86044CC26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C7C94BDB-C5DB-4F95-A346-BF7E409D4CC8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4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1</a:t>
            </a:fld>
            <a:endParaRPr lang="en-US" sz="1200" dirty="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pic>
        <p:nvPicPr>
          <p:cNvPr id="17" name="Imagem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610600" cy="250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8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" y="3521037"/>
            <a:ext cx="9051897" cy="140960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93668"/>
            <a:ext cx="9001156" cy="714356"/>
          </a:xfrm>
        </p:spPr>
        <p:txBody>
          <a:bodyPr/>
          <a:lstStyle/>
          <a:p>
            <a:r>
              <a:rPr lang="en-US" dirty="0" smtClean="0"/>
              <a:t>Execution plan flow</a:t>
            </a:r>
            <a:endParaRPr lang="pt-BR" dirty="0"/>
          </a:p>
        </p:txBody>
      </p:sp>
      <p:sp>
        <p:nvSpPr>
          <p:cNvPr id="7" name="CaixaDeTexto 10"/>
          <p:cNvSpPr txBox="1"/>
          <p:nvPr/>
        </p:nvSpPr>
        <p:spPr>
          <a:xfrm>
            <a:off x="-1908720" y="6113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Table</a:t>
            </a:r>
            <a:r>
              <a:rPr lang="pt-BR" dirty="0" smtClean="0"/>
              <a:t>: Tab1</a:t>
            </a:r>
            <a:endParaRPr lang="pt-BR" dirty="0"/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4427984" y="1467058"/>
            <a:ext cx="4180729" cy="141998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Col1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FF00FF"/>
                </a:solidFill>
                <a:latin typeface="Consolas"/>
              </a:rPr>
              <a:t>COUNT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ID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)</a:t>
            </a:r>
            <a:endParaRPr lang="pt-BR" sz="2400" dirty="0">
              <a:solidFill>
                <a:srgbClr val="171717"/>
              </a:solidFill>
              <a:latin typeface="Consolas"/>
            </a:endParaRPr>
          </a:p>
          <a:p>
            <a:r>
              <a:rPr lang="pt-BR" sz="2400" dirty="0">
                <a:solidFill>
                  <a:srgbClr val="171717"/>
                </a:solidFill>
                <a:latin typeface="Consolas"/>
              </a:rPr>
              <a:t> 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Tab1</a:t>
            </a:r>
            <a:endParaRPr lang="pt-BR" sz="2400" dirty="0">
              <a:solidFill>
                <a:srgbClr val="171717"/>
              </a:solidFill>
              <a:latin typeface="Consolas"/>
            </a:endParaRPr>
          </a:p>
          <a:p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8080"/>
                </a:solidFill>
                <a:latin typeface="Consolas"/>
              </a:rPr>
              <a:t>Col1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42259" y="3607793"/>
            <a:ext cx="2705541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ed Rectangle 9"/>
          <p:cNvSpPr/>
          <p:nvPr/>
        </p:nvSpPr>
        <p:spPr>
          <a:xfrm>
            <a:off x="1514150" y="3604496"/>
            <a:ext cx="133485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3093487" y="3606061"/>
            <a:ext cx="1489262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4830536" y="3601200"/>
            <a:ext cx="133485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328176" y="4955916"/>
            <a:ext cx="1581361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ComputeScalar.Open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98666" y="5224350"/>
            <a:ext cx="1803125" cy="227379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ComputeScalar.GetNext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292613" y="5485404"/>
            <a:ext cx="1652485" cy="231950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ComputeScalar.Close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134318" y="4961280"/>
            <a:ext cx="1403376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StreamAgg.Open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056119" y="5230785"/>
            <a:ext cx="1522518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138345" y="5496643"/>
            <a:ext cx="1395321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950454" y="4961280"/>
            <a:ext cx="1083473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Sort.Open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909452" y="5230785"/>
            <a:ext cx="1187212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Sort.GetNext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89328" y="5496643"/>
            <a:ext cx="1035218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Sort.Close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670658" y="4961197"/>
            <a:ext cx="2068750" cy="24817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648127" y="5230785"/>
            <a:ext cx="2152940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693974" y="5496643"/>
            <a:ext cx="2080522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899822" y="1052736"/>
            <a:ext cx="1526916" cy="230832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ID|Col1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1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B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2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B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3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A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4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A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C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  <p:cxnSp>
        <p:nvCxnSpPr>
          <p:cNvPr id="5" name="Straight Arrow Connector 4"/>
          <p:cNvCxnSpPr>
            <a:stCxn id="12" idx="0"/>
          </p:cNvCxnSpPr>
          <p:nvPr/>
        </p:nvCxnSpPr>
        <p:spPr>
          <a:xfrm flipV="1">
            <a:off x="5497966" y="2636912"/>
            <a:ext cx="1150161" cy="964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42070" y="3573016"/>
            <a:ext cx="17880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3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4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1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2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|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3138345" y="3789040"/>
            <a:ext cx="1475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2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2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1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dirty="0"/>
          </a:p>
        </p:txBody>
      </p: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838118" y="1850879"/>
            <a:ext cx="3255310" cy="17551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54966 0.25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54966 0.2638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4966 0.2703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54966 0.2768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54966 0.283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45 0.24699 L 0.31337 0.2574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50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07 0.27014 L 0.31337 0.25972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532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89 0.26851 L 0.31181 0.2685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45 0.27686 L 0.31337 0.2768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89 0.27894 L 0.31337 0.2831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L -0.18246 -0.00046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85 L -0.18247 0.003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417 L -0.18438 0.0081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0.19618 0.00023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18 0.00023 L -0.37743 0.00023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1459 L -0.18733 0.01505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1065 L -0.18246 0.01296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3 0.00672 L -0.19688 0.00672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78 0.00672 L -0.37865 0.00672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84 0.01481 L -0.19236 0.01319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39 0.01944 L -0.37517 0.01944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5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8" grpId="0" animBg="1"/>
      <p:bldP spid="22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35" y="2276872"/>
            <a:ext cx="52101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0" y="3396947"/>
            <a:ext cx="8462650" cy="15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93668"/>
            <a:ext cx="9001156" cy="714356"/>
          </a:xfrm>
        </p:spPr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do scan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scan…</a:t>
            </a:r>
            <a:endParaRPr lang="pt-BR" dirty="0"/>
          </a:p>
        </p:txBody>
      </p:sp>
      <p:sp>
        <p:nvSpPr>
          <p:cNvPr id="7" name="CaixaDeTexto 10"/>
          <p:cNvSpPr txBox="1"/>
          <p:nvPr/>
        </p:nvSpPr>
        <p:spPr>
          <a:xfrm>
            <a:off x="-1908720" y="6113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Table</a:t>
            </a:r>
            <a:r>
              <a:rPr lang="pt-BR" dirty="0" smtClean="0"/>
              <a:t>: Tab1</a:t>
            </a:r>
            <a:endParaRPr lang="pt-BR" dirty="0"/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4796584" y="1236973"/>
            <a:ext cx="3045377" cy="881822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 smtClean="0">
                <a:solidFill>
                  <a:srgbClr val="FF00FF"/>
                </a:solidFill>
                <a:latin typeface="Consolas"/>
              </a:rPr>
              <a:t>MAX</a:t>
            </a:r>
            <a:r>
              <a:rPr lang="pt-BR" sz="2400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ID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)</a:t>
            </a:r>
            <a:endParaRPr lang="pt-BR" sz="2400" dirty="0">
              <a:solidFill>
                <a:srgbClr val="171717"/>
              </a:solidFill>
              <a:latin typeface="Consolas"/>
            </a:endParaRPr>
          </a:p>
          <a:p>
            <a:r>
              <a:rPr lang="pt-BR" sz="2400" dirty="0">
                <a:solidFill>
                  <a:srgbClr val="171717"/>
                </a:solidFill>
                <a:latin typeface="Consolas"/>
              </a:rPr>
              <a:t> 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 smtClean="0">
                <a:solidFill>
                  <a:srgbClr val="008080"/>
                </a:solidFill>
                <a:latin typeface="Consolas"/>
              </a:rPr>
              <a:t>Tab1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02837" y="3539283"/>
            <a:ext cx="3141050" cy="1389642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2052196" y="3534053"/>
            <a:ext cx="167813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4245253" y="3557904"/>
            <a:ext cx="1334859" cy="1296144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263585" y="5005524"/>
            <a:ext cx="1403376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StreamAgg.Open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185386" y="5275029"/>
            <a:ext cx="1522518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267612" y="5540887"/>
            <a:ext cx="1395321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171717"/>
                </a:solidFill>
                <a:latin typeface="Consolas"/>
              </a:rPr>
              <a:t>StreamAgg.Close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361894" y="4990776"/>
            <a:ext cx="1083473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Top.Open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320892" y="5260281"/>
            <a:ext cx="1187212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Top.GetNext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400768" y="5526139"/>
            <a:ext cx="1035218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Top.Close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55435" y="4961197"/>
            <a:ext cx="2068750" cy="24817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ClusteredIndexScan.Open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444208" y="5230785"/>
            <a:ext cx="2152940" cy="24622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ClusteredIndexScan.GetNext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490055" y="5496643"/>
            <a:ext cx="2080522" cy="236613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171717"/>
                </a:solidFill>
                <a:latin typeface="Consolas"/>
              </a:rPr>
              <a:t>ClusteredIndexScan.Close</a:t>
            </a:r>
            <a:r>
              <a:rPr lang="en-US" sz="1000" b="1" dirty="0" smtClean="0">
                <a:solidFill>
                  <a:srgbClr val="171717"/>
                </a:solidFill>
                <a:latin typeface="Consolas"/>
              </a:rPr>
              <a:t>()</a:t>
            </a:r>
            <a:endParaRPr lang="pt-BR" sz="1000" b="1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899822" y="1052736"/>
            <a:ext cx="1526916" cy="2308324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ID|Col1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1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B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2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B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3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A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4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A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C   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|---|----- |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  <p:cxnSp>
        <p:nvCxnSpPr>
          <p:cNvPr id="5" name="Straight Arrow Connector 4"/>
          <p:cNvCxnSpPr>
            <a:stCxn id="12" idx="2"/>
            <a:endCxn id="1030" idx="0"/>
          </p:cNvCxnSpPr>
          <p:nvPr/>
        </p:nvCxnSpPr>
        <p:spPr>
          <a:xfrm>
            <a:off x="4912683" y="4854048"/>
            <a:ext cx="413097" cy="1095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92" y="5949280"/>
            <a:ext cx="200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687996" y="404757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| 5 |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2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52605 0.1886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8 1.85185E-6 L -0.24723 1.85185E-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23 1.85185E-6 L -0.46771 -0.0013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771 -0.00139 L -0.66459 -0.0013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6" grpId="0" animBg="1"/>
      <p:bldP spid="17" grpId="0" animBg="1"/>
      <p:bldP spid="17" grpId="1" animBg="1"/>
      <p:bldP spid="18" grpId="0" animBg="1"/>
      <p:bldP spid="22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4371C5-8A70-4CF9-965B-A919208DC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3955</TotalTime>
  <Words>214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Consolas</vt:lpstr>
      <vt:lpstr>Euphemia</vt:lpstr>
      <vt:lpstr>Euphemia UCAS</vt:lpstr>
      <vt:lpstr>Wingdings</vt:lpstr>
      <vt:lpstr>Curso SQL Server 2010</vt:lpstr>
      <vt:lpstr>Lendo um plano de execução</vt:lpstr>
      <vt:lpstr>Execution plan flow</vt:lpstr>
      <vt:lpstr>Caso do scan que não faz scan…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01 - Query Tuning</dc:title>
  <dc:creator>Fabiano Neves Amorim</dc:creator>
  <cp:lastModifiedBy>Fabiano Amorim</cp:lastModifiedBy>
  <cp:revision>184</cp:revision>
  <dcterms:created xsi:type="dcterms:W3CDTF">2010-05-17T16:38:52Z</dcterms:created>
  <dcterms:modified xsi:type="dcterms:W3CDTF">2014-05-27T19:39:13Z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