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5"/>
  </p:notesMasterIdLst>
  <p:handoutMasterIdLst>
    <p:handoutMasterId r:id="rId46"/>
  </p:handoutMasterIdLst>
  <p:sldIdLst>
    <p:sldId id="256" r:id="rId5"/>
    <p:sldId id="297" r:id="rId6"/>
    <p:sldId id="258" r:id="rId7"/>
    <p:sldId id="338" r:id="rId8"/>
    <p:sldId id="289" r:id="rId9"/>
    <p:sldId id="306" r:id="rId10"/>
    <p:sldId id="349" r:id="rId11"/>
    <p:sldId id="350" r:id="rId12"/>
    <p:sldId id="352" r:id="rId13"/>
    <p:sldId id="351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5" r:id="rId22"/>
    <p:sldId id="340" r:id="rId23"/>
    <p:sldId id="319" r:id="rId24"/>
    <p:sldId id="320" r:id="rId25"/>
    <p:sldId id="321" r:id="rId26"/>
    <p:sldId id="341" r:id="rId27"/>
    <p:sldId id="342" r:id="rId28"/>
    <p:sldId id="343" r:id="rId29"/>
    <p:sldId id="344" r:id="rId30"/>
    <p:sldId id="345" r:id="rId31"/>
    <p:sldId id="346" r:id="rId32"/>
    <p:sldId id="347" r:id="rId33"/>
    <p:sldId id="348" r:id="rId34"/>
    <p:sldId id="330" r:id="rId35"/>
    <p:sldId id="331" r:id="rId36"/>
    <p:sldId id="332" r:id="rId37"/>
    <p:sldId id="333" r:id="rId38"/>
    <p:sldId id="334" r:id="rId39"/>
    <p:sldId id="335" r:id="rId40"/>
    <p:sldId id="336" r:id="rId41"/>
    <p:sldId id="337" r:id="rId42"/>
    <p:sldId id="283" r:id="rId43"/>
    <p:sldId id="284" r:id="rId4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3" autoAdjust="0"/>
    <p:restoredTop sz="92336" autoAdjust="0"/>
  </p:normalViewPr>
  <p:slideViewPr>
    <p:cSldViewPr>
      <p:cViewPr varScale="1">
        <p:scale>
          <a:sx n="65" d="100"/>
          <a:sy n="65" d="100"/>
        </p:scale>
        <p:origin x="118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36356-310E-48AB-9A6C-240778C50482}" type="datetimeFigureOut">
              <a:rPr lang="pt-BR" smtClean="0"/>
              <a:pPr/>
              <a:t>22/06/2013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3E0F9-0F36-45BE-B61F-21B436874BF1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0811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59159-5879-4B9D-90E5-3ED82088845C}" type="datetimeFigureOut">
              <a:rPr lang="pt-BR" smtClean="0"/>
              <a:pPr/>
              <a:t>22/06/2013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48EEA-AE54-4A47-9D83-BAC7ABD75B75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544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BaseLine</a:t>
            </a:r>
            <a:r>
              <a:rPr lang="en-US" dirty="0" smtClean="0"/>
              <a:t>, 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ideia</a:t>
            </a:r>
            <a:r>
              <a:rPr lang="en-US" dirty="0" smtClean="0"/>
              <a:t> é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pró-ativo</a:t>
            </a:r>
            <a:r>
              <a:rPr lang="en-US" dirty="0" smtClean="0"/>
              <a:t> e </a:t>
            </a:r>
            <a:r>
              <a:rPr lang="en-US" dirty="0" err="1" smtClean="0"/>
              <a:t>identificar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 smtClean="0"/>
              <a:t>atuais</a:t>
            </a:r>
            <a:r>
              <a:rPr lang="en-US" dirty="0" smtClean="0"/>
              <a:t> do </a:t>
            </a:r>
            <a:r>
              <a:rPr lang="en-US" dirty="0" err="1" smtClean="0"/>
              <a:t>servidor</a:t>
            </a:r>
            <a:r>
              <a:rPr lang="en-US" dirty="0" smtClean="0"/>
              <a:t>, </a:t>
            </a:r>
            <a:r>
              <a:rPr lang="en-US" dirty="0" err="1" smtClean="0"/>
              <a:t>começando</a:t>
            </a:r>
            <a:r>
              <a:rPr lang="en-US" dirty="0" smtClean="0"/>
              <a:t> com a </a:t>
            </a:r>
            <a:r>
              <a:rPr lang="en-US" dirty="0" err="1" smtClean="0"/>
              <a:t>criação</a:t>
            </a:r>
            <a:r>
              <a:rPr lang="en-US" dirty="0" smtClean="0"/>
              <a:t> de um </a:t>
            </a:r>
            <a:r>
              <a:rPr lang="en-US" dirty="0" err="1" smtClean="0"/>
              <a:t>BaseLine</a:t>
            </a:r>
            <a:r>
              <a:rPr lang="en-US" dirty="0" smtClean="0"/>
              <a:t>. 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aluno</a:t>
            </a:r>
            <a:r>
              <a:rPr lang="en-US" baseline="0" dirty="0" smtClean="0"/>
              <a:t> tem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terminar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treinamento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apto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capturar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tem de </a:t>
            </a:r>
            <a:r>
              <a:rPr lang="en-US" baseline="0" dirty="0" err="1" smtClean="0"/>
              <a:t>ruim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servidor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relacionado</a:t>
            </a:r>
            <a:r>
              <a:rPr lang="en-US" baseline="0" dirty="0" smtClean="0"/>
              <a:t> a T-SQL e </a:t>
            </a:r>
            <a:r>
              <a:rPr lang="en-US" baseline="0" dirty="0" err="1" smtClean="0"/>
              <a:t>corrigir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problemas</a:t>
            </a:r>
            <a:r>
              <a:rPr lang="en-US" baseline="0" dirty="0" smtClean="0"/>
              <a:t>… Dar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foco</a:t>
            </a:r>
            <a:r>
              <a:rPr lang="en-US" baseline="0" dirty="0" smtClean="0"/>
              <a:t> a T-SQL, </a:t>
            </a:r>
            <a:r>
              <a:rPr lang="en-US" baseline="0" dirty="0" err="1" smtClean="0"/>
              <a:t>ou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seja</a:t>
            </a:r>
            <a:r>
              <a:rPr lang="en-US" baseline="0" dirty="0" smtClean="0"/>
              <a:t>, Profiler, </a:t>
            </a:r>
            <a:r>
              <a:rPr lang="en-US" baseline="0" dirty="0" err="1" smtClean="0"/>
              <a:t>ClearTrace</a:t>
            </a:r>
            <a:r>
              <a:rPr lang="en-US" baseline="0" dirty="0" smtClean="0"/>
              <a:t> e Locks… Overview do </a:t>
            </a:r>
            <a:r>
              <a:rPr lang="en-US" baseline="0" dirty="0" err="1" smtClean="0"/>
              <a:t>PerfMon</a:t>
            </a:r>
            <a:r>
              <a:rPr lang="en-US" baseline="0" dirty="0" smtClean="0"/>
              <a:t> e DMVs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Profiler:</a:t>
            </a:r>
          </a:p>
          <a:p>
            <a:r>
              <a:rPr lang="en-US" dirty="0" err="1" smtClean="0"/>
              <a:t>Começar</a:t>
            </a:r>
            <a:r>
              <a:rPr lang="en-US" dirty="0" smtClean="0"/>
              <a:t> demos com Profiler, </a:t>
            </a:r>
            <a:r>
              <a:rPr lang="en-US" dirty="0" err="1" smtClean="0"/>
              <a:t>mostrar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criar</a:t>
            </a:r>
            <a:r>
              <a:rPr lang="en-US" dirty="0" smtClean="0"/>
              <a:t> um template </a:t>
            </a:r>
            <a:r>
              <a:rPr lang="en-US" dirty="0" err="1" smtClean="0"/>
              <a:t>para</a:t>
            </a:r>
            <a:r>
              <a:rPr lang="en-US" dirty="0" smtClean="0"/>
              <a:t> um server side trace, e </a:t>
            </a:r>
            <a:r>
              <a:rPr lang="en-US" dirty="0" err="1" smtClean="0"/>
              <a:t>exibir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alguns</a:t>
            </a:r>
            <a:r>
              <a:rPr lang="en-US" dirty="0" smtClean="0"/>
              <a:t> </a:t>
            </a:r>
            <a:r>
              <a:rPr lang="en-US" dirty="0" err="1" smtClean="0"/>
              <a:t>eventos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observados</a:t>
            </a:r>
            <a:r>
              <a:rPr lang="en-US" dirty="0" smtClean="0"/>
              <a:t> no default trace</a:t>
            </a:r>
            <a:r>
              <a:rPr lang="en-US" baseline="0" dirty="0" smtClean="0"/>
              <a:t> (SQL2005)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ClearTrace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ClearTrace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pode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deve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utiizado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normalização</a:t>
            </a:r>
            <a:r>
              <a:rPr lang="en-US" baseline="0" dirty="0" smtClean="0"/>
              <a:t> dos dados </a:t>
            </a:r>
            <a:r>
              <a:rPr lang="en-US" baseline="0" dirty="0" err="1" smtClean="0"/>
              <a:t>contidos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nos</a:t>
            </a:r>
            <a:r>
              <a:rPr lang="en-US" baseline="0" dirty="0" smtClean="0"/>
              <a:t> traces. (</a:t>
            </a:r>
            <a:r>
              <a:rPr lang="en-US" baseline="0" dirty="0" err="1" smtClean="0"/>
              <a:t>Criar</a:t>
            </a:r>
            <a:r>
              <a:rPr lang="en-US" baseline="0" dirty="0" smtClean="0"/>
              <a:t> excel com TOP 100 </a:t>
            </a:r>
            <a:r>
              <a:rPr lang="en-US" baseline="0" dirty="0" err="1" smtClean="0"/>
              <a:t>consultas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uso</a:t>
            </a:r>
            <a:r>
              <a:rPr lang="en-US" baseline="0" dirty="0" smtClean="0"/>
              <a:t> de CPU/Reads/Writes/Duration/</a:t>
            </a:r>
            <a:r>
              <a:rPr lang="en-US" baseline="0" dirty="0" err="1" smtClean="0"/>
              <a:t>ExecutionCount</a:t>
            </a:r>
            <a:r>
              <a:rPr lang="en-US" baseline="0" dirty="0" smtClean="0"/>
              <a:t>). Na </a:t>
            </a:r>
            <a:r>
              <a:rPr lang="en-US" baseline="0" dirty="0" err="1" smtClean="0"/>
              <a:t>demostração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utilizar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banco</a:t>
            </a:r>
            <a:r>
              <a:rPr lang="en-US" baseline="0" dirty="0" smtClean="0"/>
              <a:t> de dados com </a:t>
            </a:r>
            <a:r>
              <a:rPr lang="en-US" baseline="0" dirty="0" err="1" smtClean="0"/>
              <a:t>várias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informações</a:t>
            </a:r>
            <a:r>
              <a:rPr lang="en-US" baseline="0" dirty="0" smtClean="0"/>
              <a:t> de trace </a:t>
            </a:r>
            <a:r>
              <a:rPr lang="en-US" baseline="0" dirty="0" err="1" smtClean="0"/>
              <a:t>capturadas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Comentar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caso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existia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procedure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demorava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dias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executada</a:t>
            </a:r>
            <a:r>
              <a:rPr lang="en-US" baseline="0" dirty="0" smtClean="0"/>
              <a:t>. Uma </a:t>
            </a:r>
            <a:r>
              <a:rPr lang="en-US" baseline="0" dirty="0" err="1" smtClean="0"/>
              <a:t>proc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chamava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outra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chamava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outra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utilizava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function,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utilizava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outra</a:t>
            </a:r>
            <a:r>
              <a:rPr lang="en-US" baseline="0" dirty="0" smtClean="0"/>
              <a:t> function,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utilizava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view… Como </a:t>
            </a:r>
            <a:r>
              <a:rPr lang="en-US" baseline="0" dirty="0" err="1" smtClean="0"/>
              <a:t>melhorar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proc</a:t>
            </a:r>
            <a:r>
              <a:rPr lang="en-US" baseline="0" dirty="0" smtClean="0"/>
              <a:t> com o </a:t>
            </a:r>
            <a:r>
              <a:rPr lang="en-US" baseline="0" dirty="0" err="1" smtClean="0"/>
              <a:t>menor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custo</a:t>
            </a:r>
            <a:r>
              <a:rPr lang="en-US" baseline="0" dirty="0" smtClean="0"/>
              <a:t>/</a:t>
            </a:r>
            <a:r>
              <a:rPr lang="en-US" baseline="0" dirty="0" err="1" smtClean="0"/>
              <a:t>benefício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possível</a:t>
            </a:r>
            <a:r>
              <a:rPr lang="en-US" baseline="0" dirty="0" smtClean="0"/>
              <a:t>? </a:t>
            </a:r>
          </a:p>
          <a:p>
            <a:r>
              <a:rPr lang="en-US" baseline="0" dirty="0" err="1" smtClean="0"/>
              <a:t>Utilizei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ClearTrace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identificar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instruções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poderiam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melhoradas</a:t>
            </a:r>
            <a:r>
              <a:rPr lang="en-US" baseline="0" dirty="0" smtClean="0"/>
              <a:t>…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PerfMon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Mostrar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criar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PerfMon</a:t>
            </a:r>
            <a:r>
              <a:rPr lang="en-US" baseline="0" dirty="0" smtClean="0"/>
              <a:t> template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capturar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dados </a:t>
            </a:r>
            <a:r>
              <a:rPr lang="en-US" baseline="0" dirty="0" err="1" smtClean="0"/>
              <a:t>sobre</a:t>
            </a:r>
            <a:r>
              <a:rPr lang="en-US" baseline="0" dirty="0" smtClean="0"/>
              <a:t> o serv. </a:t>
            </a:r>
            <a:r>
              <a:rPr lang="en-US" baseline="0" dirty="0" err="1" smtClean="0"/>
              <a:t>Importar</a:t>
            </a:r>
            <a:r>
              <a:rPr lang="en-US" baseline="0" dirty="0" smtClean="0"/>
              <a:t> no excel e </a:t>
            </a:r>
            <a:r>
              <a:rPr lang="en-US" baseline="0" dirty="0" err="1" smtClean="0"/>
              <a:t>gerar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tabela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dinâmica</a:t>
            </a:r>
            <a:r>
              <a:rPr lang="en-US" baseline="0" dirty="0" smtClean="0"/>
              <a:t> com </a:t>
            </a:r>
            <a:r>
              <a:rPr lang="en-US" baseline="0" dirty="0" err="1" smtClean="0"/>
              <a:t>gráficos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DMVs:</a:t>
            </a:r>
          </a:p>
          <a:p>
            <a:r>
              <a:rPr lang="en-US" baseline="0" dirty="0" err="1" smtClean="0"/>
              <a:t>Utilizar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index_usage_stats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identificar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tabelas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acessadas</a:t>
            </a:r>
            <a:r>
              <a:rPr lang="en-US" baseline="0" dirty="0" smtClean="0"/>
              <a:t>/</a:t>
            </a:r>
            <a:r>
              <a:rPr lang="en-US" baseline="0" dirty="0" err="1" smtClean="0"/>
              <a:t>modificadas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banco</a:t>
            </a:r>
            <a:r>
              <a:rPr lang="en-US" baseline="0" dirty="0" smtClean="0"/>
              <a:t> de dados. </a:t>
            </a:r>
          </a:p>
          <a:p>
            <a:r>
              <a:rPr lang="en-US" baseline="0" dirty="0" err="1" smtClean="0"/>
              <a:t>Utilizar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io_virtual_file_stats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identificar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qual</a:t>
            </a:r>
            <a:r>
              <a:rPr lang="en-US" baseline="0" dirty="0" smtClean="0"/>
              <a:t> é o </a:t>
            </a:r>
            <a:r>
              <a:rPr lang="en-US" baseline="0" dirty="0" err="1" smtClean="0"/>
              <a:t>banco</a:t>
            </a:r>
            <a:r>
              <a:rPr lang="en-US" baseline="0" dirty="0" smtClean="0"/>
              <a:t> de dados com </a:t>
            </a:r>
            <a:r>
              <a:rPr lang="en-US" baseline="0" dirty="0" err="1" smtClean="0"/>
              <a:t>maior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número</a:t>
            </a:r>
            <a:r>
              <a:rPr lang="en-US" baseline="0" dirty="0" smtClean="0"/>
              <a:t> de reads/writes…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Locks:</a:t>
            </a:r>
          </a:p>
          <a:p>
            <a:r>
              <a:rPr lang="en-US" baseline="0" dirty="0" err="1" smtClean="0"/>
              <a:t>Apresentar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sp_whoisactive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mostrar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monitorar</a:t>
            </a:r>
            <a:r>
              <a:rPr lang="en-US" baseline="0" dirty="0" smtClean="0"/>
              <a:t> locks </a:t>
            </a:r>
            <a:r>
              <a:rPr lang="en-US" baseline="0" dirty="0" err="1" smtClean="0"/>
              <a:t>utilizando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esta</a:t>
            </a:r>
            <a:r>
              <a:rPr lang="en-US" baseline="0" dirty="0" smtClean="0"/>
              <a:t> proc.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48EEA-AE54-4A47-9D83-BAC7ABD75B75}" type="slidenum">
              <a:rPr lang="pt-BR" smtClean="0"/>
              <a:pPr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173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48EEA-AE54-4A47-9D83-BAC7ABD75B75}" type="slidenum">
              <a:rPr lang="pt-BR" smtClean="0"/>
              <a:pPr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767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22/06/2013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7" name="Imagem 7" descr="tela_ppt_0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10080625" cy="755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Texto 26"/>
          <p:cNvSpPr>
            <a:spLocks noGrp="1"/>
          </p:cNvSpPr>
          <p:nvPr>
            <p:ph type="body" sz="quarter" idx="14" hasCustomPrompt="1"/>
          </p:nvPr>
        </p:nvSpPr>
        <p:spPr>
          <a:xfrm>
            <a:off x="428596" y="1000107"/>
            <a:ext cx="7072362" cy="571505"/>
          </a:xfrm>
        </p:spPr>
        <p:txBody>
          <a:bodyPr>
            <a:noAutofit/>
          </a:bodyPr>
          <a:lstStyle>
            <a:lvl1pPr marL="0">
              <a:buFontTx/>
              <a:buNone/>
              <a:defRPr sz="240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pt-BR" dirty="0" smtClean="0"/>
              <a:t>SQL11 – T-SQL Expert</a:t>
            </a:r>
            <a:endParaRPr lang="pt-BR" dirty="0"/>
          </a:p>
        </p:txBody>
      </p:sp>
      <p:sp>
        <p:nvSpPr>
          <p:cNvPr id="34" name="CaixaDeTexto 33"/>
          <p:cNvSpPr txBox="1"/>
          <p:nvPr userDrawn="1"/>
        </p:nvSpPr>
        <p:spPr>
          <a:xfrm>
            <a:off x="428596" y="428604"/>
            <a:ext cx="3929090" cy="5715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3200" b="1" cap="none" spc="0" dirty="0" smtClean="0">
                <a:ln w="1905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SQL</a:t>
            </a:r>
            <a:r>
              <a:rPr lang="pt-BR" sz="3200" b="1" cap="none" spc="0" baseline="0" dirty="0" smtClean="0">
                <a:ln w="1905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 Server 2008</a:t>
            </a:r>
            <a:endParaRPr lang="pt-BR" sz="3200" b="1" cap="none" spc="0" dirty="0">
              <a:ln w="1905"/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3786182" y="3465950"/>
            <a:ext cx="1676400" cy="1040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CaixaDeTexto 12"/>
          <p:cNvSpPr txBox="1"/>
          <p:nvPr userDrawn="1"/>
        </p:nvSpPr>
        <p:spPr>
          <a:xfrm>
            <a:off x="357158" y="5000636"/>
            <a:ext cx="8429684" cy="7143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3200" b="1" cap="none" spc="0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Módulo 01 – Query </a:t>
            </a:r>
            <a:r>
              <a:rPr lang="pt-BR" sz="3200" b="1" cap="none" spc="0" dirty="0" err="1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Tuning</a:t>
            </a:r>
            <a:endParaRPr lang="pt-BR" sz="3200" b="1" cap="none" spc="0" baseline="0" dirty="0" smtClean="0">
              <a:ln w="1905"/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  <a:p>
            <a:pPr algn="ctr"/>
            <a:endParaRPr lang="pt-BR" sz="3200" b="1" cap="none" spc="0" dirty="0">
              <a:ln w="1905"/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44" y="357190"/>
            <a:ext cx="9001156" cy="714356"/>
          </a:xfrm>
        </p:spPr>
        <p:txBody>
          <a:bodyPr>
            <a:noAutofit/>
          </a:bodyPr>
          <a:lstStyle>
            <a:lvl1pPr algn="l">
              <a:defRPr sz="3600" b="1" cap="none" spc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9" name="CaixaDeTexto 8"/>
          <p:cNvSpPr txBox="1"/>
          <p:nvPr userDrawn="1"/>
        </p:nvSpPr>
        <p:spPr>
          <a:xfrm>
            <a:off x="103103" y="6423046"/>
            <a:ext cx="7826483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600" b="1" dirty="0" smtClean="0">
                <a:solidFill>
                  <a:schemeClr val="tx2"/>
                </a:solidFill>
              </a:rPr>
              <a:t>Módulo 01 |</a:t>
            </a:r>
            <a:r>
              <a:rPr lang="pt-BR" sz="1600" b="0" dirty="0" smtClean="0">
                <a:solidFill>
                  <a:schemeClr val="tx2"/>
                </a:solidFill>
              </a:rPr>
              <a:t> Query </a:t>
            </a:r>
            <a:r>
              <a:rPr lang="pt-BR" sz="1600" b="0" dirty="0" err="1" smtClean="0">
                <a:solidFill>
                  <a:schemeClr val="tx2"/>
                </a:solidFill>
              </a:rPr>
              <a:t>Tuning</a:t>
            </a:r>
            <a:endParaRPr lang="pt-BR" sz="1600" b="0" dirty="0">
              <a:solidFill>
                <a:schemeClr val="tx2"/>
              </a:solidFill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357188" y="1428750"/>
            <a:ext cx="8358187" cy="4429125"/>
          </a:xfrm>
        </p:spPr>
        <p:txBody>
          <a:bodyPr/>
          <a:lstStyle>
            <a:lvl1pPr>
              <a:buFontTx/>
              <a:buBlip>
                <a:blip r:embed="rId3"/>
              </a:buBlip>
              <a:defRPr sz="30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buFontTx/>
              <a:buBlip>
                <a:blip r:embed="rId3"/>
              </a:buBlip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440000"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160000"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2844" y="2858660"/>
            <a:ext cx="9001156" cy="714356"/>
          </a:xfrm>
        </p:spPr>
        <p:txBody>
          <a:bodyPr>
            <a:noAutofit/>
          </a:bodyPr>
          <a:lstStyle>
            <a:lvl1pPr algn="l">
              <a:defRPr sz="3600" b="1" cap="none" spc="0" baseline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defRPr>
            </a:lvl1pPr>
          </a:lstStyle>
          <a:p>
            <a:r>
              <a:rPr lang="pt-BR" dirty="0" smtClean="0"/>
              <a:t>Seção do módulo</a:t>
            </a:r>
            <a:endParaRPr lang="pt-BR" dirty="0"/>
          </a:p>
        </p:txBody>
      </p:sp>
      <p:sp>
        <p:nvSpPr>
          <p:cNvPr id="9" name="CaixaDeTexto 8"/>
          <p:cNvSpPr txBox="1"/>
          <p:nvPr userDrawn="1"/>
        </p:nvSpPr>
        <p:spPr>
          <a:xfrm>
            <a:off x="103103" y="6423046"/>
            <a:ext cx="7826483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600" b="1" dirty="0" smtClean="0">
                <a:solidFill>
                  <a:schemeClr val="tx2"/>
                </a:solidFill>
              </a:rPr>
              <a:t>Módulo 01 |</a:t>
            </a:r>
            <a:r>
              <a:rPr lang="pt-BR" sz="1600" b="0" dirty="0" smtClean="0">
                <a:solidFill>
                  <a:schemeClr val="tx2"/>
                </a:solidFill>
              </a:rPr>
              <a:t> Otimização, Tabelas e Consultas</a:t>
            </a:r>
            <a:endParaRPr lang="pt-BR" sz="1600" b="0" dirty="0">
              <a:solidFill>
                <a:schemeClr val="tx2"/>
              </a:solidFill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357188" y="3933056"/>
            <a:ext cx="8358187" cy="1924819"/>
          </a:xfrm>
        </p:spPr>
        <p:txBody>
          <a:bodyPr/>
          <a:lstStyle>
            <a:lvl1pPr>
              <a:buFontTx/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buFontTx/>
              <a:buBlip>
                <a:blip r:embed="rId3"/>
              </a:buBlip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440000"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160000"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pt-BR" dirty="0" smtClean="0"/>
              <a:t>Clique para descrever a seção, se necessário</a:t>
            </a:r>
          </a:p>
          <a:p>
            <a:pPr lvl="0"/>
            <a:endParaRPr lang="pt-BR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 smtClean="0"/>
              <a:t>Digite aqui o título da demonstração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Digite aqui uma descrição (opcional) da demonstração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22/06/2013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5122" name="Picture 2" descr="C:\Users\altair.junior.SRNIMBUS\Documents\Sr.Nimbus\Apresentações + vinhetas\Apresentações telas para ppt\Monito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-142900"/>
            <a:ext cx="3929090" cy="3929090"/>
          </a:xfrm>
          <a:prstGeom prst="rect">
            <a:avLst/>
          </a:prstGeom>
          <a:noFill/>
        </p:spPr>
      </p:pic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Demo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úvida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22/06/2013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Dúvidas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2" descr="C:\Users\altair.junior.SRNIMBUS\Documents\Sr.Nimbus\Imagens Sr.Nimbus\Apresentações\Perguntas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428604"/>
            <a:ext cx="3416559" cy="435769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 smtClean="0"/>
              <a:t>Digite aqui o título do laboratório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Digite aqui uma descrição (opcional) do laboratório0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22/06/2013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Laboratório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4" descr="C:\Users\altair.junior.SRNIMBUS\Documents\Sr.Nimbus\Imagens Sr.Nimbus\Apresentações\Scienc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357166"/>
            <a:ext cx="3173413" cy="31638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87153-7099-47CB-9E6F-8A7C378EE2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7C303-D4C7-4197-B44E-BE56BBAEFD13}" type="datetimeFigureOut">
              <a:rPr lang="pt-BR" smtClean="0"/>
              <a:pPr/>
              <a:t>22/06/2013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8" r:id="rId4"/>
    <p:sldLayoutId id="2147483674" r:id="rId5"/>
    <p:sldLayoutId id="2147483675" r:id="rId6"/>
    <p:sldLayoutId id="2147483676" r:id="rId7"/>
    <p:sldLayoutId id="214748367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chemeClr val="accent1">
              <a:lumMod val="75000"/>
            </a:schemeClr>
          </a:solidFill>
          <a:latin typeface="Euphemia UCAS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b="1" kern="1200">
          <a:solidFill>
            <a:schemeClr val="tx1">
              <a:lumMod val="75000"/>
              <a:lumOff val="25000"/>
            </a:schemeClr>
          </a:solidFill>
          <a:latin typeface="Euphemia UCAS" pitchFamily="34" charset="0"/>
          <a:ea typeface="+mn-ea"/>
          <a:cs typeface="+mn-cs"/>
        </a:defRPr>
      </a:lvl2pPr>
      <a:lvl3pPr marL="360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3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gif"/><Relationship Id="rId5" Type="http://schemas.openxmlformats.org/officeDocument/2006/relationships/image" Target="../media/image30.gif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 smtClean="0"/>
              <a:t>Otimizador de </a:t>
            </a:r>
            <a:r>
              <a:rPr lang="en-US" sz="4000" dirty="0" err="1" smtClean="0"/>
              <a:t>Consultas</a:t>
            </a:r>
            <a:endParaRPr lang="en-US" sz="4000" dirty="0" smtClean="0"/>
          </a:p>
        </p:txBody>
      </p:sp>
      <p:sp>
        <p:nvSpPr>
          <p:cNvPr id="1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z="2800" dirty="0" err="1" smtClean="0"/>
              <a:t>Otimizador</a:t>
            </a:r>
            <a:r>
              <a:rPr lang="pt-BR" sz="2800" dirty="0" smtClean="0"/>
              <a:t> de consultas decide qual é o melhor caminho para ler os dados</a:t>
            </a:r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10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10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10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10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10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17" name="AutoShape 41"/>
          <p:cNvSpPr>
            <a:spLocks noChangeArrowheads="1"/>
          </p:cNvSpPr>
          <p:nvPr/>
        </p:nvSpPr>
        <p:spPr bwMode="auto">
          <a:xfrm>
            <a:off x="1524000" y="3254896"/>
            <a:ext cx="5562600" cy="2054225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SELECT 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a.Nome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, 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e.Endereco</a:t>
            </a:r>
            <a:endParaRPr lang="en-US" sz="2000" dirty="0" smtClean="0">
              <a:solidFill>
                <a:srgbClr val="002060"/>
              </a:solidFill>
              <a:latin typeface="Lucida Console" pitchFamily="49" charset="0"/>
            </a:endParaRP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FROM 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Alunos_Classe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AS a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INNER JOIN 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Endereco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AS e</a:t>
            </a: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 ON 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a.ID_End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= 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e.ID_End</a:t>
            </a:r>
            <a:endParaRPr lang="en-US" sz="2000" dirty="0" smtClean="0">
              <a:solidFill>
                <a:srgbClr val="002060"/>
              </a:solidFill>
              <a:latin typeface="Lucida Console" pitchFamily="49" charset="0"/>
            </a:endParaRP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WHERE 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a.Ramo_Atividade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= ‘TI’</a:t>
            </a: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AND 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a.Sexo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= ‘F’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295400" y="2492896"/>
            <a:ext cx="6019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Seleciona o endereço de todos os alunos que trabalham </a:t>
            </a:r>
          </a:p>
          <a:p>
            <a:r>
              <a:rPr lang="pt-BR" dirty="0" smtClean="0"/>
              <a:t>com </a:t>
            </a:r>
            <a:r>
              <a:rPr lang="pt-BR" dirty="0"/>
              <a:t>i</a:t>
            </a:r>
            <a:r>
              <a:rPr lang="pt-BR" dirty="0" smtClean="0"/>
              <a:t>nformática e são do sexo feminino: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5420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 smtClean="0"/>
              <a:t>Otimizador de </a:t>
            </a:r>
            <a:r>
              <a:rPr lang="en-US" sz="4000" dirty="0" err="1" smtClean="0"/>
              <a:t>Consultas</a:t>
            </a:r>
            <a:endParaRPr lang="en-US" sz="4000" dirty="0" smtClean="0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11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11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11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11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11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17" name="AutoShape 41"/>
          <p:cNvSpPr>
            <a:spLocks noChangeArrowheads="1"/>
          </p:cNvSpPr>
          <p:nvPr/>
        </p:nvSpPr>
        <p:spPr bwMode="auto">
          <a:xfrm>
            <a:off x="398929" y="1905000"/>
            <a:ext cx="8534400" cy="3810000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FOR EACH(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Alunos_Classe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)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{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IF (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Alunos_Classe.Ramo_Atividade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= ‘TI’)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  IF (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Alunos_Classe.Sexo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= ‘F’)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    FOR EACH (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Endereco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)</a:t>
            </a: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     IF (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Endereco.ID_End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= 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Alunos_Classe.ID_End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)</a:t>
            </a: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     {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        PRINT (‘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Aluno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: ’ + 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Alunos_Classe.Nome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        PRINT (‘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Endereço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: 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’ + 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Endereco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.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Lucida Console" pitchFamily="49" charset="0"/>
              </a:rPr>
              <a:t>Endereco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);</a:t>
            </a: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     }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}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753035" y="1443335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Código 1: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291165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 smtClean="0"/>
              <a:t>Otimizador de </a:t>
            </a:r>
            <a:r>
              <a:rPr lang="en-US" sz="4000" dirty="0" err="1" smtClean="0"/>
              <a:t>Consultas</a:t>
            </a:r>
            <a:endParaRPr lang="en-US" sz="4000" dirty="0" smtClean="0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12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12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12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12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12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17" name="AutoShape 41"/>
          <p:cNvSpPr>
            <a:spLocks noChangeArrowheads="1"/>
          </p:cNvSpPr>
          <p:nvPr/>
        </p:nvSpPr>
        <p:spPr bwMode="auto">
          <a:xfrm>
            <a:off x="398929" y="1905000"/>
            <a:ext cx="8534400" cy="3810000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FOR EACH(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Alunos_Classe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)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{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Lucida Console" pitchFamily="49" charset="0"/>
              </a:rPr>
              <a:t>  IF </a:t>
            </a: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Lucida Console" pitchFamily="49" charset="0"/>
              </a:rPr>
              <a:t>Alunos_Classe.Sexo</a:t>
            </a: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 = ‘F</a:t>
            </a:r>
            <a:r>
              <a:rPr lang="en-US" sz="2000" dirty="0" smtClean="0">
                <a:solidFill>
                  <a:srgbClr val="FF0000"/>
                </a:solidFill>
                <a:latin typeface="Lucida Console" pitchFamily="49" charset="0"/>
              </a:rPr>
              <a:t>’)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Lucida Console" pitchFamily="49" charset="0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IF (</a:t>
            </a:r>
            <a:r>
              <a:rPr lang="en-US" sz="2000" dirty="0" err="1">
                <a:solidFill>
                  <a:srgbClr val="FF0000"/>
                </a:solidFill>
                <a:latin typeface="Lucida Console" pitchFamily="49" charset="0"/>
              </a:rPr>
              <a:t>Alunos_Classe.Ramo_Atividade</a:t>
            </a: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 = ‘TI’)</a:t>
            </a:r>
            <a:endParaRPr lang="en-US" sz="2000" dirty="0" smtClean="0">
              <a:solidFill>
                <a:srgbClr val="FF0000"/>
              </a:solidFill>
              <a:latin typeface="Lucida Console" pitchFamily="49" charset="0"/>
            </a:endParaRP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    FOR EACH (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Endereco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)</a:t>
            </a: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     IF (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Endereco.ID_End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= 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Alunos_Classe.ID_End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)</a:t>
            </a: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     {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        PRINT (‘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Aluno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: ’ + 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Alunos_Classe.Nome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        PRINT (‘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Endereço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: 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’ + 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Endereco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.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Lucida Console" pitchFamily="49" charset="0"/>
              </a:rPr>
              <a:t>Endereco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);</a:t>
            </a: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     }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}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753035" y="1443335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Código 2: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323573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 smtClean="0"/>
              <a:t>Otimizador de </a:t>
            </a:r>
            <a:r>
              <a:rPr lang="en-US" sz="4000" dirty="0" err="1" smtClean="0"/>
              <a:t>Consultas</a:t>
            </a:r>
            <a:endParaRPr lang="en-US" sz="4000" dirty="0" smtClean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13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13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13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13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13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17" name="AutoShape 41"/>
          <p:cNvSpPr>
            <a:spLocks noChangeArrowheads="1"/>
          </p:cNvSpPr>
          <p:nvPr/>
        </p:nvSpPr>
        <p:spPr bwMode="auto">
          <a:xfrm>
            <a:off x="398929" y="1905000"/>
            <a:ext cx="8534400" cy="3810000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 smtClean="0">
                <a:solidFill>
                  <a:srgbClr val="FF0000"/>
                </a:solidFill>
                <a:latin typeface="Lucida Console" pitchFamily="49" charset="0"/>
              </a:rPr>
              <a:t>FOR EACH(</a:t>
            </a:r>
            <a:r>
              <a:rPr lang="en-US" sz="2000" dirty="0" err="1" smtClean="0">
                <a:solidFill>
                  <a:srgbClr val="FF0000"/>
                </a:solidFill>
                <a:latin typeface="Lucida Console" pitchFamily="49" charset="0"/>
              </a:rPr>
              <a:t>Endereco</a:t>
            </a:r>
            <a:r>
              <a:rPr lang="en-US" sz="2000" dirty="0" smtClean="0">
                <a:solidFill>
                  <a:srgbClr val="FF0000"/>
                </a:solidFill>
                <a:latin typeface="Lucida Console" pitchFamily="49" charset="0"/>
              </a:rPr>
              <a:t>)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{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</a:t>
            </a:r>
            <a:r>
              <a:rPr lang="en-US" sz="2000" dirty="0" smtClean="0">
                <a:solidFill>
                  <a:srgbClr val="FF0000"/>
                </a:solidFill>
                <a:latin typeface="Lucida Console" pitchFamily="49" charset="0"/>
              </a:rPr>
              <a:t>FOR EACH (</a:t>
            </a:r>
            <a:r>
              <a:rPr lang="en-US" sz="2000" dirty="0" err="1">
                <a:solidFill>
                  <a:srgbClr val="FF0000"/>
                </a:solidFill>
                <a:latin typeface="Lucida Console" pitchFamily="49" charset="0"/>
              </a:rPr>
              <a:t>Alunos_Classe</a:t>
            </a:r>
            <a:r>
              <a:rPr lang="en-US" sz="2000" dirty="0" smtClean="0">
                <a:solidFill>
                  <a:srgbClr val="FF0000"/>
                </a:solidFill>
                <a:latin typeface="Lucida Console" pitchFamily="49" charset="0"/>
              </a:rPr>
              <a:t>)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  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IF (</a:t>
            </a:r>
            <a:r>
              <a:rPr lang="en-US" sz="2000" dirty="0" err="1">
                <a:solidFill>
                  <a:srgbClr val="002060"/>
                </a:solidFill>
                <a:latin typeface="Lucida Console" pitchFamily="49" charset="0"/>
              </a:rPr>
              <a:t>Endereco.ID_End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= </a:t>
            </a:r>
            <a:r>
              <a:rPr lang="en-US" sz="2000" dirty="0" err="1">
                <a:solidFill>
                  <a:srgbClr val="002060"/>
                </a:solidFill>
                <a:latin typeface="Lucida Console" pitchFamily="49" charset="0"/>
              </a:rPr>
              <a:t>Alunos_Classe.ID_End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)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    IF 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(</a:t>
            </a:r>
            <a:r>
              <a:rPr lang="en-US" sz="2000" dirty="0" err="1">
                <a:solidFill>
                  <a:srgbClr val="002060"/>
                </a:solidFill>
                <a:latin typeface="Lucida Console" pitchFamily="49" charset="0"/>
              </a:rPr>
              <a:t>Alunos_Classe.Ramo_Atividade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= ‘TI’)</a:t>
            </a: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  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   IF 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(</a:t>
            </a:r>
            <a:r>
              <a:rPr lang="en-US" sz="2000" dirty="0" err="1">
                <a:solidFill>
                  <a:srgbClr val="002060"/>
                </a:solidFill>
                <a:latin typeface="Lucida Console" pitchFamily="49" charset="0"/>
              </a:rPr>
              <a:t>Alunos_Classe.Sexo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= ‘F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’)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      {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        PRINT (‘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Aluno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: ’ + 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Alunos_Classe.Nome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        PRINT (‘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Endereço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: 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’ + 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Endereco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.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Lucida Console" pitchFamily="49" charset="0"/>
              </a:rPr>
              <a:t>Endereco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);</a:t>
            </a: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     }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}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753035" y="1443335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Código 3: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280882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 smtClean="0"/>
              <a:t>Otimizador de </a:t>
            </a:r>
            <a:r>
              <a:rPr lang="en-US" sz="4000" dirty="0" err="1" smtClean="0"/>
              <a:t>Consultas</a:t>
            </a:r>
            <a:endParaRPr lang="en-US" sz="4000" dirty="0" smtClean="0"/>
          </a:p>
        </p:txBody>
      </p:sp>
      <p:sp>
        <p:nvSpPr>
          <p:cNvPr id="12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000" dirty="0" smtClean="0"/>
              <a:t>Outras opções a serem consideradas na criação do código de acesso:</a:t>
            </a:r>
          </a:p>
          <a:p>
            <a:pPr lvl="1"/>
            <a:r>
              <a:rPr lang="pt-BR" sz="1500" dirty="0" smtClean="0"/>
              <a:t>Avaliar possíveis Índices</a:t>
            </a:r>
          </a:p>
          <a:p>
            <a:pPr lvl="1"/>
            <a:r>
              <a:rPr lang="pt-BR" sz="1500" dirty="0" smtClean="0"/>
              <a:t>Ordenar as tabelas para fazer um Merge </a:t>
            </a:r>
            <a:r>
              <a:rPr lang="pt-BR" sz="1500" dirty="0" err="1" smtClean="0"/>
              <a:t>Join</a:t>
            </a:r>
            <a:endParaRPr lang="pt-BR" sz="1500" dirty="0" smtClean="0"/>
          </a:p>
          <a:p>
            <a:pPr lvl="1"/>
            <a:r>
              <a:rPr lang="pt-BR" sz="1500" dirty="0" smtClean="0"/>
              <a:t>Aproveitar ordem dos índices para fazer o Merge </a:t>
            </a:r>
            <a:r>
              <a:rPr lang="pt-BR" sz="1500" dirty="0" err="1"/>
              <a:t>J</a:t>
            </a:r>
            <a:r>
              <a:rPr lang="pt-BR" sz="1500" dirty="0" err="1" smtClean="0"/>
              <a:t>oin</a:t>
            </a:r>
            <a:endParaRPr lang="pt-BR" sz="1500" dirty="0" smtClean="0"/>
          </a:p>
          <a:p>
            <a:pPr lvl="1"/>
            <a:r>
              <a:rPr lang="pt-BR" sz="1500" dirty="0" smtClean="0"/>
              <a:t>Avaliar memória disponível</a:t>
            </a:r>
          </a:p>
          <a:p>
            <a:pPr lvl="1"/>
            <a:r>
              <a:rPr lang="pt-BR" sz="1500" dirty="0" smtClean="0"/>
              <a:t>Avaliar pressão de CPU</a:t>
            </a:r>
          </a:p>
          <a:p>
            <a:pPr lvl="1"/>
            <a:r>
              <a:rPr lang="pt-BR" sz="1500" dirty="0" err="1" smtClean="0"/>
              <a:t>Hash</a:t>
            </a:r>
            <a:r>
              <a:rPr lang="pt-BR" sz="1500" dirty="0" smtClean="0"/>
              <a:t> </a:t>
            </a:r>
            <a:r>
              <a:rPr lang="pt-BR" sz="1500" dirty="0" err="1" smtClean="0"/>
              <a:t>Join</a:t>
            </a:r>
            <a:endParaRPr lang="pt-BR" sz="1500" dirty="0" smtClean="0"/>
          </a:p>
          <a:p>
            <a:pPr lvl="1"/>
            <a:r>
              <a:rPr lang="pt-BR" sz="1500" dirty="0" smtClean="0"/>
              <a:t>Considerar paralelismo</a:t>
            </a:r>
          </a:p>
          <a:p>
            <a:pPr lvl="1"/>
            <a:r>
              <a:rPr lang="pt-BR" sz="1500" dirty="0" smtClean="0"/>
              <a:t>Criar estatísticas</a:t>
            </a:r>
          </a:p>
          <a:p>
            <a:pPr lvl="1"/>
            <a:r>
              <a:rPr lang="pt-BR" sz="1500" dirty="0" smtClean="0"/>
              <a:t>Atualizar estatísticas</a:t>
            </a:r>
          </a:p>
          <a:p>
            <a:pPr lvl="1"/>
            <a:r>
              <a:rPr lang="pt-BR" sz="1500" dirty="0" smtClean="0"/>
              <a:t>Reutilizar plano do cache</a:t>
            </a:r>
          </a:p>
          <a:p>
            <a:pPr lvl="1"/>
            <a:r>
              <a:rPr lang="pt-BR" sz="1500" dirty="0" err="1" smtClean="0"/>
              <a:t>View</a:t>
            </a:r>
            <a:r>
              <a:rPr lang="pt-BR" sz="1500" dirty="0" smtClean="0"/>
              <a:t> Indexada</a:t>
            </a:r>
          </a:p>
          <a:p>
            <a:pPr lvl="1"/>
            <a:r>
              <a:rPr lang="pt-BR" sz="1500" dirty="0" smtClean="0"/>
              <a:t>Remover código redundante</a:t>
            </a:r>
          </a:p>
          <a:p>
            <a:pPr lvl="1"/>
            <a:r>
              <a:rPr lang="pt-BR" sz="1500" dirty="0" smtClean="0"/>
              <a:t>Detectar contradições</a:t>
            </a:r>
          </a:p>
          <a:p>
            <a:pPr lvl="1"/>
            <a:r>
              <a:rPr lang="pt-BR" sz="1500" dirty="0" smtClean="0"/>
              <a:t>Converter expressões</a:t>
            </a:r>
          </a:p>
          <a:p>
            <a:pPr lvl="1"/>
            <a:r>
              <a:rPr lang="pt-BR" sz="1500" dirty="0" smtClean="0"/>
              <a:t>Evitar acesso a tabelas (Utilizando </a:t>
            </a:r>
            <a:r>
              <a:rPr lang="pt-BR" sz="1500" dirty="0" err="1" smtClean="0"/>
              <a:t>trusted</a:t>
            </a:r>
            <a:r>
              <a:rPr lang="pt-BR" sz="1500" dirty="0" smtClean="0"/>
              <a:t> </a:t>
            </a:r>
            <a:r>
              <a:rPr lang="pt-BR" sz="1500" dirty="0" err="1" smtClean="0"/>
              <a:t>Foreign</a:t>
            </a:r>
            <a:r>
              <a:rPr lang="pt-BR" sz="1500" dirty="0" smtClean="0"/>
              <a:t> Keys)</a:t>
            </a:r>
          </a:p>
          <a:p>
            <a:pPr lvl="1"/>
            <a:r>
              <a:rPr lang="pt-BR" sz="1500" dirty="0" smtClean="0"/>
              <a:t>Identificar correlação</a:t>
            </a:r>
          </a:p>
          <a:p>
            <a:pPr lvl="1"/>
            <a:r>
              <a:rPr lang="pt-BR" sz="1500" b="1" dirty="0" smtClean="0">
                <a:solidFill>
                  <a:srgbClr val="FF0000"/>
                </a:solidFill>
              </a:rPr>
              <a:t>MUITO MAIS...</a:t>
            </a:r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400" dirty="0" smtClean="0"/>
          </a:p>
          <a:p>
            <a:endParaRPr lang="pt-BR" sz="2800" dirty="0" smtClean="0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14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14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14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14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14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58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 smtClean="0"/>
              <a:t>Otimizador de </a:t>
            </a:r>
            <a:r>
              <a:rPr lang="en-US" sz="4000" dirty="0" err="1" smtClean="0"/>
              <a:t>Consultas</a:t>
            </a:r>
            <a:endParaRPr lang="en-US" sz="4000" dirty="0" smtClean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>
              <a:defRPr/>
            </a:pPr>
            <a:fld id="{252BB619-1403-4088-8881-155B3B7A23F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15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15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15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15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15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pic>
        <p:nvPicPr>
          <p:cNvPr id="12" name="Imagem 1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036637"/>
            <a:ext cx="9144000" cy="582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45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 smtClean="0"/>
              <a:t>Otimizador de </a:t>
            </a:r>
            <a:r>
              <a:rPr lang="en-US" sz="4000" dirty="0" err="1" smtClean="0"/>
              <a:t>Consultas</a:t>
            </a:r>
            <a:endParaRPr lang="en-US" sz="4000" dirty="0" smtClean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16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16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16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16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16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524000"/>
            <a:ext cx="870564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3" name="Retângulo 2052"/>
          <p:cNvSpPr/>
          <p:nvPr/>
        </p:nvSpPr>
        <p:spPr>
          <a:xfrm>
            <a:off x="228598" y="3352800"/>
            <a:ext cx="87056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Parse</a:t>
            </a:r>
            <a:r>
              <a:rPr lang="pt-B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valida </a:t>
            </a: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se o código digitado é </a:t>
            </a:r>
            <a:r>
              <a:rPr lang="pt-B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válido. Gera um Query </a:t>
            </a:r>
            <a:r>
              <a:rPr lang="pt-B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Tree</a:t>
            </a: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 que </a:t>
            </a:r>
            <a:r>
              <a:rPr lang="pt-B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é uma </a:t>
            </a: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representação gráfica do comando em formato de uma árvore</a:t>
            </a:r>
            <a:r>
              <a:rPr lang="pt-B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r>
              <a:rPr lang="pt-BR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Algebrizer</a:t>
            </a:r>
            <a:r>
              <a:rPr lang="pt-B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onde as tabelas e campos na query </a:t>
            </a:r>
            <a:r>
              <a:rPr lang="pt-B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tree</a:t>
            </a: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 são comparados com o </a:t>
            </a:r>
            <a:r>
              <a:rPr lang="pt-B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metadata</a:t>
            </a: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 do banco de dados para validar se os objetos acessados realmente existem. Nesta fase um “*” será expandido pelo nome das colunas, os </a:t>
            </a:r>
            <a:r>
              <a:rPr lang="pt-B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datatypes</a:t>
            </a: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 das colunas são carregados, </a:t>
            </a:r>
            <a:r>
              <a:rPr lang="pt-B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views</a:t>
            </a: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 são expandidas, um sinônimo é interpretado. </a:t>
            </a:r>
          </a:p>
          <a:p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Optimize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faz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mágica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!</a:t>
            </a:r>
            <a:endParaRPr lang="pt-B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1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 smtClean="0"/>
              <a:t>Otimizador de </a:t>
            </a:r>
            <a:r>
              <a:rPr lang="en-US" sz="4000" dirty="0" err="1" smtClean="0"/>
              <a:t>Consultas</a:t>
            </a:r>
            <a:endParaRPr lang="en-US" sz="4000" dirty="0" smtClean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>
              <a:defRPr/>
            </a:pPr>
            <a:fld id="{252BB619-1403-4088-8881-155B3B7A23F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17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17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17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17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17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846173"/>
            <a:ext cx="5567362" cy="4783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tângulo 2"/>
          <p:cNvSpPr/>
          <p:nvPr/>
        </p:nvSpPr>
        <p:spPr>
          <a:xfrm>
            <a:off x="0" y="114300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pt-BR" sz="2000" kern="0" dirty="0" smtClean="0">
                <a:solidFill>
                  <a:prstClr val="black"/>
                </a:solidFill>
                <a:latin typeface="Arial"/>
                <a:cs typeface="+mn-cs"/>
              </a:rPr>
              <a:t>Exemplo de um </a:t>
            </a:r>
            <a:r>
              <a:rPr lang="pt-BR" sz="2000" kern="0" dirty="0" err="1" smtClean="0">
                <a:solidFill>
                  <a:prstClr val="black"/>
                </a:solidFill>
                <a:latin typeface="Arial"/>
                <a:cs typeface="+mn-cs"/>
              </a:rPr>
              <a:t>QueryTree</a:t>
            </a:r>
            <a:r>
              <a:rPr lang="pt-BR" sz="2000" kern="0" dirty="0" smtClean="0">
                <a:solidFill>
                  <a:prstClr val="black"/>
                </a:solidFill>
                <a:latin typeface="Arial"/>
                <a:cs typeface="+mn-cs"/>
              </a:rPr>
              <a:t> gerado após o parse</a:t>
            </a:r>
            <a:endParaRPr lang="pt-BR" sz="2000" kern="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14" name="AutoShape 41"/>
          <p:cNvSpPr>
            <a:spLocks noChangeArrowheads="1"/>
          </p:cNvSpPr>
          <p:nvPr/>
        </p:nvSpPr>
        <p:spPr bwMode="auto">
          <a:xfrm>
            <a:off x="92682" y="2133600"/>
            <a:ext cx="5399006" cy="2199459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SELECT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 err="1" smtClean="0">
                <a:latin typeface="Courier New"/>
                <a:ea typeface="Calibri"/>
                <a:cs typeface="Times New Roman"/>
              </a:rPr>
              <a:t>Customers</a:t>
            </a:r>
            <a:r>
              <a:rPr lang="en-US" sz="1400" dirty="0" err="1" smtClean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.</a:t>
            </a:r>
            <a:r>
              <a:rPr lang="en-US" sz="1400" dirty="0" err="1" smtClean="0">
                <a:latin typeface="Courier New"/>
                <a:ea typeface="Calibri"/>
                <a:cs typeface="Times New Roman"/>
              </a:rPr>
              <a:t>CompanyName</a:t>
            </a:r>
            <a:r>
              <a:rPr lang="en-US" sz="14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,</a:t>
            </a:r>
            <a:endParaRPr lang="en-US" sz="1400" dirty="0" smtClean="0">
              <a:solidFill>
                <a:srgbClr val="808080"/>
              </a:solidFill>
              <a:latin typeface="Courier New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 smtClean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      </a:t>
            </a:r>
            <a:r>
              <a:rPr lang="en-US" sz="1400" dirty="0" smtClean="0">
                <a:solidFill>
                  <a:srgbClr val="FF00FF"/>
                </a:solidFill>
                <a:latin typeface="Courier New"/>
                <a:ea typeface="Calibri"/>
                <a:cs typeface="Times New Roman"/>
              </a:rPr>
              <a:t>SUM</a:t>
            </a:r>
            <a:r>
              <a:rPr lang="en-US" sz="1400" dirty="0" smtClean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(</a:t>
            </a:r>
            <a:r>
              <a:rPr lang="en-US" sz="1400" dirty="0" err="1" smtClean="0">
                <a:latin typeface="Courier New"/>
                <a:ea typeface="Calibri"/>
                <a:cs typeface="Times New Roman"/>
              </a:rPr>
              <a:t>Orders</a:t>
            </a:r>
            <a:r>
              <a:rPr lang="en-US" sz="1400" dirty="0" err="1" smtClean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.</a:t>
            </a:r>
            <a:r>
              <a:rPr lang="en-US" sz="1400" dirty="0" err="1" smtClean="0">
                <a:latin typeface="Courier New"/>
                <a:ea typeface="Calibri"/>
                <a:cs typeface="Times New Roman"/>
              </a:rPr>
              <a:t>Value</a:t>
            </a:r>
            <a:r>
              <a:rPr lang="en-US" sz="14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)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AS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Value</a:t>
            </a:r>
            <a:endParaRPr lang="pt-BR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FROM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Orders</a:t>
            </a:r>
            <a:endParaRPr lang="pt-BR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INNER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JOIN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 smtClean="0">
                <a:latin typeface="Courier New"/>
                <a:ea typeface="Calibri"/>
                <a:cs typeface="Times New Roman"/>
              </a:rPr>
              <a:t>Customers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   ON</a:t>
            </a:r>
            <a:r>
              <a:rPr lang="en-US" sz="1400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 err="1" smtClean="0">
                <a:latin typeface="Courier New"/>
                <a:ea typeface="Calibri"/>
                <a:cs typeface="Times New Roman"/>
              </a:rPr>
              <a:t>Orders</a:t>
            </a:r>
            <a:r>
              <a:rPr lang="en-US" sz="1400" dirty="0" err="1" smtClean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.</a:t>
            </a:r>
            <a:r>
              <a:rPr lang="en-US" sz="1400" dirty="0" err="1" smtClean="0">
                <a:latin typeface="Courier New"/>
                <a:ea typeface="Calibri"/>
                <a:cs typeface="Times New Roman"/>
              </a:rPr>
              <a:t>CustomerID</a:t>
            </a:r>
            <a:r>
              <a:rPr lang="en-US" sz="1400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 smtClean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=</a:t>
            </a:r>
            <a:r>
              <a:rPr lang="en-US" sz="1400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 err="1" smtClean="0">
                <a:latin typeface="Courier New"/>
                <a:ea typeface="Calibri"/>
                <a:cs typeface="Times New Roman"/>
              </a:rPr>
              <a:t>Customers</a:t>
            </a:r>
            <a:r>
              <a:rPr lang="en-US" sz="1400" dirty="0" err="1" smtClean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.</a:t>
            </a:r>
            <a:r>
              <a:rPr lang="en-US" sz="1400" dirty="0" err="1" smtClean="0">
                <a:latin typeface="Courier New"/>
                <a:ea typeface="Calibri"/>
                <a:cs typeface="Times New Roman"/>
              </a:rPr>
              <a:t>CustomerID</a:t>
            </a:r>
            <a:endParaRPr lang="pt-BR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WHERE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Orders</a:t>
            </a:r>
            <a:r>
              <a:rPr lang="en-US" sz="1400" dirty="0" err="1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.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OrderDate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&lt;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Calibri"/>
                <a:cs typeface="Times New Roman"/>
              </a:rPr>
              <a:t>'19960801'</a:t>
            </a:r>
            <a:endParaRPr lang="pt-BR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GROUP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BY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Customers</a:t>
            </a:r>
            <a:r>
              <a:rPr lang="en-US" sz="1400" dirty="0" err="1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.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CompanyName</a:t>
            </a:r>
            <a:endParaRPr lang="pt-BR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ORDER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BY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Customers</a:t>
            </a:r>
            <a:r>
              <a:rPr lang="en-US" sz="1400" dirty="0" err="1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.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CompanyName</a:t>
            </a:r>
            <a:endParaRPr lang="pt-BR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4205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 smtClean="0"/>
              <a:t>Otimizador de </a:t>
            </a:r>
            <a:r>
              <a:rPr lang="en-US" sz="4000" dirty="0" err="1" smtClean="0"/>
              <a:t>Consultas</a:t>
            </a:r>
            <a:endParaRPr lang="en-US" sz="4000" dirty="0" smtClean="0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18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18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18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18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18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11" name="AutoShape 41"/>
          <p:cNvSpPr>
            <a:spLocks noChangeArrowheads="1"/>
          </p:cNvSpPr>
          <p:nvPr/>
        </p:nvSpPr>
        <p:spPr bwMode="auto">
          <a:xfrm>
            <a:off x="220102" y="1828801"/>
            <a:ext cx="5086108" cy="1219200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SELECT</a:t>
            </a:r>
            <a:r>
              <a:rPr lang="en-US" dirty="0">
                <a:latin typeface="Courier New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*</a:t>
            </a:r>
            <a:r>
              <a:rPr lang="en-US" dirty="0">
                <a:latin typeface="Courier New"/>
                <a:ea typeface="Calibri"/>
                <a:cs typeface="Times New Roman"/>
              </a:rPr>
              <a:t> </a:t>
            </a:r>
            <a:endParaRPr lang="pt-BR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Courier New"/>
                <a:ea typeface="Calibri"/>
                <a:cs typeface="Times New Roman"/>
              </a:rPr>
              <a:t>  </a:t>
            </a:r>
            <a:r>
              <a:rPr lang="en-US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FROM</a:t>
            </a:r>
            <a:r>
              <a:rPr lang="en-US" dirty="0">
                <a:latin typeface="Courier New"/>
                <a:ea typeface="Calibri"/>
                <a:cs typeface="Times New Roman"/>
              </a:rPr>
              <a:t> Orders</a:t>
            </a:r>
            <a:endParaRPr lang="pt-BR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ourier New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WHERE</a:t>
            </a:r>
            <a:r>
              <a:rPr lang="en-US" dirty="0">
                <a:latin typeface="Courier New"/>
                <a:ea typeface="Calibri"/>
                <a:cs typeface="Times New Roman"/>
              </a:rPr>
              <a:t> CustomerID </a:t>
            </a:r>
            <a:r>
              <a:rPr lang="en-US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BETWEEN</a:t>
            </a:r>
            <a:r>
              <a:rPr lang="en-US" dirty="0">
                <a:latin typeface="Courier New"/>
                <a:ea typeface="Calibri"/>
                <a:cs typeface="Times New Roman"/>
              </a:rPr>
              <a:t> 10 </a:t>
            </a:r>
            <a:r>
              <a:rPr lang="en-US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AND</a:t>
            </a:r>
            <a:r>
              <a:rPr lang="en-US" dirty="0">
                <a:latin typeface="Courier New"/>
                <a:ea typeface="Calibri"/>
                <a:cs typeface="Times New Roman"/>
              </a:rPr>
              <a:t> 5</a:t>
            </a:r>
            <a:endParaRPr lang="pt-BR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114300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pt-BR" sz="2000" kern="0" dirty="0" smtClean="0">
                <a:solidFill>
                  <a:prstClr val="black"/>
                </a:solidFill>
                <a:latin typeface="Arial"/>
                <a:cs typeface="+mn-cs"/>
              </a:rPr>
              <a:t>Exemplo simplification</a:t>
            </a:r>
            <a:endParaRPr lang="pt-BR" sz="2000" kern="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pic>
        <p:nvPicPr>
          <p:cNvPr id="13" name="Imagem 12"/>
          <p:cNvPicPr/>
          <p:nvPr/>
        </p:nvPicPr>
        <p:blipFill>
          <a:blip r:embed="rId2"/>
          <a:stretch>
            <a:fillRect/>
          </a:stretch>
        </p:blipFill>
        <p:spPr>
          <a:xfrm>
            <a:off x="5562600" y="1880779"/>
            <a:ext cx="3348038" cy="1047750"/>
          </a:xfrm>
          <a:prstGeom prst="rect">
            <a:avLst/>
          </a:prstGeom>
        </p:spPr>
      </p:pic>
      <p:sp>
        <p:nvSpPr>
          <p:cNvPr id="14" name="AutoShape 41"/>
          <p:cNvSpPr>
            <a:spLocks noChangeArrowheads="1"/>
          </p:cNvSpPr>
          <p:nvPr/>
        </p:nvSpPr>
        <p:spPr bwMode="auto">
          <a:xfrm>
            <a:off x="95597" y="3941565"/>
            <a:ext cx="5086108" cy="1219200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DECLARE</a:t>
            </a:r>
            <a:r>
              <a:rPr lang="en-US" dirty="0">
                <a:latin typeface="Courier New"/>
                <a:ea typeface="Calibri"/>
                <a:cs typeface="Times New Roman"/>
              </a:rPr>
              <a:t> @t1 </a:t>
            </a:r>
            <a:r>
              <a:rPr lang="en-US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TABLE </a:t>
            </a:r>
            <a:r>
              <a:rPr lang="en-US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(</a:t>
            </a:r>
            <a:r>
              <a:rPr lang="en-US" dirty="0">
                <a:latin typeface="Courier New"/>
                <a:ea typeface="Calibri"/>
                <a:cs typeface="Times New Roman"/>
              </a:rPr>
              <a:t>id </a:t>
            </a:r>
            <a:r>
              <a:rPr lang="en-US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Integer</a:t>
            </a:r>
            <a:r>
              <a:rPr lang="en-US" dirty="0" smtClean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)</a:t>
            </a:r>
            <a:endParaRPr lang="pt-BR" sz="2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SELECT</a:t>
            </a:r>
            <a:r>
              <a:rPr lang="pt-BR" dirty="0">
                <a:latin typeface="Courier New"/>
                <a:ea typeface="Calibri"/>
                <a:cs typeface="Times New Roman"/>
              </a:rPr>
              <a:t> </a:t>
            </a:r>
            <a:r>
              <a:rPr lang="pt-BR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*</a:t>
            </a:r>
            <a:r>
              <a:rPr lang="pt-BR" dirty="0">
                <a:latin typeface="Courier New"/>
                <a:ea typeface="Calibri"/>
                <a:cs typeface="Times New Roman"/>
              </a:rPr>
              <a:t> </a:t>
            </a:r>
            <a:r>
              <a:rPr lang="pt-BR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FROM</a:t>
            </a:r>
            <a:r>
              <a:rPr lang="pt-BR" dirty="0">
                <a:latin typeface="Courier New"/>
                <a:ea typeface="Calibri"/>
                <a:cs typeface="Times New Roman"/>
              </a:rPr>
              <a:t> @t1</a:t>
            </a:r>
            <a:endParaRPr lang="pt-BR" sz="24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-124505" y="3255764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pt-BR" sz="2000" kern="0" dirty="0" smtClean="0">
                <a:solidFill>
                  <a:prstClr val="black"/>
                </a:solidFill>
                <a:latin typeface="Arial"/>
                <a:cs typeface="+mn-cs"/>
              </a:rPr>
              <a:t>Exemplo trivial plan</a:t>
            </a:r>
            <a:endParaRPr lang="pt-BR" sz="2000" kern="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pic>
        <p:nvPicPr>
          <p:cNvPr id="17" name="Imagem 16"/>
          <p:cNvPicPr/>
          <p:nvPr/>
        </p:nvPicPr>
        <p:blipFill>
          <a:blip r:embed="rId3"/>
          <a:stretch>
            <a:fillRect/>
          </a:stretch>
        </p:blipFill>
        <p:spPr>
          <a:xfrm>
            <a:off x="5574724" y="3824898"/>
            <a:ext cx="4033839" cy="152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05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 smtClean="0"/>
              <a:t>Otimizador de </a:t>
            </a:r>
            <a:r>
              <a:rPr lang="en-US" sz="4000" dirty="0" err="1" smtClean="0"/>
              <a:t>Consultas</a:t>
            </a:r>
            <a:endParaRPr lang="en-US" sz="4000" dirty="0" smtClean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19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19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19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19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19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2999"/>
            <a:ext cx="8686800" cy="4699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778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 smtClean="0"/>
              <a:t>SQL11 – T-SQL Expert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4000" dirty="0" err="1" smtClean="0"/>
              <a:t>Visualizando</a:t>
            </a:r>
            <a:r>
              <a:rPr lang="en-US" sz="4000" dirty="0" smtClean="0"/>
              <a:t> um </a:t>
            </a:r>
            <a:r>
              <a:rPr lang="en-US" sz="4000" dirty="0" err="1" smtClean="0"/>
              <a:t>plano</a:t>
            </a:r>
            <a:r>
              <a:rPr lang="en-US" sz="4000" dirty="0" smtClean="0"/>
              <a:t> de </a:t>
            </a:r>
            <a:r>
              <a:rPr lang="en-US" sz="4000" dirty="0" err="1" smtClean="0"/>
              <a:t>execução</a:t>
            </a:r>
            <a:endParaRPr lang="en-US" sz="4000" dirty="0" smtClean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20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20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20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20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20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18" name="AutoShape 41"/>
          <p:cNvSpPr>
            <a:spLocks noChangeArrowheads="1"/>
          </p:cNvSpPr>
          <p:nvPr/>
        </p:nvSpPr>
        <p:spPr bwMode="auto">
          <a:xfrm>
            <a:off x="152400" y="1147268"/>
            <a:ext cx="5562600" cy="1967407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pt-BR" sz="1600" dirty="0">
                <a:solidFill>
                  <a:srgbClr val="0000FF"/>
                </a:solidFill>
              </a:rPr>
              <a:t>SELECT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>
                <a:solidFill>
                  <a:srgbClr val="808080"/>
                </a:solidFill>
              </a:rPr>
              <a:t>*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 smtClean="0">
                <a:solidFill>
                  <a:srgbClr val="0000FF"/>
                </a:solidFill>
              </a:rPr>
              <a:t>FROM</a:t>
            </a:r>
            <a:r>
              <a:rPr lang="pt-BR" sz="1600" dirty="0" smtClean="0">
                <a:solidFill>
                  <a:prstClr val="black"/>
                </a:solidFill>
              </a:rPr>
              <a:t> </a:t>
            </a:r>
            <a:r>
              <a:rPr lang="pt-BR" sz="1600" dirty="0" err="1">
                <a:solidFill>
                  <a:prstClr val="black"/>
                </a:solidFill>
              </a:rPr>
              <a:t>Orders</a:t>
            </a:r>
            <a:endParaRPr lang="pt-BR" sz="1600" dirty="0">
              <a:solidFill>
                <a:prstClr val="black"/>
              </a:solidFill>
            </a:endParaRPr>
          </a:p>
          <a:p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>
                <a:solidFill>
                  <a:srgbClr val="808080"/>
                </a:solidFill>
              </a:rPr>
              <a:t>INNER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>
                <a:solidFill>
                  <a:srgbClr val="808080"/>
                </a:solidFill>
              </a:rPr>
              <a:t>JOIN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 err="1">
                <a:solidFill>
                  <a:prstClr val="black"/>
                </a:solidFill>
              </a:rPr>
              <a:t>Order_Details</a:t>
            </a:r>
            <a:endParaRPr lang="pt-BR" sz="1600" dirty="0">
              <a:solidFill>
                <a:prstClr val="black"/>
              </a:solidFill>
            </a:endParaRPr>
          </a:p>
          <a:p>
            <a:r>
              <a:rPr lang="pt-BR" sz="1600" dirty="0">
                <a:solidFill>
                  <a:prstClr val="black"/>
                </a:solidFill>
              </a:rPr>
              <a:t>    </a:t>
            </a:r>
            <a:r>
              <a:rPr lang="pt-BR" sz="1600" dirty="0">
                <a:solidFill>
                  <a:srgbClr val="0000FF"/>
                </a:solidFill>
              </a:rPr>
              <a:t>ON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 err="1">
                <a:solidFill>
                  <a:prstClr val="black"/>
                </a:solidFill>
              </a:rPr>
              <a:t>Orders</a:t>
            </a:r>
            <a:r>
              <a:rPr lang="pt-BR" sz="1600" dirty="0" err="1">
                <a:solidFill>
                  <a:srgbClr val="808080"/>
                </a:solidFill>
              </a:rPr>
              <a:t>.</a:t>
            </a:r>
            <a:r>
              <a:rPr lang="pt-BR" sz="1600" dirty="0" err="1">
                <a:solidFill>
                  <a:prstClr val="black"/>
                </a:solidFill>
              </a:rPr>
              <a:t>OrderID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>
                <a:solidFill>
                  <a:srgbClr val="808080"/>
                </a:solidFill>
              </a:rPr>
              <a:t>=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 err="1">
                <a:solidFill>
                  <a:prstClr val="black"/>
                </a:solidFill>
              </a:rPr>
              <a:t>Order_Details</a:t>
            </a:r>
            <a:r>
              <a:rPr lang="pt-BR" sz="1600" dirty="0" err="1">
                <a:solidFill>
                  <a:srgbClr val="808080"/>
                </a:solidFill>
              </a:rPr>
              <a:t>.</a:t>
            </a:r>
            <a:r>
              <a:rPr lang="pt-BR" sz="1600" dirty="0" err="1">
                <a:solidFill>
                  <a:prstClr val="black"/>
                </a:solidFill>
              </a:rPr>
              <a:t>OrderID</a:t>
            </a:r>
            <a:endParaRPr lang="pt-BR" sz="1600" dirty="0">
              <a:solidFill>
                <a:prstClr val="black"/>
              </a:solidFill>
            </a:endParaRPr>
          </a:p>
          <a:p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>
                <a:solidFill>
                  <a:srgbClr val="808080"/>
                </a:solidFill>
              </a:rPr>
              <a:t>INNER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>
                <a:solidFill>
                  <a:srgbClr val="808080"/>
                </a:solidFill>
              </a:rPr>
              <a:t>JOIN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 err="1">
                <a:solidFill>
                  <a:prstClr val="black"/>
                </a:solidFill>
              </a:rPr>
              <a:t>Customers</a:t>
            </a:r>
            <a:endParaRPr lang="pt-BR" sz="1600" dirty="0">
              <a:solidFill>
                <a:prstClr val="black"/>
              </a:solidFill>
            </a:endParaRPr>
          </a:p>
          <a:p>
            <a:r>
              <a:rPr lang="pt-BR" sz="1600" dirty="0">
                <a:solidFill>
                  <a:prstClr val="black"/>
                </a:solidFill>
              </a:rPr>
              <a:t>    </a:t>
            </a:r>
            <a:r>
              <a:rPr lang="pt-BR" sz="1600" dirty="0">
                <a:solidFill>
                  <a:srgbClr val="0000FF"/>
                </a:solidFill>
              </a:rPr>
              <a:t>ON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 err="1">
                <a:solidFill>
                  <a:prstClr val="black"/>
                </a:solidFill>
              </a:rPr>
              <a:t>Orders</a:t>
            </a:r>
            <a:r>
              <a:rPr lang="pt-BR" sz="1600" dirty="0" err="1">
                <a:solidFill>
                  <a:srgbClr val="808080"/>
                </a:solidFill>
              </a:rPr>
              <a:t>.</a:t>
            </a:r>
            <a:r>
              <a:rPr lang="pt-BR" sz="1600" dirty="0" err="1">
                <a:solidFill>
                  <a:prstClr val="black"/>
                </a:solidFill>
              </a:rPr>
              <a:t>CustomerID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>
                <a:solidFill>
                  <a:srgbClr val="808080"/>
                </a:solidFill>
              </a:rPr>
              <a:t>=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 err="1">
                <a:solidFill>
                  <a:prstClr val="black"/>
                </a:solidFill>
              </a:rPr>
              <a:t>Customers</a:t>
            </a:r>
            <a:r>
              <a:rPr lang="pt-BR" sz="1600" dirty="0" err="1">
                <a:solidFill>
                  <a:srgbClr val="808080"/>
                </a:solidFill>
              </a:rPr>
              <a:t>.</a:t>
            </a:r>
            <a:r>
              <a:rPr lang="pt-BR" sz="1600" dirty="0" err="1">
                <a:solidFill>
                  <a:prstClr val="black"/>
                </a:solidFill>
              </a:rPr>
              <a:t>CustomerID</a:t>
            </a:r>
            <a:endParaRPr lang="pt-BR" sz="1600" dirty="0">
              <a:solidFill>
                <a:prstClr val="black"/>
              </a:solidFill>
            </a:endParaRPr>
          </a:p>
          <a:p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>
                <a:solidFill>
                  <a:srgbClr val="808080"/>
                </a:solidFill>
              </a:rPr>
              <a:t>INNER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>
                <a:solidFill>
                  <a:srgbClr val="808080"/>
                </a:solidFill>
              </a:rPr>
              <a:t>JOIN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 err="1">
                <a:solidFill>
                  <a:prstClr val="black"/>
                </a:solidFill>
              </a:rPr>
              <a:t>Products</a:t>
            </a:r>
            <a:endParaRPr lang="pt-BR" sz="1600" dirty="0">
              <a:solidFill>
                <a:prstClr val="black"/>
              </a:solidFill>
            </a:endParaRPr>
          </a:p>
          <a:p>
            <a:r>
              <a:rPr lang="pt-BR" sz="1600" dirty="0">
                <a:solidFill>
                  <a:prstClr val="black"/>
                </a:solidFill>
              </a:rPr>
              <a:t>    </a:t>
            </a:r>
            <a:r>
              <a:rPr lang="pt-BR" sz="1600" dirty="0">
                <a:solidFill>
                  <a:srgbClr val="0000FF"/>
                </a:solidFill>
              </a:rPr>
              <a:t>ON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 err="1">
                <a:solidFill>
                  <a:prstClr val="black"/>
                </a:solidFill>
              </a:rPr>
              <a:t>Products</a:t>
            </a:r>
            <a:r>
              <a:rPr lang="pt-BR" sz="1600" dirty="0" err="1">
                <a:solidFill>
                  <a:srgbClr val="808080"/>
                </a:solidFill>
              </a:rPr>
              <a:t>.</a:t>
            </a:r>
            <a:r>
              <a:rPr lang="pt-BR" sz="1600" dirty="0" err="1">
                <a:solidFill>
                  <a:prstClr val="black"/>
                </a:solidFill>
              </a:rPr>
              <a:t>ProductID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>
                <a:solidFill>
                  <a:srgbClr val="808080"/>
                </a:solidFill>
              </a:rPr>
              <a:t>=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 err="1">
                <a:solidFill>
                  <a:prstClr val="black"/>
                </a:solidFill>
              </a:rPr>
              <a:t>Order_Details</a:t>
            </a:r>
            <a:r>
              <a:rPr lang="pt-BR" sz="1600" dirty="0" err="1">
                <a:solidFill>
                  <a:srgbClr val="808080"/>
                </a:solidFill>
              </a:rPr>
              <a:t>.</a:t>
            </a:r>
            <a:r>
              <a:rPr lang="pt-BR" sz="1600" dirty="0" err="1">
                <a:solidFill>
                  <a:prstClr val="black"/>
                </a:solidFill>
              </a:rPr>
              <a:t>ProductID</a:t>
            </a:r>
            <a:endParaRPr lang="en-US" sz="1600" dirty="0" smtClean="0">
              <a:solidFill>
                <a:srgbClr val="002060"/>
              </a:solidFill>
              <a:latin typeface="Lucida Console" pitchFamily="49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219200"/>
            <a:ext cx="313372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Conector de seta reta 13"/>
          <p:cNvCxnSpPr/>
          <p:nvPr/>
        </p:nvCxnSpPr>
        <p:spPr>
          <a:xfrm flipH="1">
            <a:off x="6400800" y="1371600"/>
            <a:ext cx="533400" cy="762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338" y="2162175"/>
            <a:ext cx="79057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CaixaDeTexto 18"/>
          <p:cNvSpPr txBox="1"/>
          <p:nvPr/>
        </p:nvSpPr>
        <p:spPr>
          <a:xfrm>
            <a:off x="6919334" y="2401669"/>
            <a:ext cx="213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Clicar no botão ou</a:t>
            </a:r>
          </a:p>
          <a:p>
            <a:r>
              <a:rPr lang="pt-BR" dirty="0"/>
              <a:t>pressionar </a:t>
            </a:r>
            <a:r>
              <a:rPr lang="pt-BR" dirty="0" smtClean="0"/>
              <a:t>CTRL-L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190875"/>
            <a:ext cx="8782050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944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 err="1" smtClean="0"/>
              <a:t>Lendo</a:t>
            </a:r>
            <a:r>
              <a:rPr lang="en-US" sz="4000" dirty="0" smtClean="0"/>
              <a:t> um </a:t>
            </a:r>
            <a:r>
              <a:rPr lang="en-US" sz="4000" dirty="0" err="1" smtClean="0"/>
              <a:t>plano</a:t>
            </a:r>
            <a:r>
              <a:rPr lang="en-US" sz="4000" dirty="0" smtClean="0"/>
              <a:t> de </a:t>
            </a:r>
            <a:r>
              <a:rPr lang="en-US" sz="4000" dirty="0" err="1" smtClean="0"/>
              <a:t>execução</a:t>
            </a:r>
            <a:endParaRPr lang="en-US" sz="4000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Composto</a:t>
            </a:r>
            <a:r>
              <a:rPr lang="en-US" sz="2400" dirty="0" smtClean="0"/>
              <a:t> </a:t>
            </a:r>
            <a:r>
              <a:rPr lang="en-US" sz="2400" dirty="0" err="1" smtClean="0"/>
              <a:t>por</a:t>
            </a:r>
            <a:r>
              <a:rPr lang="en-US" sz="2400" dirty="0" smtClean="0"/>
              <a:t> </a:t>
            </a:r>
            <a:r>
              <a:rPr lang="en-US" sz="2400" dirty="0" err="1" smtClean="0"/>
              <a:t>Operadores</a:t>
            </a:r>
            <a:endParaRPr lang="en-US" sz="2400" dirty="0" smtClean="0"/>
          </a:p>
          <a:p>
            <a:r>
              <a:rPr lang="en-US" sz="2400" dirty="0" smtClean="0"/>
              <a:t>Lido da </a:t>
            </a:r>
            <a:r>
              <a:rPr lang="en-US" sz="2400" dirty="0" err="1" smtClean="0"/>
              <a:t>direita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a </a:t>
            </a:r>
            <a:r>
              <a:rPr lang="en-US" sz="2400" dirty="0" err="1" smtClean="0"/>
              <a:t>esquerda</a:t>
            </a:r>
            <a:r>
              <a:rPr lang="en-US" sz="2400" dirty="0" smtClean="0"/>
              <a:t> e de </a:t>
            </a:r>
            <a:r>
              <a:rPr lang="en-US" sz="2400" dirty="0" err="1" smtClean="0"/>
              <a:t>cima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baixo</a:t>
            </a:r>
            <a:endParaRPr lang="en-US" sz="2400" dirty="0" smtClean="0"/>
          </a:p>
          <a:p>
            <a:r>
              <a:rPr lang="en-US" sz="2400" dirty="0" err="1" smtClean="0"/>
              <a:t>Icone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navegar</a:t>
            </a:r>
            <a:r>
              <a:rPr lang="en-US" sz="2400" dirty="0" smtClean="0"/>
              <a:t> no </a:t>
            </a:r>
            <a:r>
              <a:rPr lang="en-US" sz="2400" dirty="0" err="1" smtClean="0"/>
              <a:t>plano</a:t>
            </a:r>
            <a:endParaRPr lang="en-US" sz="2400" dirty="0" smtClean="0"/>
          </a:p>
          <a:p>
            <a:r>
              <a:rPr lang="en-US" sz="2400" dirty="0" smtClean="0"/>
              <a:t>Zoom In e Zoom Out</a:t>
            </a:r>
          </a:p>
          <a:p>
            <a:r>
              <a:rPr lang="en-US" sz="2400" dirty="0" err="1" smtClean="0"/>
              <a:t>Cada</a:t>
            </a:r>
            <a:r>
              <a:rPr lang="en-US" sz="2400" dirty="0" smtClean="0"/>
              <a:t> </a:t>
            </a:r>
            <a:r>
              <a:rPr lang="en-US" sz="2400" dirty="0" err="1" smtClean="0"/>
              <a:t>operador</a:t>
            </a:r>
            <a:r>
              <a:rPr lang="en-US" sz="2400" dirty="0" smtClean="0"/>
              <a:t> </a:t>
            </a:r>
            <a:r>
              <a:rPr lang="en-US" sz="2400" dirty="0" err="1" smtClean="0"/>
              <a:t>contem</a:t>
            </a:r>
            <a:r>
              <a:rPr lang="en-US" sz="2400" dirty="0" smtClean="0"/>
              <a:t> </a:t>
            </a:r>
            <a:r>
              <a:rPr lang="en-US" sz="2400" dirty="0" err="1" smtClean="0"/>
              <a:t>dicas</a:t>
            </a:r>
            <a:r>
              <a:rPr lang="en-US" sz="2400" dirty="0" smtClean="0"/>
              <a:t> e </a:t>
            </a:r>
            <a:r>
              <a:rPr lang="en-US" sz="2400" dirty="0" err="1"/>
              <a:t>p</a:t>
            </a:r>
            <a:r>
              <a:rPr lang="en-US" sz="2400" dirty="0" err="1" smtClean="0"/>
              <a:t>ropriedades</a:t>
            </a:r>
            <a:endParaRPr lang="en-US" sz="2400" dirty="0" smtClean="0"/>
          </a:p>
          <a:p>
            <a:endParaRPr lang="en-US" dirty="0" smtClean="0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21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21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21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21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21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943350"/>
            <a:ext cx="124777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739216"/>
            <a:ext cx="2876550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057579"/>
            <a:ext cx="2524125" cy="2210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 descr="Merge join operator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411" y="5410200"/>
            <a:ext cx="60959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Clustered index scan operator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480984"/>
            <a:ext cx="520884" cy="520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35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 err="1" smtClean="0"/>
              <a:t>Lendo</a:t>
            </a:r>
            <a:r>
              <a:rPr lang="en-US" sz="4000" dirty="0" smtClean="0"/>
              <a:t> um </a:t>
            </a:r>
            <a:r>
              <a:rPr lang="en-US" sz="4000" dirty="0" err="1" smtClean="0"/>
              <a:t>plano</a:t>
            </a:r>
            <a:r>
              <a:rPr lang="en-US" sz="4000" dirty="0" smtClean="0"/>
              <a:t> de </a:t>
            </a:r>
            <a:r>
              <a:rPr lang="en-US" sz="4000" dirty="0" err="1" smtClean="0"/>
              <a:t>execução</a:t>
            </a:r>
            <a:endParaRPr lang="en-US" sz="4000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 smtClean="0"/>
              <a:t>Lido da </a:t>
            </a:r>
            <a:r>
              <a:rPr lang="en-US" sz="2400" dirty="0" err="1" smtClean="0"/>
              <a:t>direita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a </a:t>
            </a:r>
            <a:r>
              <a:rPr lang="en-US" sz="2400" dirty="0" err="1" smtClean="0"/>
              <a:t>esquerda</a:t>
            </a:r>
            <a:r>
              <a:rPr lang="en-US" sz="2400" dirty="0" smtClean="0"/>
              <a:t> e de </a:t>
            </a:r>
            <a:r>
              <a:rPr lang="en-US" sz="2400" dirty="0" err="1" smtClean="0"/>
              <a:t>cima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baixo</a:t>
            </a:r>
            <a:endParaRPr lang="en-US" sz="2400" dirty="0" smtClean="0"/>
          </a:p>
          <a:p>
            <a:r>
              <a:rPr lang="en-US" sz="2400" dirty="0" err="1" smtClean="0"/>
              <a:t>Executado</a:t>
            </a:r>
            <a:r>
              <a:rPr lang="en-US" sz="2400" dirty="0" smtClean="0"/>
              <a:t> da </a:t>
            </a:r>
            <a:r>
              <a:rPr lang="en-US" sz="2400" dirty="0" err="1" smtClean="0"/>
              <a:t>esqueda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direita</a:t>
            </a:r>
            <a:endParaRPr lang="en-US" sz="2400" dirty="0" smtClean="0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22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22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22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22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22</a:t>
            </a:fld>
            <a:endParaRPr lang="en-US" sz="1200" dirty="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pic>
        <p:nvPicPr>
          <p:cNvPr id="17" name="Imagem 1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0"/>
            <a:ext cx="8610600" cy="25073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584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 err="1" smtClean="0"/>
              <a:t>Modos</a:t>
            </a:r>
            <a:r>
              <a:rPr lang="en-US" sz="4000" dirty="0" smtClean="0"/>
              <a:t> de </a:t>
            </a:r>
            <a:r>
              <a:rPr lang="en-US" sz="4000" dirty="0" err="1" smtClean="0"/>
              <a:t>Visualização</a:t>
            </a:r>
            <a:endParaRPr lang="en-US" sz="4000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Modo</a:t>
            </a:r>
            <a:r>
              <a:rPr lang="en-US" dirty="0" smtClean="0"/>
              <a:t> </a:t>
            </a:r>
            <a:r>
              <a:rPr lang="en-US" dirty="0" err="1" smtClean="0"/>
              <a:t>Gráfico</a:t>
            </a:r>
            <a:r>
              <a:rPr lang="en-US" dirty="0" smtClean="0"/>
              <a:t> (</a:t>
            </a:r>
            <a:r>
              <a:rPr lang="en-US" dirty="0" err="1"/>
              <a:t>m</a:t>
            </a:r>
            <a:r>
              <a:rPr lang="en-US" dirty="0" err="1" smtClean="0"/>
              <a:t>ais</a:t>
            </a:r>
            <a:r>
              <a:rPr lang="en-US" dirty="0" smtClean="0"/>
              <a:t> </a:t>
            </a:r>
            <a:r>
              <a:rPr lang="en-US" dirty="0" err="1" smtClean="0"/>
              <a:t>utilizado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Modo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endParaRPr lang="en-US" dirty="0" smtClean="0"/>
          </a:p>
          <a:p>
            <a:r>
              <a:rPr lang="en-US" dirty="0" smtClean="0"/>
              <a:t>XML</a:t>
            </a:r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23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23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23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23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23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4343400"/>
            <a:ext cx="3779183" cy="1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480" y="4343400"/>
            <a:ext cx="4693920" cy="241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03" y="3124200"/>
            <a:ext cx="8565497" cy="1093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402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 smtClean="0"/>
              <a:t>Estimated </a:t>
            </a:r>
            <a:r>
              <a:rPr lang="en-US" sz="4000" dirty="0" err="1" smtClean="0"/>
              <a:t>vs</a:t>
            </a:r>
            <a:r>
              <a:rPr lang="en-US" sz="4000" dirty="0" smtClean="0"/>
              <a:t> Actual Plans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z="1800" b="1" dirty="0" smtClean="0"/>
              <a:t>Plano de execução atual</a:t>
            </a:r>
            <a:endParaRPr lang="pt-BR" sz="1800" b="1" dirty="0"/>
          </a:p>
          <a:p>
            <a:pPr lvl="1"/>
            <a:r>
              <a:rPr lang="en-US" sz="1800" dirty="0" err="1" smtClean="0"/>
              <a:t>Gerado</a:t>
            </a:r>
            <a:r>
              <a:rPr lang="en-US" sz="1800" dirty="0" smtClean="0"/>
              <a:t> </a:t>
            </a:r>
            <a:r>
              <a:rPr lang="en-US" sz="1800" dirty="0" err="1" smtClean="0"/>
              <a:t>depois</a:t>
            </a:r>
            <a:r>
              <a:rPr lang="en-US" sz="1800" dirty="0" smtClean="0"/>
              <a:t> </a:t>
            </a:r>
            <a:r>
              <a:rPr lang="en-US" sz="1800" dirty="0" err="1" smtClean="0"/>
              <a:t>que</a:t>
            </a:r>
            <a:r>
              <a:rPr lang="en-US" sz="1800" dirty="0" smtClean="0"/>
              <a:t> a </a:t>
            </a:r>
            <a:r>
              <a:rPr lang="en-US" sz="1800" dirty="0" err="1" smtClean="0"/>
              <a:t>consulta</a:t>
            </a:r>
            <a:r>
              <a:rPr lang="en-US" sz="1800" dirty="0" smtClean="0"/>
              <a:t> for </a:t>
            </a:r>
            <a:r>
              <a:rPr lang="en-US" sz="1800" dirty="0" err="1" smtClean="0"/>
              <a:t>executada</a:t>
            </a:r>
            <a:endParaRPr lang="en-US" sz="1800" dirty="0"/>
          </a:p>
          <a:p>
            <a:pPr lvl="1"/>
            <a:r>
              <a:rPr lang="en-US" sz="1800" dirty="0" err="1" smtClean="0"/>
              <a:t>Mostra</a:t>
            </a:r>
            <a:r>
              <a:rPr lang="en-US" sz="1800" dirty="0" smtClean="0"/>
              <a:t> </a:t>
            </a:r>
            <a:r>
              <a:rPr lang="en-US" sz="1800" dirty="0" err="1" smtClean="0"/>
              <a:t>uma</a:t>
            </a:r>
            <a:r>
              <a:rPr lang="en-US" sz="1800" dirty="0" smtClean="0"/>
              <a:t> </a:t>
            </a:r>
            <a:r>
              <a:rPr lang="en-US" sz="1800" dirty="0" err="1" smtClean="0"/>
              <a:t>combinação</a:t>
            </a:r>
            <a:r>
              <a:rPr lang="en-US" sz="1800" dirty="0" smtClean="0"/>
              <a:t> dos </a:t>
            </a:r>
            <a:r>
              <a:rPr lang="en-US" sz="1800" dirty="0" err="1" smtClean="0"/>
              <a:t>resultados</a:t>
            </a:r>
            <a:r>
              <a:rPr lang="en-US" sz="1800" dirty="0" smtClean="0"/>
              <a:t> </a:t>
            </a:r>
            <a:r>
              <a:rPr lang="en-US" sz="1800" dirty="0" err="1" smtClean="0"/>
              <a:t>estimados</a:t>
            </a:r>
            <a:r>
              <a:rPr lang="en-US" sz="1800" dirty="0" smtClean="0"/>
              <a:t> e </a:t>
            </a:r>
            <a:r>
              <a:rPr lang="en-US" sz="1800" dirty="0" err="1" smtClean="0"/>
              <a:t>atuais</a:t>
            </a:r>
            <a:endParaRPr lang="en-US" sz="1800" dirty="0"/>
          </a:p>
          <a:p>
            <a:r>
              <a:rPr lang="pt-BR" sz="1800" b="1" dirty="0" smtClean="0"/>
              <a:t>Plano de execução estimado</a:t>
            </a:r>
            <a:endParaRPr lang="pt-BR" sz="1800" b="1" dirty="0"/>
          </a:p>
          <a:p>
            <a:pPr lvl="1"/>
            <a:r>
              <a:rPr lang="en-US" sz="1800" dirty="0" err="1" smtClean="0"/>
              <a:t>Gerado</a:t>
            </a:r>
            <a:r>
              <a:rPr lang="en-US" sz="1800" dirty="0" smtClean="0"/>
              <a:t> </a:t>
            </a:r>
            <a:r>
              <a:rPr lang="en-US" sz="1800" dirty="0" err="1" smtClean="0"/>
              <a:t>sem</a:t>
            </a:r>
            <a:r>
              <a:rPr lang="en-US" sz="1800" dirty="0" smtClean="0"/>
              <a:t> </a:t>
            </a:r>
            <a:r>
              <a:rPr lang="en-US" sz="1800" dirty="0" err="1" smtClean="0"/>
              <a:t>executar</a:t>
            </a:r>
            <a:r>
              <a:rPr lang="en-US" sz="1800" dirty="0" smtClean="0"/>
              <a:t> a </a:t>
            </a:r>
            <a:r>
              <a:rPr lang="en-US" sz="1800" dirty="0" err="1" smtClean="0"/>
              <a:t>consulta</a:t>
            </a:r>
            <a:endParaRPr lang="en-US" sz="1800" dirty="0"/>
          </a:p>
          <a:p>
            <a:pPr lvl="1"/>
            <a:r>
              <a:rPr lang="en-US" sz="1800" dirty="0" err="1" smtClean="0"/>
              <a:t>Desvantagens</a:t>
            </a:r>
            <a:r>
              <a:rPr lang="en-US" sz="1800" dirty="0" smtClean="0"/>
              <a:t> do </a:t>
            </a:r>
            <a:r>
              <a:rPr lang="en-US" sz="1800" dirty="0" err="1" smtClean="0"/>
              <a:t>plano</a:t>
            </a:r>
            <a:r>
              <a:rPr lang="en-US" sz="1800" dirty="0" smtClean="0"/>
              <a:t> </a:t>
            </a:r>
            <a:r>
              <a:rPr lang="en-US" sz="1800" dirty="0" err="1" smtClean="0"/>
              <a:t>estimado</a:t>
            </a:r>
            <a:r>
              <a:rPr lang="en-US" sz="1800" dirty="0" smtClean="0"/>
              <a:t>:</a:t>
            </a:r>
            <a:endParaRPr lang="en-US" sz="1800" dirty="0"/>
          </a:p>
          <a:p>
            <a:pPr lvl="2"/>
            <a:r>
              <a:rPr lang="en-US" sz="1800" dirty="0" err="1" smtClean="0"/>
              <a:t>Não</a:t>
            </a:r>
            <a:r>
              <a:rPr lang="en-US" sz="1800" dirty="0" smtClean="0"/>
              <a:t> </a:t>
            </a:r>
            <a:r>
              <a:rPr lang="en-US" sz="1800" dirty="0" err="1" smtClean="0"/>
              <a:t>pode</a:t>
            </a:r>
            <a:r>
              <a:rPr lang="en-US" sz="1800" dirty="0" smtClean="0"/>
              <a:t> </a:t>
            </a:r>
            <a:r>
              <a:rPr lang="en-US" sz="1800" dirty="0" err="1" smtClean="0"/>
              <a:t>ser</a:t>
            </a:r>
            <a:r>
              <a:rPr lang="en-US" sz="1800" dirty="0" smtClean="0"/>
              <a:t> </a:t>
            </a:r>
            <a:r>
              <a:rPr lang="en-US" sz="1800" dirty="0" err="1" smtClean="0"/>
              <a:t>gerado</a:t>
            </a:r>
            <a:r>
              <a:rPr lang="en-US" sz="1800" dirty="0" smtClean="0"/>
              <a:t> se a </a:t>
            </a:r>
            <a:r>
              <a:rPr lang="en-US" sz="1800" dirty="0" err="1" smtClean="0"/>
              <a:t>consulta</a:t>
            </a:r>
            <a:r>
              <a:rPr lang="en-US" sz="1800" dirty="0" smtClean="0"/>
              <a:t> </a:t>
            </a:r>
            <a:r>
              <a:rPr lang="en-US" sz="1800" dirty="0" err="1" smtClean="0"/>
              <a:t>cria</a:t>
            </a:r>
            <a:r>
              <a:rPr lang="en-US" sz="1800" dirty="0" smtClean="0"/>
              <a:t> </a:t>
            </a:r>
            <a:r>
              <a:rPr lang="en-US" sz="1800" dirty="0" err="1" smtClean="0"/>
              <a:t>objetos</a:t>
            </a:r>
            <a:r>
              <a:rPr lang="en-US" sz="1800" dirty="0" smtClean="0"/>
              <a:t> </a:t>
            </a:r>
            <a:r>
              <a:rPr lang="en-US" sz="1800" dirty="0" err="1" smtClean="0"/>
              <a:t>que</a:t>
            </a:r>
            <a:r>
              <a:rPr lang="en-US" sz="1800" dirty="0" smtClean="0"/>
              <a:t> </a:t>
            </a:r>
            <a:r>
              <a:rPr lang="en-US" sz="1800" dirty="0" err="1" smtClean="0"/>
              <a:t>serão</a:t>
            </a:r>
            <a:r>
              <a:rPr lang="en-US" sz="1800" dirty="0" smtClean="0"/>
              <a:t> </a:t>
            </a:r>
            <a:r>
              <a:rPr lang="en-US" sz="1800" dirty="0" err="1" smtClean="0"/>
              <a:t>utilizados</a:t>
            </a:r>
            <a:r>
              <a:rPr lang="en-US" sz="1800" dirty="0" smtClean="0"/>
              <a:t>, ex: </a:t>
            </a:r>
            <a:r>
              <a:rPr lang="en-US" sz="1800" dirty="0" err="1" smtClean="0"/>
              <a:t>uma</a:t>
            </a:r>
            <a:r>
              <a:rPr lang="en-US" sz="1800" dirty="0" smtClean="0"/>
              <a:t> </a:t>
            </a:r>
            <a:r>
              <a:rPr lang="en-US" sz="1800" dirty="0" err="1" smtClean="0"/>
              <a:t>tabela</a:t>
            </a:r>
            <a:r>
              <a:rPr lang="en-US" sz="1800" dirty="0" smtClean="0"/>
              <a:t> </a:t>
            </a:r>
            <a:r>
              <a:rPr lang="en-US" sz="1800" dirty="0" err="1" smtClean="0"/>
              <a:t>temporária</a:t>
            </a:r>
            <a:r>
              <a:rPr lang="en-US" sz="1800" dirty="0" smtClean="0"/>
              <a:t>.</a:t>
            </a:r>
            <a:endParaRPr lang="en-US" sz="1800" dirty="0"/>
          </a:p>
          <a:p>
            <a:pPr lvl="2"/>
            <a:r>
              <a:rPr lang="en-US" sz="1800" dirty="0" err="1" smtClean="0"/>
              <a:t>Não</a:t>
            </a:r>
            <a:r>
              <a:rPr lang="en-US" sz="1800" dirty="0" smtClean="0"/>
              <a:t> </a:t>
            </a:r>
            <a:r>
              <a:rPr lang="en-US" sz="1800" dirty="0" err="1" smtClean="0"/>
              <a:t>gera</a:t>
            </a:r>
            <a:r>
              <a:rPr lang="en-US" sz="1800" dirty="0" smtClean="0"/>
              <a:t> um </a:t>
            </a:r>
            <a:r>
              <a:rPr lang="en-US" sz="1800" dirty="0" err="1" smtClean="0"/>
              <a:t>plano</a:t>
            </a:r>
            <a:r>
              <a:rPr lang="en-US" sz="1800" dirty="0" smtClean="0"/>
              <a:t> </a:t>
            </a:r>
            <a:r>
              <a:rPr lang="en-US" sz="1800" dirty="0" err="1" smtClean="0"/>
              <a:t>legível</a:t>
            </a:r>
            <a:r>
              <a:rPr lang="en-US" sz="1800" dirty="0" smtClean="0"/>
              <a:t> </a:t>
            </a:r>
            <a:r>
              <a:rPr lang="en-US" sz="1800" dirty="0" err="1" smtClean="0"/>
              <a:t>para</a:t>
            </a:r>
            <a:r>
              <a:rPr lang="en-US" sz="1800" dirty="0" smtClean="0"/>
              <a:t> Stored Procedures com </a:t>
            </a:r>
            <a:r>
              <a:rPr lang="en-US" sz="1800" dirty="0" err="1" smtClean="0"/>
              <a:t>muito</a:t>
            </a:r>
            <a:r>
              <a:rPr lang="en-US" sz="1800" dirty="0" smtClean="0"/>
              <a:t> </a:t>
            </a:r>
            <a:r>
              <a:rPr lang="en-US" sz="1800" dirty="0" err="1" smtClean="0"/>
              <a:t>código</a:t>
            </a:r>
            <a:endParaRPr lang="en-US" sz="1800" dirty="0"/>
          </a:p>
          <a:p>
            <a:pPr lvl="2"/>
            <a:r>
              <a:rPr lang="en-US" sz="1800" dirty="0" err="1" smtClean="0"/>
              <a:t>Não</a:t>
            </a:r>
            <a:r>
              <a:rPr lang="en-US" sz="1800" dirty="0" smtClean="0"/>
              <a:t> </a:t>
            </a:r>
            <a:r>
              <a:rPr lang="en-US" sz="1800" dirty="0" err="1" smtClean="0"/>
              <a:t>são</a:t>
            </a:r>
            <a:r>
              <a:rPr lang="en-US" sz="1800" dirty="0" smtClean="0"/>
              <a:t> </a:t>
            </a:r>
            <a:r>
              <a:rPr lang="en-US" sz="1800" dirty="0" err="1" smtClean="0"/>
              <a:t>precisos</a:t>
            </a:r>
            <a:r>
              <a:rPr lang="en-US" sz="1800" dirty="0" smtClean="0"/>
              <a:t> </a:t>
            </a:r>
            <a:r>
              <a:rPr lang="en-US" sz="1800" dirty="0" err="1" smtClean="0"/>
              <a:t>para</a:t>
            </a:r>
            <a:r>
              <a:rPr lang="en-US" sz="1800" dirty="0" smtClean="0"/>
              <a:t> </a:t>
            </a:r>
            <a:r>
              <a:rPr lang="en-US" sz="1800" dirty="0" err="1" smtClean="0"/>
              <a:t>planos</a:t>
            </a:r>
            <a:r>
              <a:rPr lang="en-US" sz="1800" dirty="0" smtClean="0"/>
              <a:t> </a:t>
            </a:r>
            <a:r>
              <a:rPr lang="en-US" sz="1800" dirty="0" err="1" smtClean="0"/>
              <a:t>que</a:t>
            </a:r>
            <a:r>
              <a:rPr lang="en-US" sz="1800" dirty="0" smtClean="0"/>
              <a:t> </a:t>
            </a:r>
            <a:r>
              <a:rPr lang="en-US" sz="1800" dirty="0" err="1" smtClean="0"/>
              <a:t>utilizam</a:t>
            </a:r>
            <a:r>
              <a:rPr lang="en-US" sz="1800" dirty="0" smtClean="0"/>
              <a:t> </a:t>
            </a:r>
            <a:r>
              <a:rPr lang="en-US" sz="1800" dirty="0" err="1" smtClean="0"/>
              <a:t>paralelismo</a:t>
            </a:r>
            <a:endParaRPr lang="en-US" sz="1800" dirty="0"/>
          </a:p>
          <a:p>
            <a:r>
              <a:rPr lang="en-US" sz="1800" b="1" dirty="0" err="1" smtClean="0"/>
              <a:t>Porque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utilizar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os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planos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estimados</a:t>
            </a:r>
            <a:r>
              <a:rPr lang="en-US" sz="1800" b="1" dirty="0" smtClean="0"/>
              <a:t>?</a:t>
            </a:r>
            <a:endParaRPr lang="en-US" sz="1800" b="1" dirty="0"/>
          </a:p>
          <a:p>
            <a:pPr lvl="1"/>
            <a:r>
              <a:rPr lang="en-US" sz="1800" dirty="0" err="1" smtClean="0"/>
              <a:t>Pode</a:t>
            </a:r>
            <a:r>
              <a:rPr lang="en-US" sz="1800" dirty="0" smtClean="0"/>
              <a:t> </a:t>
            </a:r>
            <a:r>
              <a:rPr lang="en-US" sz="1800" dirty="0" err="1" smtClean="0"/>
              <a:t>salvar</a:t>
            </a:r>
            <a:r>
              <a:rPr lang="en-US" sz="1800" dirty="0" smtClean="0"/>
              <a:t> </a:t>
            </a:r>
            <a:r>
              <a:rPr lang="en-US" sz="1800" dirty="0" err="1" smtClean="0"/>
              <a:t>muito</a:t>
            </a:r>
            <a:r>
              <a:rPr lang="en-US" sz="1800" dirty="0" smtClean="0"/>
              <a:t> tempo </a:t>
            </a:r>
            <a:r>
              <a:rPr lang="en-US" sz="1800" dirty="0" err="1" smtClean="0"/>
              <a:t>em</a:t>
            </a:r>
            <a:r>
              <a:rPr lang="en-US" sz="1800" dirty="0" smtClean="0"/>
              <a:t> testes de </a:t>
            </a:r>
            <a:r>
              <a:rPr lang="en-US" sz="1800" dirty="0" err="1" smtClean="0"/>
              <a:t>consultas</a:t>
            </a:r>
            <a:r>
              <a:rPr lang="en-US" sz="1800" dirty="0" smtClean="0"/>
              <a:t> </a:t>
            </a:r>
            <a:r>
              <a:rPr lang="en-US" sz="1800" dirty="0" err="1" smtClean="0"/>
              <a:t>demoradas</a:t>
            </a:r>
            <a:endParaRPr lang="en-US" sz="1800" dirty="0"/>
          </a:p>
          <a:p>
            <a:pPr lvl="1"/>
            <a:r>
              <a:rPr lang="en-US" sz="1800" dirty="0" err="1" smtClean="0"/>
              <a:t>Permite</a:t>
            </a:r>
            <a:r>
              <a:rPr lang="en-US" sz="1800" dirty="0" smtClean="0"/>
              <a:t> </a:t>
            </a:r>
            <a:r>
              <a:rPr lang="en-US" sz="1800" dirty="0" err="1" smtClean="0"/>
              <a:t>uma</a:t>
            </a:r>
            <a:r>
              <a:rPr lang="en-US" sz="1800" dirty="0" smtClean="0"/>
              <a:t> </a:t>
            </a:r>
            <a:r>
              <a:rPr lang="en-US" sz="1800" dirty="0" err="1" smtClean="0"/>
              <a:t>analise</a:t>
            </a:r>
            <a:r>
              <a:rPr lang="en-US" sz="1800" dirty="0" smtClean="0"/>
              <a:t> dos </a:t>
            </a:r>
            <a:r>
              <a:rPr lang="en-US" sz="1800" dirty="0" err="1" smtClean="0"/>
              <a:t>planos</a:t>
            </a:r>
            <a:r>
              <a:rPr lang="en-US" sz="1800" dirty="0" smtClean="0"/>
              <a:t> logo </a:t>
            </a:r>
            <a:r>
              <a:rPr lang="en-US" sz="1800" dirty="0" err="1" smtClean="0"/>
              <a:t>após</a:t>
            </a:r>
            <a:r>
              <a:rPr lang="en-US" sz="1800" dirty="0" smtClean="0"/>
              <a:t> </a:t>
            </a:r>
            <a:r>
              <a:rPr lang="en-US" sz="1800" dirty="0" err="1" smtClean="0"/>
              <a:t>uma</a:t>
            </a:r>
            <a:r>
              <a:rPr lang="en-US" sz="1800" dirty="0" smtClean="0"/>
              <a:t> </a:t>
            </a:r>
            <a:r>
              <a:rPr lang="en-US" sz="1800" dirty="0" err="1" smtClean="0"/>
              <a:t>modificação</a:t>
            </a:r>
            <a:r>
              <a:rPr lang="en-US" sz="1800" dirty="0" smtClean="0"/>
              <a:t> </a:t>
            </a:r>
            <a:r>
              <a:rPr lang="en-US" sz="1800" dirty="0" err="1" smtClean="0"/>
              <a:t>na</a:t>
            </a:r>
            <a:r>
              <a:rPr lang="en-US" sz="1800" dirty="0" smtClean="0"/>
              <a:t> </a:t>
            </a:r>
            <a:r>
              <a:rPr lang="en-US" sz="1800" dirty="0" err="1" smtClean="0"/>
              <a:t>consulta</a:t>
            </a:r>
            <a:endParaRPr lang="en-US" sz="1800" dirty="0" smtClean="0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24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24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24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24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24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407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 smtClean="0"/>
              <a:t>Estimated </a:t>
            </a:r>
            <a:r>
              <a:rPr lang="en-US" sz="4000" dirty="0" err="1" smtClean="0"/>
              <a:t>vs</a:t>
            </a:r>
            <a:r>
              <a:rPr lang="en-US" sz="4000" dirty="0" smtClean="0"/>
              <a:t> Actual Plans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25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25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25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25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25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0"/>
            <a:ext cx="632845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070350"/>
            <a:ext cx="6483684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592044" y="1230868"/>
            <a:ext cx="581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Plano Estimado</a:t>
            </a:r>
            <a:r>
              <a:rPr lang="pt-BR" dirty="0" smtClean="0"/>
              <a:t>, 200 mil linhas da tabela de Pedidos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592044" y="3701018"/>
            <a:ext cx="2368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Plano Atual</a:t>
            </a:r>
            <a:r>
              <a:rPr lang="pt-BR" dirty="0" smtClean="0"/>
              <a:t>, 0 linhas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97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4000" dirty="0" err="1" smtClean="0"/>
              <a:t>Operadores</a:t>
            </a:r>
            <a:r>
              <a:rPr lang="en-US" sz="4000" dirty="0" smtClean="0"/>
              <a:t> (Operators </a:t>
            </a:r>
            <a:r>
              <a:rPr lang="en-US" sz="4000" dirty="0" err="1" smtClean="0"/>
              <a:t>ou</a:t>
            </a:r>
            <a:r>
              <a:rPr lang="en-US" sz="4000" dirty="0" smtClean="0"/>
              <a:t> Iterators)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Planos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formados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Operadores</a:t>
            </a:r>
            <a:endParaRPr lang="en-US" dirty="0" smtClean="0"/>
          </a:p>
          <a:p>
            <a:r>
              <a:rPr lang="en-US" dirty="0" err="1" smtClean="0"/>
              <a:t>Exemplo</a:t>
            </a:r>
            <a:r>
              <a:rPr lang="en-US" dirty="0" smtClean="0"/>
              <a:t> de </a:t>
            </a:r>
            <a:r>
              <a:rPr lang="en-US" dirty="0" err="1" smtClean="0"/>
              <a:t>Operadores</a:t>
            </a:r>
            <a:r>
              <a:rPr lang="en-US" dirty="0" smtClean="0"/>
              <a:t>:</a:t>
            </a:r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26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26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26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26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26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456097"/>
              </p:ext>
            </p:extLst>
          </p:nvPr>
        </p:nvGraphicFramePr>
        <p:xfrm>
          <a:off x="838200" y="2667000"/>
          <a:ext cx="6096000" cy="185420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b="1" i="1" dirty="0" err="1" smtClean="0"/>
                        <a:t>Seek</a:t>
                      </a:r>
                      <a:endParaRPr lang="pt-BR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i="1" dirty="0" err="1" smtClean="0"/>
                        <a:t>Scan</a:t>
                      </a:r>
                      <a:endParaRPr lang="pt-BR" b="1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b="1" i="1" dirty="0" err="1" smtClean="0"/>
                        <a:t>Joins</a:t>
                      </a:r>
                      <a:endParaRPr lang="pt-BR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i="1" dirty="0" err="1" smtClean="0"/>
                        <a:t>Aggregações</a:t>
                      </a:r>
                      <a:endParaRPr lang="pt-BR" b="1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b="1" i="1" dirty="0" err="1" smtClean="0"/>
                        <a:t>Sorts</a:t>
                      </a:r>
                      <a:endParaRPr lang="pt-BR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i="1" dirty="0" err="1" smtClean="0"/>
                        <a:t>Spools</a:t>
                      </a:r>
                      <a:endParaRPr lang="pt-BR" b="1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b="1" i="1" dirty="0" smtClean="0"/>
                        <a:t>TOP</a:t>
                      </a:r>
                      <a:endParaRPr lang="pt-BR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i="1" dirty="0" err="1" smtClean="0"/>
                        <a:t>Insert</a:t>
                      </a:r>
                      <a:endParaRPr lang="pt-BR" b="1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b="1" i="1" dirty="0" err="1" smtClean="0"/>
                        <a:t>Filter</a:t>
                      </a:r>
                      <a:endParaRPr lang="pt-BR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i="1" dirty="0" smtClean="0"/>
                        <a:t>...</a:t>
                      </a:r>
                      <a:endParaRPr lang="pt-BR" b="1" i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10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4000" dirty="0" err="1" smtClean="0"/>
              <a:t>Operadores</a:t>
            </a:r>
            <a:r>
              <a:rPr lang="en-US" sz="4000" dirty="0" smtClean="0"/>
              <a:t> (Operators </a:t>
            </a:r>
            <a:r>
              <a:rPr lang="en-US" sz="4000" dirty="0" err="1" smtClean="0"/>
              <a:t>ou</a:t>
            </a:r>
            <a:r>
              <a:rPr lang="en-US" sz="4000" dirty="0" smtClean="0"/>
              <a:t> Iterators)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z="2000" dirty="0" smtClean="0"/>
              <a:t>Operadores Lógicos</a:t>
            </a:r>
          </a:p>
          <a:p>
            <a:pPr lvl="1"/>
            <a:r>
              <a:rPr lang="pt-BR" sz="1600" dirty="0" smtClean="0"/>
              <a:t>Descreve conceitualmente a tarefa que será realizada</a:t>
            </a:r>
          </a:p>
          <a:p>
            <a:pPr lvl="1"/>
            <a:r>
              <a:rPr lang="pt-BR" sz="1600" dirty="0" smtClean="0"/>
              <a:t>Ex.: </a:t>
            </a:r>
            <a:r>
              <a:rPr lang="pt-BR" sz="1600" dirty="0" err="1" smtClean="0"/>
              <a:t>Right</a:t>
            </a:r>
            <a:r>
              <a:rPr lang="pt-BR" sz="1600" dirty="0" smtClean="0"/>
              <a:t> </a:t>
            </a:r>
            <a:r>
              <a:rPr lang="pt-BR" sz="1600" dirty="0" err="1" smtClean="0"/>
              <a:t>Outer</a:t>
            </a:r>
            <a:r>
              <a:rPr lang="pt-BR" sz="1600" dirty="0" smtClean="0"/>
              <a:t> </a:t>
            </a:r>
            <a:r>
              <a:rPr lang="pt-BR" sz="1600" dirty="0" err="1" smtClean="0"/>
              <a:t>Join</a:t>
            </a:r>
            <a:r>
              <a:rPr lang="pt-BR" sz="1600" dirty="0" smtClean="0"/>
              <a:t> e </a:t>
            </a:r>
            <a:r>
              <a:rPr lang="pt-BR" sz="1600" dirty="0" err="1" smtClean="0"/>
              <a:t>Aggregate</a:t>
            </a:r>
            <a:endParaRPr lang="pt-BR" sz="1600" dirty="0" smtClean="0"/>
          </a:p>
          <a:p>
            <a:r>
              <a:rPr lang="pt-BR" sz="2000" dirty="0" smtClean="0"/>
              <a:t>Operadores Físicos</a:t>
            </a:r>
          </a:p>
          <a:p>
            <a:pPr lvl="1"/>
            <a:r>
              <a:rPr lang="pt-BR" sz="1600" dirty="0" smtClean="0"/>
              <a:t>Operação física descrita no operadores lógicos</a:t>
            </a:r>
          </a:p>
          <a:p>
            <a:pPr lvl="1"/>
            <a:r>
              <a:rPr lang="pt-BR" sz="1600" dirty="0" smtClean="0"/>
              <a:t>Ex.: </a:t>
            </a:r>
            <a:r>
              <a:rPr lang="pt-BR" sz="1600" dirty="0" err="1" smtClean="0"/>
              <a:t>Hash</a:t>
            </a:r>
            <a:r>
              <a:rPr lang="pt-BR" sz="1600" dirty="0" smtClean="0"/>
              <a:t> Match e </a:t>
            </a:r>
            <a:r>
              <a:rPr lang="pt-BR" sz="1600" dirty="0" err="1" smtClean="0"/>
              <a:t>Stream</a:t>
            </a:r>
            <a:r>
              <a:rPr lang="pt-BR" sz="1600" dirty="0" smtClean="0"/>
              <a:t> </a:t>
            </a:r>
            <a:r>
              <a:rPr lang="pt-BR" sz="1600" dirty="0" err="1" smtClean="0"/>
              <a:t>Aggregate</a:t>
            </a:r>
            <a:endParaRPr lang="pt-BR" sz="1600" dirty="0" smtClean="0"/>
          </a:p>
          <a:p>
            <a:r>
              <a:rPr lang="pt-BR" sz="2000" dirty="0" smtClean="0"/>
              <a:t>Operadores </a:t>
            </a:r>
            <a:r>
              <a:rPr lang="pt-BR" sz="2000" dirty="0"/>
              <a:t>do tipo </a:t>
            </a:r>
            <a:r>
              <a:rPr lang="pt-BR" sz="2000" dirty="0" smtClean="0"/>
              <a:t>“</a:t>
            </a:r>
            <a:r>
              <a:rPr lang="pt-BR" sz="2000" dirty="0" err="1" smtClean="0"/>
              <a:t>NonBlocking</a:t>
            </a:r>
            <a:r>
              <a:rPr lang="pt-BR" sz="2000" dirty="0" smtClean="0"/>
              <a:t>”</a:t>
            </a:r>
          </a:p>
          <a:p>
            <a:pPr lvl="1"/>
            <a:r>
              <a:rPr lang="pt-BR" sz="1600" dirty="0" smtClean="0"/>
              <a:t>Lê, processa e já retorna a linha para o próximo operador</a:t>
            </a:r>
          </a:p>
          <a:p>
            <a:pPr lvl="1"/>
            <a:r>
              <a:rPr lang="pt-BR" sz="1600" dirty="0" smtClean="0"/>
              <a:t>Ex.: </a:t>
            </a:r>
            <a:r>
              <a:rPr lang="pt-BR" sz="1600" dirty="0" err="1" smtClean="0"/>
              <a:t>Nested</a:t>
            </a:r>
            <a:r>
              <a:rPr lang="pt-BR" sz="1600" dirty="0" smtClean="0"/>
              <a:t> Loop ou </a:t>
            </a:r>
            <a:r>
              <a:rPr lang="pt-BR" sz="1600" dirty="0" err="1" smtClean="0"/>
              <a:t>Lazy</a:t>
            </a:r>
            <a:r>
              <a:rPr lang="pt-BR" sz="1600" dirty="0" smtClean="0"/>
              <a:t> </a:t>
            </a:r>
            <a:r>
              <a:rPr lang="pt-BR" sz="1600" dirty="0" err="1" smtClean="0"/>
              <a:t>Spool</a:t>
            </a:r>
            <a:endParaRPr lang="pt-BR" sz="1600" dirty="0" smtClean="0"/>
          </a:p>
          <a:p>
            <a:r>
              <a:rPr lang="pt-BR" sz="2000" dirty="0" smtClean="0"/>
              <a:t>Operadores do tipo “</a:t>
            </a:r>
            <a:r>
              <a:rPr lang="pt-BR" sz="2000" dirty="0" err="1" smtClean="0"/>
              <a:t>Blocking</a:t>
            </a:r>
            <a:r>
              <a:rPr lang="pt-BR" sz="2000" dirty="0" smtClean="0"/>
              <a:t>” ou “Stop </a:t>
            </a:r>
            <a:r>
              <a:rPr lang="pt-BR" sz="2000" dirty="0" err="1" smtClean="0"/>
              <a:t>and</a:t>
            </a:r>
            <a:r>
              <a:rPr lang="pt-BR" sz="2000" dirty="0" smtClean="0"/>
              <a:t> Go”</a:t>
            </a:r>
            <a:endParaRPr lang="pt-BR" sz="2000" dirty="0"/>
          </a:p>
          <a:p>
            <a:pPr lvl="1"/>
            <a:r>
              <a:rPr lang="en-US" sz="1600" dirty="0" err="1" smtClean="0"/>
              <a:t>Podem</a:t>
            </a:r>
            <a:r>
              <a:rPr lang="en-US" sz="1600" dirty="0" smtClean="0"/>
              <a:t> </a:t>
            </a:r>
            <a:r>
              <a:rPr lang="en-US" sz="1600" dirty="0" err="1" smtClean="0"/>
              <a:t>afetar</a:t>
            </a:r>
            <a:r>
              <a:rPr lang="en-US" sz="1600" dirty="0" smtClean="0"/>
              <a:t> a performance de </a:t>
            </a:r>
            <a:r>
              <a:rPr lang="en-US" sz="1600" dirty="0" err="1" smtClean="0"/>
              <a:t>consultas</a:t>
            </a:r>
            <a:r>
              <a:rPr lang="en-US" sz="1600" dirty="0" smtClean="0"/>
              <a:t> com TOP </a:t>
            </a:r>
            <a:r>
              <a:rPr lang="en-US" sz="1600" dirty="0" err="1" smtClean="0"/>
              <a:t>ou</a:t>
            </a:r>
            <a:r>
              <a:rPr lang="en-US" sz="1600" dirty="0" smtClean="0"/>
              <a:t> FAST N </a:t>
            </a:r>
            <a:r>
              <a:rPr lang="en-US" sz="1600" dirty="0" err="1" smtClean="0"/>
              <a:t>ou</a:t>
            </a:r>
            <a:r>
              <a:rPr lang="en-US" sz="1600" dirty="0" smtClean="0"/>
              <a:t> EXISTS.</a:t>
            </a:r>
          </a:p>
          <a:p>
            <a:pPr lvl="1"/>
            <a:r>
              <a:rPr lang="pt-BR" sz="1600" dirty="0" smtClean="0"/>
              <a:t>Ex.: </a:t>
            </a:r>
            <a:r>
              <a:rPr lang="pt-BR" sz="1600" dirty="0" err="1" smtClean="0"/>
              <a:t>Sort</a:t>
            </a:r>
            <a:r>
              <a:rPr lang="pt-BR" sz="1600" dirty="0" smtClean="0"/>
              <a:t> ou </a:t>
            </a:r>
            <a:r>
              <a:rPr lang="pt-BR" sz="1600" dirty="0" err="1" smtClean="0"/>
              <a:t>Eager</a:t>
            </a:r>
            <a:r>
              <a:rPr lang="pt-BR" sz="1600" dirty="0" smtClean="0"/>
              <a:t> </a:t>
            </a:r>
            <a:r>
              <a:rPr lang="pt-BR" sz="1600" dirty="0" err="1" smtClean="0"/>
              <a:t>Spool</a:t>
            </a:r>
            <a:endParaRPr lang="pt-BR" sz="1600" dirty="0" smtClean="0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27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27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27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27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27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59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4000" dirty="0" err="1" smtClean="0"/>
              <a:t>Operadores</a:t>
            </a:r>
            <a:r>
              <a:rPr lang="en-US" sz="4000" dirty="0" smtClean="0"/>
              <a:t> (Operators </a:t>
            </a:r>
            <a:r>
              <a:rPr lang="en-US" sz="4000" dirty="0" err="1" smtClean="0"/>
              <a:t>ou</a:t>
            </a:r>
            <a:r>
              <a:rPr lang="en-US" sz="4000" dirty="0" smtClean="0"/>
              <a:t> Iterators)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Propriedades</a:t>
            </a:r>
            <a:r>
              <a:rPr lang="en-US" sz="2000" dirty="0" smtClean="0"/>
              <a:t> dos </a:t>
            </a:r>
            <a:r>
              <a:rPr lang="en-US" sz="2000" dirty="0" err="1" smtClean="0"/>
              <a:t>Operadores</a:t>
            </a:r>
            <a:r>
              <a:rPr lang="en-US" sz="2000" dirty="0" smtClean="0"/>
              <a:t>:</a:t>
            </a:r>
          </a:p>
          <a:p>
            <a:endParaRPr lang="pt-BR" sz="1600" dirty="0" smtClean="0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28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28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28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28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28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095" y="1752600"/>
            <a:ext cx="2896705" cy="474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825" y="1752600"/>
            <a:ext cx="2872903" cy="4899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92941"/>
            <a:ext cx="287655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013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4000" dirty="0" err="1" smtClean="0"/>
              <a:t>Operadores</a:t>
            </a:r>
            <a:r>
              <a:rPr lang="en-US" sz="4000" dirty="0" smtClean="0"/>
              <a:t> (Operators </a:t>
            </a:r>
            <a:r>
              <a:rPr lang="en-US" sz="4000" dirty="0" err="1" smtClean="0"/>
              <a:t>ou</a:t>
            </a:r>
            <a:r>
              <a:rPr lang="en-US" sz="4000" dirty="0" smtClean="0"/>
              <a:t> Iterators)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Propriedades</a:t>
            </a:r>
            <a:r>
              <a:rPr lang="en-US" sz="2000" dirty="0" smtClean="0"/>
              <a:t> dos </a:t>
            </a:r>
            <a:r>
              <a:rPr lang="en-US" sz="2000" dirty="0" err="1" smtClean="0"/>
              <a:t>Operadores</a:t>
            </a:r>
            <a:r>
              <a:rPr lang="en-US" sz="2000" dirty="0" smtClean="0"/>
              <a:t>:</a:t>
            </a:r>
          </a:p>
          <a:p>
            <a:endParaRPr lang="pt-BR" sz="1600" dirty="0" smtClean="0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29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29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29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29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29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002924"/>
              </p:ext>
            </p:extLst>
          </p:nvPr>
        </p:nvGraphicFramePr>
        <p:xfrm>
          <a:off x="685800" y="1905000"/>
          <a:ext cx="7772400" cy="427937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302933"/>
                <a:gridCol w="5469467"/>
              </a:tblGrid>
              <a:tr h="492854">
                <a:tc>
                  <a:txBody>
                    <a:bodyPr/>
                    <a:lstStyle/>
                    <a:p>
                      <a:r>
                        <a:rPr lang="pt-BR" sz="1600" noProof="0" dirty="0" err="1" smtClean="0"/>
                        <a:t>Estimated</a:t>
                      </a:r>
                      <a:r>
                        <a:rPr lang="pt-BR" sz="1600" noProof="0" dirty="0" smtClean="0"/>
                        <a:t> CPU </a:t>
                      </a:r>
                      <a:r>
                        <a:rPr lang="pt-BR" sz="1600" noProof="0" dirty="0" err="1" smtClean="0"/>
                        <a:t>Cost</a:t>
                      </a:r>
                      <a:endParaRPr lang="pt-BR" sz="1600" noProof="0" dirty="0"/>
                    </a:p>
                  </a:txBody>
                  <a:tcPr marL="32411" marR="32411" marT="16206" marB="16206" anchor="ctr"/>
                </a:tc>
                <a:tc>
                  <a:txBody>
                    <a:bodyPr/>
                    <a:lstStyle/>
                    <a:p>
                      <a:r>
                        <a:rPr lang="pt-BR" sz="1600" noProof="0" smtClean="0"/>
                        <a:t>Custo de uso de CPU pelo operador. Este número deve ser o menor possível.</a:t>
                      </a:r>
                      <a:endParaRPr lang="pt-BR" sz="1600" noProof="0"/>
                    </a:p>
                  </a:txBody>
                  <a:tcPr marL="32411" marR="32411" marT="16206" marB="16206" anchor="ctr"/>
                </a:tc>
              </a:tr>
              <a:tr h="723924">
                <a:tc>
                  <a:txBody>
                    <a:bodyPr/>
                    <a:lstStyle/>
                    <a:p>
                      <a:r>
                        <a:rPr lang="pt-BR" sz="1600" noProof="0" smtClean="0"/>
                        <a:t>Estimated I/O Cost</a:t>
                      </a:r>
                      <a:endParaRPr lang="pt-BR" sz="1600" noProof="0"/>
                    </a:p>
                  </a:txBody>
                  <a:tcPr marL="32411" marR="32411" marT="16206" marB="16206" anchor="ctr"/>
                </a:tc>
                <a:tc>
                  <a:txBody>
                    <a:bodyPr/>
                    <a:lstStyle/>
                    <a:p>
                      <a:r>
                        <a:rPr lang="pt-BR" sz="1600" noProof="0" smtClean="0"/>
                        <a:t>Custo de toda atividade de I/O realizada pelo operador. Este número deve ser o menor possível.</a:t>
                      </a:r>
                      <a:endParaRPr lang="pt-BR" sz="1600" noProof="0"/>
                    </a:p>
                  </a:txBody>
                  <a:tcPr marL="32411" marR="32411" marT="16206" marB="16206" anchor="ctr"/>
                </a:tc>
              </a:tr>
              <a:tr h="954994">
                <a:tc>
                  <a:txBody>
                    <a:bodyPr/>
                    <a:lstStyle/>
                    <a:p>
                      <a:r>
                        <a:rPr lang="pt-BR" sz="1600" noProof="0" smtClean="0"/>
                        <a:t>Estimated Operator Cost</a:t>
                      </a:r>
                      <a:endParaRPr lang="pt-BR" sz="1600" noProof="0"/>
                    </a:p>
                  </a:txBody>
                  <a:tcPr marL="32411" marR="32411" marT="16206" marB="16206" anchor="ctr"/>
                </a:tc>
                <a:tc>
                  <a:txBody>
                    <a:bodyPr/>
                    <a:lstStyle/>
                    <a:p>
                      <a:r>
                        <a:rPr lang="pt-BR" sz="1600" noProof="0" dirty="0" smtClean="0"/>
                        <a:t>Custo para o otimizador</a:t>
                      </a:r>
                      <a:r>
                        <a:rPr lang="pt-BR" sz="1600" baseline="0" noProof="0" dirty="0" smtClean="0"/>
                        <a:t> de consultas executar esta operação. Mostra entre parênteses o percentual total de custo do operador em relação a todo o plano.</a:t>
                      </a:r>
                      <a:endParaRPr lang="pt-BR" sz="1600" noProof="0" dirty="0"/>
                    </a:p>
                  </a:txBody>
                  <a:tcPr marL="32411" marR="32411" marT="16206" marB="16206" anchor="ctr"/>
                </a:tc>
              </a:tr>
              <a:tr h="492854">
                <a:tc>
                  <a:txBody>
                    <a:bodyPr/>
                    <a:lstStyle/>
                    <a:p>
                      <a:r>
                        <a:rPr lang="pt-BR" sz="1600" noProof="0" smtClean="0"/>
                        <a:t>Estimated Number of Executions</a:t>
                      </a:r>
                      <a:endParaRPr lang="pt-BR" sz="1600" noProof="0"/>
                    </a:p>
                  </a:txBody>
                  <a:tcPr marL="32411" marR="32411" marT="16206" marB="16206" anchor="ctr"/>
                </a:tc>
                <a:tc>
                  <a:txBody>
                    <a:bodyPr/>
                    <a:lstStyle/>
                    <a:p>
                      <a:r>
                        <a:rPr lang="pt-BR" sz="1600" noProof="0" smtClean="0"/>
                        <a:t>Estimativa de número de vezes que o operador</a:t>
                      </a:r>
                      <a:r>
                        <a:rPr lang="pt-BR" sz="1600" baseline="0" noProof="0" smtClean="0"/>
                        <a:t> será executado no plano.</a:t>
                      </a:r>
                      <a:endParaRPr lang="pt-BR" sz="1600" noProof="0"/>
                    </a:p>
                  </a:txBody>
                  <a:tcPr marL="32411" marR="32411" marT="16206" marB="16206" anchor="ctr"/>
                </a:tc>
              </a:tr>
              <a:tr h="492854">
                <a:tc>
                  <a:txBody>
                    <a:bodyPr/>
                    <a:lstStyle/>
                    <a:p>
                      <a:r>
                        <a:rPr lang="pt-BR" sz="1600" noProof="0" smtClean="0"/>
                        <a:t>Estimated Number of Rows</a:t>
                      </a:r>
                      <a:endParaRPr lang="pt-BR" sz="1600" noProof="0"/>
                    </a:p>
                  </a:txBody>
                  <a:tcPr marL="32411" marR="32411" marT="16206" marB="16206" anchor="ctr"/>
                </a:tc>
                <a:tc>
                  <a:txBody>
                    <a:bodyPr/>
                    <a:lstStyle/>
                    <a:p>
                      <a:r>
                        <a:rPr lang="pt-BR" sz="1600" noProof="0" smtClean="0"/>
                        <a:t>Estimativa do</a:t>
                      </a:r>
                      <a:r>
                        <a:rPr lang="pt-BR" sz="1600" baseline="0" noProof="0" smtClean="0"/>
                        <a:t> número de linhas que o operador irá retornar.</a:t>
                      </a:r>
                      <a:endParaRPr lang="pt-BR" sz="1600" noProof="0"/>
                    </a:p>
                  </a:txBody>
                  <a:tcPr marL="32411" marR="32411" marT="16206" marB="16206" anchor="ctr"/>
                </a:tc>
              </a:tr>
              <a:tr h="492854">
                <a:tc>
                  <a:txBody>
                    <a:bodyPr/>
                    <a:lstStyle/>
                    <a:p>
                      <a:r>
                        <a:rPr lang="pt-BR" sz="1600" noProof="0" smtClean="0"/>
                        <a:t>Estimated Row Size</a:t>
                      </a:r>
                      <a:endParaRPr lang="pt-BR" sz="1600" noProof="0"/>
                    </a:p>
                  </a:txBody>
                  <a:tcPr marL="32411" marR="32411" marT="16206" marB="16206" anchor="ctr"/>
                </a:tc>
                <a:tc>
                  <a:txBody>
                    <a:bodyPr/>
                    <a:lstStyle/>
                    <a:p>
                      <a:r>
                        <a:rPr lang="pt-BR" sz="1600" noProof="0" smtClean="0"/>
                        <a:t>Média estimada do</a:t>
                      </a:r>
                      <a:r>
                        <a:rPr lang="pt-BR" sz="1600" baseline="0" noProof="0" smtClean="0"/>
                        <a:t> tamanho de cada linha (em bytes) lida pelo operador.</a:t>
                      </a:r>
                      <a:endParaRPr lang="pt-BR" sz="1600" noProof="0"/>
                    </a:p>
                  </a:txBody>
                  <a:tcPr marL="32411" marR="32411" marT="16206" marB="16206" anchor="ctr"/>
                </a:tc>
              </a:tr>
              <a:tr h="492854">
                <a:tc>
                  <a:txBody>
                    <a:bodyPr/>
                    <a:lstStyle/>
                    <a:p>
                      <a:r>
                        <a:rPr lang="pt-BR" sz="1600" noProof="0" smtClean="0"/>
                        <a:t>Estimated SubTree Cost</a:t>
                      </a:r>
                      <a:endParaRPr lang="pt-BR" sz="1600" noProof="0"/>
                    </a:p>
                  </a:txBody>
                  <a:tcPr marL="32411" marR="32411" marT="16206" marB="16206" anchor="ctr"/>
                </a:tc>
                <a:tc>
                  <a:txBody>
                    <a:bodyPr/>
                    <a:lstStyle/>
                    <a:p>
                      <a:r>
                        <a:rPr lang="pt-BR" sz="1600" noProof="0" dirty="0" smtClean="0"/>
                        <a:t>Soma do custo de todos os operadores executados antes deste operador.</a:t>
                      </a:r>
                      <a:endParaRPr lang="pt-BR" sz="1600" noProof="0" dirty="0"/>
                    </a:p>
                  </a:txBody>
                  <a:tcPr marL="32411" marR="32411" marT="16206" marB="16206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864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>
          <a:xfrm>
            <a:off x="357188" y="1428750"/>
            <a:ext cx="8358187" cy="5096594"/>
          </a:xfrm>
        </p:spPr>
        <p:txBody>
          <a:bodyPr>
            <a:normAutofit/>
          </a:bodyPr>
          <a:lstStyle/>
          <a:p>
            <a:r>
              <a:rPr lang="en-US" dirty="0" err="1" smtClean="0"/>
              <a:t>Processo</a:t>
            </a:r>
            <a:r>
              <a:rPr lang="en-US" dirty="0" smtClean="0"/>
              <a:t> de </a:t>
            </a:r>
            <a:r>
              <a:rPr lang="en-US" dirty="0" err="1" smtClean="0"/>
              <a:t>otimização</a:t>
            </a:r>
            <a:endParaRPr lang="pt-BR" dirty="0" smtClean="0"/>
          </a:p>
          <a:p>
            <a:r>
              <a:rPr lang="pt-BR" dirty="0" smtClean="0"/>
              <a:t>Overview Planos </a:t>
            </a:r>
            <a:r>
              <a:rPr lang="pt-BR" dirty="0"/>
              <a:t>Execução</a:t>
            </a:r>
          </a:p>
          <a:p>
            <a:r>
              <a:rPr lang="pt-BR" dirty="0" err="1" smtClean="0"/>
              <a:t>Baseline</a:t>
            </a:r>
            <a:endParaRPr lang="pt-BR" dirty="0" smtClean="0"/>
          </a:p>
          <a:p>
            <a:pPr lvl="1"/>
            <a:r>
              <a:rPr lang="en-US" dirty="0" smtClean="0"/>
              <a:t>Profiler e </a:t>
            </a:r>
            <a:r>
              <a:rPr lang="en-US" dirty="0" err="1" smtClean="0"/>
              <a:t>ClearTrace</a:t>
            </a:r>
            <a:endParaRPr lang="pt-BR" dirty="0"/>
          </a:p>
          <a:p>
            <a:pPr lvl="1"/>
            <a:r>
              <a:rPr lang="pt-BR" dirty="0" smtClean="0"/>
              <a:t>Monitorando </a:t>
            </a:r>
            <a:r>
              <a:rPr lang="pt-BR" dirty="0"/>
              <a:t>I/O, CPU e </a:t>
            </a:r>
            <a:r>
              <a:rPr lang="pt-BR" dirty="0" smtClean="0"/>
              <a:t>Memória</a:t>
            </a:r>
            <a:endParaRPr lang="pt-BR" dirty="0"/>
          </a:p>
          <a:p>
            <a:r>
              <a:rPr lang="pt-BR" dirty="0" smtClean="0"/>
              <a:t>Esperas </a:t>
            </a:r>
            <a:r>
              <a:rPr lang="pt-BR" dirty="0"/>
              <a:t>(</a:t>
            </a:r>
            <a:r>
              <a:rPr lang="pt-BR" dirty="0" err="1"/>
              <a:t>waits</a:t>
            </a:r>
            <a:r>
              <a:rPr lang="pt-BR" dirty="0"/>
              <a:t>) e </a:t>
            </a:r>
            <a:r>
              <a:rPr lang="pt-BR" dirty="0" err="1" smtClean="0"/>
              <a:t>xEvents</a:t>
            </a:r>
            <a:endParaRPr lang="pt-BR" dirty="0"/>
          </a:p>
          <a:p>
            <a:r>
              <a:rPr lang="pt-BR" dirty="0" smtClean="0"/>
              <a:t>Debug </a:t>
            </a:r>
            <a:r>
              <a:rPr lang="pt-BR" dirty="0"/>
              <a:t>e tratamento de exceções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4000" dirty="0" err="1" smtClean="0"/>
              <a:t>Operadores</a:t>
            </a:r>
            <a:r>
              <a:rPr lang="en-US" sz="4000" dirty="0" smtClean="0"/>
              <a:t> (Operators </a:t>
            </a:r>
            <a:r>
              <a:rPr lang="en-US" sz="4000" dirty="0" err="1" smtClean="0"/>
              <a:t>ou</a:t>
            </a:r>
            <a:r>
              <a:rPr lang="en-US" sz="4000" dirty="0" smtClean="0"/>
              <a:t> Iterators)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000" smtClean="0"/>
              <a:t>O que significa este número Cost ?</a:t>
            </a:r>
          </a:p>
          <a:p>
            <a:pPr marL="0" indent="0">
              <a:buNone/>
            </a:pPr>
            <a:endParaRPr lang="pt-BR" sz="2000" smtClean="0"/>
          </a:p>
          <a:p>
            <a:r>
              <a:rPr lang="pt-BR" sz="2000" smtClean="0"/>
              <a:t>Em nossas máquinas o número não representa milisegundos ou segundos. É apenas um número para comparação entre os planos e medir o custo dos operadores</a:t>
            </a:r>
          </a:p>
          <a:p>
            <a:r>
              <a:rPr lang="pt-BR" sz="2000" smtClean="0"/>
              <a:t>Benchmark criado provavelmente </a:t>
            </a:r>
          </a:p>
          <a:p>
            <a:pPr marL="0" indent="0">
              <a:buNone/>
            </a:pPr>
            <a:r>
              <a:rPr lang="pt-BR" sz="2000" smtClean="0"/>
              <a:t>     no SQL Server 7.0</a:t>
            </a:r>
          </a:p>
          <a:p>
            <a:r>
              <a:rPr lang="pt-BR" sz="2000" smtClean="0"/>
              <a:t>Na máquina do Nick isso representa </a:t>
            </a:r>
          </a:p>
          <a:p>
            <a:pPr marL="0" indent="0">
              <a:buNone/>
            </a:pPr>
            <a:r>
              <a:rPr lang="pt-BR" sz="2000" smtClean="0"/>
              <a:t>     segundos</a:t>
            </a:r>
          </a:p>
          <a:p>
            <a:r>
              <a:rPr lang="pt-BR" sz="2000" smtClean="0"/>
              <a:t>O que rodava na máquina dele em 1 </a:t>
            </a:r>
          </a:p>
          <a:p>
            <a:pPr marL="0" indent="0">
              <a:buNone/>
            </a:pPr>
            <a:r>
              <a:rPr lang="pt-BR" sz="2000" smtClean="0"/>
              <a:t>     segundo roda em nossa máquina em </a:t>
            </a:r>
          </a:p>
          <a:p>
            <a:pPr marL="0" indent="0">
              <a:buNone/>
            </a:pPr>
            <a:r>
              <a:rPr lang="pt-BR" sz="2000" smtClean="0"/>
              <a:t>     0.000...</a:t>
            </a:r>
          </a:p>
          <a:p>
            <a:endParaRPr lang="pt-BR" sz="1600" smtClean="0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30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30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30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30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30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336005"/>
            <a:ext cx="20859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352800"/>
            <a:ext cx="287655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Conector de seta reta 2"/>
          <p:cNvCxnSpPr/>
          <p:nvPr/>
        </p:nvCxnSpPr>
        <p:spPr>
          <a:xfrm flipH="1">
            <a:off x="5362575" y="5181600"/>
            <a:ext cx="2790825" cy="53624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533400" y="6172200"/>
            <a:ext cx="54425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Fonte: </a:t>
            </a:r>
            <a:r>
              <a:rPr lang="pt-BR" sz="1200" dirty="0" smtClean="0"/>
              <a:t>Blog do MCM Christian Bolton</a:t>
            </a:r>
            <a:r>
              <a:rPr lang="pt-BR" sz="1200" dirty="0"/>
              <a:t>, confirmado por Craig </a:t>
            </a:r>
            <a:r>
              <a:rPr lang="pt-BR" sz="1200" dirty="0" err="1" smtClean="0"/>
              <a:t>Freedman</a:t>
            </a:r>
            <a:r>
              <a:rPr lang="pt-BR" sz="1200" dirty="0" smtClean="0"/>
              <a:t> MS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77300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 smtClean="0"/>
              <a:t>Plano de </a:t>
            </a:r>
            <a:r>
              <a:rPr lang="en-US" sz="4000" dirty="0" err="1" smtClean="0"/>
              <a:t>Execução</a:t>
            </a:r>
            <a:r>
              <a:rPr lang="en-US" sz="4000" dirty="0" smtClean="0"/>
              <a:t> - </a:t>
            </a:r>
            <a:r>
              <a:rPr lang="en-US" sz="4000" dirty="0" err="1" smtClean="0"/>
              <a:t>Setas</a:t>
            </a:r>
            <a:endParaRPr lang="en-US" sz="4000" dirty="0" smtClean="0"/>
          </a:p>
        </p:txBody>
      </p:sp>
      <p:sp>
        <p:nvSpPr>
          <p:cNvPr id="14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z="2000" dirty="0" smtClean="0"/>
              <a:t>Analisar a espessura das setas</a:t>
            </a:r>
          </a:p>
          <a:p>
            <a:r>
              <a:rPr lang="pt-BR" sz="2000" dirty="0" smtClean="0"/>
              <a:t>Comparar os valores do plano estimado VS atual</a:t>
            </a:r>
          </a:p>
          <a:p>
            <a:endParaRPr lang="pt-BR" sz="1600" dirty="0" smtClean="0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31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31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31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31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31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4419600"/>
            <a:ext cx="834390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09825"/>
            <a:ext cx="853440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ector de seta reta 10"/>
          <p:cNvCxnSpPr/>
          <p:nvPr/>
        </p:nvCxnSpPr>
        <p:spPr>
          <a:xfrm flipH="1">
            <a:off x="4800600" y="2743200"/>
            <a:ext cx="1066800" cy="1066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endCxn id="26" idx="3"/>
          </p:cNvCxnSpPr>
          <p:nvPr/>
        </p:nvCxnSpPr>
        <p:spPr>
          <a:xfrm flipH="1">
            <a:off x="6013932" y="5257800"/>
            <a:ext cx="1453668" cy="762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1905000" y="3886200"/>
            <a:ext cx="5482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Consegue ver a diferença na espessura da seta? </a:t>
            </a:r>
            <a:r>
              <a:rPr lang="pt-BR" i="1" dirty="0" smtClean="0">
                <a:sym typeface="Wingdings" pitchFamily="2" charset="2"/>
              </a:rPr>
              <a:t></a:t>
            </a:r>
            <a:endParaRPr lang="pt-BR" i="1" dirty="0"/>
          </a:p>
        </p:txBody>
      </p:sp>
      <p:cxnSp>
        <p:nvCxnSpPr>
          <p:cNvPr id="22" name="Conector de seta reta 21"/>
          <p:cNvCxnSpPr/>
          <p:nvPr/>
        </p:nvCxnSpPr>
        <p:spPr>
          <a:xfrm>
            <a:off x="2743200" y="2846294"/>
            <a:ext cx="1905000" cy="96370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057400" y="5835134"/>
            <a:ext cx="3956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Estimativa um pouco equivocada! </a:t>
            </a:r>
            <a:r>
              <a:rPr lang="pt-BR" i="1" dirty="0" smtClean="0">
                <a:sym typeface="Wingdings" pitchFamily="2" charset="2"/>
              </a:rPr>
              <a:t>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416701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 err="1" smtClean="0"/>
              <a:t>Dicas</a:t>
            </a:r>
            <a:r>
              <a:rPr lang="en-US" sz="4000" dirty="0" smtClean="0"/>
              <a:t> – </a:t>
            </a:r>
            <a:r>
              <a:rPr lang="en-US" sz="4000" dirty="0" err="1" smtClean="0"/>
              <a:t>Comparar</a:t>
            </a:r>
            <a:r>
              <a:rPr lang="en-US" sz="4000" dirty="0" smtClean="0"/>
              <a:t> </a:t>
            </a:r>
            <a:r>
              <a:rPr lang="en-US" sz="4000" dirty="0" err="1" smtClean="0"/>
              <a:t>planos</a:t>
            </a:r>
            <a:endParaRPr lang="en-US" sz="4000" dirty="0" smtClean="0"/>
          </a:p>
        </p:txBody>
      </p:sp>
      <p:sp>
        <p:nvSpPr>
          <p:cNvPr id="14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z="2400" dirty="0" smtClean="0"/>
              <a:t>Comparar dois planos utilizando os percentuais das consultas</a:t>
            </a:r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32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32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32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32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32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49" y="2209800"/>
            <a:ext cx="8996363" cy="3916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651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 err="1" smtClean="0"/>
              <a:t>Dicas</a:t>
            </a:r>
            <a:r>
              <a:rPr lang="en-US" sz="4000" dirty="0" smtClean="0"/>
              <a:t> – </a:t>
            </a:r>
            <a:r>
              <a:rPr lang="en-US" sz="4000" dirty="0" err="1" smtClean="0"/>
              <a:t>Planos</a:t>
            </a:r>
            <a:r>
              <a:rPr lang="en-US" sz="4000" dirty="0" smtClean="0"/>
              <a:t> </a:t>
            </a:r>
            <a:r>
              <a:rPr lang="en-US" sz="4000" dirty="0" err="1" smtClean="0"/>
              <a:t>muito</a:t>
            </a:r>
            <a:r>
              <a:rPr lang="en-US" sz="4000" dirty="0" smtClean="0"/>
              <a:t> </a:t>
            </a:r>
            <a:r>
              <a:rPr lang="en-US" sz="4000" dirty="0" err="1" smtClean="0"/>
              <a:t>grandes</a:t>
            </a:r>
            <a:r>
              <a:rPr lang="en-US" sz="4000" dirty="0" smtClean="0"/>
              <a:t> - 1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Alguns planos simplesmente são ilegíveis com o modo estimado (CTRL-L)</a:t>
            </a:r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33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33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33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33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33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348880"/>
            <a:ext cx="8992415" cy="4046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559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 err="1" smtClean="0"/>
              <a:t>Dicas</a:t>
            </a:r>
            <a:r>
              <a:rPr lang="en-US" sz="4000" dirty="0" smtClean="0"/>
              <a:t> – </a:t>
            </a:r>
            <a:r>
              <a:rPr lang="en-US" sz="4000" dirty="0" err="1" smtClean="0"/>
              <a:t>Planos</a:t>
            </a:r>
            <a:r>
              <a:rPr lang="en-US" sz="4000" dirty="0" smtClean="0"/>
              <a:t> </a:t>
            </a:r>
            <a:r>
              <a:rPr lang="en-US" sz="4000" dirty="0" err="1" smtClean="0"/>
              <a:t>muito</a:t>
            </a:r>
            <a:r>
              <a:rPr lang="en-US" sz="4000" dirty="0" smtClean="0"/>
              <a:t> </a:t>
            </a:r>
            <a:r>
              <a:rPr lang="en-US" sz="4000" dirty="0" err="1" smtClean="0"/>
              <a:t>grandes</a:t>
            </a:r>
            <a:r>
              <a:rPr lang="en-US" sz="4000" dirty="0" smtClean="0"/>
              <a:t> - 2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57188" y="1160115"/>
            <a:ext cx="8358187" cy="4429125"/>
          </a:xfrm>
        </p:spPr>
        <p:txBody>
          <a:bodyPr>
            <a:normAutofit/>
          </a:bodyPr>
          <a:lstStyle/>
          <a:p>
            <a:r>
              <a:rPr lang="pt-BR" sz="2000" dirty="0" smtClean="0"/>
              <a:t>Ligar a geração do plano atual (CTRL-M)</a:t>
            </a:r>
          </a:p>
          <a:p>
            <a:r>
              <a:rPr lang="pt-BR" sz="2000" dirty="0" smtClean="0"/>
              <a:t>Cuidado para não travar o SSMS com muitos planos</a:t>
            </a:r>
          </a:p>
          <a:p>
            <a:r>
              <a:rPr lang="pt-BR" sz="2000" dirty="0" smtClean="0"/>
              <a:t>Alternativa para planos muito grandes é utilizar os eventos de captura do plano do  Profiler</a:t>
            </a:r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34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34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34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34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34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464" y="2667000"/>
            <a:ext cx="8667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5791200" y="2762934"/>
            <a:ext cx="2198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Clicar no botão ou</a:t>
            </a:r>
          </a:p>
          <a:p>
            <a:r>
              <a:rPr lang="pt-BR" dirty="0"/>
              <a:t>pressionar </a:t>
            </a:r>
            <a:r>
              <a:rPr lang="pt-BR" dirty="0" smtClean="0"/>
              <a:t>CTRL-M</a:t>
            </a:r>
            <a:endParaRPr lang="pt-BR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47950"/>
            <a:ext cx="38290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Conector de seta reta 14"/>
          <p:cNvCxnSpPr/>
          <p:nvPr/>
        </p:nvCxnSpPr>
        <p:spPr>
          <a:xfrm>
            <a:off x="2750747" y="2815750"/>
            <a:ext cx="2049853" cy="304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77" y="3662083"/>
            <a:ext cx="3949773" cy="241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043" y="3657600"/>
            <a:ext cx="4194204" cy="241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295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 err="1" smtClean="0"/>
              <a:t>Dicas</a:t>
            </a:r>
            <a:r>
              <a:rPr lang="en-US" sz="4000" dirty="0" smtClean="0"/>
              <a:t> – </a:t>
            </a:r>
            <a:r>
              <a:rPr lang="en-US" sz="4000" dirty="0" err="1" smtClean="0"/>
              <a:t>Planos</a:t>
            </a:r>
            <a:r>
              <a:rPr lang="en-US" sz="4000" dirty="0" smtClean="0"/>
              <a:t> </a:t>
            </a:r>
            <a:r>
              <a:rPr lang="en-US" sz="4000" dirty="0" err="1" smtClean="0"/>
              <a:t>Complexos</a:t>
            </a:r>
            <a:endParaRPr lang="en-US" sz="4000" dirty="0" smtClean="0"/>
          </a:p>
        </p:txBody>
      </p:sp>
      <p:sp>
        <p:nvSpPr>
          <p:cNvPr id="14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z="2000" dirty="0" smtClean="0"/>
              <a:t>Assim como existem planos ilegíveis. Existem aqueles impossíveis de ler.</a:t>
            </a:r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35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35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35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35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35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01532"/>
            <a:ext cx="8629090" cy="4142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6100167" y="5971401"/>
            <a:ext cx="244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Contribuição do MVP @</a:t>
            </a:r>
            <a:r>
              <a:rPr lang="pt-BR" sz="1200" dirty="0" err="1" smtClean="0"/>
              <a:t>Zavaschi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18682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44" y="357190"/>
            <a:ext cx="8461604" cy="714356"/>
          </a:xfrm>
        </p:spPr>
        <p:txBody>
          <a:bodyPr/>
          <a:lstStyle/>
          <a:p>
            <a:r>
              <a:rPr lang="en-US" dirty="0" err="1" smtClean="0"/>
              <a:t>BaseLine</a:t>
            </a:r>
            <a:r>
              <a:rPr lang="en-US" dirty="0" smtClean="0"/>
              <a:t> e </a:t>
            </a:r>
            <a:r>
              <a:rPr lang="en-US" dirty="0" err="1" smtClean="0"/>
              <a:t>Monitoramento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251520" y="1196752"/>
            <a:ext cx="8640960" cy="504056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Profiler</a:t>
            </a:r>
          </a:p>
          <a:p>
            <a:pPr lvl="1"/>
            <a:r>
              <a:rPr lang="en-US" dirty="0" smtClean="0"/>
              <a:t>Server Side Trace</a:t>
            </a:r>
          </a:p>
          <a:p>
            <a:pPr lvl="1"/>
            <a:r>
              <a:rPr lang="en-US" dirty="0" smtClean="0"/>
              <a:t>Default trace</a:t>
            </a:r>
          </a:p>
          <a:p>
            <a:r>
              <a:rPr lang="en-US" dirty="0" err="1" smtClean="0"/>
              <a:t>ClearTrace</a:t>
            </a:r>
            <a:endParaRPr lang="en-US" dirty="0" smtClean="0"/>
          </a:p>
          <a:p>
            <a:r>
              <a:rPr lang="en-US" dirty="0" smtClean="0"/>
              <a:t>Performance Monitor</a:t>
            </a:r>
          </a:p>
          <a:p>
            <a:pPr lvl="1"/>
            <a:r>
              <a:rPr lang="en-US" dirty="0" smtClean="0"/>
              <a:t>Excel</a:t>
            </a:r>
          </a:p>
          <a:p>
            <a:pPr lvl="1"/>
            <a:r>
              <a:rPr lang="en-US" dirty="0" err="1" smtClean="0"/>
              <a:t>Relog</a:t>
            </a:r>
            <a:endParaRPr lang="en-US" dirty="0" smtClean="0"/>
          </a:p>
          <a:p>
            <a:r>
              <a:rPr lang="en-US" dirty="0" smtClean="0"/>
              <a:t>DMVs</a:t>
            </a:r>
          </a:p>
          <a:p>
            <a:pPr lvl="1"/>
            <a:r>
              <a:rPr lang="pt-BR" dirty="0" err="1"/>
              <a:t>dm_db_index_usage_stats</a:t>
            </a:r>
            <a:endParaRPr lang="pt-BR" dirty="0"/>
          </a:p>
          <a:p>
            <a:pPr lvl="1"/>
            <a:r>
              <a:rPr lang="en-US" dirty="0" err="1" smtClean="0"/>
              <a:t>sys.dm_io_virtual_file_stats</a:t>
            </a:r>
            <a:endParaRPr lang="en-US" dirty="0" smtClean="0"/>
          </a:p>
          <a:p>
            <a:r>
              <a:rPr lang="en-US" dirty="0" smtClean="0"/>
              <a:t>Locks</a:t>
            </a:r>
          </a:p>
          <a:p>
            <a:pPr lvl="1"/>
            <a:r>
              <a:rPr lang="en-US" dirty="0" err="1" smtClean="0"/>
              <a:t>sp_whoisactive</a:t>
            </a:r>
            <a:r>
              <a:rPr lang="en-US" dirty="0" smtClean="0"/>
              <a:t> @</a:t>
            </a:r>
            <a:r>
              <a:rPr lang="en-US" dirty="0" err="1" smtClean="0"/>
              <a:t>Get_Locks</a:t>
            </a:r>
            <a:r>
              <a:rPr lang="en-US" dirty="0" smtClean="0"/>
              <a:t> = 1</a:t>
            </a:r>
          </a:p>
          <a:p>
            <a:pPr lvl="1"/>
            <a:r>
              <a:rPr lang="en-US" dirty="0" smtClean="0"/>
              <a:t>Blocked process report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96147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 smtClean="0"/>
              <a:t>Criação</a:t>
            </a:r>
            <a:r>
              <a:rPr lang="en-US" sz="3600" dirty="0" smtClean="0"/>
              <a:t> </a:t>
            </a:r>
            <a:r>
              <a:rPr lang="en-US" sz="3600" dirty="0" err="1" smtClean="0"/>
              <a:t>BaseLine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41811027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SQL Query Stress</a:t>
            </a:r>
            <a:br>
              <a:rPr lang="en-US" sz="3600" dirty="0" smtClean="0"/>
            </a:br>
            <a:r>
              <a:rPr lang="en-US" sz="3600" dirty="0" smtClean="0"/>
              <a:t>SQL Load Generator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6955471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Entenda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ler</a:t>
            </a:r>
            <a:r>
              <a:rPr lang="en-US" dirty="0" smtClean="0"/>
              <a:t> um </a:t>
            </a:r>
            <a:r>
              <a:rPr lang="en-US" dirty="0" err="1" smtClean="0"/>
              <a:t>plano</a:t>
            </a:r>
            <a:r>
              <a:rPr lang="en-US" dirty="0" smtClean="0"/>
              <a:t> de </a:t>
            </a:r>
            <a:r>
              <a:rPr lang="en-US" dirty="0" err="1" smtClean="0"/>
              <a:t>execução</a:t>
            </a:r>
            <a:r>
              <a:rPr lang="en-US" dirty="0" smtClean="0"/>
              <a:t>!</a:t>
            </a:r>
            <a:endParaRPr lang="pt-BR" dirty="0" smtClean="0"/>
          </a:p>
          <a:p>
            <a:r>
              <a:rPr lang="pt-BR" dirty="0" smtClean="0"/>
              <a:t>Conhecer as ferramentas que auxiliam no processo de </a:t>
            </a:r>
            <a:r>
              <a:rPr lang="pt-BR" dirty="0" err="1" smtClean="0"/>
              <a:t>tuning</a:t>
            </a:r>
            <a:endParaRPr lang="pt-BR" dirty="0" smtClean="0"/>
          </a:p>
          <a:p>
            <a:r>
              <a:rPr lang="en-US" dirty="0" err="1" smtClean="0"/>
              <a:t>Criar</a:t>
            </a:r>
            <a:r>
              <a:rPr lang="en-US" dirty="0" smtClean="0"/>
              <a:t> um baseline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ter</a:t>
            </a:r>
            <a:r>
              <a:rPr lang="en-US" dirty="0" smtClean="0"/>
              <a:t> </a:t>
            </a:r>
            <a:r>
              <a:rPr lang="en-US" dirty="0" err="1" smtClean="0"/>
              <a:t>onde</a:t>
            </a:r>
            <a:r>
              <a:rPr lang="en-US" dirty="0" smtClean="0"/>
              <a:t> se </a:t>
            </a:r>
            <a:r>
              <a:rPr lang="en-US" dirty="0" err="1" smtClean="0"/>
              <a:t>basear</a:t>
            </a:r>
            <a:endParaRPr lang="en-US" dirty="0" smtClean="0"/>
          </a:p>
          <a:p>
            <a:r>
              <a:rPr lang="en-US" dirty="0" smtClean="0"/>
              <a:t>Tuning pro-</a:t>
            </a:r>
            <a:r>
              <a:rPr lang="en-US" dirty="0" err="1" smtClean="0"/>
              <a:t>ativo</a:t>
            </a:r>
            <a:r>
              <a:rPr lang="en-US" dirty="0" smtClean="0"/>
              <a:t> é </a:t>
            </a:r>
            <a:r>
              <a:rPr lang="en-US" dirty="0" err="1" smtClean="0"/>
              <a:t>melhor</a:t>
            </a:r>
            <a:r>
              <a:rPr lang="en-US" dirty="0" smtClean="0"/>
              <a:t> e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valorizado</a:t>
            </a:r>
            <a:r>
              <a:rPr lang="en-US" dirty="0" smtClean="0"/>
              <a:t>.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espere</a:t>
            </a:r>
            <a:r>
              <a:rPr lang="en-US" smtClean="0"/>
              <a:t> o </a:t>
            </a:r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 smtClean="0"/>
              <a:t>chegar</a:t>
            </a:r>
            <a:endParaRPr lang="en-US" dirty="0" smtClean="0"/>
          </a:p>
          <a:p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 smtClean="0"/>
              <a:t>sempre</a:t>
            </a:r>
            <a:r>
              <a:rPr lang="en-US" dirty="0" smtClean="0"/>
              <a:t> o SQL Server é o </a:t>
            </a:r>
            <a:r>
              <a:rPr lang="en-US" dirty="0" err="1" smtClean="0"/>
              <a:t>culpado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Processo de otimização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>
          <a:xfrm>
            <a:off x="323528" y="1916832"/>
            <a:ext cx="8358187" cy="4464496"/>
          </a:xfrm>
        </p:spPr>
        <p:txBody>
          <a:bodyPr>
            <a:noAutofit/>
          </a:bodyPr>
          <a:lstStyle/>
          <a:p>
            <a:r>
              <a:rPr lang="en-US" sz="2800" dirty="0"/>
              <a:t>Como </a:t>
            </a:r>
            <a:r>
              <a:rPr lang="en-US" sz="2800" dirty="0" err="1"/>
              <a:t>identificar</a:t>
            </a:r>
            <a:r>
              <a:rPr lang="en-US" sz="2800" dirty="0"/>
              <a:t> </a:t>
            </a:r>
            <a:r>
              <a:rPr lang="en-US" sz="2800" dirty="0" err="1"/>
              <a:t>os</a:t>
            </a:r>
            <a:r>
              <a:rPr lang="en-US" sz="2800" dirty="0"/>
              <a:t> </a:t>
            </a:r>
            <a:r>
              <a:rPr lang="en-US" sz="2800" dirty="0" err="1" smtClean="0"/>
              <a:t>problemas</a:t>
            </a:r>
            <a:r>
              <a:rPr lang="en-US" sz="2800" dirty="0" smtClean="0"/>
              <a:t> </a:t>
            </a:r>
            <a:r>
              <a:rPr lang="en-US" sz="2800" dirty="0" err="1" smtClean="0"/>
              <a:t>atuais</a:t>
            </a:r>
            <a:r>
              <a:rPr lang="en-US" sz="2800" dirty="0" smtClean="0"/>
              <a:t>?</a:t>
            </a:r>
            <a:endParaRPr lang="en-US" sz="2800" dirty="0"/>
          </a:p>
          <a:p>
            <a:r>
              <a:rPr lang="en-US" sz="2800" dirty="0" err="1" smtClean="0"/>
              <a:t>Considerando</a:t>
            </a:r>
            <a:r>
              <a:rPr lang="en-US" sz="2800" dirty="0" smtClean="0"/>
              <a:t> </a:t>
            </a:r>
            <a:r>
              <a:rPr lang="en-US" sz="2800" dirty="0" err="1" smtClean="0"/>
              <a:t>todo</a:t>
            </a:r>
            <a:r>
              <a:rPr lang="en-US" sz="2800" dirty="0" smtClean="0"/>
              <a:t> o </a:t>
            </a:r>
            <a:r>
              <a:rPr lang="en-US" sz="2800" dirty="0" err="1" smtClean="0"/>
              <a:t>processo</a:t>
            </a:r>
            <a:r>
              <a:rPr lang="en-US" sz="2800" dirty="0" smtClean="0"/>
              <a:t>, </a:t>
            </a:r>
            <a:r>
              <a:rPr lang="en-US" sz="2800" dirty="0" err="1" smtClean="0"/>
              <a:t>qual</a:t>
            </a:r>
            <a:r>
              <a:rPr lang="en-US" sz="2800" dirty="0" smtClean="0"/>
              <a:t> é o </a:t>
            </a:r>
            <a:r>
              <a:rPr lang="en-US" sz="2800" dirty="0" err="1" smtClean="0"/>
              <a:t>percentual</a:t>
            </a:r>
            <a:r>
              <a:rPr lang="en-US" sz="2800" dirty="0" smtClean="0"/>
              <a:t> de tempo </a:t>
            </a:r>
            <a:r>
              <a:rPr lang="en-US" sz="2800" dirty="0" err="1" smtClean="0"/>
              <a:t>gasto</a:t>
            </a:r>
            <a:r>
              <a:rPr lang="en-US" sz="2800" dirty="0" smtClean="0"/>
              <a:t> </a:t>
            </a:r>
            <a:r>
              <a:rPr lang="en-US" sz="2800" dirty="0" err="1" smtClean="0"/>
              <a:t>pelo</a:t>
            </a:r>
            <a:r>
              <a:rPr lang="en-US" sz="2800" dirty="0" smtClean="0"/>
              <a:t> SQL Server?</a:t>
            </a:r>
          </a:p>
          <a:p>
            <a:r>
              <a:rPr lang="en-US" sz="2800" dirty="0" err="1" smtClean="0"/>
              <a:t>Qual</a:t>
            </a:r>
            <a:r>
              <a:rPr lang="en-US" sz="2800" dirty="0" smtClean="0"/>
              <a:t> </a:t>
            </a:r>
            <a:r>
              <a:rPr lang="en-US" sz="2800" dirty="0" err="1" smtClean="0"/>
              <a:t>procedimento</a:t>
            </a:r>
            <a:r>
              <a:rPr lang="en-US" sz="2800" dirty="0" smtClean="0"/>
              <a:t> </a:t>
            </a:r>
            <a:r>
              <a:rPr lang="en-US" sz="2800" dirty="0" err="1" smtClean="0"/>
              <a:t>devo</a:t>
            </a:r>
            <a:r>
              <a:rPr lang="en-US" sz="2800" dirty="0" smtClean="0"/>
              <a:t> </a:t>
            </a:r>
            <a:r>
              <a:rPr lang="en-US" sz="2800" dirty="0" err="1" smtClean="0"/>
              <a:t>otimizar</a:t>
            </a:r>
            <a:r>
              <a:rPr lang="en-US" sz="2800" dirty="0" smtClean="0"/>
              <a:t>?</a:t>
            </a:r>
          </a:p>
          <a:p>
            <a:r>
              <a:rPr lang="en-US" sz="2800" dirty="0" err="1" smtClean="0"/>
              <a:t>Isolar</a:t>
            </a:r>
            <a:r>
              <a:rPr lang="en-US" sz="2800" dirty="0" smtClean="0"/>
              <a:t> o </a:t>
            </a:r>
            <a:r>
              <a:rPr lang="en-US" sz="2800" dirty="0" err="1" smtClean="0"/>
              <a:t>problema</a:t>
            </a:r>
            <a:endParaRPr lang="en-US" sz="2800" dirty="0" smtClean="0"/>
          </a:p>
          <a:p>
            <a:r>
              <a:rPr lang="en-US" sz="2800" dirty="0" err="1" smtClean="0"/>
              <a:t>Criar</a:t>
            </a:r>
            <a:r>
              <a:rPr lang="en-US" sz="2800" dirty="0" smtClean="0"/>
              <a:t> </a:t>
            </a:r>
            <a:r>
              <a:rPr lang="en-US" sz="2800" dirty="0" err="1" smtClean="0"/>
              <a:t>ambiente</a:t>
            </a:r>
            <a:r>
              <a:rPr lang="en-US" sz="2800" dirty="0" smtClean="0"/>
              <a:t> de testes</a:t>
            </a:r>
          </a:p>
        </p:txBody>
      </p:sp>
    </p:spTree>
    <p:extLst>
      <p:ext uri="{BB962C8B-B14F-4D97-AF65-F5344CB8AC3E}">
        <p14:creationId xmlns:p14="http://schemas.microsoft.com/office/powerpoint/2010/main" val="276019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Processo de otimização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>
          <a:xfrm>
            <a:off x="323528" y="1196752"/>
            <a:ext cx="8358187" cy="5040560"/>
          </a:xfrm>
        </p:spPr>
        <p:txBody>
          <a:bodyPr>
            <a:noAutofit/>
          </a:bodyPr>
          <a:lstStyle/>
          <a:p>
            <a:r>
              <a:rPr lang="pt-BR" sz="2800" dirty="0" smtClean="0"/>
              <a:t>Várias peças nesse quebra-cabeça</a:t>
            </a:r>
          </a:p>
          <a:p>
            <a:pPr lvl="1"/>
            <a:r>
              <a:rPr lang="pt-BR" dirty="0" smtClean="0"/>
              <a:t>Sistema Operacional</a:t>
            </a:r>
          </a:p>
          <a:p>
            <a:pPr lvl="1"/>
            <a:r>
              <a:rPr lang="pt-BR" dirty="0" smtClean="0"/>
              <a:t>Hardware</a:t>
            </a:r>
          </a:p>
          <a:p>
            <a:pPr lvl="1"/>
            <a:r>
              <a:rPr lang="en-US" dirty="0" err="1" smtClean="0"/>
              <a:t>Modelagem</a:t>
            </a:r>
            <a:endParaRPr lang="pt-BR" dirty="0" smtClean="0"/>
          </a:p>
          <a:p>
            <a:pPr lvl="1"/>
            <a:r>
              <a:rPr lang="pt-BR" dirty="0" smtClean="0"/>
              <a:t>Plano de execução</a:t>
            </a:r>
          </a:p>
          <a:p>
            <a:pPr lvl="2"/>
            <a:r>
              <a:rPr lang="en-US" sz="2000" dirty="0" err="1" smtClean="0"/>
              <a:t>Recompilação</a:t>
            </a:r>
            <a:endParaRPr lang="en-US" sz="2000" dirty="0" smtClean="0"/>
          </a:p>
          <a:p>
            <a:pPr lvl="2"/>
            <a:r>
              <a:rPr lang="en-US" sz="2000" dirty="0" smtClean="0"/>
              <a:t>Plano </a:t>
            </a:r>
            <a:r>
              <a:rPr lang="en-US" sz="2000" dirty="0" err="1" smtClean="0"/>
              <a:t>ruim</a:t>
            </a:r>
            <a:endParaRPr lang="en-US" sz="2000" dirty="0" smtClean="0"/>
          </a:p>
          <a:p>
            <a:pPr lvl="2"/>
            <a:r>
              <a:rPr lang="en-US" sz="2000" dirty="0" smtClean="0"/>
              <a:t>…</a:t>
            </a:r>
            <a:endParaRPr lang="pt-BR" sz="2000" dirty="0" smtClean="0"/>
          </a:p>
          <a:p>
            <a:pPr lvl="1"/>
            <a:r>
              <a:rPr lang="pt-BR" dirty="0" smtClean="0"/>
              <a:t>Indexação</a:t>
            </a:r>
          </a:p>
          <a:p>
            <a:pPr lvl="1"/>
            <a:r>
              <a:rPr lang="en-US" dirty="0" err="1" smtClean="0"/>
              <a:t>Estatísticas</a:t>
            </a:r>
            <a:endParaRPr lang="en-US" dirty="0" smtClean="0"/>
          </a:p>
          <a:p>
            <a:pPr lvl="1"/>
            <a:r>
              <a:rPr lang="en-US" dirty="0" smtClean="0"/>
              <a:t>Blocks</a:t>
            </a:r>
          </a:p>
          <a:p>
            <a:pPr lvl="1"/>
            <a:r>
              <a:rPr lang="en-US" dirty="0" smtClean="0"/>
              <a:t>...</a:t>
            </a:r>
            <a:endParaRPr lang="pt-BR" dirty="0" smtClean="0"/>
          </a:p>
          <a:p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 smtClean="0"/>
              <a:t>Otimizador de </a:t>
            </a:r>
            <a:r>
              <a:rPr lang="en-US" sz="4000" dirty="0" err="1" smtClean="0"/>
              <a:t>Consultas</a:t>
            </a:r>
            <a:endParaRPr lang="en-US" sz="4000" dirty="0" smtClean="0"/>
          </a:p>
        </p:txBody>
      </p:sp>
      <p:sp>
        <p:nvSpPr>
          <p:cNvPr id="1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z="2800" dirty="0" smtClean="0"/>
              <a:t>Na linguagem ANSI SQL você diz o que quer, e não como/onde buscar a informação</a:t>
            </a:r>
          </a:p>
          <a:p>
            <a:r>
              <a:rPr lang="en-US" sz="2800" dirty="0" smtClean="0"/>
              <a:t>SQL Server tem </a:t>
            </a:r>
            <a:r>
              <a:rPr lang="en-US" sz="2800" dirty="0" err="1" smtClean="0"/>
              <a:t>otimizador</a:t>
            </a:r>
            <a:r>
              <a:rPr lang="en-US" sz="2800" dirty="0" smtClean="0"/>
              <a:t> </a:t>
            </a:r>
            <a:r>
              <a:rPr lang="en-US" sz="2800" dirty="0" err="1" smtClean="0"/>
              <a:t>baseado</a:t>
            </a:r>
            <a:r>
              <a:rPr lang="en-US" sz="2800" dirty="0" smtClean="0"/>
              <a:t> </a:t>
            </a:r>
            <a:r>
              <a:rPr lang="en-US" sz="2800" dirty="0" err="1" smtClean="0"/>
              <a:t>em</a:t>
            </a:r>
            <a:r>
              <a:rPr lang="en-US" sz="2800" dirty="0" smtClean="0"/>
              <a:t> </a:t>
            </a:r>
            <a:r>
              <a:rPr lang="en-US" sz="2800" dirty="0" err="1" smtClean="0"/>
              <a:t>custo</a:t>
            </a:r>
            <a:r>
              <a:rPr lang="en-US" sz="2800" dirty="0" smtClean="0"/>
              <a:t> (</a:t>
            </a:r>
            <a:r>
              <a:rPr lang="en-US" sz="2800" dirty="0" err="1" smtClean="0"/>
              <a:t>fundado</a:t>
            </a:r>
            <a:r>
              <a:rPr lang="en-US" sz="2800" dirty="0" smtClean="0"/>
              <a:t> no </a:t>
            </a:r>
            <a:r>
              <a:rPr lang="en-US" sz="2800" dirty="0" err="1" smtClean="0"/>
              <a:t>cascate</a:t>
            </a:r>
            <a:r>
              <a:rPr lang="en-US" sz="2800" dirty="0" smtClean="0"/>
              <a:t> framework)</a:t>
            </a:r>
            <a:endParaRPr lang="pt-BR" sz="2800" dirty="0" smtClean="0"/>
          </a:p>
          <a:p>
            <a:r>
              <a:rPr lang="pt-BR" sz="2800" dirty="0" smtClean="0"/>
              <a:t>Evitar códigos  procedurais (linha a linha) e sempre tentar “pensar set-</a:t>
            </a:r>
            <a:r>
              <a:rPr lang="pt-BR" sz="2800" dirty="0" err="1" smtClean="0"/>
              <a:t>based</a:t>
            </a:r>
            <a:r>
              <a:rPr lang="pt-BR" sz="2800" dirty="0" smtClean="0"/>
              <a:t>”</a:t>
            </a:r>
          </a:p>
          <a:p>
            <a:endParaRPr lang="pt-BR" sz="2800" dirty="0" smtClean="0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6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6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6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6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6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721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57751" y="1181025"/>
            <a:ext cx="3100388" cy="26977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Primeira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tentativa</a:t>
            </a:r>
            <a:r>
              <a:rPr lang="en-US" b="1" dirty="0">
                <a:solidFill>
                  <a:schemeClr val="tx1"/>
                </a:solidFill>
              </a:rPr>
              <a:t>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chemeClr val="tx1"/>
                </a:solidFill>
              </a:rPr>
              <a:t>Pegar </a:t>
            </a:r>
            <a:r>
              <a:rPr lang="pt-BR" dirty="0">
                <a:solidFill>
                  <a:schemeClr val="tx1"/>
                </a:solidFill>
              </a:rPr>
              <a:t>o ovo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chemeClr val="tx1"/>
                </a:solidFill>
              </a:rPr>
              <a:t>Abrir </a:t>
            </a:r>
            <a:r>
              <a:rPr lang="pt-BR" dirty="0">
                <a:solidFill>
                  <a:schemeClr val="tx1"/>
                </a:solidFill>
              </a:rPr>
              <a:t>o ovo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chemeClr val="tx1"/>
                </a:solidFill>
              </a:rPr>
              <a:t>Colocar </a:t>
            </a:r>
            <a:r>
              <a:rPr lang="pt-BR" dirty="0">
                <a:solidFill>
                  <a:schemeClr val="tx1"/>
                </a:solidFill>
              </a:rPr>
              <a:t>na frigideira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chemeClr val="tx1"/>
                </a:solidFill>
              </a:rPr>
              <a:t>Fritar </a:t>
            </a:r>
            <a:r>
              <a:rPr lang="pt-BR" dirty="0">
                <a:solidFill>
                  <a:schemeClr val="tx1"/>
                </a:solidFill>
              </a:rPr>
              <a:t>o ovo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chemeClr val="tx1"/>
                </a:solidFill>
              </a:rPr>
              <a:t>Pegar </a:t>
            </a:r>
            <a:r>
              <a:rPr lang="pt-BR" dirty="0">
                <a:solidFill>
                  <a:schemeClr val="tx1"/>
                </a:solidFill>
              </a:rPr>
              <a:t>o ovo da frigideira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chemeClr val="tx1"/>
                </a:solidFill>
              </a:rPr>
              <a:t>Colocar </a:t>
            </a:r>
            <a:r>
              <a:rPr lang="pt-BR" dirty="0">
                <a:solidFill>
                  <a:schemeClr val="tx1"/>
                </a:solidFill>
              </a:rPr>
              <a:t>no </a:t>
            </a:r>
            <a:r>
              <a:rPr lang="pt-BR" dirty="0" smtClean="0">
                <a:solidFill>
                  <a:schemeClr val="tx1"/>
                </a:solidFill>
              </a:rPr>
              <a:t>prato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7" name="Picture 2" descr="http://c3.quickcachr.fotos.sapo.pt/i/Be20603fd/8489510_VYnyr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52" y="1366763"/>
            <a:ext cx="2324808" cy="205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3944" y="720432"/>
            <a:ext cx="3806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Lógica</a:t>
            </a:r>
            <a:r>
              <a:rPr lang="en-US" dirty="0" smtClean="0"/>
              <a:t> de </a:t>
            </a:r>
            <a:r>
              <a:rPr lang="en-US" dirty="0" err="1" smtClean="0"/>
              <a:t>programação</a:t>
            </a:r>
            <a:r>
              <a:rPr lang="en-US" dirty="0" smtClean="0"/>
              <a:t>: </a:t>
            </a:r>
            <a:r>
              <a:rPr lang="en-US" dirty="0" err="1" smtClean="0"/>
              <a:t>Primeira</a:t>
            </a:r>
            <a:r>
              <a:rPr lang="en-US" dirty="0" smtClean="0"/>
              <a:t> Aula!</a:t>
            </a:r>
          </a:p>
          <a:p>
            <a:pPr algn="ctr"/>
            <a:r>
              <a:rPr lang="en-US" dirty="0" err="1" smtClean="0"/>
              <a:t>Lição</a:t>
            </a:r>
            <a:r>
              <a:rPr lang="en-US" dirty="0" smtClean="0"/>
              <a:t> 1 – </a:t>
            </a:r>
            <a:r>
              <a:rPr lang="en-US" b="1" i="1" dirty="0" err="1" smtClean="0"/>
              <a:t>Fritar</a:t>
            </a:r>
            <a:r>
              <a:rPr lang="en-US" b="1" i="1" dirty="0" smtClean="0"/>
              <a:t> um </a:t>
            </a:r>
            <a:r>
              <a:rPr lang="en-US" b="1" i="1" dirty="0" err="1" smtClean="0"/>
              <a:t>ovo</a:t>
            </a:r>
            <a:endParaRPr lang="pt-BR" b="1" i="1" dirty="0"/>
          </a:p>
        </p:txBody>
      </p:sp>
      <p:pic>
        <p:nvPicPr>
          <p:cNvPr id="9" name="Picture 6" descr="http://1.bp.blogspot.com/-_UvPk3oEWeY/T2zqrnak6tI/AAAAAAAADbU/N4TRazXcUkw/s200/homem+aranha+mem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43" y="4313313"/>
            <a:ext cx="17240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904" y="4232940"/>
            <a:ext cx="1710082" cy="1964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9310689" y="1183589"/>
            <a:ext cx="3100388" cy="26977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Segunda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tentativa</a:t>
            </a:r>
            <a:r>
              <a:rPr lang="en-US" b="1" dirty="0">
                <a:solidFill>
                  <a:schemeClr val="tx1"/>
                </a:solidFill>
              </a:rPr>
              <a:t>:</a:t>
            </a:r>
          </a:p>
          <a:p>
            <a:endParaRPr lang="pt-BR" b="1" i="1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chemeClr val="tx1"/>
                </a:solidFill>
              </a:rPr>
              <a:t>Pegar o ovo </a:t>
            </a:r>
            <a:r>
              <a:rPr lang="pt-BR" b="1" i="1" dirty="0">
                <a:solidFill>
                  <a:srgbClr val="FFFF00"/>
                </a:solidFill>
              </a:rPr>
              <a:t>na geladeira</a:t>
            </a:r>
            <a:endParaRPr lang="pt-BR" dirty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chemeClr val="tx1"/>
                </a:solidFill>
              </a:rPr>
              <a:t>Abrir o ovo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chemeClr val="tx1"/>
                </a:solidFill>
              </a:rPr>
              <a:t>Colocar na frigideira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chemeClr val="tx1"/>
                </a:solidFill>
              </a:rPr>
              <a:t>Fritar o ovo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chemeClr val="tx1"/>
                </a:solidFill>
              </a:rPr>
              <a:t>Pegar o ovo da frigideira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chemeClr val="tx1"/>
                </a:solidFill>
              </a:rPr>
              <a:t>Colocar no prato</a:t>
            </a:r>
          </a:p>
        </p:txBody>
      </p:sp>
      <p:sp>
        <p:nvSpPr>
          <p:cNvPr id="12" name="Flowchart: Sequential Access Storage 11"/>
          <p:cNvSpPr/>
          <p:nvPr/>
        </p:nvSpPr>
        <p:spPr>
          <a:xfrm flipH="1">
            <a:off x="1487919" y="4158247"/>
            <a:ext cx="1671641" cy="812291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Onde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o </a:t>
            </a:r>
            <a:r>
              <a:rPr lang="en-US" dirty="0" err="1" smtClean="0"/>
              <a:t>ovo</a:t>
            </a:r>
            <a:r>
              <a:rPr lang="en-US" dirty="0" smtClean="0"/>
              <a:t>?</a:t>
            </a:r>
            <a:endParaRPr lang="pt-BR" dirty="0"/>
          </a:p>
        </p:txBody>
      </p:sp>
      <p:pic>
        <p:nvPicPr>
          <p:cNvPr id="13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824539" y="4273364"/>
            <a:ext cx="1714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Flowchart: Sequential Access Storage 13"/>
          <p:cNvSpPr/>
          <p:nvPr/>
        </p:nvSpPr>
        <p:spPr>
          <a:xfrm flipH="1">
            <a:off x="-2944146" y="4065561"/>
            <a:ext cx="2553013" cy="940883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 </a:t>
            </a:r>
            <a:r>
              <a:rPr lang="en-US" dirty="0" err="1" smtClean="0"/>
              <a:t>sua</a:t>
            </a:r>
            <a:r>
              <a:rPr lang="en-US" dirty="0" smtClean="0"/>
              <a:t> casa </a:t>
            </a:r>
            <a:r>
              <a:rPr lang="en-US" dirty="0" err="1" smtClean="0"/>
              <a:t>geladeira</a:t>
            </a:r>
            <a:r>
              <a:rPr lang="en-US" dirty="0" smtClean="0"/>
              <a:t> </a:t>
            </a:r>
            <a:r>
              <a:rPr lang="en-US" dirty="0" err="1" smtClean="0"/>
              <a:t>fica</a:t>
            </a:r>
            <a:r>
              <a:rPr lang="en-US" dirty="0" smtClean="0"/>
              <a:t> </a:t>
            </a:r>
            <a:r>
              <a:rPr lang="en-US" dirty="0" err="1" smtClean="0"/>
              <a:t>sempre</a:t>
            </a:r>
            <a:r>
              <a:rPr lang="en-US" dirty="0" smtClean="0"/>
              <a:t> </a:t>
            </a:r>
            <a:r>
              <a:rPr lang="en-US" dirty="0" err="1" smtClean="0"/>
              <a:t>aberta</a:t>
            </a:r>
            <a:r>
              <a:rPr lang="en-US" dirty="0" smtClean="0"/>
              <a:t>?</a:t>
            </a:r>
            <a:endParaRPr lang="pt-BR" dirty="0"/>
          </a:p>
        </p:txBody>
      </p:sp>
      <p:sp>
        <p:nvSpPr>
          <p:cNvPr id="15" name="Rectangle 14"/>
          <p:cNvSpPr/>
          <p:nvPr/>
        </p:nvSpPr>
        <p:spPr>
          <a:xfrm>
            <a:off x="12671173" y="1181024"/>
            <a:ext cx="3100388" cy="26977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Terceira </a:t>
            </a:r>
            <a:r>
              <a:rPr lang="en-US" b="1" dirty="0" err="1" smtClean="0">
                <a:solidFill>
                  <a:schemeClr val="tx1"/>
                </a:solidFill>
              </a:rPr>
              <a:t>tentativa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  <a:p>
            <a:endParaRPr lang="pt-BR" b="1" i="1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i="1" dirty="0" err="1" smtClean="0">
                <a:solidFill>
                  <a:srgbClr val="FFFF00"/>
                </a:solidFill>
              </a:rPr>
              <a:t>Abrir</a:t>
            </a:r>
            <a:r>
              <a:rPr lang="en-US" b="1" i="1" dirty="0" smtClean="0">
                <a:solidFill>
                  <a:srgbClr val="FFFF00"/>
                </a:solidFill>
              </a:rPr>
              <a:t> </a:t>
            </a:r>
            <a:r>
              <a:rPr lang="en-US" b="1" i="1" dirty="0" err="1" smtClean="0">
                <a:solidFill>
                  <a:srgbClr val="FFFF00"/>
                </a:solidFill>
              </a:rPr>
              <a:t>geladeira</a:t>
            </a:r>
            <a:endParaRPr lang="pt-BR" b="1" i="1" dirty="0" smtClean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chemeClr val="tx1"/>
                </a:solidFill>
              </a:rPr>
              <a:t>Pegar </a:t>
            </a:r>
            <a:r>
              <a:rPr lang="pt-BR" dirty="0">
                <a:solidFill>
                  <a:schemeClr val="tx1"/>
                </a:solidFill>
              </a:rPr>
              <a:t>o ovo </a:t>
            </a:r>
            <a:r>
              <a:rPr lang="pt-BR" b="1" i="1" dirty="0">
                <a:solidFill>
                  <a:srgbClr val="FFFF00"/>
                </a:solidFill>
              </a:rPr>
              <a:t>na geladeira</a:t>
            </a:r>
            <a:endParaRPr lang="pt-BR" dirty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chemeClr val="tx1"/>
                </a:solidFill>
              </a:rPr>
              <a:t>Abrir o ovo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chemeClr val="tx1"/>
                </a:solidFill>
              </a:rPr>
              <a:t>Colocar na frigideira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chemeClr val="tx1"/>
                </a:solidFill>
              </a:rPr>
              <a:t>Fritar o ovo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chemeClr val="tx1"/>
                </a:solidFill>
              </a:rPr>
              <a:t>Pegar o ovo da frigideira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chemeClr val="tx1"/>
                </a:solidFill>
              </a:rPr>
              <a:t>Colocar no </a:t>
            </a:r>
            <a:r>
              <a:rPr lang="pt-BR" dirty="0" smtClean="0">
                <a:solidFill>
                  <a:schemeClr val="tx1"/>
                </a:solidFill>
              </a:rPr>
              <a:t>prato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6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555" y="4353510"/>
            <a:ext cx="1733550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3883" y="4367797"/>
            <a:ext cx="1733550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207" y="4232940"/>
            <a:ext cx="113347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Flowchart: Sequential Access Storage 18"/>
          <p:cNvSpPr/>
          <p:nvPr/>
        </p:nvSpPr>
        <p:spPr>
          <a:xfrm flipH="1">
            <a:off x="1847236" y="1651380"/>
            <a:ext cx="3220064" cy="3668918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itchFamily="34" charset="0"/>
              <a:buChar char="•"/>
            </a:pPr>
            <a:r>
              <a:rPr lang="pt-BR" sz="1600" dirty="0" smtClean="0"/>
              <a:t>E </a:t>
            </a:r>
            <a:r>
              <a:rPr lang="pt-BR" sz="1600" dirty="0"/>
              <a:t>se não tiver mais ovo na geladeira? </a:t>
            </a:r>
            <a:endParaRPr lang="pt-BR" sz="1600" dirty="0" smtClean="0"/>
          </a:p>
          <a:p>
            <a:pPr marL="285750" indent="-285750" algn="ctr">
              <a:buFont typeface="Arial" pitchFamily="34" charset="0"/>
              <a:buChar char="•"/>
            </a:pPr>
            <a:r>
              <a:rPr lang="pt-BR" sz="1600" dirty="0" smtClean="0"/>
              <a:t>E </a:t>
            </a:r>
            <a:r>
              <a:rPr lang="pt-BR" sz="1600" dirty="0"/>
              <a:t>se a geladeira estiver quebrada e o ovo </a:t>
            </a:r>
            <a:r>
              <a:rPr lang="pt-BR" sz="1600" dirty="0" smtClean="0"/>
              <a:t>estragado? 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pt-BR" sz="1600" dirty="0" smtClean="0"/>
              <a:t>E </a:t>
            </a:r>
            <a:r>
              <a:rPr lang="pt-BR" sz="1600" dirty="0"/>
              <a:t>se a geladeira tiver um </a:t>
            </a:r>
            <a:r>
              <a:rPr lang="pt-BR" sz="1600" dirty="0" smtClean="0"/>
              <a:t>cadeado?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pt-BR" sz="1600" dirty="0" smtClean="0"/>
              <a:t>E </a:t>
            </a:r>
            <a:r>
              <a:rPr lang="pt-BR" sz="1600" dirty="0"/>
              <a:t>se você estiver com a mão ocupada com alguma coisa</a:t>
            </a:r>
            <a:r>
              <a:rPr lang="pt-BR" sz="1600" dirty="0" smtClean="0"/>
              <a:t>?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n-US" sz="1600" dirty="0" err="1" smtClean="0"/>
              <a:t>Geladeira</a:t>
            </a:r>
            <a:r>
              <a:rPr lang="en-US" sz="1600" dirty="0" smtClean="0"/>
              <a:t> </a:t>
            </a:r>
            <a:r>
              <a:rPr lang="en-US" sz="1600" dirty="0" err="1" smtClean="0"/>
              <a:t>vai</a:t>
            </a:r>
            <a:r>
              <a:rPr lang="en-US" sz="1600" dirty="0" smtClean="0"/>
              <a:t> </a:t>
            </a:r>
            <a:r>
              <a:rPr lang="en-US" sz="1600" dirty="0" err="1" smtClean="0"/>
              <a:t>ficar</a:t>
            </a:r>
            <a:r>
              <a:rPr lang="en-US" sz="1600" dirty="0" smtClean="0"/>
              <a:t> </a:t>
            </a:r>
            <a:r>
              <a:rPr lang="en-US" sz="1600" dirty="0" err="1" smtClean="0"/>
              <a:t>aberta</a:t>
            </a:r>
            <a:r>
              <a:rPr lang="en-US" sz="1600" dirty="0" smtClean="0"/>
              <a:t> </a:t>
            </a:r>
            <a:r>
              <a:rPr lang="en-US" sz="1600" dirty="0" err="1" smtClean="0"/>
              <a:t>pra</a:t>
            </a:r>
            <a:r>
              <a:rPr lang="en-US" sz="1600" dirty="0" smtClean="0"/>
              <a:t> </a:t>
            </a:r>
            <a:r>
              <a:rPr lang="en-US" sz="1600" dirty="0" err="1" smtClean="0"/>
              <a:t>sempre</a:t>
            </a:r>
            <a:r>
              <a:rPr lang="en-US" sz="1600" dirty="0" smtClean="0"/>
              <a:t>?</a:t>
            </a:r>
            <a:endParaRPr lang="pt-BR" sz="1600" dirty="0"/>
          </a:p>
        </p:txBody>
      </p:sp>
      <p:pic>
        <p:nvPicPr>
          <p:cNvPr id="20" name="Picture 14" descr="http://1.bp.blogspot.com/-ta3e2gMw15s/TdaSQZNVwcI/AAAAAAAAAKo/kcaQhAJgInU/s1600/OriginalTroll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05696" y="4150143"/>
            <a:ext cx="22860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1" y="4158247"/>
            <a:ext cx="1628775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142844" y="44624"/>
            <a:ext cx="9001156" cy="7143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cap="none" spc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  <a:ea typeface="+mj-ea"/>
                <a:cs typeface="+mj-cs"/>
              </a:defRPr>
            </a:lvl1pPr>
          </a:lstStyle>
          <a:p>
            <a:r>
              <a:rPr lang="pt-BR" sz="2800" dirty="0" smtClean="0"/>
              <a:t>Porque </a:t>
            </a:r>
            <a:r>
              <a:rPr lang="pt-BR" sz="2800" dirty="0"/>
              <a:t>pensar set-</a:t>
            </a:r>
            <a:r>
              <a:rPr lang="pt-BR" sz="2800" dirty="0" err="1"/>
              <a:t>based</a:t>
            </a:r>
            <a:r>
              <a:rPr lang="pt-BR" sz="2800" dirty="0"/>
              <a:t> é tão difícil </a:t>
            </a:r>
            <a:r>
              <a:rPr lang="pt-BR" sz="2800" dirty="0" smtClean="0"/>
              <a:t>?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24218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98 0.01366 L 0.41823 0.0136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96296E-6 L -0.46892 -2.96296E-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44444E-6 L -0.60729 -4.44444E-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59259E-6 L 0.49479 -2.59259E-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88 0.01968 L 0.80243 0.01968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 L -0.83646 0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8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22222E-6 L -0.99288 -0.00209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653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ww.cageri.com.br/images/ovos_vermelhos_embalad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44" y="1462517"/>
            <a:ext cx="3810101" cy="296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572000" y="856117"/>
            <a:ext cx="4176215" cy="20080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b="1" dirty="0">
                <a:solidFill>
                  <a:schemeClr val="tx1"/>
                </a:solidFill>
              </a:rPr>
              <a:t>Tenho 6 caixas de ovos fechadas e de tamanhos variados, quero que você olhe cada caixa e me entregue todas as caixas que contêm a mesma quantidade de ovos.</a:t>
            </a:r>
          </a:p>
          <a:p>
            <a:pPr algn="just"/>
            <a:r>
              <a:rPr lang="pt-BR" b="1" dirty="0">
                <a:solidFill>
                  <a:schemeClr val="tx1"/>
                </a:solidFill>
              </a:rPr>
              <a:t>O que pensamos em fazer?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1999" y="3015166"/>
            <a:ext cx="4176215" cy="2008066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+mj-lt"/>
              <a:buAutoNum type="arabicPeriod"/>
            </a:pPr>
            <a:r>
              <a:rPr lang="pt-BR" b="1" dirty="0" smtClean="0">
                <a:solidFill>
                  <a:schemeClr val="tx1"/>
                </a:solidFill>
              </a:rPr>
              <a:t>Abrir as caixas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b="1" dirty="0" smtClean="0">
                <a:solidFill>
                  <a:schemeClr val="tx1"/>
                </a:solidFill>
              </a:rPr>
              <a:t>Contar os ovos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 smtClean="0">
                <a:solidFill>
                  <a:schemeClr val="tx1"/>
                </a:solidFill>
              </a:rPr>
              <a:t>Separar</a:t>
            </a:r>
            <a:r>
              <a:rPr lang="en-US" b="1" dirty="0" smtClean="0">
                <a:solidFill>
                  <a:schemeClr val="tx1"/>
                </a:solidFill>
              </a:rPr>
              <a:t> as </a:t>
            </a:r>
            <a:r>
              <a:rPr lang="en-US" b="1" dirty="0" err="1" smtClean="0">
                <a:solidFill>
                  <a:schemeClr val="tx1"/>
                </a:solidFill>
              </a:rPr>
              <a:t>caixas</a:t>
            </a:r>
            <a:r>
              <a:rPr lang="en-US" b="1" dirty="0" smtClean="0">
                <a:solidFill>
                  <a:schemeClr val="tx1"/>
                </a:solidFill>
              </a:rPr>
              <a:t> com </a:t>
            </a:r>
            <a:r>
              <a:rPr lang="en-US" b="1" dirty="0" err="1" smtClean="0">
                <a:solidFill>
                  <a:schemeClr val="tx1"/>
                </a:solidFill>
              </a:rPr>
              <a:t>mesma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quantidade</a:t>
            </a:r>
            <a:endParaRPr lang="en-US" b="1" dirty="0" smtClean="0">
              <a:solidFill>
                <a:schemeClr val="tx1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 err="1" smtClean="0">
                <a:solidFill>
                  <a:schemeClr val="tx1"/>
                </a:solidFill>
              </a:rPr>
              <a:t>Fechar</a:t>
            </a:r>
            <a:r>
              <a:rPr lang="en-US" b="1" dirty="0" smtClean="0">
                <a:solidFill>
                  <a:schemeClr val="tx1"/>
                </a:solidFill>
              </a:rPr>
              <a:t> as </a:t>
            </a:r>
            <a:r>
              <a:rPr lang="en-US" b="1" dirty="0" err="1" smtClean="0">
                <a:solidFill>
                  <a:schemeClr val="tx1"/>
                </a:solidFill>
              </a:rPr>
              <a:t>caixas</a:t>
            </a:r>
            <a:endParaRPr lang="en-US" b="1" dirty="0" smtClean="0">
              <a:solidFill>
                <a:schemeClr val="tx1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</a:rPr>
              <a:t>Me </a:t>
            </a:r>
            <a:r>
              <a:rPr lang="en-US" b="1" dirty="0" err="1" smtClean="0">
                <a:solidFill>
                  <a:schemeClr val="tx1"/>
                </a:solidFill>
              </a:rPr>
              <a:t>entregar</a:t>
            </a:r>
            <a:r>
              <a:rPr lang="en-US" b="1" dirty="0" smtClean="0">
                <a:solidFill>
                  <a:schemeClr val="tx1"/>
                </a:solidFill>
              </a:rPr>
              <a:t> as </a:t>
            </a:r>
            <a:r>
              <a:rPr lang="en-US" b="1" dirty="0" err="1" smtClean="0">
                <a:solidFill>
                  <a:schemeClr val="tx1"/>
                </a:solidFill>
              </a:rPr>
              <a:t>caixas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separadas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376010" y="3258451"/>
            <a:ext cx="3712194" cy="152149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b="1" dirty="0" err="1" smtClean="0">
                <a:solidFill>
                  <a:schemeClr val="tx1"/>
                </a:solidFill>
              </a:rPr>
              <a:t>Olhar</a:t>
            </a:r>
            <a:r>
              <a:rPr lang="en-US" b="1" dirty="0" smtClean="0">
                <a:solidFill>
                  <a:schemeClr val="tx1"/>
                </a:solidFill>
              </a:rPr>
              <a:t> a </a:t>
            </a:r>
            <a:r>
              <a:rPr lang="en-US" b="1" dirty="0" err="1" smtClean="0">
                <a:solidFill>
                  <a:schemeClr val="tx1"/>
                </a:solidFill>
              </a:rPr>
              <a:t>quantidade</a:t>
            </a:r>
            <a:r>
              <a:rPr lang="en-US" b="1" dirty="0" smtClean="0">
                <a:solidFill>
                  <a:schemeClr val="tx1"/>
                </a:solidFill>
              </a:rPr>
              <a:t> de </a:t>
            </a:r>
            <a:r>
              <a:rPr lang="en-US" b="1" dirty="0" err="1" smtClean="0">
                <a:solidFill>
                  <a:schemeClr val="tx1"/>
                </a:solidFill>
              </a:rPr>
              <a:t>ovos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na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embalagem</a:t>
            </a:r>
            <a:endParaRPr lang="en-US" b="1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 smtClean="0">
                <a:solidFill>
                  <a:schemeClr val="tx1"/>
                </a:solidFill>
              </a:rPr>
              <a:t>Separar</a:t>
            </a:r>
            <a:r>
              <a:rPr lang="en-US" b="1" dirty="0" smtClean="0">
                <a:solidFill>
                  <a:schemeClr val="tx1"/>
                </a:solidFill>
              </a:rPr>
              <a:t> as </a:t>
            </a:r>
            <a:r>
              <a:rPr lang="en-US" b="1" dirty="0" err="1" smtClean="0">
                <a:solidFill>
                  <a:schemeClr val="tx1"/>
                </a:solidFill>
              </a:rPr>
              <a:t>caixas</a:t>
            </a:r>
            <a:r>
              <a:rPr lang="en-US" b="1" dirty="0" smtClean="0">
                <a:solidFill>
                  <a:schemeClr val="tx1"/>
                </a:solidFill>
              </a:rPr>
              <a:t> com a </a:t>
            </a:r>
            <a:r>
              <a:rPr lang="en-US" b="1" dirty="0" err="1" smtClean="0">
                <a:solidFill>
                  <a:schemeClr val="tx1"/>
                </a:solidFill>
              </a:rPr>
              <a:t>mesma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quantidade</a:t>
            </a:r>
            <a:endParaRPr lang="en-US" b="1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</a:rPr>
              <a:t>Me </a:t>
            </a:r>
            <a:r>
              <a:rPr lang="en-US" b="1" dirty="0" err="1" smtClean="0">
                <a:solidFill>
                  <a:schemeClr val="tx1"/>
                </a:solidFill>
              </a:rPr>
              <a:t>entregar</a:t>
            </a:r>
            <a:r>
              <a:rPr lang="en-US" b="1" dirty="0" smtClean="0">
                <a:solidFill>
                  <a:schemeClr val="tx1"/>
                </a:solidFill>
              </a:rPr>
              <a:t> as </a:t>
            </a:r>
            <a:r>
              <a:rPr lang="en-US" b="1" dirty="0" err="1" smtClean="0">
                <a:solidFill>
                  <a:schemeClr val="tx1"/>
                </a:solidFill>
              </a:rPr>
              <a:t>caixas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separadas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8420" y="5616054"/>
            <a:ext cx="8513829" cy="4503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Uma solução vê os ovos (cursor para contar os ovos), e outra vê </a:t>
            </a:r>
            <a:r>
              <a:rPr lang="pt-BR" b="1" dirty="0">
                <a:solidFill>
                  <a:schemeClr val="tx1"/>
                </a:solidFill>
              </a:rPr>
              <a:t>as </a:t>
            </a:r>
            <a:r>
              <a:rPr lang="pt-BR" b="1" dirty="0" smtClean="0">
                <a:solidFill>
                  <a:schemeClr val="tx1"/>
                </a:solidFill>
              </a:rPr>
              <a:t>caixas (sets)!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42844" y="44624"/>
            <a:ext cx="9001156" cy="7143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cap="none" spc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  <a:ea typeface="+mj-ea"/>
                <a:cs typeface="+mj-cs"/>
              </a:defRPr>
            </a:lvl1pPr>
          </a:lstStyle>
          <a:p>
            <a:r>
              <a:rPr lang="pt-BR" sz="2800" dirty="0" smtClean="0"/>
              <a:t>Porque </a:t>
            </a:r>
            <a:r>
              <a:rPr lang="pt-BR" sz="2800" dirty="0"/>
              <a:t>pensar set-</a:t>
            </a:r>
            <a:r>
              <a:rPr lang="pt-BR" sz="2800" dirty="0" err="1"/>
              <a:t>based</a:t>
            </a:r>
            <a:r>
              <a:rPr lang="pt-BR" sz="2800" dirty="0"/>
              <a:t> é tão difícil </a:t>
            </a:r>
            <a:r>
              <a:rPr lang="pt-BR" sz="2800" dirty="0" smtClean="0"/>
              <a:t>?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33067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08233E-6 L -0.48646 1.08233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8" grpId="1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00364" y="3717032"/>
            <a:ext cx="5486400" cy="921648"/>
          </a:xfrm>
        </p:spPr>
        <p:txBody>
          <a:bodyPr>
            <a:normAutofit/>
          </a:bodyPr>
          <a:lstStyle/>
          <a:p>
            <a:r>
              <a:rPr lang="pt-BR" dirty="0" smtClean="0"/>
              <a:t>Exercício – Consulta para retornar pedidos </a:t>
            </a:r>
            <a:r>
              <a:rPr lang="pt-BR" dirty="0"/>
              <a:t>com mesma </a:t>
            </a:r>
            <a:r>
              <a:rPr lang="pt-BR" dirty="0" smtClean="0"/>
              <a:t>quantidade de </a:t>
            </a:r>
            <a:r>
              <a:rPr lang="pt-BR" dirty="0"/>
              <a:t>itens </a:t>
            </a:r>
            <a:r>
              <a:rPr lang="pt-BR" dirty="0" smtClean="0"/>
              <a:t>vendidos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9118440"/>
      </p:ext>
    </p:extLst>
  </p:cSld>
  <p:clrMapOvr>
    <a:masterClrMapping/>
  </p:clrMapOvr>
</p:sld>
</file>

<file path=ppt/theme/theme1.xml><?xml version="1.0" encoding="utf-8"?>
<a:theme xmlns:a="http://schemas.openxmlformats.org/drawingml/2006/main" name="Curso SQL Server 2010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BDDE8392FBFCB49B5618AE07350B2F7" ma:contentTypeVersion="0" ma:contentTypeDescription="Crie um novo documento." ma:contentTypeScope="" ma:versionID="807afa852a202cb7d5385bb3c072a03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e078010f886becc52d8153076464ff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10D3D95C-755D-451D-8617-9D0741C0C6C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64371C5-8A70-4CF9-965B-A919208DCB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FB21DAA-24F8-4345-ACAA-CAEF895D90B7}">
  <ds:schemaRefs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Curso SQL Server 2010</Template>
  <TotalTime>3938</TotalTime>
  <Words>2135</Words>
  <Application>Microsoft Office PowerPoint</Application>
  <PresentationFormat>On-screen Show (4:3)</PresentationFormat>
  <Paragraphs>468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Arial</vt:lpstr>
      <vt:lpstr>Calibri</vt:lpstr>
      <vt:lpstr>Courier New</vt:lpstr>
      <vt:lpstr>Euphemia</vt:lpstr>
      <vt:lpstr>Euphemia UCAS</vt:lpstr>
      <vt:lpstr>Lucida Console</vt:lpstr>
      <vt:lpstr>Times New Roman</vt:lpstr>
      <vt:lpstr>Verdana</vt:lpstr>
      <vt:lpstr>Wingdings</vt:lpstr>
      <vt:lpstr>Curso SQL Server 2010</vt:lpstr>
      <vt:lpstr>PowerPoint Presentation</vt:lpstr>
      <vt:lpstr>PowerPoint Presentation</vt:lpstr>
      <vt:lpstr>Agenda</vt:lpstr>
      <vt:lpstr>Processo de otimização</vt:lpstr>
      <vt:lpstr>Processo de otimização</vt:lpstr>
      <vt:lpstr>Otimizador de Consultas</vt:lpstr>
      <vt:lpstr>PowerPoint Presentation</vt:lpstr>
      <vt:lpstr>PowerPoint Presentation</vt:lpstr>
      <vt:lpstr>Exercício – Consulta para retornar pedidos com mesma quantidade de itens vendidos</vt:lpstr>
      <vt:lpstr>Otimizador de Consultas</vt:lpstr>
      <vt:lpstr>Otimizador de Consultas</vt:lpstr>
      <vt:lpstr>Otimizador de Consultas</vt:lpstr>
      <vt:lpstr>Otimizador de Consultas</vt:lpstr>
      <vt:lpstr>Otimizador de Consultas</vt:lpstr>
      <vt:lpstr>Otimizador de Consultas</vt:lpstr>
      <vt:lpstr>Otimizador de Consultas</vt:lpstr>
      <vt:lpstr>Otimizador de Consultas</vt:lpstr>
      <vt:lpstr>Otimizador de Consultas</vt:lpstr>
      <vt:lpstr>Otimizador de Consultas</vt:lpstr>
      <vt:lpstr>Visualizando um plano de execução</vt:lpstr>
      <vt:lpstr>Lendo um plano de execução</vt:lpstr>
      <vt:lpstr>Lendo um plano de execução</vt:lpstr>
      <vt:lpstr>Modos de Visualização</vt:lpstr>
      <vt:lpstr>Estimated vs Actual Plans</vt:lpstr>
      <vt:lpstr>Estimated vs Actual Plans</vt:lpstr>
      <vt:lpstr>Operadores (Operators ou Iterators)</vt:lpstr>
      <vt:lpstr>Operadores (Operators ou Iterators)</vt:lpstr>
      <vt:lpstr>Operadores (Operators ou Iterators)</vt:lpstr>
      <vt:lpstr>Operadores (Operators ou Iterators)</vt:lpstr>
      <vt:lpstr>Operadores (Operators ou Iterators)</vt:lpstr>
      <vt:lpstr>Plano de Execução - Setas</vt:lpstr>
      <vt:lpstr>Dicas – Comparar planos</vt:lpstr>
      <vt:lpstr>Dicas – Planos muito grandes - 1</vt:lpstr>
      <vt:lpstr>Dicas – Planos muito grandes - 2</vt:lpstr>
      <vt:lpstr>Dicas – Planos Complexos</vt:lpstr>
      <vt:lpstr>BaseLine e Monitoramento</vt:lpstr>
      <vt:lpstr>Criação BaseLine</vt:lpstr>
      <vt:lpstr>SQL Query Stress SQL Load Generator</vt:lpstr>
      <vt:lpstr>Conclusão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01 - Query Tuning</dc:title>
  <dc:creator>Fabiano Neves Amorim</dc:creator>
  <cp:lastModifiedBy>Fabiano Amorim</cp:lastModifiedBy>
  <cp:revision>178</cp:revision>
  <dcterms:created xsi:type="dcterms:W3CDTF">2010-05-17T16:38:52Z</dcterms:created>
  <dcterms:modified xsi:type="dcterms:W3CDTF">2013-06-22T16:11:41Z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0x010100FBDDE8392FBFCB49B5618AE07350B2F7</vt:lpwstr>
  </property>
</Properties>
</file>