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7" r:id="rId6"/>
    <p:sldId id="298" r:id="rId7"/>
    <p:sldId id="299" r:id="rId8"/>
    <p:sldId id="300" r:id="rId9"/>
    <p:sldId id="302" r:id="rId10"/>
    <p:sldId id="301" r:id="rId11"/>
    <p:sldId id="28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85085" autoAdjust="0"/>
  </p:normalViewPr>
  <p:slideViewPr>
    <p:cSldViewPr>
      <p:cViewPr>
        <p:scale>
          <a:sx n="70" d="100"/>
          <a:sy n="70" d="100"/>
        </p:scale>
        <p:origin x="-12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B71E5-98F3-4844-9D28-7EE282BBB40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B71E5-98F3-4844-9D28-7EE282BBB40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Lista de restrições para a criação</a:t>
            </a:r>
            <a:r>
              <a:rPr lang="pt-BR" baseline="0" dirty="0" smtClean="0"/>
              <a:t> de views indexadas: http://msdn.microsoft.com/en-us/library/ms191432.aspx</a:t>
            </a:r>
          </a:p>
          <a:p>
            <a:endParaRPr lang="pt-BR" baseline="0" dirty="0" smtClean="0"/>
          </a:p>
          <a:p>
            <a:r>
              <a:rPr lang="pt-BR" baseline="0" dirty="0" smtClean="0"/>
              <a:t>Exemplo:</a:t>
            </a:r>
          </a:p>
          <a:p>
            <a:pPr marL="742859" lvl="1" indent="-247620">
              <a:buFont typeface="+mj-lt"/>
              <a:buAutoNum type="arabicPeriod"/>
            </a:pPr>
            <a:r>
              <a:rPr lang="pt-BR" dirty="0" smtClean="0"/>
              <a:t>SET STATISTICS IO ON</a:t>
            </a:r>
          </a:p>
          <a:p>
            <a:pPr marL="742859" lvl="1" indent="-247620">
              <a:buFont typeface="+mj-lt"/>
              <a:buAutoNum type="arabicPeriod"/>
            </a:pPr>
            <a:r>
              <a:rPr lang="pt-BR" dirty="0" smtClean="0"/>
              <a:t>SELECT * FROM VendasLivros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en-US" dirty="0" smtClean="0"/>
              <a:t>Table 'titles'. Scan count 0, logical reads 42</a:t>
            </a:r>
            <a:br>
              <a:rPr lang="en-US" dirty="0" smtClean="0"/>
            </a:br>
            <a:r>
              <a:rPr lang="en-US" dirty="0" smtClean="0"/>
              <a:t>	Table 'sales'. Scan count 1, logical reads 2</a:t>
            </a:r>
          </a:p>
          <a:p>
            <a:pPr marL="742859" lvl="1" indent="-247620">
              <a:buFont typeface="+mj-lt"/>
              <a:buAutoNum type="arabicPeriod"/>
            </a:pPr>
            <a:r>
              <a:rPr lang="pt-BR" dirty="0" smtClean="0"/>
              <a:t>-- Modificação da view para poder ser indexada:</a:t>
            </a:r>
            <a:br>
              <a:rPr lang="pt-BR" dirty="0" smtClean="0"/>
            </a:br>
            <a:r>
              <a:rPr lang="pt-BR" dirty="0" smtClean="0"/>
              <a:t>-- Recriação da view com a opção SCHEMABINDING</a:t>
            </a:r>
            <a:br>
              <a:rPr lang="pt-BR" dirty="0" smtClean="0"/>
            </a:br>
            <a:r>
              <a:rPr lang="pt-BR" dirty="0" smtClean="0"/>
              <a:t>ALTER VIEW VendasLivros WITH SCHEMABINDING AS</a:t>
            </a:r>
            <a:br>
              <a:rPr lang="pt-BR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titles.title_id</a:t>
            </a:r>
            <a:r>
              <a:rPr lang="en-US" dirty="0" smtClean="0"/>
              <a:t>, </a:t>
            </a:r>
            <a:r>
              <a:rPr lang="en-US" dirty="0" err="1" smtClean="0"/>
              <a:t>titles.title</a:t>
            </a:r>
            <a:r>
              <a:rPr lang="en-US" dirty="0" smtClean="0"/>
              <a:t>, </a:t>
            </a:r>
            <a:r>
              <a:rPr lang="en-US" dirty="0" err="1" smtClean="0"/>
              <a:t>titles.type</a:t>
            </a:r>
            <a:r>
              <a:rPr lang="en-US" dirty="0" smtClean="0"/>
              <a:t>, </a:t>
            </a:r>
            <a:r>
              <a:rPr lang="en-US" dirty="0" err="1" smtClean="0"/>
              <a:t>sales.ord_num</a:t>
            </a:r>
            <a:r>
              <a:rPr lang="en-US" dirty="0" smtClean="0"/>
              <a:t>, </a:t>
            </a:r>
            <a:r>
              <a:rPr lang="en-US" dirty="0" err="1" smtClean="0"/>
              <a:t>sales.ord_date</a:t>
            </a:r>
            <a:r>
              <a:rPr lang="en-US" dirty="0" smtClean="0"/>
              <a:t>, sales.qty</a:t>
            </a:r>
            <a:br>
              <a:rPr lang="en-US" dirty="0" smtClean="0"/>
            </a:br>
            <a:r>
              <a:rPr lang="en-US" dirty="0" smtClean="0"/>
              <a:t>FROM   </a:t>
            </a:r>
            <a:r>
              <a:rPr lang="en-US" dirty="0" err="1" smtClean="0"/>
              <a:t>dbo.titles</a:t>
            </a:r>
            <a:r>
              <a:rPr lang="en-US" dirty="0" smtClean="0"/>
              <a:t> INNER JOIN </a:t>
            </a:r>
            <a:r>
              <a:rPr lang="en-US" dirty="0" err="1" smtClean="0"/>
              <a:t>dbo.sales</a:t>
            </a:r>
            <a:r>
              <a:rPr lang="en-US" dirty="0" smtClean="0"/>
              <a:t> ON </a:t>
            </a:r>
            <a:r>
              <a:rPr lang="en-US" dirty="0" err="1" smtClean="0"/>
              <a:t>titles.title_id</a:t>
            </a:r>
            <a:r>
              <a:rPr lang="en-US" dirty="0" smtClean="0"/>
              <a:t> = </a:t>
            </a:r>
            <a:r>
              <a:rPr lang="en-US" dirty="0" err="1" smtClean="0"/>
              <a:t>sales.title_id</a:t>
            </a:r>
            <a:endParaRPr lang="pt-BR" dirty="0" smtClean="0"/>
          </a:p>
          <a:p>
            <a:pPr marL="742859" lvl="1" indent="-247620" defTabSz="990478">
              <a:buFont typeface="+mj-lt"/>
              <a:buAutoNum type="arabicPeriod"/>
              <a:defRPr/>
            </a:pPr>
            <a:r>
              <a:rPr lang="pt-BR" dirty="0" smtClean="0"/>
              <a:t>-- Criação do índice na view</a:t>
            </a:r>
            <a:br>
              <a:rPr lang="pt-BR" dirty="0" smtClean="0"/>
            </a:br>
            <a:r>
              <a:rPr lang="pt-BR" dirty="0" smtClean="0"/>
              <a:t>CREATE UNIQUE CLUSTERED INDEX ViewIndexada ON dbo.VendasLivros(title_id, ord_num)</a:t>
            </a:r>
          </a:p>
          <a:p>
            <a:pPr marL="742859" lvl="1" indent="-247620" defTabSz="990478">
              <a:buFont typeface="+mj-lt"/>
              <a:buAutoNum type="arabicPeriod"/>
              <a:defRPr/>
            </a:pPr>
            <a:r>
              <a:rPr lang="pt-BR" dirty="0" smtClean="0"/>
              <a:t>-- O mesmo SELECT do passo 2 faz apenas 2 leituras de página (42 leituras no passo 2),</a:t>
            </a:r>
            <a:br>
              <a:rPr lang="pt-BR" dirty="0" smtClean="0"/>
            </a:br>
            <a:r>
              <a:rPr lang="pt-BR" dirty="0" smtClean="0"/>
              <a:t>-- pois está acessando a “cópia” dos dados presentes no índice criado na view</a:t>
            </a:r>
            <a:br>
              <a:rPr lang="pt-BR" dirty="0" smtClean="0"/>
            </a:br>
            <a:r>
              <a:rPr lang="pt-BR" dirty="0" smtClean="0"/>
              <a:t>SELECT * FROM VendasLivros (NOEXPAND)  </a:t>
            </a:r>
            <a:br>
              <a:rPr lang="pt-BR" dirty="0" smtClean="0"/>
            </a:br>
            <a:r>
              <a:rPr lang="pt-BR" dirty="0" smtClean="0"/>
              <a:t>-- NOEXPAND evita que o otimizador substitua a view pelo seu comando original</a:t>
            </a:r>
            <a:br>
              <a:rPr lang="pt-BR" dirty="0" smtClean="0"/>
            </a:br>
            <a:r>
              <a:rPr lang="pt-BR" dirty="0" smtClean="0"/>
              <a:t>-- Se o SQL Server é edição Enterprise, o otimizador faz NOEXPAND automaticamente</a:t>
            </a:r>
            <a:br>
              <a:rPr lang="pt-BR" dirty="0" smtClean="0"/>
            </a:br>
            <a:r>
              <a:rPr lang="en-US" dirty="0" smtClean="0"/>
              <a:t>Table '</a:t>
            </a:r>
            <a:r>
              <a:rPr lang="en-US" dirty="0" err="1" smtClean="0"/>
              <a:t>VendasLivros</a:t>
            </a:r>
            <a:r>
              <a:rPr lang="en-US" dirty="0" smtClean="0"/>
              <a:t>'. Scan count 1, logical reads 2</a:t>
            </a:r>
            <a:endParaRPr lang="pt-BR" dirty="0" smtClean="0"/>
          </a:p>
          <a:p>
            <a:pPr marL="742859" lvl="1" indent="-247620" defTabSz="990478">
              <a:buFont typeface="+mj-lt"/>
              <a:buAutoNum type="arabicPeriod"/>
              <a:defRPr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B71E5-98F3-4844-9D28-7EE282BBB40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B71E5-98F3-4844-9D28-7EE282BBB40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 marL="742859" lvl="1" indent="-247620">
              <a:buFont typeface="+mj-lt"/>
              <a:buAutoNum type="arabicPeriod"/>
            </a:pPr>
            <a:r>
              <a:rPr lang="pt-BR" dirty="0" smtClean="0"/>
              <a:t>Criar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login</a:t>
            </a:r>
            <a:r>
              <a:rPr lang="pt-BR" baseline="0" dirty="0" smtClean="0"/>
              <a:t> ‘</a:t>
            </a:r>
            <a:r>
              <a:rPr lang="pt-BR" b="1" baseline="0" dirty="0" smtClean="0"/>
              <a:t>teste’</a:t>
            </a:r>
            <a:r>
              <a:rPr lang="pt-BR" baseline="0" dirty="0" smtClean="0"/>
              <a:t>, sem direito de acesso aos dados no banco </a:t>
            </a:r>
            <a:r>
              <a:rPr lang="pt-BR" b="1" baseline="0" dirty="0" smtClean="0"/>
              <a:t>pubs</a:t>
            </a:r>
            <a:r>
              <a:rPr lang="pt-BR" baseline="0" dirty="0" smtClean="0"/>
              <a:t>.</a:t>
            </a:r>
          </a:p>
          <a:p>
            <a:pPr marL="742859" lvl="1" indent="-247620">
              <a:buFont typeface="+mj-lt"/>
              <a:buAutoNum type="arabicPeriod"/>
            </a:pPr>
            <a:r>
              <a:rPr lang="pt-BR" baseline="0" dirty="0" smtClean="0"/>
              <a:t>GRANT SELECT ON </a:t>
            </a:r>
            <a:r>
              <a:rPr lang="pt-BR" baseline="0" dirty="0" err="1" smtClean="0"/>
              <a:t>VendasLivros</a:t>
            </a:r>
            <a:r>
              <a:rPr lang="pt-BR" baseline="0" dirty="0" smtClean="0"/>
              <a:t> TO teste</a:t>
            </a:r>
          </a:p>
          <a:p>
            <a:pPr marL="742859" lvl="1" indent="-247620">
              <a:buFont typeface="+mj-lt"/>
              <a:buAutoNum type="arabicPeriod"/>
            </a:pPr>
            <a:r>
              <a:rPr lang="pt-BR" baseline="0" dirty="0" smtClean="0"/>
              <a:t>Conectar como ‘teste’</a:t>
            </a:r>
          </a:p>
          <a:p>
            <a:pPr marL="742859" lvl="1" indent="-247620">
              <a:buFont typeface="+mj-lt"/>
              <a:buAutoNum type="arabicPeriod"/>
            </a:pPr>
            <a:r>
              <a:rPr lang="pt-BR" baseline="0" dirty="0" smtClean="0"/>
              <a:t>SELECT * FROM </a:t>
            </a:r>
            <a:r>
              <a:rPr lang="pt-BR" baseline="0" dirty="0" err="1" smtClean="0"/>
              <a:t>titles</a:t>
            </a:r>
            <a:r>
              <a:rPr lang="pt-BR" baseline="0" dirty="0" smtClean="0"/>
              <a:t>: erro</a:t>
            </a:r>
            <a:br>
              <a:rPr lang="pt-BR" baseline="0" dirty="0" smtClean="0"/>
            </a:br>
            <a:r>
              <a:rPr lang="pt-BR" baseline="0" dirty="0" smtClean="0"/>
              <a:t>SELECT * FROM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erro</a:t>
            </a:r>
            <a:br>
              <a:rPr lang="pt-BR" baseline="0" dirty="0" smtClean="0"/>
            </a:br>
            <a:r>
              <a:rPr lang="pt-BR" baseline="0" dirty="0" smtClean="0"/>
              <a:t>SELECT * FROM </a:t>
            </a:r>
            <a:r>
              <a:rPr lang="pt-BR" baseline="0" dirty="0" err="1" smtClean="0"/>
              <a:t>VendasLivro</a:t>
            </a:r>
            <a:r>
              <a:rPr lang="pt-BR" baseline="0" dirty="0" smtClean="0"/>
              <a:t>: ok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B71E5-98F3-4844-9D28-7EE282BBB40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03 – </a:t>
            </a:r>
            <a:r>
              <a:rPr lang="pt-BR" sz="3200" b="1" cap="none" spc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Views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</a:t>
            </a:r>
            <a:r>
              <a:rPr lang="pt-BR" sz="1600" b="1" dirty="0" smtClean="0">
                <a:solidFill>
                  <a:schemeClr val="tx2"/>
                </a:solidFill>
              </a:rPr>
              <a:t>03 </a:t>
            </a:r>
            <a:r>
              <a:rPr lang="pt-BR" sz="1600" b="1" dirty="0" smtClean="0">
                <a:solidFill>
                  <a:schemeClr val="tx2"/>
                </a:solidFill>
              </a:rPr>
              <a:t>|</a:t>
            </a:r>
            <a:r>
              <a:rPr lang="pt-BR" sz="1600" b="0" dirty="0" smtClean="0">
                <a:solidFill>
                  <a:schemeClr val="tx2"/>
                </a:solidFill>
              </a:rPr>
              <a:t> </a:t>
            </a:r>
            <a:r>
              <a:rPr lang="pt-BR" sz="1600" b="0" dirty="0" err="1" smtClean="0">
                <a:solidFill>
                  <a:schemeClr val="tx2"/>
                </a:solidFill>
              </a:rPr>
              <a:t>Views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|</a:t>
            </a:r>
            <a:r>
              <a:rPr lang="pt-BR" sz="1600" b="0" dirty="0" smtClean="0">
                <a:solidFill>
                  <a:schemeClr val="tx2"/>
                </a:solidFill>
              </a:rPr>
              <a:t> Otimização, Tabelas e Consultas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17/04/2012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SQL11 – T-SQL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b="1" dirty="0" smtClean="0"/>
              <a:t>Uma visão (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) é uma tabela virtual que é definida por uma consulta e utilizada como uma tabela.</a:t>
            </a:r>
          </a:p>
          <a:p>
            <a:r>
              <a:rPr lang="pt-BR" sz="2800" b="1" dirty="0" smtClean="0"/>
              <a:t>O SQL Server somente armazena a definição da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(</a:t>
            </a:r>
            <a:r>
              <a:rPr lang="pt-BR" sz="2800" b="1" dirty="0" err="1" smtClean="0"/>
              <a:t>metadado</a:t>
            </a:r>
            <a:r>
              <a:rPr lang="pt-BR" sz="2800" b="1" dirty="0" smtClean="0"/>
              <a:t>).</a:t>
            </a:r>
          </a:p>
          <a:p>
            <a:pPr lvl="1"/>
            <a:r>
              <a:rPr lang="pt-BR" sz="2000" b="0" dirty="0" smtClean="0"/>
              <a:t>Exceção: visão indexada</a:t>
            </a:r>
          </a:p>
          <a:p>
            <a:r>
              <a:rPr lang="pt-BR" sz="2800" b="1" dirty="0" smtClean="0"/>
              <a:t>Favorece uma abordagem </a:t>
            </a:r>
            <a:r>
              <a:rPr lang="pt-BR" sz="2800" b="1" dirty="0" err="1" smtClean="0"/>
              <a:t>modularizada</a:t>
            </a:r>
            <a:r>
              <a:rPr lang="pt-BR" sz="2800" b="1" dirty="0" smtClean="0"/>
              <a:t> na resolução de problemas.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 smtClean="0"/>
              <a:t>Mito: as visões são otimizadas e executadas separadamente do resto da consulta.</a:t>
            </a:r>
          </a:p>
          <a:p>
            <a:r>
              <a:rPr lang="pt-BR" b="1" dirty="0" err="1" smtClean="0"/>
              <a:t>Otimizador</a:t>
            </a:r>
            <a:r>
              <a:rPr lang="pt-BR" b="1" dirty="0" smtClean="0"/>
              <a:t> de consulta inclui definição da </a:t>
            </a:r>
            <a:r>
              <a:rPr lang="pt-BR" b="1" dirty="0" err="1" smtClean="0"/>
              <a:t>view</a:t>
            </a:r>
            <a:r>
              <a:rPr lang="pt-BR" b="1" dirty="0" smtClean="0"/>
              <a:t> na </a:t>
            </a:r>
            <a:r>
              <a:rPr lang="pt-BR" b="1" i="1" dirty="0" smtClean="0"/>
              <a:t>parse </a:t>
            </a:r>
            <a:r>
              <a:rPr lang="pt-BR" b="1" i="1" dirty="0" err="1" smtClean="0"/>
              <a:t>tree</a:t>
            </a:r>
            <a:endParaRPr lang="pt-BR" b="1" dirty="0" smtClean="0"/>
          </a:p>
          <a:p>
            <a:pPr lvl="1"/>
            <a:r>
              <a:rPr lang="pt-BR" b="0" dirty="0" smtClean="0"/>
              <a:t>Não é um processo de duas fases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Indexed</a:t>
            </a:r>
            <a:r>
              <a:rPr lang="pt-BR" dirty="0" smtClean="0"/>
              <a:t> </a:t>
            </a:r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Tabela é materializada fisicamente</a:t>
            </a:r>
          </a:p>
          <a:p>
            <a:r>
              <a:rPr lang="pt-BR" dirty="0" smtClean="0"/>
              <a:t>Criação de um índice cluster em um campo da </a:t>
            </a:r>
            <a:r>
              <a:rPr lang="pt-BR" dirty="0" err="1" smtClean="0"/>
              <a:t>view</a:t>
            </a:r>
            <a:endParaRPr lang="pt-BR" dirty="0" smtClean="0"/>
          </a:p>
          <a:p>
            <a:r>
              <a:rPr lang="pt-BR" dirty="0" smtClean="0"/>
              <a:t>Atualizadas automaticamente pelo SQL Server</a:t>
            </a:r>
          </a:p>
          <a:p>
            <a:pPr lvl="1"/>
            <a:r>
              <a:rPr lang="pt-BR" dirty="0" smtClean="0"/>
              <a:t>Análise benefício/custo</a:t>
            </a:r>
          </a:p>
          <a:p>
            <a:r>
              <a:rPr lang="pt-BR" dirty="0" smtClean="0"/>
              <a:t>Existem uma série de restrições que impedem a criação de uma view indexada</a:t>
            </a:r>
          </a:p>
          <a:p>
            <a:pPr lvl="1"/>
            <a:r>
              <a:rPr lang="pt-BR" dirty="0" smtClean="0"/>
              <a:t>OUTER join, COUNT(*), cálculos em colunas numéricas aproximadas (float/real), DISTINCT, referência a outra view, etc.</a:t>
            </a:r>
          </a:p>
          <a:p>
            <a:pPr lvl="1"/>
            <a:r>
              <a:rPr lang="pt-BR" dirty="0" smtClean="0"/>
              <a:t>Lista completa no BOL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8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 o custo de manter 10.000 </a:t>
            </a:r>
            <a:r>
              <a:rPr lang="pt-BR" dirty="0" err="1" smtClean="0"/>
              <a:t>views</a:t>
            </a:r>
            <a:r>
              <a:rPr lang="pt-BR" dirty="0" smtClean="0"/>
              <a:t> no banco de dados?</a:t>
            </a:r>
            <a:endParaRPr lang="pt-BR" dirty="0" smtClean="0"/>
          </a:p>
          <a:p>
            <a:r>
              <a:rPr lang="pt-BR" dirty="0" err="1" smtClean="0"/>
              <a:t>Views</a:t>
            </a:r>
            <a:r>
              <a:rPr lang="pt-BR" dirty="0" smtClean="0"/>
              <a:t> indexadas</a:t>
            </a:r>
            <a:endParaRPr lang="pt-BR" dirty="0" smtClean="0"/>
          </a:p>
          <a:p>
            <a:r>
              <a:rPr lang="pt-BR" dirty="0" smtClean="0"/>
              <a:t>Alternativa para limitação de OUTER </a:t>
            </a:r>
            <a:r>
              <a:rPr lang="pt-BR" dirty="0" err="1" smtClean="0"/>
              <a:t>JOINs</a:t>
            </a:r>
            <a:endParaRPr lang="pt-BR" dirty="0" smtClean="0"/>
          </a:p>
          <a:p>
            <a:r>
              <a:rPr lang="pt-BR" dirty="0" smtClean="0"/>
              <a:t>Impacto de manter uma </a:t>
            </a:r>
            <a:r>
              <a:rPr lang="pt-BR" dirty="0" err="1" smtClean="0"/>
              <a:t>view</a:t>
            </a:r>
            <a:r>
              <a:rPr lang="pt-BR" dirty="0" smtClean="0"/>
              <a:t> indexada</a:t>
            </a:r>
          </a:p>
          <a:p>
            <a:r>
              <a:rPr lang="en-US" dirty="0" err="1" smtClean="0"/>
              <a:t>Aumento</a:t>
            </a:r>
            <a:r>
              <a:rPr lang="en-US" dirty="0" smtClean="0"/>
              <a:t> de locks – </a:t>
            </a:r>
            <a:r>
              <a:rPr lang="en-US" dirty="0" err="1" smtClean="0"/>
              <a:t>DeadLocks</a:t>
            </a:r>
            <a:endParaRPr lang="en-US" dirty="0" smtClean="0"/>
          </a:p>
          <a:p>
            <a:r>
              <a:rPr lang="en-US" dirty="0" smtClean="0"/>
              <a:t>Correlation</a:t>
            </a:r>
          </a:p>
          <a:p>
            <a:r>
              <a:rPr lang="en-US" dirty="0" err="1" smtClean="0"/>
              <a:t>Cuidados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2800" dirty="0" err="1" smtClean="0"/>
              <a:t>Views</a:t>
            </a:r>
            <a:r>
              <a:rPr lang="pt-BR" sz="2800" dirty="0" smtClean="0"/>
              <a:t> são recursos interessantes para simplificar a lógica das suas consultas e o acesso aos dados armazenados.</a:t>
            </a:r>
          </a:p>
          <a:p>
            <a:r>
              <a:rPr lang="pt-BR" sz="2800" dirty="0" smtClean="0"/>
              <a:t>Melhor prática é utilizar o SCHEMABINDING</a:t>
            </a:r>
          </a:p>
          <a:p>
            <a:r>
              <a:rPr lang="pt-BR" sz="2800" dirty="0" err="1" smtClean="0"/>
              <a:t>View</a:t>
            </a:r>
            <a:r>
              <a:rPr lang="pt-BR" sz="2800" dirty="0" smtClean="0"/>
              <a:t> indexada é um recurso muito poderoso para otimização do banco de dados, mas pode ter um custo alto.</a:t>
            </a:r>
          </a:p>
          <a:p>
            <a:r>
              <a:rPr lang="pt-BR" sz="2800" dirty="0" err="1" smtClean="0"/>
              <a:t>Views</a:t>
            </a:r>
            <a:r>
              <a:rPr lang="pt-BR" sz="2800" dirty="0" smtClean="0"/>
              <a:t> também podem ser utilizadas como mecanismos de segurança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0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3272</TotalTime>
  <Words>294</Words>
  <Application>Microsoft Office PowerPoint</Application>
  <PresentationFormat>Apresentação na tela (4:3)</PresentationFormat>
  <Paragraphs>50</Paragraphs>
  <Slides>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Curso SQL Server 2010</vt:lpstr>
      <vt:lpstr>Apresentação do PowerPoint</vt:lpstr>
      <vt:lpstr>Apresentação do PowerPoint</vt:lpstr>
      <vt:lpstr>Definição</vt:lpstr>
      <vt:lpstr>Otimização</vt:lpstr>
      <vt:lpstr>Indexed Views</vt:lpstr>
      <vt:lpstr>Performance</vt:lpstr>
      <vt:lpstr>Conclusão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Neves Amorim</dc:creator>
  <cp:lastModifiedBy>Fabiano</cp:lastModifiedBy>
  <cp:revision>111</cp:revision>
  <dcterms:created xsi:type="dcterms:W3CDTF">2010-05-17T16:38:52Z</dcterms:created>
  <dcterms:modified xsi:type="dcterms:W3CDTF">2012-04-18T02:34:02Z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