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97" r:id="rId6"/>
    <p:sldId id="298" r:id="rId7"/>
    <p:sldId id="300" r:id="rId8"/>
    <p:sldId id="301" r:id="rId9"/>
    <p:sldId id="302" r:id="rId10"/>
    <p:sldId id="303" r:id="rId11"/>
    <p:sldId id="304" r:id="rId12"/>
    <p:sldId id="305" r:id="rId13"/>
    <p:sldId id="308" r:id="rId14"/>
    <p:sldId id="307" r:id="rId15"/>
    <p:sldId id="306" r:id="rId16"/>
    <p:sldId id="309" r:id="rId17"/>
    <p:sldId id="310" r:id="rId18"/>
    <p:sldId id="284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3" autoAdjust="0"/>
    <p:restoredTop sz="85085" autoAdjust="0"/>
  </p:normalViewPr>
  <p:slideViewPr>
    <p:cSldViewPr>
      <p:cViewPr>
        <p:scale>
          <a:sx n="60" d="100"/>
          <a:sy n="60" d="100"/>
        </p:scale>
        <p:origin x="-1554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6356-310E-48AB-9A6C-240778C50482}" type="datetimeFigureOut">
              <a:rPr lang="pt-BR" smtClean="0"/>
              <a:pPr/>
              <a:t>18/04/2012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3E0F9-0F36-45BE-B61F-21B436874BF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811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59159-5879-4B9D-90E5-3ED82088845C}" type="datetimeFigureOut">
              <a:rPr lang="pt-BR" smtClean="0"/>
              <a:pPr/>
              <a:t>18/04/2012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48EEA-AE54-4A47-9D83-BAC7ABD75B7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54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0B4EE-20EA-41F1-B157-24A9DE5402D0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945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10975" indent="-210975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D1520-5C7D-4A9F-B1D7-480E11A27E56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10975" indent="-210975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D1520-5C7D-4A9F-B1D7-480E11A27E56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10975" indent="-210975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D1520-5C7D-4A9F-B1D7-480E11A27E56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0B4EE-20EA-41F1-B157-24A9DE5402D0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071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TYPE </a:t>
            </a:r>
            <a:r>
              <a:rPr lang="en-US" dirty="0" err="1" smtClean="0"/>
              <a:t>ListaAutores</a:t>
            </a:r>
            <a:r>
              <a:rPr lang="en-US" dirty="0" smtClean="0"/>
              <a:t> AS TABLE (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codigo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identity PRIMARY KEY,</a:t>
            </a:r>
          </a:p>
          <a:p>
            <a:r>
              <a:rPr lang="pt-BR" dirty="0" smtClean="0"/>
              <a:t>	nome </a:t>
            </a:r>
            <a:r>
              <a:rPr lang="pt-BR" dirty="0" err="1" smtClean="0"/>
              <a:t>varchar</a:t>
            </a:r>
            <a:r>
              <a:rPr lang="pt-BR" dirty="0" smtClean="0"/>
              <a:t>(100),</a:t>
            </a:r>
          </a:p>
          <a:p>
            <a:r>
              <a:rPr lang="pt-BR" dirty="0" smtClean="0"/>
              <a:t>	estado </a:t>
            </a:r>
            <a:r>
              <a:rPr lang="pt-BR" dirty="0" err="1" smtClean="0"/>
              <a:t>char</a:t>
            </a:r>
            <a:r>
              <a:rPr lang="pt-BR" dirty="0" smtClean="0"/>
              <a:t>(2)	</a:t>
            </a:r>
          </a:p>
          <a:p>
            <a:r>
              <a:rPr lang="pt-BR" dirty="0" smtClean="0"/>
              <a:t>)</a:t>
            </a:r>
          </a:p>
          <a:p>
            <a:r>
              <a:rPr lang="pt-BR" dirty="0" err="1" smtClean="0"/>
              <a:t>go</a:t>
            </a:r>
            <a:endParaRPr lang="pt-BR" dirty="0" smtClean="0"/>
          </a:p>
          <a:p>
            <a:r>
              <a:rPr lang="pt-BR" dirty="0" smtClean="0"/>
              <a:t>CREATE PROC </a:t>
            </a:r>
            <a:r>
              <a:rPr lang="pt-BR" dirty="0" err="1" smtClean="0"/>
              <a:t>MostraAutores</a:t>
            </a:r>
            <a:endParaRPr lang="pt-BR" dirty="0" smtClean="0"/>
          </a:p>
          <a:p>
            <a:r>
              <a:rPr lang="pt-BR" dirty="0" smtClean="0"/>
              <a:t>	@autores </a:t>
            </a:r>
            <a:r>
              <a:rPr lang="pt-BR" dirty="0" err="1" smtClean="0"/>
              <a:t>ListaAutores</a:t>
            </a:r>
            <a:r>
              <a:rPr lang="pt-BR" dirty="0" smtClean="0"/>
              <a:t> READONLY</a:t>
            </a:r>
          </a:p>
          <a:p>
            <a:r>
              <a:rPr lang="pt-BR" dirty="0" smtClean="0"/>
              <a:t>AS</a:t>
            </a:r>
          </a:p>
          <a:p>
            <a:r>
              <a:rPr lang="pt-BR" dirty="0" smtClean="0"/>
              <a:t>	SELECT * FROM @autores</a:t>
            </a:r>
          </a:p>
          <a:p>
            <a:r>
              <a:rPr lang="pt-BR" dirty="0" err="1" smtClean="0"/>
              <a:t>go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0B4EE-20EA-41F1-B157-24A9DE5402D0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0B4EE-20EA-41F1-B157-24A9DE5402D0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284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 </a:t>
            </a:r>
            <a:r>
              <a:rPr lang="pt-BR" dirty="0" err="1" smtClean="0"/>
              <a:t>CTE’s</a:t>
            </a:r>
            <a:r>
              <a:rPr lang="pt-BR" dirty="0" smtClean="0"/>
              <a:t>, ou </a:t>
            </a:r>
            <a:r>
              <a:rPr lang="pt-BR" i="1" dirty="0" err="1" smtClean="0"/>
              <a:t>Common</a:t>
            </a:r>
            <a:r>
              <a:rPr lang="pt-BR" i="1" dirty="0" smtClean="0"/>
              <a:t> </a:t>
            </a:r>
            <a:r>
              <a:rPr lang="pt-BR" i="1" dirty="0" err="1" smtClean="0"/>
              <a:t>Table</a:t>
            </a:r>
            <a:r>
              <a:rPr lang="pt-BR" i="1" dirty="0" smtClean="0"/>
              <a:t> </a:t>
            </a:r>
            <a:r>
              <a:rPr lang="pt-BR" i="1" dirty="0" err="1" smtClean="0"/>
              <a:t>Expressions</a:t>
            </a:r>
            <a:r>
              <a:rPr lang="pt-BR" dirty="0" smtClean="0"/>
              <a:t>, são um conceito bastante semelhante às </a:t>
            </a:r>
            <a:r>
              <a:rPr lang="pt-BR" dirty="0" err="1" smtClean="0"/>
              <a:t>subconsultas</a:t>
            </a:r>
            <a:r>
              <a:rPr lang="pt-BR" dirty="0" smtClean="0"/>
              <a:t> de tabela derivada. Uma CTE cria um </a:t>
            </a:r>
            <a:r>
              <a:rPr lang="pt-BR" dirty="0" err="1" smtClean="0"/>
              <a:t>resultset</a:t>
            </a:r>
            <a:r>
              <a:rPr lang="pt-BR" dirty="0" smtClean="0"/>
              <a:t> temporário, que existe só durante a execução do comando no qual foi definido. A este </a:t>
            </a:r>
            <a:r>
              <a:rPr lang="pt-BR" dirty="0" err="1" smtClean="0"/>
              <a:t>resultset</a:t>
            </a:r>
            <a:r>
              <a:rPr lang="pt-BR" dirty="0" smtClean="0"/>
              <a:t> é dado um nome, e ele pode ser referenciado no comando no qual está contido como se fosse uma tabela existente no banco de dados.</a:t>
            </a:r>
          </a:p>
          <a:p>
            <a:endParaRPr lang="pt-BR" dirty="0"/>
          </a:p>
          <a:p>
            <a:r>
              <a:rPr lang="pt-BR" dirty="0" smtClean="0"/>
              <a:t>O objetivo principal das </a:t>
            </a:r>
            <a:r>
              <a:rPr lang="pt-BR" dirty="0" err="1" smtClean="0"/>
              <a:t>CTE’s</a:t>
            </a:r>
            <a:r>
              <a:rPr lang="pt-BR" dirty="0" smtClean="0"/>
              <a:t> é, como nas </a:t>
            </a:r>
            <a:r>
              <a:rPr lang="pt-BR" dirty="0" err="1" smtClean="0"/>
              <a:t>subconsultas</a:t>
            </a:r>
            <a:r>
              <a:rPr lang="pt-BR" dirty="0" smtClean="0"/>
              <a:t>, facilitar a construção de consultas complexas, ao permitir que se “quebre” o problema em várias consultas menores. As </a:t>
            </a:r>
            <a:r>
              <a:rPr lang="pt-BR" dirty="0" err="1" smtClean="0"/>
              <a:t>CTE’s</a:t>
            </a:r>
            <a:r>
              <a:rPr lang="pt-BR" dirty="0" smtClean="0"/>
              <a:t> possuem algumas vantagens sobre as </a:t>
            </a:r>
            <a:r>
              <a:rPr lang="pt-BR" dirty="0" err="1" smtClean="0"/>
              <a:t>subconsultas</a:t>
            </a:r>
            <a:r>
              <a:rPr lang="pt-BR" dirty="0" smtClean="0"/>
              <a:t>, que serão analisadas posteriormente neste capítulo.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D1520-5C7D-4A9F-B1D7-480E11A27E56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100" dirty="0"/>
              <a:t>Como a CTE será usada como uma tabela em outro comando, todas as colunas de uma CTE devem possuir nome.</a:t>
            </a:r>
          </a:p>
          <a:p>
            <a:endParaRPr lang="pt-BR" sz="1100" dirty="0"/>
          </a:p>
          <a:p>
            <a:r>
              <a:rPr lang="pt-BR" sz="1100" dirty="0"/>
              <a:t>-- Quais os 3 países que mais geraram pedidos em 1997?</a:t>
            </a:r>
          </a:p>
          <a:p>
            <a:r>
              <a:rPr lang="pt-BR" sz="1100" dirty="0"/>
              <a:t>-- 1. Criamos um </a:t>
            </a:r>
            <a:r>
              <a:rPr lang="pt-BR" sz="1100" dirty="0" err="1"/>
              <a:t>resultset</a:t>
            </a:r>
            <a:r>
              <a:rPr lang="pt-BR" sz="1100" dirty="0"/>
              <a:t> de total de vendas para cada país por ano</a:t>
            </a:r>
          </a:p>
          <a:p>
            <a:r>
              <a:rPr lang="pt-BR" sz="1100" dirty="0"/>
              <a:t>WITH </a:t>
            </a:r>
            <a:r>
              <a:rPr lang="pt-BR" sz="1100" dirty="0" err="1"/>
              <a:t>VendasPorPaís</a:t>
            </a:r>
            <a:r>
              <a:rPr lang="pt-BR" sz="1100" dirty="0"/>
              <a:t> AS</a:t>
            </a:r>
          </a:p>
          <a:p>
            <a:r>
              <a:rPr lang="pt-BR" sz="1100" dirty="0"/>
              <a:t>(</a:t>
            </a:r>
          </a:p>
          <a:p>
            <a:r>
              <a:rPr lang="en-US" sz="1100" dirty="0"/>
              <a:t>	SELECT </a:t>
            </a:r>
            <a:r>
              <a:rPr lang="en-US" sz="1100" dirty="0" err="1"/>
              <a:t>ShipCountry</a:t>
            </a:r>
            <a:r>
              <a:rPr lang="en-US" sz="1100" dirty="0"/>
              <a:t>, </a:t>
            </a:r>
            <a:r>
              <a:rPr lang="en-US" sz="1100" dirty="0" err="1"/>
              <a:t>Ano</a:t>
            </a:r>
            <a:r>
              <a:rPr lang="en-US" sz="1100" dirty="0"/>
              <a:t> = YEAR(</a:t>
            </a:r>
            <a:r>
              <a:rPr lang="en-US" sz="1100" dirty="0" err="1"/>
              <a:t>OrderDate</a:t>
            </a:r>
            <a:r>
              <a:rPr lang="en-US" sz="1100" dirty="0"/>
              <a:t>), </a:t>
            </a:r>
            <a:r>
              <a:rPr lang="en-US" sz="1100" dirty="0" err="1"/>
              <a:t>PedidosNoAno</a:t>
            </a:r>
            <a:r>
              <a:rPr lang="en-US" sz="1100" dirty="0"/>
              <a:t> = COUNT(*)</a:t>
            </a:r>
          </a:p>
          <a:p>
            <a:r>
              <a:rPr lang="pt-BR" sz="1100" dirty="0"/>
              <a:t>	FROM </a:t>
            </a:r>
            <a:r>
              <a:rPr lang="pt-BR" sz="1100" dirty="0" err="1"/>
              <a:t>Orders</a:t>
            </a:r>
            <a:r>
              <a:rPr lang="pt-BR" sz="1100" dirty="0"/>
              <a:t> GROUP BY </a:t>
            </a:r>
            <a:r>
              <a:rPr lang="pt-BR" sz="1100" dirty="0" err="1"/>
              <a:t>ShipCountry</a:t>
            </a:r>
            <a:r>
              <a:rPr lang="pt-BR" sz="1100" dirty="0"/>
              <a:t>, YEAR(</a:t>
            </a:r>
            <a:r>
              <a:rPr lang="pt-BR" sz="1100" dirty="0" err="1"/>
              <a:t>OrderDate</a:t>
            </a:r>
            <a:r>
              <a:rPr lang="pt-BR" sz="1100" dirty="0"/>
              <a:t>)</a:t>
            </a:r>
          </a:p>
          <a:p>
            <a:r>
              <a:rPr lang="pt-BR" sz="1100" dirty="0"/>
              <a:t>)</a:t>
            </a:r>
          </a:p>
          <a:p>
            <a:r>
              <a:rPr lang="pt-BR" sz="1100" dirty="0"/>
              <a:t>-- 2. Fazemos a consulta em cima do </a:t>
            </a:r>
            <a:r>
              <a:rPr lang="pt-BR" sz="1100" dirty="0" err="1"/>
              <a:t>resultset</a:t>
            </a:r>
            <a:r>
              <a:rPr lang="pt-BR" sz="1100" dirty="0"/>
              <a:t> criado</a:t>
            </a:r>
          </a:p>
          <a:p>
            <a:r>
              <a:rPr lang="en-US" sz="1100" dirty="0"/>
              <a:t>SELECT TOP 3 * FROM </a:t>
            </a:r>
            <a:r>
              <a:rPr lang="en-US" sz="1100" dirty="0" err="1"/>
              <a:t>VendasPorPaís</a:t>
            </a:r>
            <a:endParaRPr lang="en-US" sz="1100" dirty="0"/>
          </a:p>
          <a:p>
            <a:r>
              <a:rPr lang="pt-BR" sz="1100" dirty="0"/>
              <a:t>WHERE Ano = 1997</a:t>
            </a:r>
          </a:p>
          <a:p>
            <a:r>
              <a:rPr lang="pt-BR" sz="1100" dirty="0"/>
              <a:t>ORDER BY </a:t>
            </a:r>
            <a:r>
              <a:rPr lang="pt-BR" sz="1100" dirty="0" err="1"/>
              <a:t>PedidosNoAno</a:t>
            </a:r>
            <a:r>
              <a:rPr lang="pt-BR" sz="1100" dirty="0"/>
              <a:t> DESC</a:t>
            </a:r>
          </a:p>
          <a:p>
            <a:endParaRPr lang="pt-BR" dirty="0" smtClean="0"/>
          </a:p>
          <a:p>
            <a:r>
              <a:rPr lang="pt-BR" dirty="0" smtClean="0"/>
              <a:t>Veja que a CTE permite, como as </a:t>
            </a:r>
            <a:r>
              <a:rPr lang="pt-BR" dirty="0" err="1" smtClean="0"/>
              <a:t>subqueries</a:t>
            </a:r>
            <a:r>
              <a:rPr lang="pt-BR" dirty="0" smtClean="0"/>
              <a:t>, quebrar o problema a ser resolvido em problemas de menor escopo, o que torna sua resolução mais simples.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D1520-5C7D-4A9F-B1D7-480E11A27E56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 a exceção das </a:t>
            </a:r>
            <a:r>
              <a:rPr lang="pt-BR" dirty="0" err="1" smtClean="0"/>
              <a:t>CTE’s</a:t>
            </a:r>
            <a:r>
              <a:rPr lang="pt-BR" dirty="0" smtClean="0"/>
              <a:t> recursivas, em geral a execução de uma CTE equivale, em termos de performance, à execução da mesma consulta escrita como </a:t>
            </a:r>
            <a:r>
              <a:rPr lang="pt-BR" dirty="0" err="1" smtClean="0"/>
              <a:t>subconsulta</a:t>
            </a:r>
            <a:r>
              <a:rPr lang="pt-BR" dirty="0" smtClean="0"/>
              <a:t> de tabela derivada. Contudo as </a:t>
            </a:r>
            <a:r>
              <a:rPr lang="pt-BR" dirty="0" err="1" smtClean="0"/>
              <a:t>CTE’s</a:t>
            </a:r>
            <a:r>
              <a:rPr lang="pt-BR" dirty="0" smtClean="0"/>
              <a:t> facilitam a escrita de consultas complexas, pois separam visualmente a “</a:t>
            </a:r>
            <a:r>
              <a:rPr lang="pt-BR" dirty="0" err="1" smtClean="0"/>
              <a:t>subconsulta</a:t>
            </a:r>
            <a:r>
              <a:rPr lang="pt-BR" dirty="0" smtClean="0"/>
              <a:t>” da “consulta externa”, e podem ser referenciadas várias vezes sem a necessidade de se reescrever toda a consulta novamente. Ainda podem ser usadas como base para a execução de comandos DML (INSERT, UPDATE, DELETE). Por fim, permitem o uso de recursividade durante uma consulta para percorrer hierarquias de linhas – são as </a:t>
            </a:r>
            <a:r>
              <a:rPr lang="pt-BR" dirty="0" err="1" smtClean="0"/>
              <a:t>CTE’s</a:t>
            </a:r>
            <a:r>
              <a:rPr lang="pt-BR" dirty="0" smtClean="0"/>
              <a:t> recursivas que irão ser abordadas a seguir.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D1520-5C7D-4A9F-B1D7-480E11A27E56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CTE recursiva é aquela que faz referência a ela mesma na sua definição. Uma CTE recursiva é composta de no mínimo dois comandos SELECT: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 O primeiro SELECT é chamado de “âncora”;</a:t>
            </a:r>
          </a:p>
          <a:p>
            <a:pPr>
              <a:buFont typeface="Wingdings" pitchFamily="2" charset="2"/>
              <a:buChar char="§"/>
            </a:pPr>
            <a:r>
              <a:rPr lang="pt-BR" dirty="0"/>
              <a:t> </a:t>
            </a:r>
            <a:r>
              <a:rPr lang="pt-BR" dirty="0" smtClean="0"/>
              <a:t>Os </a:t>
            </a:r>
            <a:r>
              <a:rPr lang="pt-BR" dirty="0" err="1" smtClean="0"/>
              <a:t>SELECT’s</a:t>
            </a:r>
            <a:r>
              <a:rPr lang="pt-BR" dirty="0" smtClean="0"/>
              <a:t> </a:t>
            </a:r>
            <a:r>
              <a:rPr lang="pt-BR" dirty="0" err="1" smtClean="0"/>
              <a:t>subsequentes</a:t>
            </a:r>
            <a:r>
              <a:rPr lang="pt-BR" dirty="0" smtClean="0"/>
              <a:t> são chamados de “membros recursivos”.</a:t>
            </a:r>
            <a:endParaRPr lang="pt-BR" dirty="0"/>
          </a:p>
          <a:p>
            <a:r>
              <a:rPr lang="pt-BR" dirty="0" smtClean="0"/>
              <a:t>A CTE implementa um algoritmo recursivo durante a execução dos </a:t>
            </a:r>
            <a:r>
              <a:rPr lang="pt-BR" dirty="0" err="1" smtClean="0"/>
              <a:t>SELECT’s</a:t>
            </a:r>
            <a:r>
              <a:rPr lang="pt-BR" dirty="0" smtClean="0"/>
              <a:t> que a definem da seguinte forma:</a:t>
            </a:r>
          </a:p>
          <a:p>
            <a:pPr marL="210975" indent="-210975">
              <a:buFont typeface="+mj-lt"/>
              <a:buAutoNum type="arabicPeriod"/>
            </a:pPr>
            <a:r>
              <a:rPr lang="pt-BR" dirty="0" smtClean="0"/>
              <a:t>É executado o primeiro SELECT (o membro “âncora”), que retorna um conjunto de linhas inicial. Vamos chamá-lo de L(0).</a:t>
            </a:r>
          </a:p>
          <a:p>
            <a:pPr marL="210975" indent="-210975">
              <a:buFont typeface="+mj-lt"/>
              <a:buAutoNum type="arabicPeriod"/>
            </a:pPr>
            <a:r>
              <a:rPr lang="pt-BR" dirty="0" smtClean="0"/>
              <a:t>O segundo SELECT da CTE é executado. Lembre-se que na CTE recursiva, o segundo SELECT faz referência à própria CTE, que contém somente as linhas L(0). Esta execução gera um segundo grupo de linhas, a que chamaremos de L(1).</a:t>
            </a:r>
          </a:p>
          <a:p>
            <a:pPr marL="210975" indent="-210975">
              <a:buFont typeface="+mj-lt"/>
              <a:buAutoNum type="arabicPeriod"/>
            </a:pPr>
            <a:r>
              <a:rPr lang="pt-BR" dirty="0" smtClean="0"/>
              <a:t>O passo 2 é repetido, gerando sucessivos conjuntos de linhas L(2), L(3), ... Este passo é repetido até que seja gerado um resultset vazio, quando a recursão pára.</a:t>
            </a:r>
          </a:p>
          <a:p>
            <a:pPr marL="210975" indent="-210975">
              <a:buFont typeface="+mj-lt"/>
              <a:buAutoNum type="arabicPeriod"/>
            </a:pPr>
            <a:r>
              <a:rPr lang="pt-BR" dirty="0" smtClean="0"/>
              <a:t>O resultset retornado pela consulta é a união dos conjuntos de linhas produzidos pela execução dos SELECT’s: L(0) UNION L(1) UNION L(2) ... UNION L(N). </a:t>
            </a:r>
          </a:p>
          <a:p>
            <a:pPr marL="210975" indent="-210975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D1520-5C7D-4A9F-B1D7-480E11A27E56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D1520-5C7D-4A9F-B1D7-480E11A27E56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18/04/2012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t-BR" dirty="0" smtClean="0"/>
              <a:t>SQL11 – T-SQL Expert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2008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786182" y="3465950"/>
            <a:ext cx="1676400" cy="104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 userDrawn="1"/>
        </p:nvSpPr>
        <p:spPr>
          <a:xfrm>
            <a:off x="357158" y="5000636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Módulo 04 </a:t>
            </a:r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– Objetos temporários, </a:t>
            </a:r>
            <a:r>
              <a:rPr lang="pt-BR" sz="3200" b="1" cap="none" spc="0" dirty="0" err="1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CTEs</a:t>
            </a:r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e TVP</a:t>
            </a:r>
            <a:endParaRPr lang="pt-BR" sz="3200" b="1" cap="none" spc="0" baseline="0" dirty="0" smtClean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  <a:p>
            <a:pPr algn="ctr"/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 smtClean="0">
                <a:solidFill>
                  <a:schemeClr val="tx2"/>
                </a:solidFill>
              </a:rPr>
              <a:t>Módulo 04 |</a:t>
            </a:r>
            <a:r>
              <a:rPr lang="pt-BR" sz="1600" b="0" dirty="0" smtClean="0">
                <a:solidFill>
                  <a:schemeClr val="tx2"/>
                </a:solidFill>
              </a:rPr>
              <a:t> Objetos temporários, </a:t>
            </a:r>
            <a:r>
              <a:rPr lang="pt-BR" sz="1600" b="0" dirty="0" err="1" smtClean="0">
                <a:solidFill>
                  <a:schemeClr val="tx2"/>
                </a:solidFill>
              </a:rPr>
              <a:t>CTEs</a:t>
            </a:r>
            <a:r>
              <a:rPr lang="pt-BR" sz="1600" b="0" dirty="0" smtClean="0">
                <a:solidFill>
                  <a:schemeClr val="tx2"/>
                </a:solidFill>
              </a:rPr>
              <a:t> e TVP</a:t>
            </a:r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2844" y="285866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 baseline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Seção do módulo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 smtClean="0">
                <a:solidFill>
                  <a:schemeClr val="tx2"/>
                </a:solidFill>
              </a:rPr>
              <a:t>Módulo 01 |</a:t>
            </a:r>
            <a:r>
              <a:rPr lang="pt-BR" sz="1600" b="0" dirty="0" smtClean="0">
                <a:solidFill>
                  <a:schemeClr val="tx2"/>
                </a:solidFill>
              </a:rPr>
              <a:t> Otimização, Tabelas e Consultas</a:t>
            </a:r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8" y="3933056"/>
            <a:ext cx="8358187" cy="1924819"/>
          </a:xfrm>
        </p:spPr>
        <p:txBody>
          <a:bodyPr/>
          <a:lstStyle>
            <a:lvl1pPr>
              <a:buFontTx/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descrever a seção, se necessário</a:t>
            </a:r>
          </a:p>
          <a:p>
            <a:pPr lvl="0"/>
            <a:endParaRPr lang="pt-BR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18/04/2012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18/04/2012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18/04/2012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87153-7099-47CB-9E6F-8A7C378EE2A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C303-D4C7-4197-B44E-BE56BBAEFD13}" type="datetimeFigureOut">
              <a:rPr lang="pt-BR" smtClean="0"/>
              <a:pPr/>
              <a:t>18/04/2012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8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CTEs</a:t>
            </a:r>
            <a:r>
              <a:rPr lang="pt-BR" dirty="0" smtClean="0"/>
              <a:t> Recursivas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CTE que faz referência a ela mesma</a:t>
            </a:r>
          </a:p>
          <a:p>
            <a:r>
              <a:rPr lang="pt-BR" dirty="0" smtClean="0"/>
              <a:t>Usada para implementar recursividade no SELECT</a:t>
            </a:r>
          </a:p>
          <a:p>
            <a:r>
              <a:rPr lang="pt-BR" dirty="0" smtClean="0"/>
              <a:t>Composta por duas consultas</a:t>
            </a:r>
          </a:p>
          <a:p>
            <a:pPr lvl="1"/>
            <a:r>
              <a:rPr lang="pt-BR" i="1" dirty="0" smtClean="0"/>
              <a:t>Âncora</a:t>
            </a:r>
            <a:r>
              <a:rPr lang="pt-BR" dirty="0" smtClean="0"/>
              <a:t>: primeiro SELECT – base da recursão.</a:t>
            </a:r>
          </a:p>
          <a:p>
            <a:pPr lvl="1"/>
            <a:r>
              <a:rPr lang="pt-BR" dirty="0" smtClean="0"/>
              <a:t>Membro recursivo: faz a recursão ao referenciar a CTE</a:t>
            </a:r>
          </a:p>
          <a:p>
            <a:pPr lvl="1"/>
            <a:r>
              <a:rPr lang="pt-BR" i="1" dirty="0" smtClean="0"/>
              <a:t>Âncora</a:t>
            </a:r>
            <a:r>
              <a:rPr lang="pt-BR" dirty="0" smtClean="0"/>
              <a:t> e </a:t>
            </a:r>
            <a:r>
              <a:rPr lang="pt-BR" i="1" dirty="0" smtClean="0"/>
              <a:t>recursivo</a:t>
            </a:r>
            <a:r>
              <a:rPr lang="pt-BR" dirty="0" smtClean="0"/>
              <a:t> devem ser ligados pela operador UNION ALL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85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CTEs</a:t>
            </a:r>
            <a:r>
              <a:rPr lang="pt-BR" dirty="0" smtClean="0"/>
              <a:t> Recursivas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0034" y="1214422"/>
            <a:ext cx="8143932" cy="5016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smtClean="0"/>
              <a:t>WITH Hierarquia AS</a:t>
            </a:r>
          </a:p>
          <a:p>
            <a:r>
              <a:rPr lang="pt-BR" sz="2000" dirty="0" smtClean="0"/>
              <a:t>(</a:t>
            </a:r>
          </a:p>
          <a:p>
            <a:r>
              <a:rPr lang="pt-BR" sz="2000" dirty="0" smtClean="0"/>
              <a:t>	-- 1º SELECT: âncora – início da recursão</a:t>
            </a:r>
          </a:p>
          <a:p>
            <a:r>
              <a:rPr lang="en-US" sz="2000" dirty="0" smtClean="0"/>
              <a:t>	SELECT	</a:t>
            </a:r>
            <a:r>
              <a:rPr lang="en-US" sz="2000" dirty="0" err="1" smtClean="0"/>
              <a:t>EmployeeID</a:t>
            </a:r>
            <a:r>
              <a:rPr lang="en-US" sz="2000" dirty="0" smtClean="0"/>
              <a:t>, Nome = 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 + ' ' + 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, </a:t>
            </a:r>
          </a:p>
          <a:p>
            <a:r>
              <a:rPr lang="en-US" sz="2000" dirty="0" smtClean="0"/>
              <a:t>		</a:t>
            </a:r>
            <a:r>
              <a:rPr lang="en-US" sz="2000" dirty="0" err="1" smtClean="0"/>
              <a:t>NivelHierarquico</a:t>
            </a:r>
            <a:r>
              <a:rPr lang="en-US" sz="2000" dirty="0" smtClean="0"/>
              <a:t> = 1</a:t>
            </a:r>
          </a:p>
          <a:p>
            <a:r>
              <a:rPr lang="pt-BR" sz="2000" dirty="0" smtClean="0"/>
              <a:t>	FROM </a:t>
            </a:r>
            <a:r>
              <a:rPr lang="pt-BR" sz="2000" dirty="0" err="1" smtClean="0"/>
              <a:t>Employees</a:t>
            </a:r>
            <a:endParaRPr lang="pt-BR" sz="2000" dirty="0" smtClean="0"/>
          </a:p>
          <a:p>
            <a:r>
              <a:rPr lang="pt-BR" sz="2000" dirty="0" smtClean="0"/>
              <a:t>	WHERE </a:t>
            </a:r>
            <a:r>
              <a:rPr lang="pt-BR" sz="2000" dirty="0" err="1" smtClean="0"/>
              <a:t>ReportsTo</a:t>
            </a:r>
            <a:r>
              <a:rPr lang="pt-BR" sz="2000" dirty="0" smtClean="0"/>
              <a:t> IS NULL	</a:t>
            </a:r>
          </a:p>
          <a:p>
            <a:r>
              <a:rPr lang="pt-BR" sz="2000" dirty="0" smtClean="0"/>
              <a:t>            UNION ALL	</a:t>
            </a:r>
          </a:p>
          <a:p>
            <a:r>
              <a:rPr lang="pt-BR" sz="2000" dirty="0" smtClean="0"/>
              <a:t>	-- 2º SELECT: recursivo – gera linhas a partir da linha âncora, e </a:t>
            </a:r>
          </a:p>
          <a:p>
            <a:r>
              <a:rPr lang="pt-BR" sz="2000" dirty="0" smtClean="0"/>
              <a:t>	-- depois gera linhas para cada linha gerada na execução anterior</a:t>
            </a:r>
          </a:p>
          <a:p>
            <a:r>
              <a:rPr lang="pt-BR" sz="2000" dirty="0" smtClean="0"/>
              <a:t>	SELECT 	</a:t>
            </a:r>
            <a:r>
              <a:rPr lang="pt-BR" sz="2000" dirty="0" err="1" smtClean="0"/>
              <a:t>E.EmployeeID</a:t>
            </a:r>
            <a:r>
              <a:rPr lang="pt-BR" sz="2000" dirty="0" smtClean="0"/>
              <a:t>, Nome = </a:t>
            </a:r>
            <a:r>
              <a:rPr lang="pt-BR" sz="2000" dirty="0" err="1" smtClean="0"/>
              <a:t>FirstName</a:t>
            </a:r>
            <a:r>
              <a:rPr lang="pt-BR" sz="2000" dirty="0" smtClean="0"/>
              <a:t> + ' ' + </a:t>
            </a:r>
            <a:r>
              <a:rPr lang="pt-BR" sz="2000" dirty="0" err="1" smtClean="0"/>
              <a:t>LastName</a:t>
            </a:r>
            <a:r>
              <a:rPr lang="pt-BR" sz="2000" dirty="0" smtClean="0"/>
              <a:t>, </a:t>
            </a:r>
          </a:p>
          <a:p>
            <a:r>
              <a:rPr lang="pt-BR" sz="2000" dirty="0" smtClean="0"/>
              <a:t>		</a:t>
            </a:r>
            <a:r>
              <a:rPr lang="pt-BR" sz="2000" dirty="0" err="1" smtClean="0"/>
              <a:t>NivelHierarquico</a:t>
            </a:r>
            <a:r>
              <a:rPr lang="pt-BR" sz="2000" dirty="0" smtClean="0"/>
              <a:t> + 1</a:t>
            </a:r>
          </a:p>
          <a:p>
            <a:r>
              <a:rPr lang="en-US" sz="2000" dirty="0" smtClean="0"/>
              <a:t>	FROM </a:t>
            </a:r>
            <a:r>
              <a:rPr lang="en-US" sz="2000" dirty="0" err="1" smtClean="0"/>
              <a:t>Hierarquia</a:t>
            </a:r>
            <a:r>
              <a:rPr lang="en-US" sz="2000" dirty="0" smtClean="0"/>
              <a:t> H INNER JOIN Employees E</a:t>
            </a:r>
          </a:p>
          <a:p>
            <a:r>
              <a:rPr lang="pt-BR" sz="2000" dirty="0" smtClean="0"/>
              <a:t>	ON </a:t>
            </a:r>
            <a:r>
              <a:rPr lang="pt-BR" sz="2000" dirty="0" err="1" smtClean="0"/>
              <a:t>H.EmployeeID</a:t>
            </a:r>
            <a:r>
              <a:rPr lang="pt-BR" sz="2000" dirty="0" smtClean="0"/>
              <a:t> = </a:t>
            </a:r>
            <a:r>
              <a:rPr lang="pt-BR" sz="2000" dirty="0" err="1" smtClean="0"/>
              <a:t>E.ReportsTo</a:t>
            </a:r>
            <a:endParaRPr lang="pt-BR" sz="2000" dirty="0" smtClean="0"/>
          </a:p>
          <a:p>
            <a:r>
              <a:rPr lang="pt-BR" sz="2000" dirty="0" smtClean="0"/>
              <a:t>)</a:t>
            </a:r>
          </a:p>
          <a:p>
            <a:r>
              <a:rPr lang="pt-BR" sz="2000" dirty="0" smtClean="0"/>
              <a:t>SELECT * FROM Hierarquia</a:t>
            </a:r>
          </a:p>
        </p:txBody>
      </p:sp>
    </p:spTree>
    <p:extLst>
      <p:ext uri="{BB962C8B-B14F-4D97-AF65-F5344CB8AC3E}">
        <p14:creationId xmlns:p14="http://schemas.microsoft.com/office/powerpoint/2010/main" val="143525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Table</a:t>
            </a:r>
            <a:r>
              <a:rPr lang="pt-BR" dirty="0" smtClean="0"/>
              <a:t> </a:t>
            </a:r>
            <a:r>
              <a:rPr lang="pt-BR" dirty="0" err="1" smtClean="0"/>
              <a:t>Valued</a:t>
            </a:r>
            <a:r>
              <a:rPr lang="pt-BR" dirty="0" smtClean="0"/>
              <a:t> </a:t>
            </a:r>
            <a:r>
              <a:rPr lang="pt-BR" dirty="0" err="1" smtClean="0"/>
              <a:t>Parameters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Recurso</a:t>
            </a:r>
            <a:r>
              <a:rPr lang="en-US" dirty="0" smtClean="0"/>
              <a:t> do SQL Server 2008</a:t>
            </a:r>
          </a:p>
          <a:p>
            <a:r>
              <a:rPr lang="en-US" dirty="0" err="1" smtClean="0"/>
              <a:t>Utilizado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operações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a </a:t>
            </a:r>
            <a:r>
              <a:rPr lang="en-US" dirty="0" err="1" smtClean="0"/>
              <a:t>linha</a:t>
            </a:r>
            <a:endParaRPr lang="en-US" dirty="0" smtClean="0"/>
          </a:p>
          <a:p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representa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tabela</a:t>
            </a:r>
            <a:endParaRPr lang="en-US" dirty="0" smtClean="0"/>
          </a:p>
          <a:p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parâmetro</a:t>
            </a:r>
            <a:r>
              <a:rPr lang="en-US" dirty="0" smtClean="0"/>
              <a:t> de </a:t>
            </a:r>
            <a:r>
              <a:rPr lang="en-US" dirty="0" err="1" smtClean="0"/>
              <a:t>entrada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stored procedures</a:t>
            </a:r>
          </a:p>
          <a:p>
            <a:r>
              <a:rPr lang="en-US" dirty="0" err="1" smtClean="0"/>
              <a:t>Accesível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do ADO.NET 3.5</a:t>
            </a:r>
          </a:p>
        </p:txBody>
      </p:sp>
    </p:spTree>
    <p:extLst>
      <p:ext uri="{BB962C8B-B14F-4D97-AF65-F5344CB8AC3E}">
        <p14:creationId xmlns:p14="http://schemas.microsoft.com/office/powerpoint/2010/main" val="7389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94537" y="1412776"/>
            <a:ext cx="8358187" cy="4429125"/>
          </a:xfrm>
        </p:spPr>
        <p:txBody>
          <a:bodyPr>
            <a:normAutofit/>
          </a:bodyPr>
          <a:lstStyle/>
          <a:p>
            <a:r>
              <a:rPr lang="en-US" dirty="0" smtClean="0"/>
              <a:t>Novo </a:t>
            </a:r>
            <a:r>
              <a:rPr lang="en-US" dirty="0" err="1" smtClean="0"/>
              <a:t>tipo</a:t>
            </a:r>
            <a:r>
              <a:rPr lang="en-US" dirty="0" smtClean="0"/>
              <a:t> de dados do </a:t>
            </a:r>
            <a:r>
              <a:rPr lang="en-US" dirty="0" err="1" smtClean="0"/>
              <a:t>usuário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endParaRPr lang="en-US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Table</a:t>
            </a:r>
            <a:r>
              <a:rPr lang="pt-BR" dirty="0" smtClean="0"/>
              <a:t> </a:t>
            </a:r>
            <a:r>
              <a:rPr lang="pt-BR" dirty="0" err="1" smtClean="0"/>
              <a:t>Valued</a:t>
            </a:r>
            <a:r>
              <a:rPr lang="pt-BR" dirty="0" smtClean="0"/>
              <a:t> </a:t>
            </a:r>
            <a:r>
              <a:rPr lang="pt-BR" dirty="0" err="1" smtClean="0"/>
              <a:t>Parameters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648" y="1988840"/>
            <a:ext cx="8643966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CREATE TYPE </a:t>
            </a:r>
            <a:r>
              <a:rPr lang="en-US" sz="2000" dirty="0" err="1"/>
              <a:t>OrderIDs</a:t>
            </a:r>
            <a:r>
              <a:rPr lang="en-US" sz="2000" dirty="0"/>
              <a:t> AS TABLE (ID INT NOT NULL PRIMARY KEY,</a:t>
            </a:r>
          </a:p>
          <a:p>
            <a:r>
              <a:rPr lang="pt-BR" sz="2000" dirty="0"/>
              <a:t>                               </a:t>
            </a:r>
            <a:r>
              <a:rPr lang="pt-BR" sz="2000" dirty="0" err="1"/>
              <a:t>OrderID</a:t>
            </a:r>
            <a:r>
              <a:rPr lang="pt-BR" sz="2000" dirty="0"/>
              <a:t> INT);</a:t>
            </a:r>
          </a:p>
          <a:p>
            <a:r>
              <a:rPr lang="pt-BR" sz="2000" dirty="0"/>
              <a:t>GO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1648" y="3717032"/>
            <a:ext cx="8643966" cy="2246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/>
              <a:t>DECLARE @TVP AS </a:t>
            </a:r>
            <a:r>
              <a:rPr lang="pt-BR" sz="2000" dirty="0" err="1"/>
              <a:t>OrderIDs</a:t>
            </a:r>
            <a:r>
              <a:rPr lang="pt-BR" sz="2000" dirty="0"/>
              <a:t>;</a:t>
            </a:r>
          </a:p>
          <a:p>
            <a:endParaRPr lang="pt-BR" sz="2000" dirty="0"/>
          </a:p>
          <a:p>
            <a:r>
              <a:rPr lang="pt-BR" sz="2000" dirty="0"/>
              <a:t>INSERT INTO @TVP(ID, </a:t>
            </a:r>
            <a:r>
              <a:rPr lang="pt-BR" sz="2000" dirty="0" err="1"/>
              <a:t>OrderID</a:t>
            </a:r>
            <a:r>
              <a:rPr lang="pt-BR" sz="2000" dirty="0"/>
              <a:t>)</a:t>
            </a:r>
          </a:p>
          <a:p>
            <a:r>
              <a:rPr lang="pt-BR" sz="2000" dirty="0" smtClean="0"/>
              <a:t>VALUES(1</a:t>
            </a:r>
            <a:r>
              <a:rPr lang="pt-BR" sz="2000" dirty="0"/>
              <a:t>, 12345),(2, 123456),(3, 1234567);</a:t>
            </a:r>
          </a:p>
          <a:p>
            <a:endParaRPr lang="pt-BR" sz="2000" dirty="0"/>
          </a:p>
          <a:p>
            <a:r>
              <a:rPr lang="pt-BR" sz="2000" dirty="0"/>
              <a:t>SELECT * FROM @TVP;</a:t>
            </a:r>
          </a:p>
          <a:p>
            <a:r>
              <a:rPr lang="pt-BR" sz="2000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076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8580" y="1196752"/>
            <a:ext cx="8358187" cy="4429125"/>
          </a:xfrm>
        </p:spPr>
        <p:txBody>
          <a:bodyPr>
            <a:normAutofit/>
          </a:bodyPr>
          <a:lstStyle/>
          <a:p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parâmetro</a:t>
            </a:r>
            <a:r>
              <a:rPr lang="en-US" dirty="0" smtClean="0"/>
              <a:t> de </a:t>
            </a:r>
            <a:r>
              <a:rPr lang="en-US" dirty="0" err="1" smtClean="0"/>
              <a:t>entrada</a:t>
            </a:r>
            <a:endParaRPr lang="en-US" dirty="0" smtClean="0"/>
          </a:p>
          <a:p>
            <a:r>
              <a:rPr lang="en-US" dirty="0" smtClean="0"/>
              <a:t>Similar a </a:t>
            </a:r>
            <a:r>
              <a:rPr lang="en-US" dirty="0" err="1" smtClean="0"/>
              <a:t>variáveis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table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relação</a:t>
            </a:r>
            <a:r>
              <a:rPr lang="en-US" dirty="0" smtClean="0"/>
              <a:t> a </a:t>
            </a:r>
            <a:r>
              <a:rPr lang="en-US" dirty="0" err="1" smtClean="0"/>
              <a:t>otimização</a:t>
            </a:r>
            <a:endParaRPr lang="en-US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Table</a:t>
            </a:r>
            <a:r>
              <a:rPr lang="pt-BR" dirty="0" smtClean="0"/>
              <a:t> </a:t>
            </a:r>
            <a:r>
              <a:rPr lang="pt-BR" dirty="0" err="1" smtClean="0"/>
              <a:t>Valued</a:t>
            </a:r>
            <a:r>
              <a:rPr lang="pt-BR" dirty="0" smtClean="0"/>
              <a:t> </a:t>
            </a:r>
            <a:r>
              <a:rPr lang="pt-BR" dirty="0" err="1" smtClean="0"/>
              <a:t>Parameters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25691" y="2852936"/>
            <a:ext cx="8643966" cy="3477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CREATE </a:t>
            </a:r>
            <a:r>
              <a:rPr lang="en-US" sz="2000" dirty="0"/>
              <a:t>PROC </a:t>
            </a:r>
            <a:r>
              <a:rPr lang="en-US" sz="2000" dirty="0" err="1"/>
              <a:t>dbo.st_Inserir_Orders</a:t>
            </a:r>
            <a:r>
              <a:rPr lang="en-US" sz="2000" dirty="0"/>
              <a:t>(@TVP AS </a:t>
            </a:r>
            <a:r>
              <a:rPr lang="en-US" sz="2000" dirty="0" err="1"/>
              <a:t>OrderIDs</a:t>
            </a:r>
            <a:r>
              <a:rPr lang="en-US" sz="2000" dirty="0"/>
              <a:t> READONLY)</a:t>
            </a:r>
          </a:p>
          <a:p>
            <a:r>
              <a:rPr lang="pt-BR" sz="2000" dirty="0" smtClean="0"/>
              <a:t>AS</a:t>
            </a:r>
          </a:p>
          <a:p>
            <a:r>
              <a:rPr lang="en-US" sz="2000" dirty="0" smtClean="0"/>
              <a:t>SELECT </a:t>
            </a:r>
            <a:r>
              <a:rPr lang="en-US" sz="2000" dirty="0" err="1" smtClean="0"/>
              <a:t>OrderID</a:t>
            </a:r>
            <a:r>
              <a:rPr lang="en-US" sz="2000" dirty="0" smtClean="0"/>
              <a:t>, </a:t>
            </a:r>
            <a:r>
              <a:rPr lang="en-US" sz="2000" dirty="0" err="1" smtClean="0"/>
              <a:t>CustomerID</a:t>
            </a:r>
            <a:r>
              <a:rPr lang="en-US" sz="2000" dirty="0" smtClean="0"/>
              <a:t>, </a:t>
            </a:r>
            <a:r>
              <a:rPr lang="en-US" sz="2000" dirty="0" err="1" smtClean="0"/>
              <a:t>OrderDate</a:t>
            </a:r>
            <a:r>
              <a:rPr lang="en-US" sz="2000" dirty="0" smtClean="0"/>
              <a:t>, Value</a:t>
            </a:r>
          </a:p>
          <a:p>
            <a:r>
              <a:rPr lang="pt-BR" sz="2000" dirty="0" smtClean="0"/>
              <a:t>    </a:t>
            </a:r>
            <a:r>
              <a:rPr lang="pt-BR" sz="2000" dirty="0"/>
              <a:t>FROM </a:t>
            </a:r>
            <a:r>
              <a:rPr lang="pt-BR" sz="2000" dirty="0" err="1"/>
              <a:t>OrdersBig</a:t>
            </a:r>
            <a:endParaRPr lang="pt-BR" sz="2000" dirty="0"/>
          </a:p>
          <a:p>
            <a:r>
              <a:rPr lang="pt-BR" sz="2000" dirty="0"/>
              <a:t>   WHERE EXISTS(SELECT * </a:t>
            </a:r>
            <a:r>
              <a:rPr lang="pt-BR" sz="2000" dirty="0" smtClean="0"/>
              <a:t>FROM </a:t>
            </a:r>
            <a:r>
              <a:rPr lang="pt-BR" sz="2000" dirty="0"/>
              <a:t>@</a:t>
            </a:r>
            <a:r>
              <a:rPr lang="pt-BR" sz="2000" dirty="0" smtClean="0"/>
              <a:t>TVP </a:t>
            </a:r>
          </a:p>
          <a:p>
            <a:r>
              <a:rPr lang="pt-BR" sz="2000" dirty="0"/>
              <a:t> </a:t>
            </a:r>
            <a:r>
              <a:rPr lang="pt-BR" sz="2000" dirty="0" smtClean="0"/>
              <a:t>                             WHERE </a:t>
            </a:r>
            <a:r>
              <a:rPr lang="pt-BR" sz="2000" dirty="0"/>
              <a:t>[@TVP].</a:t>
            </a:r>
            <a:r>
              <a:rPr lang="pt-BR" sz="2000" dirty="0" err="1"/>
              <a:t>OrderID</a:t>
            </a:r>
            <a:r>
              <a:rPr lang="pt-BR" sz="2000" dirty="0"/>
              <a:t> = </a:t>
            </a:r>
            <a:r>
              <a:rPr lang="pt-BR" sz="2000" dirty="0" err="1"/>
              <a:t>OrdersBig.OrderID</a:t>
            </a:r>
            <a:r>
              <a:rPr lang="pt-BR" sz="2000" dirty="0"/>
              <a:t>)</a:t>
            </a:r>
          </a:p>
          <a:p>
            <a:r>
              <a:rPr lang="pt-BR" sz="2000" dirty="0" smtClean="0"/>
              <a:t>GO</a:t>
            </a:r>
            <a:endParaRPr lang="pt-BR" sz="2000" dirty="0"/>
          </a:p>
          <a:p>
            <a:r>
              <a:rPr lang="pt-BR" sz="2000" dirty="0"/>
              <a:t>DECLARE @TVP AS </a:t>
            </a:r>
            <a:r>
              <a:rPr lang="pt-BR" sz="2000" dirty="0" err="1"/>
              <a:t>OrderIDs</a:t>
            </a:r>
            <a:r>
              <a:rPr lang="pt-BR" sz="2000" dirty="0"/>
              <a:t>;</a:t>
            </a:r>
          </a:p>
          <a:p>
            <a:r>
              <a:rPr lang="pt-BR" sz="2000" dirty="0"/>
              <a:t>INSERT INTO @TVP(ID, </a:t>
            </a:r>
            <a:r>
              <a:rPr lang="pt-BR" sz="2000" dirty="0" err="1" smtClean="0"/>
              <a:t>OrderID</a:t>
            </a:r>
            <a:r>
              <a:rPr lang="pt-BR" sz="2000" dirty="0" smtClean="0"/>
              <a:t>) VALUES(1, 12345),(2, 123456),(3, 1234567);</a:t>
            </a:r>
          </a:p>
          <a:p>
            <a:endParaRPr lang="pt-BR" sz="2000" dirty="0" smtClean="0"/>
          </a:p>
          <a:p>
            <a:r>
              <a:rPr lang="pt-BR" sz="2000" dirty="0" smtClean="0"/>
              <a:t>EXEC </a:t>
            </a:r>
            <a:r>
              <a:rPr lang="pt-BR" sz="2000" dirty="0" err="1"/>
              <a:t>dbo.st_Inserir_Orders</a:t>
            </a:r>
            <a:r>
              <a:rPr lang="pt-BR" sz="2000" dirty="0"/>
              <a:t> @TVP = @TVP</a:t>
            </a:r>
            <a:r>
              <a:rPr lang="pt-BR" sz="2000" dirty="0" smtClean="0"/>
              <a:t>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5324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SQL11 – T-SQL Expert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 temporárias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O que são tabelas temporárias?</a:t>
            </a:r>
          </a:p>
          <a:p>
            <a:pPr lvl="1"/>
            <a:r>
              <a:rPr lang="pt-BR" dirty="0" smtClean="0"/>
              <a:t>Tabelas que existem somente durante a conexão que as criou</a:t>
            </a:r>
          </a:p>
          <a:p>
            <a:r>
              <a:rPr lang="pt-BR" dirty="0" smtClean="0"/>
              <a:t>Tipos</a:t>
            </a:r>
          </a:p>
          <a:p>
            <a:pPr lvl="1"/>
            <a:r>
              <a:rPr lang="pt-BR" dirty="0" smtClean="0"/>
              <a:t>Locais: acessíveis na conexão que as criou</a:t>
            </a:r>
          </a:p>
          <a:p>
            <a:pPr lvl="1"/>
            <a:r>
              <a:rPr lang="pt-BR" dirty="0" smtClean="0"/>
              <a:t>Globais: acessíveis por todas as conexões</a:t>
            </a:r>
          </a:p>
        </p:txBody>
      </p:sp>
    </p:spTree>
    <p:extLst>
      <p:ext uri="{BB962C8B-B14F-4D97-AF65-F5344CB8AC3E}">
        <p14:creationId xmlns:p14="http://schemas.microsoft.com/office/powerpoint/2010/main" val="33265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 temporárias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Estatísticas são atualizadas de acordo com os limites de </a:t>
            </a:r>
            <a:r>
              <a:rPr lang="pt-BR" dirty="0" err="1" smtClean="0"/>
              <a:t>recompilação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Podem ser criados diversos índices</a:t>
            </a:r>
          </a:p>
          <a:p>
            <a:r>
              <a:rPr lang="pt-BR" dirty="0" smtClean="0"/>
              <a:t>O esquema pode ser alterado após criação</a:t>
            </a:r>
          </a:p>
          <a:p>
            <a:r>
              <a:rPr lang="pt-BR" dirty="0" smtClean="0"/>
              <a:t>Permite a execução de planos paralelos em qualquer cenário de utilização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30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do tipo </a:t>
            </a:r>
            <a:r>
              <a:rPr lang="pt-BR" i="1" dirty="0" smtClean="0"/>
              <a:t>table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786332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Variáveis que armazenam tabelas</a:t>
            </a:r>
          </a:p>
          <a:p>
            <a:r>
              <a:rPr lang="pt-BR" dirty="0" smtClean="0"/>
              <a:t>Criação</a:t>
            </a:r>
          </a:p>
          <a:p>
            <a:pPr lvl="1">
              <a:buNone/>
            </a:pPr>
            <a:r>
              <a:rPr lang="pt-BR" sz="2200" dirty="0" smtClean="0">
                <a:latin typeface="Consolas" pitchFamily="49" charset="0"/>
                <a:cs typeface="Consolas" pitchFamily="49" charset="0"/>
              </a:rPr>
              <a:t>DECLARE @autores TABLE (</a:t>
            </a:r>
          </a:p>
          <a:p>
            <a:pPr lvl="1"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codigo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identity PRIMARY KEY,</a:t>
            </a:r>
          </a:p>
          <a:p>
            <a:pPr lvl="1">
              <a:buNone/>
            </a:pPr>
            <a:r>
              <a:rPr lang="pt-BR" sz="2200" dirty="0" smtClean="0">
                <a:latin typeface="Consolas" pitchFamily="49" charset="0"/>
                <a:cs typeface="Consolas" pitchFamily="49" charset="0"/>
              </a:rPr>
              <a:t>	nome </a:t>
            </a:r>
            <a:r>
              <a:rPr lang="pt-BR" sz="2200" dirty="0" err="1" smtClean="0">
                <a:latin typeface="Consolas" pitchFamily="49" charset="0"/>
                <a:cs typeface="Consolas" pitchFamily="49" charset="0"/>
              </a:rPr>
              <a:t>varchar</a:t>
            </a:r>
            <a:r>
              <a:rPr lang="pt-BR" sz="2200" dirty="0" smtClean="0">
                <a:latin typeface="Consolas" pitchFamily="49" charset="0"/>
                <a:cs typeface="Consolas" pitchFamily="49" charset="0"/>
              </a:rPr>
              <a:t>(100),</a:t>
            </a:r>
          </a:p>
          <a:p>
            <a:pPr lvl="1">
              <a:buNone/>
            </a:pPr>
            <a:r>
              <a:rPr lang="pt-BR" sz="2200" dirty="0" smtClean="0">
                <a:latin typeface="Consolas" pitchFamily="49" charset="0"/>
                <a:cs typeface="Consolas" pitchFamily="49" charset="0"/>
              </a:rPr>
              <a:t>	estado </a:t>
            </a:r>
            <a:r>
              <a:rPr lang="pt-BR" sz="2200" dirty="0" err="1" smtClean="0">
                <a:latin typeface="Consolas" pitchFamily="49" charset="0"/>
                <a:cs typeface="Consolas" pitchFamily="49" charset="0"/>
              </a:rPr>
              <a:t>char</a:t>
            </a:r>
            <a:r>
              <a:rPr lang="pt-BR" sz="2200" dirty="0" smtClean="0">
                <a:latin typeface="Consolas" pitchFamily="49" charset="0"/>
                <a:cs typeface="Consolas" pitchFamily="49" charset="0"/>
              </a:rPr>
              <a:t>(2)	</a:t>
            </a:r>
          </a:p>
          <a:p>
            <a:pPr lvl="1">
              <a:buNone/>
            </a:pPr>
            <a:r>
              <a:rPr lang="pt-BR" sz="2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dirty="0" smtClean="0"/>
              <a:t>Acesso</a:t>
            </a:r>
          </a:p>
          <a:p>
            <a:pPr lvl="1"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INSERT INTO @autores 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SELECT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au_fname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+ ' ' +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au_lname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state 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FROM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authors</a:t>
            </a:r>
            <a:endParaRPr lang="pt-BR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SELECT * FROM @autores</a:t>
            </a:r>
          </a:p>
          <a:p>
            <a:r>
              <a:rPr lang="pt-BR" dirty="0" err="1" smtClean="0"/>
              <a:t>User-defined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r>
              <a:rPr lang="pt-BR" dirty="0" smtClean="0"/>
              <a:t> </a:t>
            </a:r>
            <a:r>
              <a:rPr lang="pt-BR" dirty="0" err="1" smtClean="0"/>
              <a:t>type</a:t>
            </a:r>
            <a:endParaRPr lang="pt-BR" dirty="0" smtClean="0"/>
          </a:p>
          <a:p>
            <a:pPr lvl="1"/>
            <a:r>
              <a:rPr lang="pt-BR" dirty="0" smtClean="0"/>
              <a:t>CREATE TYPE nome_tipo AS TABLE ( ... )</a:t>
            </a:r>
          </a:p>
          <a:p>
            <a:pPr lvl="1"/>
            <a:r>
              <a:rPr lang="pt-BR" dirty="0" smtClean="0"/>
              <a:t>DECLARE @variavel nome_tipo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186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do tipo </a:t>
            </a:r>
            <a:r>
              <a:rPr lang="pt-BR" i="1" dirty="0" smtClean="0"/>
              <a:t>table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Mitos</a:t>
            </a:r>
          </a:p>
          <a:p>
            <a:pPr lvl="1"/>
            <a:r>
              <a:rPr lang="pt-BR" dirty="0" smtClean="0"/>
              <a:t>“Sempre use variável de tabela ao invés de tabela temporária”</a:t>
            </a:r>
          </a:p>
          <a:p>
            <a:pPr lvl="2"/>
            <a:r>
              <a:rPr lang="en-US" dirty="0" err="1" smtClean="0"/>
              <a:t>Iremos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detalhes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demos…</a:t>
            </a:r>
            <a:endParaRPr lang="pt-BR" dirty="0" smtClean="0"/>
          </a:p>
          <a:p>
            <a:r>
              <a:rPr lang="pt-BR" dirty="0" smtClean="0"/>
              <a:t>Restrições</a:t>
            </a:r>
          </a:p>
          <a:p>
            <a:pPr lvl="1"/>
            <a:r>
              <a:rPr lang="pt-BR" dirty="0" smtClean="0"/>
              <a:t>Não é possível criar explicitamente índices</a:t>
            </a:r>
          </a:p>
          <a:p>
            <a:pPr lvl="1"/>
            <a:r>
              <a:rPr lang="pt-BR" dirty="0" smtClean="0"/>
              <a:t>Não é possível alterar a definição da tabela</a:t>
            </a:r>
          </a:p>
          <a:p>
            <a:pPr lvl="1"/>
            <a:r>
              <a:rPr lang="pt-BR" dirty="0" smtClean="0"/>
              <a:t>SELECT INTO não é suportado</a:t>
            </a:r>
          </a:p>
          <a:p>
            <a:pPr lvl="1"/>
            <a:r>
              <a:rPr lang="pt-BR" dirty="0" smtClean="0"/>
              <a:t>Planos paralelos não são utilizados em consultas que modificam  essas variáveis.</a:t>
            </a:r>
          </a:p>
          <a:p>
            <a:pPr lvl="1"/>
            <a:r>
              <a:rPr lang="pt-BR" dirty="0" smtClean="0"/>
              <a:t>Tempo de vida: mesmo de outra variável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910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57188" y="1428751"/>
            <a:ext cx="8358187" cy="2357439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CTE: </a:t>
            </a:r>
            <a:r>
              <a:rPr lang="pt-BR" dirty="0" err="1" smtClean="0"/>
              <a:t>Common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r>
              <a:rPr lang="pt-BR" dirty="0" smtClean="0"/>
              <a:t> </a:t>
            </a:r>
            <a:r>
              <a:rPr lang="pt-BR" dirty="0" err="1" smtClean="0"/>
              <a:t>Expression</a:t>
            </a:r>
            <a:endParaRPr lang="pt-BR" dirty="0" smtClean="0"/>
          </a:p>
          <a:p>
            <a:r>
              <a:rPr lang="pt-BR" i="1" dirty="0" err="1" smtClean="0"/>
              <a:t>resultset</a:t>
            </a:r>
            <a:r>
              <a:rPr lang="pt-BR" dirty="0" smtClean="0"/>
              <a:t> temporário nomeado</a:t>
            </a:r>
          </a:p>
          <a:p>
            <a:pPr lvl="1"/>
            <a:r>
              <a:rPr lang="pt-BR" dirty="0" smtClean="0"/>
              <a:t>Introduzido pela especificação ANSI SQL:1999</a:t>
            </a:r>
          </a:p>
          <a:p>
            <a:pPr lvl="1"/>
            <a:r>
              <a:rPr lang="pt-BR" dirty="0" smtClean="0"/>
              <a:t>Existe só durante a execução do comando aonde está definida</a:t>
            </a:r>
          </a:p>
          <a:p>
            <a:pPr lvl="1"/>
            <a:r>
              <a:rPr lang="pt-BR" dirty="0" smtClean="0"/>
              <a:t>Similar a tabelas derivadas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28596" y="4071942"/>
            <a:ext cx="8215370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smtClean="0"/>
              <a:t>WITH  </a:t>
            </a:r>
            <a:r>
              <a:rPr lang="pt-BR" sz="2000" dirty="0" err="1" smtClean="0"/>
              <a:t>nome_cte</a:t>
            </a:r>
            <a:r>
              <a:rPr lang="pt-BR" sz="2000" dirty="0" smtClean="0"/>
              <a:t>  AS  (SELECT ... )</a:t>
            </a:r>
          </a:p>
          <a:p>
            <a:r>
              <a:rPr lang="pt-BR" sz="2000" dirty="0" smtClean="0"/>
              <a:t>SELECT ... FROM </a:t>
            </a:r>
            <a:r>
              <a:rPr lang="pt-BR" sz="2000" dirty="0" err="1" smtClean="0"/>
              <a:t>nome_cte</a:t>
            </a:r>
            <a:r>
              <a:rPr lang="pt-BR" sz="2000" dirty="0" smtClean="0"/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379177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57188" y="1428751"/>
            <a:ext cx="8358187" cy="1571621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Escopo de vida da CTE é a duração da consulta externa</a:t>
            </a:r>
          </a:p>
          <a:p>
            <a:r>
              <a:rPr lang="pt-BR" dirty="0" smtClean="0"/>
              <a:t>Regras: Todas as colunas devem possuir nomes (únicos) e ORDER BY não é permitido (somente com TOP)</a:t>
            </a:r>
          </a:p>
          <a:p>
            <a:r>
              <a:rPr lang="pt-BR" dirty="0" smtClean="0"/>
              <a:t>Múltiplas </a:t>
            </a:r>
            <a:r>
              <a:rPr lang="pt-BR" dirty="0" err="1" smtClean="0"/>
              <a:t>CTEs</a:t>
            </a:r>
            <a:r>
              <a:rPr lang="pt-BR" dirty="0" smtClean="0"/>
              <a:t> podem ser usadas com um único WITH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7146" y="3044981"/>
            <a:ext cx="8643966" cy="31700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smtClean="0"/>
              <a:t>-- Quais os 3 países que mais geraram pedidos em 1997?</a:t>
            </a:r>
          </a:p>
          <a:p>
            <a:r>
              <a:rPr lang="pt-BR" sz="2000" dirty="0" smtClean="0"/>
              <a:t>WITH </a:t>
            </a:r>
            <a:r>
              <a:rPr lang="pt-BR" sz="2000" dirty="0" err="1" smtClean="0"/>
              <a:t>VendasPorPaís</a:t>
            </a:r>
            <a:r>
              <a:rPr lang="pt-BR" sz="2000" dirty="0" smtClean="0"/>
              <a:t> AS</a:t>
            </a:r>
          </a:p>
          <a:p>
            <a:r>
              <a:rPr lang="pt-BR" sz="2000" dirty="0" smtClean="0"/>
              <a:t>(</a:t>
            </a:r>
          </a:p>
          <a:p>
            <a:r>
              <a:rPr lang="en-US" sz="2000" dirty="0" smtClean="0"/>
              <a:t>	SELECT </a:t>
            </a:r>
            <a:r>
              <a:rPr lang="en-US" sz="2000" dirty="0" err="1" smtClean="0"/>
              <a:t>ShipCountry</a:t>
            </a:r>
            <a:r>
              <a:rPr lang="en-US" sz="2000" dirty="0" smtClean="0"/>
              <a:t>, </a:t>
            </a:r>
            <a:r>
              <a:rPr lang="en-US" sz="2000" dirty="0" err="1" smtClean="0"/>
              <a:t>Ano</a:t>
            </a:r>
            <a:r>
              <a:rPr lang="en-US" sz="2000" dirty="0" smtClean="0"/>
              <a:t> = YEAR(</a:t>
            </a:r>
            <a:r>
              <a:rPr lang="en-US" sz="2000" dirty="0" err="1" smtClean="0"/>
              <a:t>OrderDate</a:t>
            </a:r>
            <a:r>
              <a:rPr lang="en-US" sz="2000" dirty="0" smtClean="0"/>
              <a:t>), </a:t>
            </a:r>
            <a:r>
              <a:rPr lang="en-US" sz="2000" dirty="0" err="1" smtClean="0"/>
              <a:t>PedidosNoAno</a:t>
            </a:r>
            <a:r>
              <a:rPr lang="en-US" sz="2000" dirty="0" smtClean="0"/>
              <a:t> = COUNT(*)</a:t>
            </a:r>
          </a:p>
          <a:p>
            <a:r>
              <a:rPr lang="pt-BR" sz="2000" dirty="0" smtClean="0"/>
              <a:t>	FROM </a:t>
            </a:r>
            <a:r>
              <a:rPr lang="pt-BR" sz="2000" dirty="0" err="1" smtClean="0"/>
              <a:t>Orders</a:t>
            </a:r>
            <a:r>
              <a:rPr lang="pt-BR" sz="2000" dirty="0" smtClean="0"/>
              <a:t> </a:t>
            </a:r>
          </a:p>
          <a:p>
            <a:r>
              <a:rPr lang="pt-BR" sz="2000" dirty="0" smtClean="0"/>
              <a:t>	GROUP BY </a:t>
            </a:r>
            <a:r>
              <a:rPr lang="pt-BR" sz="2000" dirty="0" err="1" smtClean="0"/>
              <a:t>ShipCountry</a:t>
            </a:r>
            <a:r>
              <a:rPr lang="pt-BR" sz="2000" dirty="0" smtClean="0"/>
              <a:t>, YEAR(</a:t>
            </a:r>
            <a:r>
              <a:rPr lang="pt-BR" sz="2000" dirty="0" err="1" smtClean="0"/>
              <a:t>OrderDate</a:t>
            </a:r>
            <a:r>
              <a:rPr lang="pt-BR" sz="2000" dirty="0" smtClean="0"/>
              <a:t>)</a:t>
            </a:r>
          </a:p>
          <a:p>
            <a:r>
              <a:rPr lang="pt-BR" sz="2000" dirty="0" smtClean="0"/>
              <a:t>)</a:t>
            </a:r>
          </a:p>
          <a:p>
            <a:r>
              <a:rPr lang="en-US" sz="2000" dirty="0" smtClean="0"/>
              <a:t>SELECT TOP 3 * FROM </a:t>
            </a:r>
            <a:r>
              <a:rPr lang="en-US" sz="2000" dirty="0" err="1" smtClean="0"/>
              <a:t>VendasPorPaís</a:t>
            </a:r>
            <a:endParaRPr lang="en-US" sz="2000" dirty="0" smtClean="0"/>
          </a:p>
          <a:p>
            <a:r>
              <a:rPr lang="pt-BR" sz="2000" dirty="0" smtClean="0"/>
              <a:t>WHERE Ano = 1997</a:t>
            </a:r>
          </a:p>
          <a:p>
            <a:r>
              <a:rPr lang="pt-BR" sz="2000" dirty="0" smtClean="0"/>
              <a:t>ORDER BY </a:t>
            </a:r>
            <a:r>
              <a:rPr lang="pt-BR" sz="2000" dirty="0" err="1" smtClean="0"/>
              <a:t>PedidosNoAno</a:t>
            </a:r>
            <a:r>
              <a:rPr lang="pt-BR" sz="2000" dirty="0" smtClean="0"/>
              <a:t> DESC</a:t>
            </a:r>
          </a:p>
        </p:txBody>
      </p:sp>
    </p:spTree>
    <p:extLst>
      <p:ext uri="{BB962C8B-B14F-4D97-AF65-F5344CB8AC3E}">
        <p14:creationId xmlns:p14="http://schemas.microsoft.com/office/powerpoint/2010/main" val="56965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CTEs</a:t>
            </a:r>
            <a:r>
              <a:rPr lang="pt-BR" dirty="0" smtClean="0"/>
              <a:t> x </a:t>
            </a:r>
            <a:r>
              <a:rPr lang="pt-BR" dirty="0" err="1" smtClean="0"/>
              <a:t>Subconsultas</a:t>
            </a:r>
            <a:r>
              <a:rPr lang="pt-BR" dirty="0" smtClean="0"/>
              <a:t> de Tabela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143390"/>
          </a:xfrm>
        </p:spPr>
        <p:txBody>
          <a:bodyPr>
            <a:normAutofit/>
          </a:bodyPr>
          <a:lstStyle/>
          <a:p>
            <a:r>
              <a:rPr lang="pt-BR" dirty="0" smtClean="0"/>
              <a:t>Vantagens sobre consultas derivadas:</a:t>
            </a:r>
          </a:p>
          <a:p>
            <a:pPr lvl="1"/>
            <a:r>
              <a:rPr lang="pt-BR" dirty="0" smtClean="0"/>
              <a:t>Uma CTE pode ser referenciada várias vezes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CTEs</a:t>
            </a:r>
            <a:r>
              <a:rPr lang="pt-BR" dirty="0" smtClean="0"/>
              <a:t> podem ser usadas com INSERT, UPDATE e DELETE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CTE’s</a:t>
            </a:r>
            <a:r>
              <a:rPr lang="pt-BR" dirty="0" smtClean="0"/>
              <a:t> permite consultas com processamento recursivo – </a:t>
            </a:r>
            <a:r>
              <a:rPr lang="pt-BR" dirty="0" err="1" smtClean="0"/>
              <a:t>CTE’s</a:t>
            </a:r>
            <a:r>
              <a:rPr lang="pt-BR" dirty="0" smtClean="0"/>
              <a:t> recursivas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714348" y="3786190"/>
            <a:ext cx="7572428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smtClean="0"/>
              <a:t>WITH </a:t>
            </a:r>
            <a:r>
              <a:rPr lang="pt-BR" sz="2000" dirty="0" err="1" smtClean="0"/>
              <a:t>cte</a:t>
            </a:r>
            <a:r>
              <a:rPr lang="pt-BR" sz="2000" dirty="0" smtClean="0"/>
              <a:t> AS (consulta) </a:t>
            </a:r>
          </a:p>
          <a:p>
            <a:r>
              <a:rPr lang="pt-BR" sz="2000" dirty="0" smtClean="0"/>
              <a:t>DELETE FROM </a:t>
            </a:r>
            <a:r>
              <a:rPr lang="pt-BR" sz="2000" dirty="0" err="1" smtClean="0"/>
              <a:t>cte</a:t>
            </a:r>
            <a:endParaRPr lang="pt-BR" sz="2000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714348" y="2506800"/>
            <a:ext cx="7572428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smtClean="0"/>
              <a:t>WITH </a:t>
            </a:r>
            <a:r>
              <a:rPr lang="pt-BR" sz="2000" b="1" dirty="0" err="1" smtClean="0"/>
              <a:t>cte</a:t>
            </a:r>
            <a:r>
              <a:rPr lang="pt-BR" sz="2000" dirty="0" smtClean="0"/>
              <a:t> AS (consulta) </a:t>
            </a:r>
          </a:p>
          <a:p>
            <a:r>
              <a:rPr lang="pt-BR" sz="2000" dirty="0" smtClean="0"/>
              <a:t>SELECT * FROM </a:t>
            </a:r>
            <a:r>
              <a:rPr lang="pt-BR" sz="2000" b="1" dirty="0" err="1" smtClean="0"/>
              <a:t>cte</a:t>
            </a:r>
            <a:r>
              <a:rPr lang="pt-BR" sz="2000" dirty="0" smtClean="0"/>
              <a:t> AS T1 INNER JOIN </a:t>
            </a:r>
            <a:r>
              <a:rPr lang="pt-BR" sz="2000" b="1" dirty="0" err="1" smtClean="0"/>
              <a:t>cte</a:t>
            </a:r>
            <a:r>
              <a:rPr lang="pt-BR" sz="2000" dirty="0" smtClean="0"/>
              <a:t> AS T2 ON...</a:t>
            </a:r>
          </a:p>
        </p:txBody>
      </p:sp>
    </p:spTree>
    <p:extLst>
      <p:ext uri="{BB962C8B-B14F-4D97-AF65-F5344CB8AC3E}">
        <p14:creationId xmlns:p14="http://schemas.microsoft.com/office/powerpoint/2010/main" val="406496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47A7C71D6B147BBBC477A86ED3DF8" ma:contentTypeVersion="0" ma:contentTypeDescription="Create a new document." ma:contentTypeScope="" ma:versionID="bdbea8965a10c76edfbec1e7ccf6ca1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79D0BA-7750-4590-8916-AAD182C7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FB21DAA-24F8-4345-ACAA-CAEF895D90B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3397</TotalTime>
  <Words>1066</Words>
  <Application>Microsoft Office PowerPoint</Application>
  <PresentationFormat>Apresentação na tela (4:3)</PresentationFormat>
  <Paragraphs>182</Paragraphs>
  <Slides>15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Curso SQL Server 2010</vt:lpstr>
      <vt:lpstr>Apresentação do PowerPoint</vt:lpstr>
      <vt:lpstr>Apresentação do PowerPoint</vt:lpstr>
      <vt:lpstr>Tabelas temporárias</vt:lpstr>
      <vt:lpstr>Tabelas temporárias</vt:lpstr>
      <vt:lpstr>Variáveis do tipo table</vt:lpstr>
      <vt:lpstr>Variáveis do tipo table</vt:lpstr>
      <vt:lpstr>CTEs</vt:lpstr>
      <vt:lpstr>CTEs</vt:lpstr>
      <vt:lpstr>CTEs x Subconsultas de Tabela</vt:lpstr>
      <vt:lpstr>CTEs Recursivas</vt:lpstr>
      <vt:lpstr>CTEs Recursivas</vt:lpstr>
      <vt:lpstr>Table Valued Parameters</vt:lpstr>
      <vt:lpstr>Table Valued Parameters</vt:lpstr>
      <vt:lpstr>Table Valued Parameters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Neves Amorim</dc:creator>
  <cp:lastModifiedBy>Fabiano</cp:lastModifiedBy>
  <cp:revision>126</cp:revision>
  <dcterms:created xsi:type="dcterms:W3CDTF">2010-05-17T16:38:52Z</dcterms:created>
  <dcterms:modified xsi:type="dcterms:W3CDTF">2012-04-18T06:00:19Z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0x01010015E47A7C71D6B147BBBC477A86ED3DF8</vt:lpwstr>
  </property>
</Properties>
</file>