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97" r:id="rId6"/>
    <p:sldId id="315" r:id="rId7"/>
    <p:sldId id="316" r:id="rId8"/>
    <p:sldId id="317" r:id="rId9"/>
    <p:sldId id="318" r:id="rId10"/>
    <p:sldId id="320" r:id="rId11"/>
    <p:sldId id="321"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284" r:id="rId29"/>
    <p:sldId id="314" r:id="rId3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3" autoAdjust="0"/>
    <p:restoredTop sz="97373" autoAdjust="0"/>
  </p:normalViewPr>
  <p:slideViewPr>
    <p:cSldViewPr>
      <p:cViewPr>
        <p:scale>
          <a:sx n="70" d="100"/>
          <a:sy n="70" d="100"/>
        </p:scale>
        <p:origin x="-128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DF506-4571-4446-B131-AE8DE39A65DC}"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pt-BR"/>
        </a:p>
      </dgm:t>
    </dgm:pt>
    <dgm:pt modelId="{1EC1FD17-2C6F-410A-B9A6-7D402392370E}">
      <dgm:prSet phldrT="[Texto]"/>
      <dgm:spPr>
        <a:solidFill>
          <a:schemeClr val="accent1"/>
        </a:solidFill>
      </dgm:spPr>
      <dgm:t>
        <a:bodyPr/>
        <a:lstStyle/>
        <a:p>
          <a:r>
            <a:rPr lang="en-US" dirty="0" smtClean="0"/>
            <a:t>SQL Server 2000</a:t>
          </a:r>
          <a:endParaRPr lang="pt-BR" dirty="0"/>
        </a:p>
      </dgm:t>
    </dgm:pt>
    <dgm:pt modelId="{17C86D48-3CE2-481E-AE24-F301491DC3A6}" type="parTrans" cxnId="{89135063-7C04-4CD7-8112-5C43FB6FAC32}">
      <dgm:prSet/>
      <dgm:spPr/>
      <dgm:t>
        <a:bodyPr/>
        <a:lstStyle/>
        <a:p>
          <a:endParaRPr lang="pt-BR"/>
        </a:p>
      </dgm:t>
    </dgm:pt>
    <dgm:pt modelId="{EDDC04FB-E83B-4DE2-B38D-CA837CB854EA}" type="sibTrans" cxnId="{89135063-7C04-4CD7-8112-5C43FB6FAC32}">
      <dgm:prSet/>
      <dgm:spPr/>
      <dgm:t>
        <a:bodyPr/>
        <a:lstStyle/>
        <a:p>
          <a:endParaRPr lang="pt-BR"/>
        </a:p>
      </dgm:t>
    </dgm:pt>
    <dgm:pt modelId="{4ADE322E-4E03-440B-9100-AFE4CF36C2FC}">
      <dgm:prSet phldrT="[Texto]" custT="1">
        <dgm:style>
          <a:lnRef idx="2">
            <a:schemeClr val="accent1"/>
          </a:lnRef>
          <a:fillRef idx="1">
            <a:schemeClr val="lt1"/>
          </a:fillRef>
          <a:effectRef idx="0">
            <a:schemeClr val="accent1"/>
          </a:effectRef>
          <a:fontRef idx="minor">
            <a:schemeClr val="dk1"/>
          </a:fontRef>
        </dgm:style>
      </dgm:prSet>
      <dgm:spPr/>
      <dgm:t>
        <a:bodyPr anchor="ctr"/>
        <a:lstStyle/>
        <a:p>
          <a:pPr algn="ctr"/>
          <a:r>
            <a:rPr lang="en-US" sz="2000" dirty="0" err="1" smtClean="0"/>
            <a:t>Sem</a:t>
          </a:r>
          <a:r>
            <a:rPr lang="en-US" sz="2000" dirty="0" smtClean="0"/>
            <a:t> </a:t>
          </a:r>
          <a:r>
            <a:rPr lang="en-US" sz="2000" dirty="0" err="1" smtClean="0"/>
            <a:t>suporte</a:t>
          </a:r>
          <a:r>
            <a:rPr lang="en-US" sz="2000" dirty="0" smtClean="0"/>
            <a:t> a windows </a:t>
          </a:r>
          <a:r>
            <a:rPr lang="en-US" sz="2000" dirty="0" err="1" smtClean="0"/>
            <a:t>funcitons</a:t>
          </a:r>
          <a:endParaRPr lang="pt-BR" sz="2000" dirty="0"/>
        </a:p>
      </dgm:t>
    </dgm:pt>
    <dgm:pt modelId="{52D6B08E-D8C8-45EB-AE9A-A858DE1A2DCC}" type="parTrans" cxnId="{799440DE-4A96-4B96-A6D3-07801F7F53D6}">
      <dgm:prSet/>
      <dgm:spPr/>
      <dgm:t>
        <a:bodyPr/>
        <a:lstStyle/>
        <a:p>
          <a:endParaRPr lang="pt-BR"/>
        </a:p>
      </dgm:t>
    </dgm:pt>
    <dgm:pt modelId="{E85B374F-D2E3-4C04-AC20-AEDDB783183C}" type="sibTrans" cxnId="{799440DE-4A96-4B96-A6D3-07801F7F53D6}">
      <dgm:prSet/>
      <dgm:spPr/>
      <dgm:t>
        <a:bodyPr/>
        <a:lstStyle/>
        <a:p>
          <a:endParaRPr lang="pt-BR"/>
        </a:p>
      </dgm:t>
    </dgm:pt>
    <dgm:pt modelId="{B598DDF6-A5C9-4BD7-AFC5-E604EED7F44E}">
      <dgm:prSet phldrT="[Texto]"/>
      <dgm:spPr>
        <a:solidFill>
          <a:schemeClr val="accent2"/>
        </a:solidFill>
      </dgm:spPr>
      <dgm:t>
        <a:bodyPr/>
        <a:lstStyle/>
        <a:p>
          <a:r>
            <a:rPr lang="en-US" dirty="0" smtClean="0"/>
            <a:t>SQL Server 2005</a:t>
          </a:r>
          <a:endParaRPr lang="pt-BR" dirty="0"/>
        </a:p>
      </dgm:t>
    </dgm:pt>
    <dgm:pt modelId="{D3144F8A-0C63-4B4B-BD58-AF2DAC8F7FB7}" type="parTrans" cxnId="{C68824D5-F92E-4457-AEE7-C4C60A190012}">
      <dgm:prSet/>
      <dgm:spPr/>
      <dgm:t>
        <a:bodyPr/>
        <a:lstStyle/>
        <a:p>
          <a:endParaRPr lang="pt-BR"/>
        </a:p>
      </dgm:t>
    </dgm:pt>
    <dgm:pt modelId="{7E62F6A0-28A0-43F9-95D5-3AA1B05D883A}" type="sibTrans" cxnId="{C68824D5-F92E-4457-AEE7-C4C60A190012}">
      <dgm:prSet/>
      <dgm:spPr/>
      <dgm:t>
        <a:bodyPr/>
        <a:lstStyle/>
        <a:p>
          <a:endParaRPr lang="pt-BR"/>
        </a:p>
      </dgm:t>
    </dgm:pt>
    <dgm:pt modelId="{F7344B6B-E39B-46CE-BFF2-B955DE9DF991}">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smtClean="0"/>
            <a:t>Suporte </a:t>
          </a:r>
          <a:r>
            <a:rPr lang="en-US" sz="1800" dirty="0" err="1" smtClean="0"/>
            <a:t>em</a:t>
          </a:r>
          <a:r>
            <a:rPr lang="en-US" sz="1800" dirty="0" smtClean="0"/>
            <a:t>:</a:t>
          </a:r>
          <a:endParaRPr lang="pt-BR" sz="1800" dirty="0"/>
        </a:p>
      </dgm:t>
    </dgm:pt>
    <dgm:pt modelId="{77954E36-CC2F-4E31-A3B7-B400A0506C53}" type="parTrans" cxnId="{8BD84BF5-B92C-4458-A930-4C372BB4DA69}">
      <dgm:prSet/>
      <dgm:spPr/>
      <dgm:t>
        <a:bodyPr/>
        <a:lstStyle/>
        <a:p>
          <a:endParaRPr lang="pt-BR"/>
        </a:p>
      </dgm:t>
    </dgm:pt>
    <dgm:pt modelId="{AE7D5C6F-3B80-499D-B63B-D1313A27DCBD}" type="sibTrans" cxnId="{8BD84BF5-B92C-4458-A930-4C372BB4DA69}">
      <dgm:prSet/>
      <dgm:spPr/>
      <dgm:t>
        <a:bodyPr/>
        <a:lstStyle/>
        <a:p>
          <a:endParaRPr lang="pt-BR"/>
        </a:p>
      </dgm:t>
    </dgm:pt>
    <dgm:pt modelId="{7C7F9FE0-32E9-4BE7-A7B0-BBDAD23414AF}">
      <dgm:prSet phldrT="[Texto]"/>
      <dgm:spPr>
        <a:solidFill>
          <a:schemeClr val="accent1"/>
        </a:solidFill>
      </dgm:spPr>
      <dgm:t>
        <a:bodyPr/>
        <a:lstStyle/>
        <a:p>
          <a:r>
            <a:rPr lang="en-US" dirty="0" smtClean="0"/>
            <a:t>SQL Server 2008/R2</a:t>
          </a:r>
          <a:endParaRPr lang="pt-BR" dirty="0"/>
        </a:p>
      </dgm:t>
    </dgm:pt>
    <dgm:pt modelId="{9A73F8E0-5417-4121-A920-CB5C79A4DA3E}" type="parTrans" cxnId="{23B42718-D077-4A85-8091-A2574ADE4787}">
      <dgm:prSet/>
      <dgm:spPr/>
      <dgm:t>
        <a:bodyPr/>
        <a:lstStyle/>
        <a:p>
          <a:endParaRPr lang="pt-BR"/>
        </a:p>
      </dgm:t>
    </dgm:pt>
    <dgm:pt modelId="{91D9F0F9-E2B1-493B-9340-2CD43CA0A9CF}" type="sibTrans" cxnId="{23B42718-D077-4A85-8091-A2574ADE4787}">
      <dgm:prSet/>
      <dgm:spPr/>
      <dgm:t>
        <a:bodyPr/>
        <a:lstStyle/>
        <a:p>
          <a:endParaRPr lang="pt-BR"/>
        </a:p>
      </dgm:t>
    </dgm:pt>
    <dgm:pt modelId="{052C62C8-45E7-40AC-8802-885EBB33614C}">
      <dgm:prSet phldrT="[Texto]" custT="1">
        <dgm:style>
          <a:lnRef idx="2">
            <a:schemeClr val="accent1"/>
          </a:lnRef>
          <a:fillRef idx="1">
            <a:schemeClr val="lt1"/>
          </a:fillRef>
          <a:effectRef idx="0">
            <a:schemeClr val="accent1"/>
          </a:effectRef>
          <a:fontRef idx="minor">
            <a:schemeClr val="dk1"/>
          </a:fontRef>
        </dgm:style>
      </dgm:prSet>
      <dgm:spPr/>
      <dgm:t>
        <a:bodyPr anchor="ctr"/>
        <a:lstStyle/>
        <a:p>
          <a:pPr algn="ctr"/>
          <a:r>
            <a:rPr lang="en-US" sz="2000" dirty="0" err="1" smtClean="0"/>
            <a:t>Nenhuma</a:t>
          </a:r>
          <a:r>
            <a:rPr lang="en-US" sz="2000" dirty="0" smtClean="0"/>
            <a:t> </a:t>
          </a:r>
          <a:r>
            <a:rPr lang="en-US" sz="2000" dirty="0" err="1" smtClean="0"/>
            <a:t>novidade</a:t>
          </a:r>
          <a:r>
            <a:rPr lang="en-US" sz="2000" dirty="0" smtClean="0"/>
            <a:t> </a:t>
          </a:r>
          <a:r>
            <a:rPr lang="en-US" sz="2000" dirty="0" err="1" smtClean="0"/>
            <a:t>em</a:t>
          </a:r>
          <a:r>
            <a:rPr lang="en-US" sz="2000" dirty="0" smtClean="0"/>
            <a:t> </a:t>
          </a:r>
          <a:r>
            <a:rPr lang="en-US" sz="2000" dirty="0" err="1" smtClean="0"/>
            <a:t>relação</a:t>
          </a:r>
          <a:r>
            <a:rPr lang="en-US" sz="2000" dirty="0" smtClean="0"/>
            <a:t> a windows functions</a:t>
          </a:r>
          <a:endParaRPr lang="pt-BR" sz="2000" dirty="0"/>
        </a:p>
      </dgm:t>
    </dgm:pt>
    <dgm:pt modelId="{9B5CD613-5419-454A-99EC-27318E7E6343}" type="parTrans" cxnId="{71ECD765-639E-4E82-AC68-C99360C204BF}">
      <dgm:prSet/>
      <dgm:spPr/>
      <dgm:t>
        <a:bodyPr/>
        <a:lstStyle/>
        <a:p>
          <a:endParaRPr lang="pt-BR"/>
        </a:p>
      </dgm:t>
    </dgm:pt>
    <dgm:pt modelId="{714BDCD1-55C6-485E-AE5A-2A07E8464064}" type="sibTrans" cxnId="{71ECD765-639E-4E82-AC68-C99360C204BF}">
      <dgm:prSet/>
      <dgm:spPr/>
      <dgm:t>
        <a:bodyPr/>
        <a:lstStyle/>
        <a:p>
          <a:endParaRPr lang="pt-BR"/>
        </a:p>
      </dgm:t>
    </dgm:pt>
    <dgm:pt modelId="{F0892FDF-D7D0-47CE-AC26-0D5E62AAEFA9}">
      <dgm:prSet phldrT="[Texto]"/>
      <dgm:spPr>
        <a:solidFill>
          <a:schemeClr val="accent4"/>
        </a:solidFill>
      </dgm:spPr>
      <dgm:t>
        <a:bodyPr/>
        <a:lstStyle/>
        <a:p>
          <a:r>
            <a:rPr lang="en-US" dirty="0" smtClean="0"/>
            <a:t>SQL Server 2012</a:t>
          </a:r>
          <a:endParaRPr lang="pt-BR" dirty="0"/>
        </a:p>
      </dgm:t>
    </dgm:pt>
    <dgm:pt modelId="{EF6EEA0B-C54F-4037-AA77-0B49A0E19B62}" type="parTrans" cxnId="{75851615-6915-4ABE-BE00-7388D54F1C72}">
      <dgm:prSet/>
      <dgm:spPr/>
      <dgm:t>
        <a:bodyPr/>
        <a:lstStyle/>
        <a:p>
          <a:endParaRPr lang="pt-BR"/>
        </a:p>
      </dgm:t>
    </dgm:pt>
    <dgm:pt modelId="{5447BAFA-565C-47D2-8CC5-7AF715DC8E9A}" type="sibTrans" cxnId="{75851615-6915-4ABE-BE00-7388D54F1C72}">
      <dgm:prSet/>
      <dgm:spPr/>
      <dgm:t>
        <a:bodyPr/>
        <a:lstStyle/>
        <a:p>
          <a:endParaRPr lang="pt-BR"/>
        </a:p>
      </dgm:t>
    </dgm:pt>
    <dgm:pt modelId="{81575974-41EF-4296-AAF5-7E96CE8588FF}">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800" dirty="0" smtClean="0"/>
            <a:t>Suporte </a:t>
          </a:r>
          <a:r>
            <a:rPr lang="en-US" sz="1800" dirty="0" err="1" smtClean="0"/>
            <a:t>em</a:t>
          </a:r>
          <a:r>
            <a:rPr lang="en-US" sz="1800" dirty="0" smtClean="0"/>
            <a:t>:</a:t>
          </a:r>
          <a:endParaRPr lang="en-US" sz="1800" dirty="0" smtClean="0"/>
        </a:p>
      </dgm:t>
    </dgm:pt>
    <dgm:pt modelId="{B47CC223-AB4B-42E6-8F07-532CBD3283C3}" type="parTrans" cxnId="{BBB42F60-7973-4690-805F-06ECA6CD6ECA}">
      <dgm:prSet/>
      <dgm:spPr/>
      <dgm:t>
        <a:bodyPr/>
        <a:lstStyle/>
        <a:p>
          <a:endParaRPr lang="pt-BR"/>
        </a:p>
      </dgm:t>
    </dgm:pt>
    <dgm:pt modelId="{CF84EE2F-836C-489B-9B43-F8398BDD2F30}" type="sibTrans" cxnId="{BBB42F60-7973-4690-805F-06ECA6CD6ECA}">
      <dgm:prSet/>
      <dgm:spPr/>
      <dgm:t>
        <a:bodyPr/>
        <a:lstStyle/>
        <a:p>
          <a:endParaRPr lang="pt-BR"/>
        </a:p>
      </dgm:t>
    </dgm:pt>
    <dgm:pt modelId="{E6FAE96D-7C01-4669-8D74-E0A58DD13C42}">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err="1" smtClean="0"/>
            <a:t>Clausula</a:t>
          </a:r>
          <a:r>
            <a:rPr lang="en-US" sz="1800" dirty="0" smtClean="0"/>
            <a:t> OVER (</a:t>
          </a:r>
          <a:r>
            <a:rPr lang="en-US" sz="1800" dirty="0" err="1" smtClean="0"/>
            <a:t>limitada</a:t>
          </a:r>
          <a:r>
            <a:rPr lang="en-US" sz="1800" dirty="0" smtClean="0"/>
            <a:t>)</a:t>
          </a:r>
          <a:endParaRPr lang="pt-BR" sz="1800" dirty="0"/>
        </a:p>
      </dgm:t>
    </dgm:pt>
    <dgm:pt modelId="{F3FE704A-DD65-4519-B191-4ACE3522000E}" type="parTrans" cxnId="{29503596-59AD-4C9D-B222-AE914209C5E8}">
      <dgm:prSet/>
      <dgm:spPr/>
      <dgm:t>
        <a:bodyPr/>
        <a:lstStyle/>
        <a:p>
          <a:endParaRPr lang="pt-BR"/>
        </a:p>
      </dgm:t>
    </dgm:pt>
    <dgm:pt modelId="{31CA3C97-1B7E-44F9-AB94-BD3552CFC4FB}" type="sibTrans" cxnId="{29503596-59AD-4C9D-B222-AE914209C5E8}">
      <dgm:prSet/>
      <dgm:spPr/>
      <dgm:t>
        <a:bodyPr/>
        <a:lstStyle/>
        <a:p>
          <a:endParaRPr lang="pt-BR"/>
        </a:p>
      </dgm:t>
    </dgm:pt>
    <dgm:pt modelId="{670ABA5D-56A1-4E17-8DE8-FC294ED85D56}">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smtClean="0"/>
            <a:t>Row_Number</a:t>
          </a:r>
          <a:endParaRPr lang="pt-BR" sz="1800" dirty="0"/>
        </a:p>
      </dgm:t>
    </dgm:pt>
    <dgm:pt modelId="{0118D56F-7CCC-4B2B-9A97-F8CB8EDF9ACA}" type="parTrans" cxnId="{C83BA1EE-1A23-404C-8B5A-F8AA20416123}">
      <dgm:prSet/>
      <dgm:spPr/>
      <dgm:t>
        <a:bodyPr/>
        <a:lstStyle/>
        <a:p>
          <a:endParaRPr lang="pt-BR"/>
        </a:p>
      </dgm:t>
    </dgm:pt>
    <dgm:pt modelId="{DBA676E5-1F22-4D5E-9793-0C62F76699C0}" type="sibTrans" cxnId="{C83BA1EE-1A23-404C-8B5A-F8AA20416123}">
      <dgm:prSet/>
      <dgm:spPr/>
      <dgm:t>
        <a:bodyPr/>
        <a:lstStyle/>
        <a:p>
          <a:endParaRPr lang="pt-BR"/>
        </a:p>
      </dgm:t>
    </dgm:pt>
    <dgm:pt modelId="{3122FAD3-3CA2-4776-AB5D-40F1DB0AFBE9}">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smtClean="0"/>
            <a:t>Rank</a:t>
          </a:r>
          <a:endParaRPr lang="pt-BR" sz="1800" dirty="0"/>
        </a:p>
      </dgm:t>
    </dgm:pt>
    <dgm:pt modelId="{98AE14E1-8E87-4372-BDEE-3ABD612F5603}" type="parTrans" cxnId="{66AD32D9-2559-408E-9105-362B5F215063}">
      <dgm:prSet/>
      <dgm:spPr/>
      <dgm:t>
        <a:bodyPr/>
        <a:lstStyle/>
        <a:p>
          <a:endParaRPr lang="pt-BR"/>
        </a:p>
      </dgm:t>
    </dgm:pt>
    <dgm:pt modelId="{0CAA9362-B35F-4581-A130-88AF6A4E5F6C}" type="sibTrans" cxnId="{66AD32D9-2559-408E-9105-362B5F215063}">
      <dgm:prSet/>
      <dgm:spPr/>
      <dgm:t>
        <a:bodyPr/>
        <a:lstStyle/>
        <a:p>
          <a:endParaRPr lang="pt-BR"/>
        </a:p>
      </dgm:t>
    </dgm:pt>
    <dgm:pt modelId="{D92DA653-7774-4D4B-BD5B-82D74658121C}">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smtClean="0"/>
            <a:t>NTile</a:t>
          </a:r>
          <a:endParaRPr lang="pt-BR" sz="1800" dirty="0"/>
        </a:p>
      </dgm:t>
    </dgm:pt>
    <dgm:pt modelId="{E7B403BC-7210-4DA3-BE7A-E241BDCF0961}" type="parTrans" cxnId="{7C06315C-0C6E-4317-9184-E518F6752F68}">
      <dgm:prSet/>
      <dgm:spPr/>
      <dgm:t>
        <a:bodyPr/>
        <a:lstStyle/>
        <a:p>
          <a:endParaRPr lang="pt-BR"/>
        </a:p>
      </dgm:t>
    </dgm:pt>
    <dgm:pt modelId="{5DBB20BF-A0DA-4C48-83B6-780A89098FC3}" type="sibTrans" cxnId="{7C06315C-0C6E-4317-9184-E518F6752F68}">
      <dgm:prSet/>
      <dgm:spPr/>
      <dgm:t>
        <a:bodyPr/>
        <a:lstStyle/>
        <a:p>
          <a:endParaRPr lang="pt-BR"/>
        </a:p>
      </dgm:t>
    </dgm:pt>
    <dgm:pt modelId="{BD41E020-E416-4741-89F1-F46D8BDA9C71}">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400" dirty="0" err="1" smtClean="0"/>
            <a:t>Supore</a:t>
          </a:r>
          <a:r>
            <a:rPr lang="en-US" sz="1400" dirty="0" smtClean="0"/>
            <a:t> </a:t>
          </a:r>
          <a:r>
            <a:rPr lang="en-US" sz="1400" dirty="0" err="1" smtClean="0"/>
            <a:t>extendido</a:t>
          </a:r>
          <a:r>
            <a:rPr lang="en-US" sz="1400" dirty="0" smtClean="0"/>
            <a:t> </a:t>
          </a:r>
          <a:r>
            <a:rPr lang="en-US" sz="1400" dirty="0" err="1" smtClean="0"/>
            <a:t>na</a:t>
          </a:r>
          <a:r>
            <a:rPr lang="en-US" sz="1400" dirty="0" smtClean="0"/>
            <a:t> </a:t>
          </a:r>
          <a:r>
            <a:rPr lang="en-US" sz="1400" dirty="0" err="1" smtClean="0"/>
            <a:t>clausula</a:t>
          </a:r>
          <a:r>
            <a:rPr lang="en-US" sz="1400" dirty="0" smtClean="0"/>
            <a:t> Over</a:t>
          </a:r>
          <a:endParaRPr lang="en-US" sz="1400" dirty="0" smtClean="0"/>
        </a:p>
      </dgm:t>
    </dgm:pt>
    <dgm:pt modelId="{85AB2F61-ACB2-435B-8D70-7673FBA8C156}" type="parTrans" cxnId="{5F0F2064-6DB4-43AB-8380-3F06CBA3981A}">
      <dgm:prSet/>
      <dgm:spPr/>
      <dgm:t>
        <a:bodyPr/>
        <a:lstStyle/>
        <a:p>
          <a:endParaRPr lang="pt-BR"/>
        </a:p>
      </dgm:t>
    </dgm:pt>
    <dgm:pt modelId="{9E28D9FB-7062-4DC6-8196-42180D1D5A49}" type="sibTrans" cxnId="{5F0F2064-6DB4-43AB-8380-3F06CBA3981A}">
      <dgm:prSet/>
      <dgm:spPr/>
      <dgm:t>
        <a:bodyPr/>
        <a:lstStyle/>
        <a:p>
          <a:endParaRPr lang="pt-BR"/>
        </a:p>
      </dgm:t>
    </dgm:pt>
    <dgm:pt modelId="{023749F8-9610-4696-80DC-EAD2C8DD1D14}">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400" dirty="0" smtClean="0"/>
            <a:t>Lead, Lag</a:t>
          </a:r>
        </a:p>
      </dgm:t>
    </dgm:pt>
    <dgm:pt modelId="{4A910CD1-7A58-42B4-9374-3D05DC4382C4}" type="parTrans" cxnId="{C965D608-04CF-49A7-83B9-B3D7EDBCCEFA}">
      <dgm:prSet/>
      <dgm:spPr/>
      <dgm:t>
        <a:bodyPr/>
        <a:lstStyle/>
        <a:p>
          <a:endParaRPr lang="pt-BR"/>
        </a:p>
      </dgm:t>
    </dgm:pt>
    <dgm:pt modelId="{C1E83240-87C7-4DB5-AF98-09E995C62067}" type="sibTrans" cxnId="{C965D608-04CF-49A7-83B9-B3D7EDBCCEFA}">
      <dgm:prSet/>
      <dgm:spPr/>
      <dgm:t>
        <a:bodyPr/>
        <a:lstStyle/>
        <a:p>
          <a:endParaRPr lang="pt-BR"/>
        </a:p>
      </dgm:t>
    </dgm:pt>
    <dgm:pt modelId="{C5DFF406-DED4-4414-AA5C-6F112FD3EE8C}">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400" dirty="0" smtClean="0"/>
            <a:t>First_Value, Last_Value</a:t>
          </a:r>
        </a:p>
      </dgm:t>
    </dgm:pt>
    <dgm:pt modelId="{9D173561-5F07-422F-AEF0-5B2478E6BF18}" type="parTrans" cxnId="{1FF628E5-F20D-4A6E-90D6-FCD7CA981591}">
      <dgm:prSet/>
      <dgm:spPr/>
      <dgm:t>
        <a:bodyPr/>
        <a:lstStyle/>
        <a:p>
          <a:endParaRPr lang="pt-BR"/>
        </a:p>
      </dgm:t>
    </dgm:pt>
    <dgm:pt modelId="{6803C3E4-E17F-4E5F-9DF8-0862BFC245C7}" type="sibTrans" cxnId="{1FF628E5-F20D-4A6E-90D6-FCD7CA981591}">
      <dgm:prSet/>
      <dgm:spPr/>
      <dgm:t>
        <a:bodyPr/>
        <a:lstStyle/>
        <a:p>
          <a:endParaRPr lang="pt-BR"/>
        </a:p>
      </dgm:t>
    </dgm:pt>
    <dgm:pt modelId="{A105CFE7-D475-42FE-B6F0-6704FCEEA552}">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pt-BR" sz="1400" dirty="0" smtClean="0"/>
            <a:t>Cume_Dist</a:t>
          </a:r>
          <a:endParaRPr lang="en-US" sz="1400" dirty="0" smtClean="0"/>
        </a:p>
      </dgm:t>
    </dgm:pt>
    <dgm:pt modelId="{6D2CD413-2AB6-4D9C-8ACB-30CD21364D96}" type="parTrans" cxnId="{EC1FEBF4-CBC5-4AB5-93F3-91FCF73659B7}">
      <dgm:prSet/>
      <dgm:spPr/>
      <dgm:t>
        <a:bodyPr/>
        <a:lstStyle/>
        <a:p>
          <a:endParaRPr lang="pt-BR"/>
        </a:p>
      </dgm:t>
    </dgm:pt>
    <dgm:pt modelId="{7B4D00C2-E197-4503-88F5-5BEE82DF3059}" type="sibTrans" cxnId="{EC1FEBF4-CBC5-4AB5-93F3-91FCF73659B7}">
      <dgm:prSet/>
      <dgm:spPr/>
      <dgm:t>
        <a:bodyPr/>
        <a:lstStyle/>
        <a:p>
          <a:endParaRPr lang="pt-BR"/>
        </a:p>
      </dgm:t>
    </dgm:pt>
    <dgm:pt modelId="{BA86832B-58C4-42E6-B282-01D1E8A62750}">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pt-BR" sz="1400" dirty="0" smtClean="0"/>
            <a:t>Percent_Rank</a:t>
          </a:r>
          <a:endParaRPr lang="en-US" sz="1400" dirty="0" smtClean="0"/>
        </a:p>
      </dgm:t>
    </dgm:pt>
    <dgm:pt modelId="{6708692C-5EEE-4C0E-B343-3E4993A3FB53}" type="parTrans" cxnId="{26716A5C-E216-4CCF-A066-7EB4B92D0918}">
      <dgm:prSet/>
      <dgm:spPr/>
      <dgm:t>
        <a:bodyPr/>
        <a:lstStyle/>
        <a:p>
          <a:endParaRPr lang="pt-BR"/>
        </a:p>
      </dgm:t>
    </dgm:pt>
    <dgm:pt modelId="{C8A6DE6C-B3EA-41E3-82DD-72B8C9350739}" type="sibTrans" cxnId="{26716A5C-E216-4CCF-A066-7EB4B92D0918}">
      <dgm:prSet/>
      <dgm:spPr/>
      <dgm:t>
        <a:bodyPr/>
        <a:lstStyle/>
        <a:p>
          <a:endParaRPr lang="pt-BR"/>
        </a:p>
      </dgm:t>
    </dgm:pt>
    <dgm:pt modelId="{176E5E7C-7D64-425E-A42A-1F537804BF91}">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pt-BR" sz="1400" dirty="0" smtClean="0"/>
            <a:t>Percentile_Disc</a:t>
          </a:r>
          <a:endParaRPr lang="en-US" sz="1400" dirty="0" smtClean="0"/>
        </a:p>
      </dgm:t>
    </dgm:pt>
    <dgm:pt modelId="{EC8A31FC-ADF9-4A0E-8068-5AD3A73C451F}" type="parTrans" cxnId="{701873BB-F5F0-4D95-939C-EC7121C178D8}">
      <dgm:prSet/>
      <dgm:spPr/>
      <dgm:t>
        <a:bodyPr/>
        <a:lstStyle/>
        <a:p>
          <a:endParaRPr lang="pt-BR"/>
        </a:p>
      </dgm:t>
    </dgm:pt>
    <dgm:pt modelId="{59B55891-9D63-4765-8AED-FC6D9348C4F7}" type="sibTrans" cxnId="{701873BB-F5F0-4D95-939C-EC7121C178D8}">
      <dgm:prSet/>
      <dgm:spPr/>
      <dgm:t>
        <a:bodyPr/>
        <a:lstStyle/>
        <a:p>
          <a:endParaRPr lang="pt-BR"/>
        </a:p>
      </dgm:t>
    </dgm:pt>
    <dgm:pt modelId="{E947D60D-CAA9-4EB8-B7DC-DB4751E2126F}">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pt-BR" sz="1400" dirty="0" smtClean="0"/>
            <a:t>Percentile_Cont</a:t>
          </a:r>
          <a:endParaRPr lang="en-US" sz="1400" dirty="0" smtClean="0"/>
        </a:p>
      </dgm:t>
    </dgm:pt>
    <dgm:pt modelId="{A5C361FE-8F71-4A51-8442-C15E6C7E7221}" type="parTrans" cxnId="{DAFFAAF4-1213-4E8F-8F30-236453960C4F}">
      <dgm:prSet/>
      <dgm:spPr/>
      <dgm:t>
        <a:bodyPr/>
        <a:lstStyle/>
        <a:p>
          <a:endParaRPr lang="pt-BR"/>
        </a:p>
      </dgm:t>
    </dgm:pt>
    <dgm:pt modelId="{904F2BC0-EB31-4C90-B310-1EFD20F00062}" type="sibTrans" cxnId="{DAFFAAF4-1213-4E8F-8F30-236453960C4F}">
      <dgm:prSet/>
      <dgm:spPr/>
      <dgm:t>
        <a:bodyPr/>
        <a:lstStyle/>
        <a:p>
          <a:endParaRPr lang="pt-BR"/>
        </a:p>
      </dgm:t>
    </dgm:pt>
    <dgm:pt modelId="{388EC48C-E8A1-46E6-95B6-B52CDAD37283}">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400" dirty="0" smtClean="0"/>
            <a:t>Order By</a:t>
          </a:r>
        </a:p>
      </dgm:t>
    </dgm:pt>
    <dgm:pt modelId="{6A44C919-71E0-4E80-B423-ECAF7F6B14D1}" type="parTrans" cxnId="{DD666F60-4455-407F-9D88-6DD48C6A00C0}">
      <dgm:prSet/>
      <dgm:spPr/>
      <dgm:t>
        <a:bodyPr/>
        <a:lstStyle/>
        <a:p>
          <a:endParaRPr lang="pt-BR"/>
        </a:p>
      </dgm:t>
    </dgm:pt>
    <dgm:pt modelId="{D80B181A-D420-4FB3-A1FD-02A70E5FB55D}" type="sibTrans" cxnId="{DD666F60-4455-407F-9D88-6DD48C6A00C0}">
      <dgm:prSet/>
      <dgm:spPr/>
      <dgm:t>
        <a:bodyPr/>
        <a:lstStyle/>
        <a:p>
          <a:endParaRPr lang="pt-BR"/>
        </a:p>
      </dgm:t>
    </dgm:pt>
    <dgm:pt modelId="{BFA935A2-48CF-435C-85BE-E1991B2E090D}">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400" dirty="0" smtClean="0"/>
            <a:t>Window Frame</a:t>
          </a:r>
        </a:p>
      </dgm:t>
    </dgm:pt>
    <dgm:pt modelId="{133AC5AA-9604-42DA-85C4-EC17F0D5DBA2}" type="parTrans" cxnId="{A34A2CAA-24C3-4D6F-8F73-FAD10A143C46}">
      <dgm:prSet/>
      <dgm:spPr/>
      <dgm:t>
        <a:bodyPr/>
        <a:lstStyle/>
        <a:p>
          <a:endParaRPr lang="pt-BR"/>
        </a:p>
      </dgm:t>
    </dgm:pt>
    <dgm:pt modelId="{80E15CFE-4493-4DC2-9FA6-D6D2B7820EC4}" type="sibTrans" cxnId="{A34A2CAA-24C3-4D6F-8F73-FAD10A143C46}">
      <dgm:prSet/>
      <dgm:spPr/>
      <dgm:t>
        <a:bodyPr/>
        <a:lstStyle/>
        <a:p>
          <a:endParaRPr lang="pt-BR"/>
        </a:p>
      </dgm:t>
    </dgm:pt>
    <dgm:pt modelId="{78A45836-937F-4A89-B36C-25816C8F9AA6}">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smtClean="0"/>
            <a:t>Dense_Rank</a:t>
          </a:r>
          <a:endParaRPr lang="pt-BR" sz="1800" dirty="0"/>
        </a:p>
      </dgm:t>
    </dgm:pt>
    <dgm:pt modelId="{A7298055-2D8D-490F-9530-352A36E1EF48}" type="sibTrans" cxnId="{276F0650-07B4-4AB6-8D3A-986E14FD0A38}">
      <dgm:prSet/>
      <dgm:spPr/>
      <dgm:t>
        <a:bodyPr/>
        <a:lstStyle/>
        <a:p>
          <a:endParaRPr lang="pt-BR"/>
        </a:p>
      </dgm:t>
    </dgm:pt>
    <dgm:pt modelId="{0DB44914-84D1-4581-BF70-B5E13D32F1D1}" type="parTrans" cxnId="{276F0650-07B4-4AB6-8D3A-986E14FD0A38}">
      <dgm:prSet/>
      <dgm:spPr/>
      <dgm:t>
        <a:bodyPr/>
        <a:lstStyle/>
        <a:p>
          <a:endParaRPr lang="pt-BR"/>
        </a:p>
      </dgm:t>
    </dgm:pt>
    <dgm:pt modelId="{541ABF9A-A973-4358-9BD4-A31A7271AFA5}" type="pres">
      <dgm:prSet presAssocID="{64DDF506-4571-4446-B131-AE8DE39A65DC}" presName="Name0" presStyleCnt="0">
        <dgm:presLayoutVars>
          <dgm:chMax val="5"/>
          <dgm:chPref val="5"/>
          <dgm:dir/>
          <dgm:animLvl val="lvl"/>
        </dgm:presLayoutVars>
      </dgm:prSet>
      <dgm:spPr/>
      <dgm:t>
        <a:bodyPr/>
        <a:lstStyle/>
        <a:p>
          <a:endParaRPr lang="pt-BR"/>
        </a:p>
      </dgm:t>
    </dgm:pt>
    <dgm:pt modelId="{7C1BDB61-81F3-49CA-B078-4AD8D42727F6}" type="pres">
      <dgm:prSet presAssocID="{1EC1FD17-2C6F-410A-B9A6-7D402392370E}" presName="parentText1" presStyleLbl="node1" presStyleIdx="0" presStyleCnt="4" custLinFactNeighborX="-118" custLinFactNeighborY="10212">
        <dgm:presLayoutVars>
          <dgm:chMax/>
          <dgm:chPref val="3"/>
          <dgm:bulletEnabled val="1"/>
        </dgm:presLayoutVars>
      </dgm:prSet>
      <dgm:spPr/>
      <dgm:t>
        <a:bodyPr/>
        <a:lstStyle/>
        <a:p>
          <a:endParaRPr lang="pt-BR"/>
        </a:p>
      </dgm:t>
    </dgm:pt>
    <dgm:pt modelId="{DBADFEE7-2C7C-4944-ADEA-CC4778CFD973}" type="pres">
      <dgm:prSet presAssocID="{1EC1FD17-2C6F-410A-B9A6-7D402392370E}" presName="childText1" presStyleLbl="solidAlignAcc1" presStyleIdx="0" presStyleCnt="4" custLinFactNeighborX="1494" custLinFactNeighborY="6804">
        <dgm:presLayoutVars>
          <dgm:chMax val="0"/>
          <dgm:chPref val="0"/>
          <dgm:bulletEnabled val="1"/>
        </dgm:presLayoutVars>
      </dgm:prSet>
      <dgm:spPr/>
      <dgm:t>
        <a:bodyPr/>
        <a:lstStyle/>
        <a:p>
          <a:endParaRPr lang="pt-BR"/>
        </a:p>
      </dgm:t>
    </dgm:pt>
    <dgm:pt modelId="{7E2A4FBA-524C-4FD3-90E4-E13EB1074FEF}" type="pres">
      <dgm:prSet presAssocID="{B598DDF6-A5C9-4BD7-AFC5-E604EED7F44E}" presName="parentText2" presStyleLbl="node1" presStyleIdx="1" presStyleCnt="4" custLinFactNeighborX="1163" custLinFactNeighborY="2831">
        <dgm:presLayoutVars>
          <dgm:chMax/>
          <dgm:chPref val="3"/>
          <dgm:bulletEnabled val="1"/>
        </dgm:presLayoutVars>
      </dgm:prSet>
      <dgm:spPr/>
      <dgm:t>
        <a:bodyPr/>
        <a:lstStyle/>
        <a:p>
          <a:endParaRPr lang="pt-BR"/>
        </a:p>
      </dgm:t>
    </dgm:pt>
    <dgm:pt modelId="{C5DDD175-F62B-47A2-99B5-C417E36FD729}" type="pres">
      <dgm:prSet presAssocID="{B598DDF6-A5C9-4BD7-AFC5-E604EED7F44E}" presName="childText2" presStyleLbl="solidAlignAcc1" presStyleIdx="1" presStyleCnt="4" custScaleX="108292" custLinFactNeighborX="9752" custLinFactNeighborY="2043">
        <dgm:presLayoutVars>
          <dgm:chMax val="0"/>
          <dgm:chPref val="0"/>
          <dgm:bulletEnabled val="1"/>
        </dgm:presLayoutVars>
      </dgm:prSet>
      <dgm:spPr/>
      <dgm:t>
        <a:bodyPr/>
        <a:lstStyle/>
        <a:p>
          <a:endParaRPr lang="pt-BR"/>
        </a:p>
      </dgm:t>
    </dgm:pt>
    <dgm:pt modelId="{D785E707-DB05-492A-8629-FFCEC8098026}" type="pres">
      <dgm:prSet presAssocID="{7C7F9FE0-32E9-4BE7-A7B0-BBDAD23414AF}" presName="parentText3" presStyleLbl="node1" presStyleIdx="2" presStyleCnt="4" custLinFactNeighborY="169">
        <dgm:presLayoutVars>
          <dgm:chMax/>
          <dgm:chPref val="3"/>
          <dgm:bulletEnabled val="1"/>
        </dgm:presLayoutVars>
      </dgm:prSet>
      <dgm:spPr/>
      <dgm:t>
        <a:bodyPr/>
        <a:lstStyle/>
        <a:p>
          <a:endParaRPr lang="pt-BR"/>
        </a:p>
      </dgm:t>
    </dgm:pt>
    <dgm:pt modelId="{E0687C7F-43B2-499E-91C8-21A8EDF7C88C}" type="pres">
      <dgm:prSet presAssocID="{7C7F9FE0-32E9-4BE7-A7B0-BBDAD23414AF}" presName="childText3" presStyleLbl="solidAlignAcc1" presStyleIdx="2" presStyleCnt="4" custLinFactNeighborX="-1083" custLinFactNeighborY="132">
        <dgm:presLayoutVars>
          <dgm:chMax val="0"/>
          <dgm:chPref val="0"/>
          <dgm:bulletEnabled val="1"/>
        </dgm:presLayoutVars>
      </dgm:prSet>
      <dgm:spPr/>
      <dgm:t>
        <a:bodyPr/>
        <a:lstStyle/>
        <a:p>
          <a:endParaRPr lang="pt-BR"/>
        </a:p>
      </dgm:t>
    </dgm:pt>
    <dgm:pt modelId="{9D73481E-94FB-4005-AC9F-BFD1EDDD4173}" type="pres">
      <dgm:prSet presAssocID="{F0892FDF-D7D0-47CE-AC26-0D5E62AAEFA9}" presName="parentText4" presStyleLbl="node1" presStyleIdx="3" presStyleCnt="4">
        <dgm:presLayoutVars>
          <dgm:chMax/>
          <dgm:chPref val="3"/>
          <dgm:bulletEnabled val="1"/>
        </dgm:presLayoutVars>
      </dgm:prSet>
      <dgm:spPr/>
      <dgm:t>
        <a:bodyPr/>
        <a:lstStyle/>
        <a:p>
          <a:endParaRPr lang="pt-BR"/>
        </a:p>
      </dgm:t>
    </dgm:pt>
    <dgm:pt modelId="{59AE18FD-16B2-4228-AD7C-D007F46BAD9E}" type="pres">
      <dgm:prSet presAssocID="{F0892FDF-D7D0-47CE-AC26-0D5E62AAEFA9}" presName="childText4" presStyleLbl="solidAlignAcc1" presStyleIdx="3" presStyleCnt="4" custScaleY="116870" custLinFactNeighborX="1482" custLinFactNeighborY="9117">
        <dgm:presLayoutVars>
          <dgm:chMax val="0"/>
          <dgm:chPref val="0"/>
          <dgm:bulletEnabled val="1"/>
        </dgm:presLayoutVars>
      </dgm:prSet>
      <dgm:spPr/>
      <dgm:t>
        <a:bodyPr/>
        <a:lstStyle/>
        <a:p>
          <a:endParaRPr lang="pt-BR"/>
        </a:p>
      </dgm:t>
    </dgm:pt>
  </dgm:ptLst>
  <dgm:cxnLst>
    <dgm:cxn modelId="{E2FD1EB3-CFC3-4F68-B09A-C59A2ABB3EE3}" type="presOf" srcId="{E6FAE96D-7C01-4669-8D74-E0A58DD13C42}" destId="{C5DDD175-F62B-47A2-99B5-C417E36FD729}" srcOrd="0" destOrd="1" presId="urn:microsoft.com/office/officeart/2009/3/layout/IncreasingArrowsProcess"/>
    <dgm:cxn modelId="{17DE16B2-A86C-4A7B-80CD-1F51C1D267A8}" type="presOf" srcId="{023749F8-9610-4696-80DC-EAD2C8DD1D14}" destId="{59AE18FD-16B2-4228-AD7C-D007F46BAD9E}" srcOrd="0" destOrd="4" presId="urn:microsoft.com/office/officeart/2009/3/layout/IncreasingArrowsProcess"/>
    <dgm:cxn modelId="{5F688B81-8FB1-491E-95A5-95158D87E028}" type="presOf" srcId="{4ADE322E-4E03-440B-9100-AFE4CF36C2FC}" destId="{DBADFEE7-2C7C-4944-ADEA-CC4778CFD973}" srcOrd="0" destOrd="0" presId="urn:microsoft.com/office/officeart/2009/3/layout/IncreasingArrowsProcess"/>
    <dgm:cxn modelId="{5F0F2064-6DB4-43AB-8380-3F06CBA3981A}" srcId="{81575974-41EF-4296-AAF5-7E96CE8588FF}" destId="{BD41E020-E416-4741-89F1-F46D8BDA9C71}" srcOrd="0" destOrd="0" parTransId="{85AB2F61-ACB2-435B-8D70-7673FBA8C156}" sibTransId="{9E28D9FB-7062-4DC6-8196-42180D1D5A49}"/>
    <dgm:cxn modelId="{8B59EAD6-6D8A-4500-9DE1-F798DBDA0FC2}" type="presOf" srcId="{F7344B6B-E39B-46CE-BFF2-B955DE9DF991}" destId="{C5DDD175-F62B-47A2-99B5-C417E36FD729}" srcOrd="0" destOrd="0" presId="urn:microsoft.com/office/officeart/2009/3/layout/IncreasingArrowsProcess"/>
    <dgm:cxn modelId="{A4E35501-A4AE-48E3-BBBC-95DD39AAFAF5}" type="presOf" srcId="{052C62C8-45E7-40AC-8802-885EBB33614C}" destId="{E0687C7F-43B2-499E-91C8-21A8EDF7C88C}" srcOrd="0" destOrd="0" presId="urn:microsoft.com/office/officeart/2009/3/layout/IncreasingArrowsProcess"/>
    <dgm:cxn modelId="{29503596-59AD-4C9D-B222-AE914209C5E8}" srcId="{F7344B6B-E39B-46CE-BFF2-B955DE9DF991}" destId="{E6FAE96D-7C01-4669-8D74-E0A58DD13C42}" srcOrd="0" destOrd="0" parTransId="{F3FE704A-DD65-4519-B191-4ACE3522000E}" sibTransId="{31CA3C97-1B7E-44F9-AB94-BD3552CFC4FB}"/>
    <dgm:cxn modelId="{7BAD3D1C-CBE6-4043-9185-DA7ABE38CBB1}" type="presOf" srcId="{BA86832B-58C4-42E6-B282-01D1E8A62750}" destId="{59AE18FD-16B2-4228-AD7C-D007F46BAD9E}" srcOrd="0" destOrd="7" presId="urn:microsoft.com/office/officeart/2009/3/layout/IncreasingArrowsProcess"/>
    <dgm:cxn modelId="{5D82ED51-3256-4B2D-ACED-C7DA67701D08}" type="presOf" srcId="{78A45836-937F-4A89-B36C-25816C8F9AA6}" destId="{C5DDD175-F62B-47A2-99B5-C417E36FD729}" srcOrd="0" destOrd="4" presId="urn:microsoft.com/office/officeart/2009/3/layout/IncreasingArrowsProcess"/>
    <dgm:cxn modelId="{3D910C88-D488-468F-A0A5-8FA9960399CE}" type="presOf" srcId="{D92DA653-7774-4D4B-BD5B-82D74658121C}" destId="{C5DDD175-F62B-47A2-99B5-C417E36FD729}" srcOrd="0" destOrd="5" presId="urn:microsoft.com/office/officeart/2009/3/layout/IncreasingArrowsProcess"/>
    <dgm:cxn modelId="{23B42718-D077-4A85-8091-A2574ADE4787}" srcId="{64DDF506-4571-4446-B131-AE8DE39A65DC}" destId="{7C7F9FE0-32E9-4BE7-A7B0-BBDAD23414AF}" srcOrd="2" destOrd="0" parTransId="{9A73F8E0-5417-4121-A920-CB5C79A4DA3E}" sibTransId="{91D9F0F9-E2B1-493B-9340-2CD43CA0A9CF}"/>
    <dgm:cxn modelId="{1FF628E5-F20D-4A6E-90D6-FCD7CA981591}" srcId="{81575974-41EF-4296-AAF5-7E96CE8588FF}" destId="{C5DFF406-DED4-4414-AA5C-6F112FD3EE8C}" srcOrd="2" destOrd="0" parTransId="{9D173561-5F07-422F-AEF0-5B2478E6BF18}" sibTransId="{6803C3E4-E17F-4E5F-9DF8-0862BFC245C7}"/>
    <dgm:cxn modelId="{BBB42F60-7973-4690-805F-06ECA6CD6ECA}" srcId="{F0892FDF-D7D0-47CE-AC26-0D5E62AAEFA9}" destId="{81575974-41EF-4296-AAF5-7E96CE8588FF}" srcOrd="0" destOrd="0" parTransId="{B47CC223-AB4B-42E6-8F07-532CBD3283C3}" sibTransId="{CF84EE2F-836C-489B-9B43-F8398BDD2F30}"/>
    <dgm:cxn modelId="{C965D608-04CF-49A7-83B9-B3D7EDBCCEFA}" srcId="{81575974-41EF-4296-AAF5-7E96CE8588FF}" destId="{023749F8-9610-4696-80DC-EAD2C8DD1D14}" srcOrd="1" destOrd="0" parTransId="{4A910CD1-7A58-42B4-9374-3D05DC4382C4}" sibTransId="{C1E83240-87C7-4DB5-AF98-09E995C62067}"/>
    <dgm:cxn modelId="{DAFFAAF4-1213-4E8F-8F30-236453960C4F}" srcId="{81575974-41EF-4296-AAF5-7E96CE8588FF}" destId="{E947D60D-CAA9-4EB8-B7DC-DB4751E2126F}" srcOrd="6" destOrd="0" parTransId="{A5C361FE-8F71-4A51-8442-C15E6C7E7221}" sibTransId="{904F2BC0-EB31-4C90-B310-1EFD20F00062}"/>
    <dgm:cxn modelId="{C68824D5-F92E-4457-AEE7-C4C60A190012}" srcId="{64DDF506-4571-4446-B131-AE8DE39A65DC}" destId="{B598DDF6-A5C9-4BD7-AFC5-E604EED7F44E}" srcOrd="1" destOrd="0" parTransId="{D3144F8A-0C63-4B4B-BD58-AF2DAC8F7FB7}" sibTransId="{7E62F6A0-28A0-43F9-95D5-3AA1B05D883A}"/>
    <dgm:cxn modelId="{276F0650-07B4-4AB6-8D3A-986E14FD0A38}" srcId="{F7344B6B-E39B-46CE-BFF2-B955DE9DF991}" destId="{78A45836-937F-4A89-B36C-25816C8F9AA6}" srcOrd="3" destOrd="0" parTransId="{0DB44914-84D1-4581-BF70-B5E13D32F1D1}" sibTransId="{A7298055-2D8D-490F-9530-352A36E1EF48}"/>
    <dgm:cxn modelId="{26716A5C-E216-4CCF-A066-7EB4B92D0918}" srcId="{81575974-41EF-4296-AAF5-7E96CE8588FF}" destId="{BA86832B-58C4-42E6-B282-01D1E8A62750}" srcOrd="4" destOrd="0" parTransId="{6708692C-5EEE-4C0E-B343-3E4993A3FB53}" sibTransId="{C8A6DE6C-B3EA-41E3-82DD-72B8C9350739}"/>
    <dgm:cxn modelId="{A34A2CAA-24C3-4D6F-8F73-FAD10A143C46}" srcId="{BD41E020-E416-4741-89F1-F46D8BDA9C71}" destId="{BFA935A2-48CF-435C-85BE-E1991B2E090D}" srcOrd="1" destOrd="0" parTransId="{133AC5AA-9604-42DA-85C4-EC17F0D5DBA2}" sibTransId="{80E15CFE-4493-4DC2-9FA6-D6D2B7820EC4}"/>
    <dgm:cxn modelId="{A6CF4702-163E-4917-BE6B-B090444C4891}" type="presOf" srcId="{388EC48C-E8A1-46E6-95B6-B52CDAD37283}" destId="{59AE18FD-16B2-4228-AD7C-D007F46BAD9E}" srcOrd="0" destOrd="2" presId="urn:microsoft.com/office/officeart/2009/3/layout/IncreasingArrowsProcess"/>
    <dgm:cxn modelId="{42F82645-497E-4739-B677-7944EE1F41E6}" type="presOf" srcId="{B598DDF6-A5C9-4BD7-AFC5-E604EED7F44E}" destId="{7E2A4FBA-524C-4FD3-90E4-E13EB1074FEF}" srcOrd="0" destOrd="0" presId="urn:microsoft.com/office/officeart/2009/3/layout/IncreasingArrowsProcess"/>
    <dgm:cxn modelId="{1569B2D5-C955-46C9-8655-62936ED338E3}" type="presOf" srcId="{3122FAD3-3CA2-4776-AB5D-40F1DB0AFBE9}" destId="{C5DDD175-F62B-47A2-99B5-C417E36FD729}" srcOrd="0" destOrd="3" presId="urn:microsoft.com/office/officeart/2009/3/layout/IncreasingArrowsProcess"/>
    <dgm:cxn modelId="{DD666F60-4455-407F-9D88-6DD48C6A00C0}" srcId="{BD41E020-E416-4741-89F1-F46D8BDA9C71}" destId="{388EC48C-E8A1-46E6-95B6-B52CDAD37283}" srcOrd="0" destOrd="0" parTransId="{6A44C919-71E0-4E80-B423-ECAF7F6B14D1}" sibTransId="{D80B181A-D420-4FB3-A1FD-02A70E5FB55D}"/>
    <dgm:cxn modelId="{9A5E92EA-3F0F-4ECF-97AD-061119139131}" type="presOf" srcId="{670ABA5D-56A1-4E17-8DE8-FC294ED85D56}" destId="{C5DDD175-F62B-47A2-99B5-C417E36FD729}" srcOrd="0" destOrd="2" presId="urn:microsoft.com/office/officeart/2009/3/layout/IncreasingArrowsProcess"/>
    <dgm:cxn modelId="{C0E66699-D2E7-4320-900E-888E18730FFF}" type="presOf" srcId="{C5DFF406-DED4-4414-AA5C-6F112FD3EE8C}" destId="{59AE18FD-16B2-4228-AD7C-D007F46BAD9E}" srcOrd="0" destOrd="5" presId="urn:microsoft.com/office/officeart/2009/3/layout/IncreasingArrowsProcess"/>
    <dgm:cxn modelId="{50EC9353-647D-45D7-86F3-83591349E8B7}" type="presOf" srcId="{BD41E020-E416-4741-89F1-F46D8BDA9C71}" destId="{59AE18FD-16B2-4228-AD7C-D007F46BAD9E}" srcOrd="0" destOrd="1" presId="urn:microsoft.com/office/officeart/2009/3/layout/IncreasingArrowsProcess"/>
    <dgm:cxn modelId="{0B265E00-3C04-4921-98DA-F4B47208241C}" type="presOf" srcId="{E947D60D-CAA9-4EB8-B7DC-DB4751E2126F}" destId="{59AE18FD-16B2-4228-AD7C-D007F46BAD9E}" srcOrd="0" destOrd="9" presId="urn:microsoft.com/office/officeart/2009/3/layout/IncreasingArrowsProcess"/>
    <dgm:cxn modelId="{7C06315C-0C6E-4317-9184-E518F6752F68}" srcId="{F7344B6B-E39B-46CE-BFF2-B955DE9DF991}" destId="{D92DA653-7774-4D4B-BD5B-82D74658121C}" srcOrd="4" destOrd="0" parTransId="{E7B403BC-7210-4DA3-BE7A-E241BDCF0961}" sibTransId="{5DBB20BF-A0DA-4C48-83B6-780A89098FC3}"/>
    <dgm:cxn modelId="{8BD84BF5-B92C-4458-A930-4C372BB4DA69}" srcId="{B598DDF6-A5C9-4BD7-AFC5-E604EED7F44E}" destId="{F7344B6B-E39B-46CE-BFF2-B955DE9DF991}" srcOrd="0" destOrd="0" parTransId="{77954E36-CC2F-4E31-A3B7-B400A0506C53}" sibTransId="{AE7D5C6F-3B80-499D-B63B-D1313A27DCBD}"/>
    <dgm:cxn modelId="{89135063-7C04-4CD7-8112-5C43FB6FAC32}" srcId="{64DDF506-4571-4446-B131-AE8DE39A65DC}" destId="{1EC1FD17-2C6F-410A-B9A6-7D402392370E}" srcOrd="0" destOrd="0" parTransId="{17C86D48-3CE2-481E-AE24-F301491DC3A6}" sibTransId="{EDDC04FB-E83B-4DE2-B38D-CA837CB854EA}"/>
    <dgm:cxn modelId="{DBF20951-1F20-47A5-9FD5-D1816A7ED035}" type="presOf" srcId="{1EC1FD17-2C6F-410A-B9A6-7D402392370E}" destId="{7C1BDB61-81F3-49CA-B078-4AD8D42727F6}" srcOrd="0" destOrd="0" presId="urn:microsoft.com/office/officeart/2009/3/layout/IncreasingArrowsProcess"/>
    <dgm:cxn modelId="{C83BA1EE-1A23-404C-8B5A-F8AA20416123}" srcId="{F7344B6B-E39B-46CE-BFF2-B955DE9DF991}" destId="{670ABA5D-56A1-4E17-8DE8-FC294ED85D56}" srcOrd="1" destOrd="0" parTransId="{0118D56F-7CCC-4B2B-9A97-F8CB8EDF9ACA}" sibTransId="{DBA676E5-1F22-4D5E-9793-0C62F76699C0}"/>
    <dgm:cxn modelId="{701873BB-F5F0-4D95-939C-EC7121C178D8}" srcId="{81575974-41EF-4296-AAF5-7E96CE8588FF}" destId="{176E5E7C-7D64-425E-A42A-1F537804BF91}" srcOrd="5" destOrd="0" parTransId="{EC8A31FC-ADF9-4A0E-8068-5AD3A73C451F}" sibTransId="{59B55891-9D63-4765-8AED-FC6D9348C4F7}"/>
    <dgm:cxn modelId="{94CE43B9-5C1E-4003-8F7B-2D0FCC44EB73}" type="presOf" srcId="{A105CFE7-D475-42FE-B6F0-6704FCEEA552}" destId="{59AE18FD-16B2-4228-AD7C-D007F46BAD9E}" srcOrd="0" destOrd="6" presId="urn:microsoft.com/office/officeart/2009/3/layout/IncreasingArrowsProcess"/>
    <dgm:cxn modelId="{75851615-6915-4ABE-BE00-7388D54F1C72}" srcId="{64DDF506-4571-4446-B131-AE8DE39A65DC}" destId="{F0892FDF-D7D0-47CE-AC26-0D5E62AAEFA9}" srcOrd="3" destOrd="0" parTransId="{EF6EEA0B-C54F-4037-AA77-0B49A0E19B62}" sibTransId="{5447BAFA-565C-47D2-8CC5-7AF715DC8E9A}"/>
    <dgm:cxn modelId="{37D78982-427A-4C4E-BFC1-0C90E4F98D14}" type="presOf" srcId="{F0892FDF-D7D0-47CE-AC26-0D5E62AAEFA9}" destId="{9D73481E-94FB-4005-AC9F-BFD1EDDD4173}" srcOrd="0" destOrd="0" presId="urn:microsoft.com/office/officeart/2009/3/layout/IncreasingArrowsProcess"/>
    <dgm:cxn modelId="{CE21113C-B1ED-499A-9A81-3D6BB14E555D}" type="presOf" srcId="{7C7F9FE0-32E9-4BE7-A7B0-BBDAD23414AF}" destId="{D785E707-DB05-492A-8629-FFCEC8098026}" srcOrd="0" destOrd="0" presId="urn:microsoft.com/office/officeart/2009/3/layout/IncreasingArrowsProcess"/>
    <dgm:cxn modelId="{F82BBB0C-AEA5-4AD0-A617-B4A4F14428A5}" type="presOf" srcId="{64DDF506-4571-4446-B131-AE8DE39A65DC}" destId="{541ABF9A-A973-4358-9BD4-A31A7271AFA5}" srcOrd="0" destOrd="0" presId="urn:microsoft.com/office/officeart/2009/3/layout/IncreasingArrowsProcess"/>
    <dgm:cxn modelId="{EC1FEBF4-CBC5-4AB5-93F3-91FCF73659B7}" srcId="{81575974-41EF-4296-AAF5-7E96CE8588FF}" destId="{A105CFE7-D475-42FE-B6F0-6704FCEEA552}" srcOrd="3" destOrd="0" parTransId="{6D2CD413-2AB6-4D9C-8ACB-30CD21364D96}" sibTransId="{7B4D00C2-E197-4503-88F5-5BEE82DF3059}"/>
    <dgm:cxn modelId="{FBD8ACB5-87D8-43EA-A1BA-B3D0BC9904FC}" type="presOf" srcId="{81575974-41EF-4296-AAF5-7E96CE8588FF}" destId="{59AE18FD-16B2-4228-AD7C-D007F46BAD9E}" srcOrd="0" destOrd="0" presId="urn:microsoft.com/office/officeart/2009/3/layout/IncreasingArrowsProcess"/>
    <dgm:cxn modelId="{1EF01144-DBA2-4345-8F4E-B8B9EC7E635E}" type="presOf" srcId="{176E5E7C-7D64-425E-A42A-1F537804BF91}" destId="{59AE18FD-16B2-4228-AD7C-D007F46BAD9E}" srcOrd="0" destOrd="8" presId="urn:microsoft.com/office/officeart/2009/3/layout/IncreasingArrowsProcess"/>
    <dgm:cxn modelId="{71ECD765-639E-4E82-AC68-C99360C204BF}" srcId="{7C7F9FE0-32E9-4BE7-A7B0-BBDAD23414AF}" destId="{052C62C8-45E7-40AC-8802-885EBB33614C}" srcOrd="0" destOrd="0" parTransId="{9B5CD613-5419-454A-99EC-27318E7E6343}" sibTransId="{714BDCD1-55C6-485E-AE5A-2A07E8464064}"/>
    <dgm:cxn modelId="{66AD32D9-2559-408E-9105-362B5F215063}" srcId="{F7344B6B-E39B-46CE-BFF2-B955DE9DF991}" destId="{3122FAD3-3CA2-4776-AB5D-40F1DB0AFBE9}" srcOrd="2" destOrd="0" parTransId="{98AE14E1-8E87-4372-BDEE-3ABD612F5603}" sibTransId="{0CAA9362-B35F-4581-A130-88AF6A4E5F6C}"/>
    <dgm:cxn modelId="{CF4DF483-1B67-4F3A-BA87-3B90A3F4246B}" type="presOf" srcId="{BFA935A2-48CF-435C-85BE-E1991B2E090D}" destId="{59AE18FD-16B2-4228-AD7C-D007F46BAD9E}" srcOrd="0" destOrd="3" presId="urn:microsoft.com/office/officeart/2009/3/layout/IncreasingArrowsProcess"/>
    <dgm:cxn modelId="{799440DE-4A96-4B96-A6D3-07801F7F53D6}" srcId="{1EC1FD17-2C6F-410A-B9A6-7D402392370E}" destId="{4ADE322E-4E03-440B-9100-AFE4CF36C2FC}" srcOrd="0" destOrd="0" parTransId="{52D6B08E-D8C8-45EB-AE9A-A858DE1A2DCC}" sibTransId="{E85B374F-D2E3-4C04-AC20-AEDDB783183C}"/>
    <dgm:cxn modelId="{5B8D8D23-392A-4EF8-95C2-F9C9879FE033}" type="presParOf" srcId="{541ABF9A-A973-4358-9BD4-A31A7271AFA5}" destId="{7C1BDB61-81F3-49CA-B078-4AD8D42727F6}" srcOrd="0" destOrd="0" presId="urn:microsoft.com/office/officeart/2009/3/layout/IncreasingArrowsProcess"/>
    <dgm:cxn modelId="{B0984277-64F0-4BEA-805F-A93FEBB99C00}" type="presParOf" srcId="{541ABF9A-A973-4358-9BD4-A31A7271AFA5}" destId="{DBADFEE7-2C7C-4944-ADEA-CC4778CFD973}" srcOrd="1" destOrd="0" presId="urn:microsoft.com/office/officeart/2009/3/layout/IncreasingArrowsProcess"/>
    <dgm:cxn modelId="{4D137762-3E1F-42B5-99E6-B2111995D968}" type="presParOf" srcId="{541ABF9A-A973-4358-9BD4-A31A7271AFA5}" destId="{7E2A4FBA-524C-4FD3-90E4-E13EB1074FEF}" srcOrd="2" destOrd="0" presId="urn:microsoft.com/office/officeart/2009/3/layout/IncreasingArrowsProcess"/>
    <dgm:cxn modelId="{0A1DD4DC-53DA-4192-B446-AC90D7016030}" type="presParOf" srcId="{541ABF9A-A973-4358-9BD4-A31A7271AFA5}" destId="{C5DDD175-F62B-47A2-99B5-C417E36FD729}" srcOrd="3" destOrd="0" presId="urn:microsoft.com/office/officeart/2009/3/layout/IncreasingArrowsProcess"/>
    <dgm:cxn modelId="{3C39082E-2377-4349-9FD0-9F1F98EE3AB7}" type="presParOf" srcId="{541ABF9A-A973-4358-9BD4-A31A7271AFA5}" destId="{D785E707-DB05-492A-8629-FFCEC8098026}" srcOrd="4" destOrd="0" presId="urn:microsoft.com/office/officeart/2009/3/layout/IncreasingArrowsProcess"/>
    <dgm:cxn modelId="{14C32B92-0F8D-488A-A4DA-34F58A83B885}" type="presParOf" srcId="{541ABF9A-A973-4358-9BD4-A31A7271AFA5}" destId="{E0687C7F-43B2-499E-91C8-21A8EDF7C88C}" srcOrd="5" destOrd="0" presId="urn:microsoft.com/office/officeart/2009/3/layout/IncreasingArrowsProcess"/>
    <dgm:cxn modelId="{FD6841B8-EACE-4DAF-9544-73AF7B77679E}" type="presParOf" srcId="{541ABF9A-A973-4358-9BD4-A31A7271AFA5}" destId="{9D73481E-94FB-4005-AC9F-BFD1EDDD4173}" srcOrd="6" destOrd="0" presId="urn:microsoft.com/office/officeart/2009/3/layout/IncreasingArrowsProcess"/>
    <dgm:cxn modelId="{4D474925-BA2E-4AA8-BA83-5F39B078E323}" type="presParOf" srcId="{541ABF9A-A973-4358-9BD4-A31A7271AFA5}" destId="{59AE18FD-16B2-4228-AD7C-D007F46BAD9E}"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BDB61-81F3-49CA-B078-4AD8D42727F6}">
      <dsp:nvSpPr>
        <dsp:cNvPr id="0" name=""/>
        <dsp:cNvSpPr/>
      </dsp:nvSpPr>
      <dsp:spPr>
        <a:xfrm>
          <a:off x="66509" y="158758"/>
          <a:ext cx="8559748" cy="1246170"/>
        </a:xfrm>
        <a:prstGeom prst="rightArrow">
          <a:avLst>
            <a:gd name="adj1" fmla="val 50000"/>
            <a:gd name="adj2" fmla="val 5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254000" bIns="197830" numCol="1" spcCol="1270" anchor="ctr" anchorCtr="0">
          <a:noAutofit/>
        </a:bodyPr>
        <a:lstStyle/>
        <a:p>
          <a:pPr lvl="0" algn="l" defTabSz="1022350">
            <a:lnSpc>
              <a:spcPct val="90000"/>
            </a:lnSpc>
            <a:spcBef>
              <a:spcPct val="0"/>
            </a:spcBef>
            <a:spcAft>
              <a:spcPct val="35000"/>
            </a:spcAft>
          </a:pPr>
          <a:r>
            <a:rPr lang="en-US" sz="2300" kern="1200" dirty="0" smtClean="0"/>
            <a:t>SQL Server 2000</a:t>
          </a:r>
          <a:endParaRPr lang="pt-BR" sz="2300" kern="1200" dirty="0"/>
        </a:p>
      </dsp:txBody>
      <dsp:txXfrm>
        <a:off x="66509" y="470301"/>
        <a:ext cx="8248206" cy="623085"/>
      </dsp:txXfrm>
    </dsp:sp>
    <dsp:sp modelId="{DBADFEE7-2C7C-4944-ADEA-CC4778CFD973}">
      <dsp:nvSpPr>
        <dsp:cNvPr id="0" name=""/>
        <dsp:cNvSpPr/>
      </dsp:nvSpPr>
      <dsp:spPr>
        <a:xfrm>
          <a:off x="106086" y="1151345"/>
          <a:ext cx="1973022" cy="230504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Sem</a:t>
          </a:r>
          <a:r>
            <a:rPr lang="en-US" sz="2000" kern="1200" dirty="0" smtClean="0"/>
            <a:t> </a:t>
          </a:r>
          <a:r>
            <a:rPr lang="en-US" sz="2000" kern="1200" dirty="0" err="1" smtClean="0"/>
            <a:t>suporte</a:t>
          </a:r>
          <a:r>
            <a:rPr lang="en-US" sz="2000" kern="1200" dirty="0" smtClean="0"/>
            <a:t> a windows </a:t>
          </a:r>
          <a:r>
            <a:rPr lang="en-US" sz="2000" kern="1200" dirty="0" err="1" smtClean="0"/>
            <a:t>funcitons</a:t>
          </a:r>
          <a:endParaRPr lang="pt-BR" sz="2000" kern="1200" dirty="0"/>
        </a:p>
      </dsp:txBody>
      <dsp:txXfrm>
        <a:off x="106086" y="1151345"/>
        <a:ext cx="1973022" cy="2305040"/>
      </dsp:txXfrm>
    </dsp:sp>
    <dsp:sp modelId="{7E2A4FBA-524C-4FD3-90E4-E13EB1074FEF}">
      <dsp:nvSpPr>
        <dsp:cNvPr id="0" name=""/>
        <dsp:cNvSpPr/>
      </dsp:nvSpPr>
      <dsp:spPr>
        <a:xfrm>
          <a:off x="2126235" y="482021"/>
          <a:ext cx="6586726" cy="1246170"/>
        </a:xfrm>
        <a:prstGeom prst="rightArrow">
          <a:avLst>
            <a:gd name="adj1" fmla="val 50000"/>
            <a:gd name="adj2" fmla="val 5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254000" bIns="197830" numCol="1" spcCol="1270" anchor="ctr" anchorCtr="0">
          <a:noAutofit/>
        </a:bodyPr>
        <a:lstStyle/>
        <a:p>
          <a:pPr lvl="0" algn="l" defTabSz="1022350">
            <a:lnSpc>
              <a:spcPct val="90000"/>
            </a:lnSpc>
            <a:spcBef>
              <a:spcPct val="0"/>
            </a:spcBef>
            <a:spcAft>
              <a:spcPct val="35000"/>
            </a:spcAft>
          </a:pPr>
          <a:r>
            <a:rPr lang="en-US" sz="2300" kern="1200" dirty="0" smtClean="0"/>
            <a:t>SQL Server 2005</a:t>
          </a:r>
          <a:endParaRPr lang="pt-BR" sz="2300" kern="1200" dirty="0"/>
        </a:p>
      </dsp:txBody>
      <dsp:txXfrm>
        <a:off x="2126235" y="793564"/>
        <a:ext cx="6275184" cy="623085"/>
      </dsp:txXfrm>
    </dsp:sp>
    <dsp:sp modelId="{C5DDD175-F62B-47A2-99B5-C417E36FD729}">
      <dsp:nvSpPr>
        <dsp:cNvPr id="0" name=""/>
        <dsp:cNvSpPr/>
      </dsp:nvSpPr>
      <dsp:spPr>
        <a:xfrm>
          <a:off x="2160239" y="1455644"/>
          <a:ext cx="2136625" cy="2246287"/>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Suporte </a:t>
          </a:r>
          <a:r>
            <a:rPr lang="en-US" sz="1800" kern="1200" dirty="0" err="1" smtClean="0"/>
            <a:t>em</a:t>
          </a:r>
          <a:r>
            <a:rPr lang="en-US" sz="1800" kern="1200" dirty="0" smtClean="0"/>
            <a:t>:</a:t>
          </a:r>
          <a:endParaRPr lang="pt-BR" sz="1800" kern="1200" dirty="0"/>
        </a:p>
        <a:p>
          <a:pPr marL="171450" lvl="1" indent="-171450" algn="l" defTabSz="800100">
            <a:lnSpc>
              <a:spcPct val="90000"/>
            </a:lnSpc>
            <a:spcBef>
              <a:spcPct val="0"/>
            </a:spcBef>
            <a:spcAft>
              <a:spcPct val="15000"/>
            </a:spcAft>
            <a:buChar char="••"/>
          </a:pPr>
          <a:r>
            <a:rPr lang="en-US" sz="1800" kern="1200" dirty="0" err="1" smtClean="0"/>
            <a:t>Clausula</a:t>
          </a:r>
          <a:r>
            <a:rPr lang="en-US" sz="1800" kern="1200" dirty="0" smtClean="0"/>
            <a:t> OVER (</a:t>
          </a:r>
          <a:r>
            <a:rPr lang="en-US" sz="1800" kern="1200" dirty="0" err="1" smtClean="0"/>
            <a:t>limitada</a:t>
          </a:r>
          <a:r>
            <a:rPr lang="en-US" sz="1800" kern="1200" dirty="0" smtClean="0"/>
            <a:t>)</a:t>
          </a:r>
          <a:endParaRPr lang="pt-BR" sz="1800" kern="1200" dirty="0"/>
        </a:p>
        <a:p>
          <a:pPr marL="171450" lvl="1" indent="-171450" algn="l" defTabSz="800100">
            <a:lnSpc>
              <a:spcPct val="90000"/>
            </a:lnSpc>
            <a:spcBef>
              <a:spcPct val="0"/>
            </a:spcBef>
            <a:spcAft>
              <a:spcPct val="15000"/>
            </a:spcAft>
            <a:buChar char="••"/>
          </a:pPr>
          <a:r>
            <a:rPr lang="en-US" sz="1800" kern="1200" dirty="0" smtClean="0"/>
            <a:t>Row_Number</a:t>
          </a:r>
          <a:endParaRPr lang="pt-BR" sz="1800" kern="1200" dirty="0"/>
        </a:p>
        <a:p>
          <a:pPr marL="171450" lvl="1" indent="-171450" algn="l" defTabSz="800100">
            <a:lnSpc>
              <a:spcPct val="90000"/>
            </a:lnSpc>
            <a:spcBef>
              <a:spcPct val="0"/>
            </a:spcBef>
            <a:spcAft>
              <a:spcPct val="15000"/>
            </a:spcAft>
            <a:buChar char="••"/>
          </a:pPr>
          <a:r>
            <a:rPr lang="en-US" sz="1800" kern="1200" dirty="0" smtClean="0"/>
            <a:t>Rank</a:t>
          </a:r>
          <a:endParaRPr lang="pt-BR" sz="1800" kern="1200" dirty="0"/>
        </a:p>
        <a:p>
          <a:pPr marL="171450" lvl="1" indent="-171450" algn="l" defTabSz="800100">
            <a:lnSpc>
              <a:spcPct val="90000"/>
            </a:lnSpc>
            <a:spcBef>
              <a:spcPct val="0"/>
            </a:spcBef>
            <a:spcAft>
              <a:spcPct val="15000"/>
            </a:spcAft>
            <a:buChar char="••"/>
          </a:pPr>
          <a:r>
            <a:rPr lang="en-US" sz="1800" kern="1200" dirty="0" smtClean="0"/>
            <a:t>Dense_Rank</a:t>
          </a:r>
          <a:endParaRPr lang="pt-BR" sz="1800" kern="1200" dirty="0"/>
        </a:p>
        <a:p>
          <a:pPr marL="171450" lvl="1" indent="-171450" algn="l" defTabSz="800100">
            <a:lnSpc>
              <a:spcPct val="90000"/>
            </a:lnSpc>
            <a:spcBef>
              <a:spcPct val="0"/>
            </a:spcBef>
            <a:spcAft>
              <a:spcPct val="15000"/>
            </a:spcAft>
            <a:buChar char="••"/>
          </a:pPr>
          <a:r>
            <a:rPr lang="en-US" sz="1800" kern="1200" dirty="0" smtClean="0"/>
            <a:t>NTile</a:t>
          </a:r>
          <a:endParaRPr lang="pt-BR" sz="1800" kern="1200" dirty="0"/>
        </a:p>
      </dsp:txBody>
      <dsp:txXfrm>
        <a:off x="2160239" y="1455644"/>
        <a:ext cx="2136625" cy="2246287"/>
      </dsp:txXfrm>
    </dsp:sp>
    <dsp:sp modelId="{D785E707-DB05-492A-8629-FFCEC8098026}">
      <dsp:nvSpPr>
        <dsp:cNvPr id="0" name=""/>
        <dsp:cNvSpPr/>
      </dsp:nvSpPr>
      <dsp:spPr>
        <a:xfrm>
          <a:off x="4022653" y="864091"/>
          <a:ext cx="4613704" cy="1246170"/>
        </a:xfrm>
        <a:prstGeom prst="rightArrow">
          <a:avLst>
            <a:gd name="adj1" fmla="val 50000"/>
            <a:gd name="adj2" fmla="val 5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254000" bIns="197830" numCol="1" spcCol="1270" anchor="ctr" anchorCtr="0">
          <a:noAutofit/>
        </a:bodyPr>
        <a:lstStyle/>
        <a:p>
          <a:pPr lvl="0" algn="l" defTabSz="1022350">
            <a:lnSpc>
              <a:spcPct val="90000"/>
            </a:lnSpc>
            <a:spcBef>
              <a:spcPct val="0"/>
            </a:spcBef>
            <a:spcAft>
              <a:spcPct val="35000"/>
            </a:spcAft>
          </a:pPr>
          <a:r>
            <a:rPr lang="en-US" sz="2300" kern="1200" dirty="0" smtClean="0"/>
            <a:t>SQL Server 2008/R2</a:t>
          </a:r>
          <a:endParaRPr lang="pt-BR" sz="2300" kern="1200" dirty="0"/>
        </a:p>
      </dsp:txBody>
      <dsp:txXfrm>
        <a:off x="4022653" y="1175634"/>
        <a:ext cx="4302162" cy="623085"/>
      </dsp:txXfrm>
    </dsp:sp>
    <dsp:sp modelId="{E0687C7F-43B2-499E-91C8-21A8EDF7C88C}">
      <dsp:nvSpPr>
        <dsp:cNvPr id="0" name=""/>
        <dsp:cNvSpPr/>
      </dsp:nvSpPr>
      <dsp:spPr>
        <a:xfrm>
          <a:off x="4001285" y="1827981"/>
          <a:ext cx="1973022" cy="2261307"/>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Nenhuma</a:t>
          </a:r>
          <a:r>
            <a:rPr lang="en-US" sz="2000" kern="1200" dirty="0" smtClean="0"/>
            <a:t> </a:t>
          </a:r>
          <a:r>
            <a:rPr lang="en-US" sz="2000" kern="1200" dirty="0" err="1" smtClean="0"/>
            <a:t>novidade</a:t>
          </a:r>
          <a:r>
            <a:rPr lang="en-US" sz="2000" kern="1200" dirty="0" smtClean="0"/>
            <a:t> </a:t>
          </a:r>
          <a:r>
            <a:rPr lang="en-US" sz="2000" kern="1200" dirty="0" err="1" smtClean="0"/>
            <a:t>em</a:t>
          </a:r>
          <a:r>
            <a:rPr lang="en-US" sz="2000" kern="1200" dirty="0" smtClean="0"/>
            <a:t> </a:t>
          </a:r>
          <a:r>
            <a:rPr lang="en-US" sz="2000" kern="1200" dirty="0" err="1" smtClean="0"/>
            <a:t>relação</a:t>
          </a:r>
          <a:r>
            <a:rPr lang="en-US" sz="2000" kern="1200" dirty="0" smtClean="0"/>
            <a:t> a windows functions</a:t>
          </a:r>
          <a:endParaRPr lang="pt-BR" sz="2000" kern="1200" dirty="0"/>
        </a:p>
      </dsp:txBody>
      <dsp:txXfrm>
        <a:off x="4001285" y="1827981"/>
        <a:ext cx="1973022" cy="2261307"/>
      </dsp:txXfrm>
    </dsp:sp>
    <dsp:sp modelId="{9D73481E-94FB-4005-AC9F-BFD1EDDD4173}">
      <dsp:nvSpPr>
        <dsp:cNvPr id="0" name=""/>
        <dsp:cNvSpPr/>
      </dsp:nvSpPr>
      <dsp:spPr>
        <a:xfrm>
          <a:off x="5995675" y="1277228"/>
          <a:ext cx="2640682" cy="1246170"/>
        </a:xfrm>
        <a:prstGeom prst="rightArrow">
          <a:avLst>
            <a:gd name="adj1" fmla="val 50000"/>
            <a:gd name="adj2" fmla="val 5000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254000" bIns="197830" numCol="1" spcCol="1270" anchor="ctr" anchorCtr="0">
          <a:noAutofit/>
        </a:bodyPr>
        <a:lstStyle/>
        <a:p>
          <a:pPr lvl="0" algn="l" defTabSz="1022350">
            <a:lnSpc>
              <a:spcPct val="90000"/>
            </a:lnSpc>
            <a:spcBef>
              <a:spcPct val="0"/>
            </a:spcBef>
            <a:spcAft>
              <a:spcPct val="35000"/>
            </a:spcAft>
          </a:pPr>
          <a:r>
            <a:rPr lang="en-US" sz="2300" kern="1200" dirty="0" smtClean="0"/>
            <a:t>SQL Server 2012</a:t>
          </a:r>
          <a:endParaRPr lang="pt-BR" sz="2300" kern="1200" dirty="0"/>
        </a:p>
      </dsp:txBody>
      <dsp:txXfrm>
        <a:off x="5995675" y="1588771"/>
        <a:ext cx="2329140" cy="623085"/>
      </dsp:txXfrm>
    </dsp:sp>
    <dsp:sp modelId="{59AE18FD-16B2-4228-AD7C-D007F46BAD9E}">
      <dsp:nvSpPr>
        <dsp:cNvPr id="0" name=""/>
        <dsp:cNvSpPr/>
      </dsp:nvSpPr>
      <dsp:spPr>
        <a:xfrm>
          <a:off x="6025182" y="2078761"/>
          <a:ext cx="1990997" cy="2673766"/>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Suporte </a:t>
          </a:r>
          <a:r>
            <a:rPr lang="en-US" sz="1800" kern="1200" dirty="0" err="1" smtClean="0"/>
            <a:t>em</a:t>
          </a:r>
          <a:r>
            <a:rPr lang="en-US" sz="1800" kern="1200" dirty="0" smtClean="0"/>
            <a:t>:</a:t>
          </a:r>
          <a:endParaRPr lang="en-US" sz="1800" kern="1200" dirty="0" smtClean="0"/>
        </a:p>
        <a:p>
          <a:pPr marL="114300" lvl="1" indent="-114300" algn="l" defTabSz="622300">
            <a:lnSpc>
              <a:spcPct val="90000"/>
            </a:lnSpc>
            <a:spcBef>
              <a:spcPct val="0"/>
            </a:spcBef>
            <a:spcAft>
              <a:spcPct val="15000"/>
            </a:spcAft>
            <a:buChar char="••"/>
          </a:pPr>
          <a:r>
            <a:rPr lang="en-US" sz="1400" kern="1200" dirty="0" err="1" smtClean="0"/>
            <a:t>Supore</a:t>
          </a:r>
          <a:r>
            <a:rPr lang="en-US" sz="1400" kern="1200" dirty="0" smtClean="0"/>
            <a:t> </a:t>
          </a:r>
          <a:r>
            <a:rPr lang="en-US" sz="1400" kern="1200" dirty="0" err="1" smtClean="0"/>
            <a:t>extendido</a:t>
          </a:r>
          <a:r>
            <a:rPr lang="en-US" sz="1400" kern="1200" dirty="0" smtClean="0"/>
            <a:t> </a:t>
          </a:r>
          <a:r>
            <a:rPr lang="en-US" sz="1400" kern="1200" dirty="0" err="1" smtClean="0"/>
            <a:t>na</a:t>
          </a:r>
          <a:r>
            <a:rPr lang="en-US" sz="1400" kern="1200" dirty="0" smtClean="0"/>
            <a:t> </a:t>
          </a:r>
          <a:r>
            <a:rPr lang="en-US" sz="1400" kern="1200" dirty="0" err="1" smtClean="0"/>
            <a:t>clausula</a:t>
          </a:r>
          <a:r>
            <a:rPr lang="en-US" sz="1400" kern="1200" dirty="0" smtClean="0"/>
            <a:t> Over</a:t>
          </a:r>
          <a:endParaRPr lang="en-US" sz="1400" kern="1200" dirty="0" smtClean="0"/>
        </a:p>
        <a:p>
          <a:pPr marL="228600" lvl="2" indent="-114300" algn="l" defTabSz="622300">
            <a:lnSpc>
              <a:spcPct val="90000"/>
            </a:lnSpc>
            <a:spcBef>
              <a:spcPct val="0"/>
            </a:spcBef>
            <a:spcAft>
              <a:spcPct val="15000"/>
            </a:spcAft>
            <a:buChar char="••"/>
          </a:pPr>
          <a:r>
            <a:rPr lang="en-US" sz="1400" kern="1200" dirty="0" smtClean="0"/>
            <a:t>Order By</a:t>
          </a:r>
        </a:p>
        <a:p>
          <a:pPr marL="228600" lvl="2" indent="-114300" algn="l" defTabSz="622300">
            <a:lnSpc>
              <a:spcPct val="90000"/>
            </a:lnSpc>
            <a:spcBef>
              <a:spcPct val="0"/>
            </a:spcBef>
            <a:spcAft>
              <a:spcPct val="15000"/>
            </a:spcAft>
            <a:buChar char="••"/>
          </a:pPr>
          <a:r>
            <a:rPr lang="en-US" sz="1400" kern="1200" dirty="0" smtClean="0"/>
            <a:t>Window Frame</a:t>
          </a:r>
        </a:p>
        <a:p>
          <a:pPr marL="114300" lvl="1" indent="-114300" algn="l" defTabSz="622300">
            <a:lnSpc>
              <a:spcPct val="90000"/>
            </a:lnSpc>
            <a:spcBef>
              <a:spcPct val="0"/>
            </a:spcBef>
            <a:spcAft>
              <a:spcPct val="15000"/>
            </a:spcAft>
            <a:buChar char="••"/>
          </a:pPr>
          <a:r>
            <a:rPr lang="en-US" sz="1400" kern="1200" dirty="0" smtClean="0"/>
            <a:t>Lead, Lag</a:t>
          </a:r>
        </a:p>
        <a:p>
          <a:pPr marL="114300" lvl="1" indent="-114300" algn="l" defTabSz="622300">
            <a:lnSpc>
              <a:spcPct val="90000"/>
            </a:lnSpc>
            <a:spcBef>
              <a:spcPct val="0"/>
            </a:spcBef>
            <a:spcAft>
              <a:spcPct val="15000"/>
            </a:spcAft>
            <a:buChar char="••"/>
          </a:pPr>
          <a:r>
            <a:rPr lang="en-US" sz="1400" kern="1200" dirty="0" smtClean="0"/>
            <a:t>First_Value, Last_Value</a:t>
          </a:r>
        </a:p>
        <a:p>
          <a:pPr marL="114300" lvl="1" indent="-114300" algn="l" defTabSz="622300">
            <a:lnSpc>
              <a:spcPct val="90000"/>
            </a:lnSpc>
            <a:spcBef>
              <a:spcPct val="0"/>
            </a:spcBef>
            <a:spcAft>
              <a:spcPct val="15000"/>
            </a:spcAft>
            <a:buChar char="••"/>
          </a:pPr>
          <a:r>
            <a:rPr lang="pt-BR" sz="1400" kern="1200" dirty="0" smtClean="0"/>
            <a:t>Cume_Dist</a:t>
          </a:r>
          <a:endParaRPr lang="en-US" sz="1400" kern="1200" dirty="0" smtClean="0"/>
        </a:p>
        <a:p>
          <a:pPr marL="114300" lvl="1" indent="-114300" algn="l" defTabSz="622300">
            <a:lnSpc>
              <a:spcPct val="90000"/>
            </a:lnSpc>
            <a:spcBef>
              <a:spcPct val="0"/>
            </a:spcBef>
            <a:spcAft>
              <a:spcPct val="15000"/>
            </a:spcAft>
            <a:buChar char="••"/>
          </a:pPr>
          <a:r>
            <a:rPr lang="pt-BR" sz="1400" kern="1200" dirty="0" smtClean="0"/>
            <a:t>Percent_Rank</a:t>
          </a:r>
          <a:endParaRPr lang="en-US" sz="1400" kern="1200" dirty="0" smtClean="0"/>
        </a:p>
        <a:p>
          <a:pPr marL="114300" lvl="1" indent="-114300" algn="l" defTabSz="622300">
            <a:lnSpc>
              <a:spcPct val="90000"/>
            </a:lnSpc>
            <a:spcBef>
              <a:spcPct val="0"/>
            </a:spcBef>
            <a:spcAft>
              <a:spcPct val="15000"/>
            </a:spcAft>
            <a:buChar char="••"/>
          </a:pPr>
          <a:r>
            <a:rPr lang="pt-BR" sz="1400" kern="1200" dirty="0" smtClean="0"/>
            <a:t>Percentile_Disc</a:t>
          </a:r>
          <a:endParaRPr lang="en-US" sz="1400" kern="1200" dirty="0" smtClean="0"/>
        </a:p>
        <a:p>
          <a:pPr marL="114300" lvl="1" indent="-114300" algn="l" defTabSz="622300">
            <a:lnSpc>
              <a:spcPct val="90000"/>
            </a:lnSpc>
            <a:spcBef>
              <a:spcPct val="0"/>
            </a:spcBef>
            <a:spcAft>
              <a:spcPct val="15000"/>
            </a:spcAft>
            <a:buChar char="••"/>
          </a:pPr>
          <a:r>
            <a:rPr lang="pt-BR" sz="1400" kern="1200" dirty="0" smtClean="0"/>
            <a:t>Percentile_Cont</a:t>
          </a:r>
          <a:endParaRPr lang="en-US" sz="1400" kern="1200" dirty="0" smtClean="0"/>
        </a:p>
      </dsp:txBody>
      <dsp:txXfrm>
        <a:off x="6025182" y="2078761"/>
        <a:ext cx="1990997" cy="2673766"/>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18/04/2012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‹nº›</a:t>
            </a:fld>
            <a:endParaRPr lang="pt-BR"/>
          </a:p>
        </p:txBody>
      </p:sp>
    </p:spTree>
    <p:extLst>
      <p:ext uri="{BB962C8B-B14F-4D97-AF65-F5344CB8AC3E}">
        <p14:creationId xmlns:p14="http://schemas.microsoft.com/office/powerpoint/2010/main" val="3230811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18/04/2012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‹nº›</a:t>
            </a:fld>
            <a:endParaRPr lang="pt-BR"/>
          </a:p>
        </p:txBody>
      </p:sp>
    </p:spTree>
    <p:extLst>
      <p:ext uri="{BB962C8B-B14F-4D97-AF65-F5344CB8AC3E}">
        <p14:creationId xmlns:p14="http://schemas.microsoft.com/office/powerpoint/2010/main" val="243754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9510B4EE-20EA-41F1-B157-24A9DE5402D0}" type="slidenum">
              <a:rPr lang="pt-BR" smtClean="0"/>
              <a:pPr/>
              <a:t>3</a:t>
            </a:fld>
            <a:endParaRPr lang="pt-BR"/>
          </a:p>
        </p:txBody>
      </p:sp>
    </p:spTree>
    <p:extLst>
      <p:ext uri="{BB962C8B-B14F-4D97-AF65-F5344CB8AC3E}">
        <p14:creationId xmlns:p14="http://schemas.microsoft.com/office/powerpoint/2010/main" val="1231043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9510B4EE-20EA-41F1-B157-24A9DE5402D0}" type="slidenum">
              <a:rPr lang="pt-BR" smtClean="0"/>
              <a:pPr/>
              <a:t>4</a:t>
            </a:fld>
            <a:endParaRPr lang="pt-BR"/>
          </a:p>
        </p:txBody>
      </p:sp>
    </p:spTree>
    <p:extLst>
      <p:ext uri="{BB962C8B-B14F-4D97-AF65-F5344CB8AC3E}">
        <p14:creationId xmlns:p14="http://schemas.microsoft.com/office/powerpoint/2010/main" val="36721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55000" lnSpcReduction="20000"/>
          </a:bodyPr>
          <a:lstStyle/>
          <a:p>
            <a:r>
              <a:rPr lang="pt-BR" dirty="0" smtClean="0"/>
              <a:t>SELECT * FROM [</a:t>
            </a:r>
            <a:r>
              <a:rPr lang="pt-BR" dirty="0" err="1" smtClean="0"/>
              <a:t>Order</a:t>
            </a:r>
            <a:r>
              <a:rPr lang="pt-BR" dirty="0" smtClean="0"/>
              <a:t> </a:t>
            </a:r>
            <a:r>
              <a:rPr lang="pt-BR" dirty="0" err="1" smtClean="0"/>
              <a:t>Details</a:t>
            </a:r>
            <a:r>
              <a:rPr lang="pt-BR" dirty="0" smtClean="0"/>
              <a:t>]</a:t>
            </a:r>
          </a:p>
          <a:p>
            <a:endParaRPr lang="pt-BR" dirty="0" smtClean="0"/>
          </a:p>
          <a:p>
            <a:r>
              <a:rPr lang="en-US" dirty="0" smtClean="0"/>
              <a:t>DECLARE @c1 </a:t>
            </a:r>
            <a:r>
              <a:rPr lang="en-US" dirty="0" err="1" smtClean="0"/>
              <a:t>int</a:t>
            </a:r>
            <a:r>
              <a:rPr lang="en-US" dirty="0" smtClean="0"/>
              <a:t>, @c2 </a:t>
            </a:r>
            <a:r>
              <a:rPr lang="en-US" dirty="0" err="1" smtClean="0"/>
              <a:t>int</a:t>
            </a:r>
            <a:r>
              <a:rPr lang="en-US" dirty="0" smtClean="0"/>
              <a:t>, @c3 money, @c4 </a:t>
            </a:r>
            <a:r>
              <a:rPr lang="en-US" dirty="0" err="1" smtClean="0"/>
              <a:t>smallint</a:t>
            </a:r>
            <a:r>
              <a:rPr lang="en-US" dirty="0" smtClean="0"/>
              <a:t>, @c5 real</a:t>
            </a:r>
          </a:p>
          <a:p>
            <a:r>
              <a:rPr lang="en-US" dirty="0" smtClean="0"/>
              <a:t>DECLARE C CURSOR FOR SELECT * FROM [Order Details]</a:t>
            </a:r>
          </a:p>
          <a:p>
            <a:r>
              <a:rPr lang="en-US" dirty="0" smtClean="0"/>
              <a:t>DECLARE @</a:t>
            </a:r>
            <a:r>
              <a:rPr lang="en-US" dirty="0" err="1" smtClean="0"/>
              <a:t>tabela</a:t>
            </a:r>
            <a:r>
              <a:rPr lang="en-US" dirty="0" smtClean="0"/>
              <a:t> TABLE (c1 </a:t>
            </a:r>
            <a:r>
              <a:rPr lang="en-US" dirty="0" err="1" smtClean="0"/>
              <a:t>int</a:t>
            </a:r>
            <a:r>
              <a:rPr lang="en-US" dirty="0" smtClean="0"/>
              <a:t>, c2 </a:t>
            </a:r>
            <a:r>
              <a:rPr lang="en-US" dirty="0" err="1" smtClean="0"/>
              <a:t>int</a:t>
            </a:r>
            <a:r>
              <a:rPr lang="en-US" dirty="0" smtClean="0"/>
              <a:t>, c3 money, c4 </a:t>
            </a:r>
            <a:r>
              <a:rPr lang="en-US" dirty="0" err="1" smtClean="0"/>
              <a:t>smallint</a:t>
            </a:r>
            <a:r>
              <a:rPr lang="en-US" dirty="0" smtClean="0"/>
              <a:t>, c5 real)</a:t>
            </a:r>
          </a:p>
          <a:p>
            <a:r>
              <a:rPr lang="pt-BR" dirty="0" smtClean="0"/>
              <a:t>OPEN C</a:t>
            </a:r>
          </a:p>
          <a:p>
            <a:r>
              <a:rPr lang="en-US" dirty="0" smtClean="0"/>
              <a:t>FETCH NEXT FROM C INTO @c1, @c2, @c3, @c4, @c5</a:t>
            </a:r>
          </a:p>
          <a:p>
            <a:r>
              <a:rPr lang="pt-BR" dirty="0" smtClean="0"/>
              <a:t>WHILE @@FETCH_STATUS = 0</a:t>
            </a:r>
          </a:p>
          <a:p>
            <a:r>
              <a:rPr lang="pt-BR" dirty="0" smtClean="0"/>
              <a:t>BEGIN</a:t>
            </a:r>
          </a:p>
          <a:p>
            <a:r>
              <a:rPr lang="en-US" dirty="0" smtClean="0"/>
              <a:t>	INSERT INTO @</a:t>
            </a:r>
            <a:r>
              <a:rPr lang="en-US" dirty="0" err="1" smtClean="0"/>
              <a:t>tabela</a:t>
            </a:r>
            <a:r>
              <a:rPr lang="en-US" dirty="0" smtClean="0"/>
              <a:t> VALUES (@c1, @c2, @c3, @c4, @c5)</a:t>
            </a:r>
          </a:p>
          <a:p>
            <a:r>
              <a:rPr lang="en-US" dirty="0" smtClean="0"/>
              <a:t>	FETCH NEXT FROM C INTO @c1, @c2, @c3, @c4, @c5</a:t>
            </a:r>
          </a:p>
          <a:p>
            <a:r>
              <a:rPr lang="pt-BR" dirty="0" smtClean="0"/>
              <a:t>END</a:t>
            </a:r>
          </a:p>
          <a:p>
            <a:r>
              <a:rPr lang="pt-BR" dirty="0" smtClean="0"/>
              <a:t>SELECT * FROM @tabela</a:t>
            </a:r>
          </a:p>
          <a:p>
            <a:r>
              <a:rPr lang="pt-BR" dirty="0" smtClean="0"/>
              <a:t>CLOSE C</a:t>
            </a:r>
          </a:p>
          <a:p>
            <a:r>
              <a:rPr lang="pt-BR" dirty="0" smtClean="0"/>
              <a:t>DEALLOCATE C</a:t>
            </a:r>
          </a:p>
          <a:p>
            <a:endParaRPr lang="pt-BR" dirty="0" smtClean="0"/>
          </a:p>
          <a:p>
            <a:endParaRPr lang="pt-BR" dirty="0" smtClean="0"/>
          </a:p>
          <a:p>
            <a:pPr lvl="1"/>
            <a:r>
              <a:rPr lang="pt-BR" i="1" dirty="0" smtClean="0"/>
              <a:t>@@FETCH</a:t>
            </a:r>
            <a:r>
              <a:rPr lang="pt-BR" i="1" baseline="0" dirty="0" smtClean="0"/>
              <a:t>_STATUS:</a:t>
            </a:r>
          </a:p>
          <a:p>
            <a:pPr lvl="1"/>
            <a:endParaRPr lang="pt-BR" i="1" baseline="0" dirty="0" smtClean="0"/>
          </a:p>
          <a:p>
            <a:pPr lvl="1"/>
            <a:r>
              <a:rPr lang="en-US" i="1" dirty="0" smtClean="0"/>
              <a:t>1</a:t>
            </a:r>
          </a:p>
          <a:p>
            <a:pPr lvl="1"/>
            <a:r>
              <a:rPr lang="en-US" i="1" dirty="0" smtClean="0"/>
              <a:t>The result set of the cursor has at least one row.</a:t>
            </a:r>
          </a:p>
          <a:p>
            <a:pPr lvl="1"/>
            <a:r>
              <a:rPr lang="en-US" i="1" dirty="0" smtClean="0"/>
              <a:t>For insensitive and keyset cursors, the result set has at least one row.</a:t>
            </a:r>
          </a:p>
          <a:p>
            <a:pPr lvl="1"/>
            <a:r>
              <a:rPr lang="en-US" i="1" dirty="0" smtClean="0"/>
              <a:t>For dynamic cursors, the result set can have zero, one, or more rows.</a:t>
            </a:r>
          </a:p>
          <a:p>
            <a:pPr lvl="1"/>
            <a:r>
              <a:rPr lang="en-US" i="1" dirty="0" smtClean="0"/>
              <a:t>The cursor allocated to this variable is open.</a:t>
            </a:r>
          </a:p>
          <a:p>
            <a:pPr lvl="1"/>
            <a:r>
              <a:rPr lang="en-US" i="1" dirty="0" smtClean="0"/>
              <a:t>For insensitive and keyset cursors, the result set has at least one row.</a:t>
            </a:r>
          </a:p>
          <a:p>
            <a:pPr lvl="1"/>
            <a:r>
              <a:rPr lang="en-US" i="1" dirty="0" smtClean="0"/>
              <a:t>For dynamic cursors, the result set can have zero, one, or more rows.</a:t>
            </a:r>
          </a:p>
          <a:p>
            <a:pPr lvl="1"/>
            <a:r>
              <a:rPr lang="en-US" i="1" dirty="0" smtClean="0"/>
              <a:t>0</a:t>
            </a:r>
          </a:p>
          <a:p>
            <a:pPr lvl="1"/>
            <a:r>
              <a:rPr lang="en-US" i="1" dirty="0" smtClean="0"/>
              <a:t>The result set of the cursor is empty.*</a:t>
            </a:r>
          </a:p>
          <a:p>
            <a:pPr lvl="1"/>
            <a:r>
              <a:rPr lang="en-US" i="1" dirty="0" smtClean="0"/>
              <a:t>The cursor allocated to this variable is open, but the result set is definitely empty.*</a:t>
            </a:r>
          </a:p>
          <a:p>
            <a:pPr lvl="1"/>
            <a:r>
              <a:rPr lang="en-US" i="1" dirty="0" smtClean="0"/>
              <a:t>-1</a:t>
            </a:r>
          </a:p>
          <a:p>
            <a:pPr lvl="1"/>
            <a:r>
              <a:rPr lang="en-US" i="1" dirty="0" smtClean="0"/>
              <a:t>The cursor is closed.</a:t>
            </a:r>
          </a:p>
          <a:p>
            <a:pPr lvl="1"/>
            <a:r>
              <a:rPr lang="en-US" i="1" dirty="0" smtClean="0"/>
              <a:t>The cursor allocated to this variable is closed.</a:t>
            </a:r>
          </a:p>
          <a:p>
            <a:pPr lvl="1"/>
            <a:r>
              <a:rPr lang="en-US" i="1" dirty="0" smtClean="0"/>
              <a:t>-2</a:t>
            </a:r>
          </a:p>
          <a:p>
            <a:pPr lvl="1"/>
            <a:r>
              <a:rPr lang="en-US" i="1" dirty="0" smtClean="0"/>
              <a:t>No cursor was assigned to this OUTPUT variable by the previously called procedure.</a:t>
            </a:r>
          </a:p>
          <a:p>
            <a:pPr lvl="1"/>
            <a:r>
              <a:rPr lang="en-US" i="1" dirty="0" smtClean="0"/>
              <a:t>A cursor was assigned to this OUTPUT variable by the previously called procedure, but it was in a closed state upon completion of the procedure. Therefore, the cursor is </a:t>
            </a:r>
            <a:r>
              <a:rPr lang="en-US" i="1" dirty="0" err="1" smtClean="0"/>
              <a:t>deallocated</a:t>
            </a:r>
            <a:r>
              <a:rPr lang="en-US" i="1" dirty="0" smtClean="0"/>
              <a:t> and not returned to the calling procedure.</a:t>
            </a:r>
          </a:p>
          <a:p>
            <a:pPr lvl="1"/>
            <a:r>
              <a:rPr lang="en-US" i="1" dirty="0" smtClean="0"/>
              <a:t>There is no cursor assigned to a declared cursor variable.</a:t>
            </a:r>
          </a:p>
          <a:p>
            <a:pPr lvl="1"/>
            <a:r>
              <a:rPr lang="en-US" i="1" dirty="0" smtClean="0"/>
              <a:t>-3</a:t>
            </a:r>
          </a:p>
          <a:p>
            <a:pPr lvl="1"/>
            <a:r>
              <a:rPr lang="en-US" i="1" dirty="0" smtClean="0"/>
              <a:t>A cursor with the specified name does not exist.</a:t>
            </a:r>
          </a:p>
          <a:p>
            <a:pPr lvl="1"/>
            <a:r>
              <a:rPr lang="en-US" i="1" dirty="0" smtClean="0"/>
              <a:t>A cursor variable with the specified name does not exist, or if one exists it has not yet had a cursor allocated to it.</a:t>
            </a:r>
          </a:p>
          <a:p>
            <a:pPr lvl="1"/>
            <a:endParaRPr lang="en-US" dirty="0" smtClean="0"/>
          </a:p>
          <a:p>
            <a:pPr lvl="1" algn="r"/>
            <a:r>
              <a:rPr lang="en-US" dirty="0" smtClean="0"/>
              <a:t>SQL Server Books Online</a:t>
            </a:r>
          </a:p>
          <a:p>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9510B4EE-20EA-41F1-B157-24A9DE5402D0}" type="slidenum">
              <a:rPr lang="pt-BR" smtClean="0"/>
              <a:pPr/>
              <a:t>5</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55000" lnSpcReduction="20000"/>
          </a:bodyPr>
          <a:lstStyle/>
          <a:p>
            <a:r>
              <a:rPr lang="pt-BR" dirty="0"/>
              <a:t>DECLARE @Relatorio TABLE</a:t>
            </a:r>
          </a:p>
          <a:p>
            <a:r>
              <a:rPr lang="pt-BR" dirty="0"/>
              <a:t>(</a:t>
            </a:r>
          </a:p>
          <a:p>
            <a:r>
              <a:rPr lang="pt-BR" dirty="0"/>
              <a:t>	nomeCategoria varchar(100), </a:t>
            </a:r>
          </a:p>
          <a:p>
            <a:r>
              <a:rPr lang="pt-BR" dirty="0"/>
              <a:t>	codigoProduto int, </a:t>
            </a:r>
          </a:p>
          <a:p>
            <a:r>
              <a:rPr lang="pt-BR" dirty="0"/>
              <a:t>	nomeProduto varchar(100)</a:t>
            </a:r>
          </a:p>
          <a:p>
            <a:r>
              <a:rPr lang="pt-BR" dirty="0"/>
              <a:t>)</a:t>
            </a:r>
          </a:p>
          <a:p>
            <a:r>
              <a:rPr lang="sv-SE" dirty="0"/>
              <a:t>DECLARE @nomeCategoria varchar(100), @codigoProduto int, @nomeProduto varchar(100)</a:t>
            </a:r>
          </a:p>
          <a:p>
            <a:r>
              <a:rPr lang="pt-BR" dirty="0"/>
              <a:t>DECLARE listaProdutos CURSOR FOR </a:t>
            </a:r>
          </a:p>
          <a:p>
            <a:r>
              <a:rPr lang="pt-BR" dirty="0"/>
              <a:t>	SELECT C.CategoryName, P.ProductID, P.ProductName</a:t>
            </a:r>
          </a:p>
          <a:p>
            <a:r>
              <a:rPr lang="en-US" dirty="0"/>
              <a:t>	FROM Products P INNER JOIN Categories C ON </a:t>
            </a:r>
            <a:r>
              <a:rPr lang="en-US" dirty="0" err="1"/>
              <a:t>P.CategoryID</a:t>
            </a:r>
            <a:r>
              <a:rPr lang="en-US" dirty="0"/>
              <a:t> = </a:t>
            </a:r>
            <a:r>
              <a:rPr lang="en-US" dirty="0" err="1"/>
              <a:t>C.CategoryID</a:t>
            </a:r>
            <a:endParaRPr lang="en-US" dirty="0"/>
          </a:p>
          <a:p>
            <a:r>
              <a:rPr lang="pt-BR" dirty="0"/>
              <a:t>OPEN listaProdutos</a:t>
            </a:r>
          </a:p>
          <a:p>
            <a:r>
              <a:rPr lang="en-US" dirty="0"/>
              <a:t>FETCH NEXT FROM </a:t>
            </a:r>
            <a:r>
              <a:rPr lang="en-US" dirty="0" err="1"/>
              <a:t>listaProdutos</a:t>
            </a:r>
            <a:r>
              <a:rPr lang="en-US" dirty="0"/>
              <a:t> INTO @</a:t>
            </a:r>
            <a:r>
              <a:rPr lang="en-US" dirty="0" err="1"/>
              <a:t>nomeCategoria</a:t>
            </a:r>
            <a:r>
              <a:rPr lang="en-US" dirty="0"/>
              <a:t>, @</a:t>
            </a:r>
            <a:r>
              <a:rPr lang="en-US" dirty="0" err="1"/>
              <a:t>codigoProduto</a:t>
            </a:r>
            <a:r>
              <a:rPr lang="en-US" dirty="0"/>
              <a:t>, @</a:t>
            </a:r>
            <a:r>
              <a:rPr lang="en-US" dirty="0" err="1"/>
              <a:t>nomeProduto</a:t>
            </a:r>
            <a:endParaRPr lang="en-US" dirty="0"/>
          </a:p>
          <a:p>
            <a:r>
              <a:rPr lang="pt-BR" dirty="0"/>
              <a:t>WHILE @@FETCH_STATUS = 0</a:t>
            </a:r>
          </a:p>
          <a:p>
            <a:r>
              <a:rPr lang="pt-BR" dirty="0"/>
              <a:t>BEGIN</a:t>
            </a:r>
          </a:p>
          <a:p>
            <a:r>
              <a:rPr lang="en-US" dirty="0"/>
              <a:t>	INSERT INTO @</a:t>
            </a:r>
            <a:r>
              <a:rPr lang="en-US" dirty="0" err="1"/>
              <a:t>Relatorio</a:t>
            </a:r>
            <a:r>
              <a:rPr lang="en-US" dirty="0"/>
              <a:t> VALUES (@</a:t>
            </a:r>
            <a:r>
              <a:rPr lang="en-US" dirty="0" err="1"/>
              <a:t>nomeCategoria</a:t>
            </a:r>
            <a:r>
              <a:rPr lang="en-US" dirty="0"/>
              <a:t>, @</a:t>
            </a:r>
            <a:r>
              <a:rPr lang="en-US" dirty="0" err="1"/>
              <a:t>codigoProduto</a:t>
            </a:r>
            <a:r>
              <a:rPr lang="en-US" dirty="0"/>
              <a:t>, @</a:t>
            </a:r>
            <a:r>
              <a:rPr lang="en-US" dirty="0" err="1"/>
              <a:t>nomeProduto</a:t>
            </a:r>
            <a:r>
              <a:rPr lang="en-US" dirty="0"/>
              <a:t>)</a:t>
            </a:r>
          </a:p>
          <a:p>
            <a:r>
              <a:rPr lang="en-US" dirty="0"/>
              <a:t>	FETCH NEXT FROM </a:t>
            </a:r>
            <a:r>
              <a:rPr lang="en-US" dirty="0" err="1"/>
              <a:t>listaProdutos</a:t>
            </a:r>
            <a:r>
              <a:rPr lang="en-US" dirty="0"/>
              <a:t> INTO @</a:t>
            </a:r>
            <a:r>
              <a:rPr lang="en-US" dirty="0" err="1"/>
              <a:t>nomeCategoria</a:t>
            </a:r>
            <a:r>
              <a:rPr lang="en-US" dirty="0"/>
              <a:t>, @</a:t>
            </a:r>
            <a:r>
              <a:rPr lang="en-US" dirty="0" err="1"/>
              <a:t>codigoProduto</a:t>
            </a:r>
            <a:r>
              <a:rPr lang="en-US" dirty="0"/>
              <a:t>, @</a:t>
            </a:r>
            <a:r>
              <a:rPr lang="en-US" dirty="0" err="1"/>
              <a:t>nomeProduto</a:t>
            </a:r>
            <a:endParaRPr lang="en-US" dirty="0"/>
          </a:p>
          <a:p>
            <a:r>
              <a:rPr lang="pt-BR" dirty="0"/>
              <a:t>END</a:t>
            </a:r>
          </a:p>
          <a:p>
            <a:r>
              <a:rPr lang="pt-BR" dirty="0"/>
              <a:t>CLOSE listaProdutos</a:t>
            </a:r>
          </a:p>
          <a:p>
            <a:r>
              <a:rPr lang="pt-BR" dirty="0"/>
              <a:t>DEALLOCATE listaProdutos</a:t>
            </a:r>
          </a:p>
          <a:p>
            <a:r>
              <a:rPr lang="pt-BR" dirty="0"/>
              <a:t>SELECT * FROM @Relatorio</a:t>
            </a:r>
            <a:endParaRPr lang="pt-BR" dirty="0"/>
          </a:p>
        </p:txBody>
      </p:sp>
      <p:sp>
        <p:nvSpPr>
          <p:cNvPr id="4" name="Espaço Reservado para Número de Slide 3"/>
          <p:cNvSpPr>
            <a:spLocks noGrp="1"/>
          </p:cNvSpPr>
          <p:nvPr>
            <p:ph type="sldNum" sz="quarter" idx="10"/>
          </p:nvPr>
        </p:nvSpPr>
        <p:spPr/>
        <p:txBody>
          <a:bodyPr/>
          <a:lstStyle/>
          <a:p>
            <a:fld id="{9510B4EE-20EA-41F1-B157-24A9DE5402D0}" type="slidenum">
              <a:rPr lang="pt-BR" smtClean="0"/>
              <a:pPr/>
              <a:t>6</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i="1" dirty="0" smtClean="0"/>
              <a:t>STATIC</a:t>
            </a:r>
          </a:p>
          <a:p>
            <a:r>
              <a:rPr lang="en-US" i="1" dirty="0" smtClean="0"/>
              <a:t>Defines a cursor that makes a temporary copy of the data to be used by the cursor. All requests to the cursor are answered from this temporary table in </a:t>
            </a:r>
            <a:r>
              <a:rPr lang="en-US" b="1" i="1" dirty="0" err="1" smtClean="0"/>
              <a:t>tempdb</a:t>
            </a:r>
            <a:r>
              <a:rPr lang="en-US" i="1" dirty="0" smtClean="0"/>
              <a:t>; therefore, modifications made to base tables are not reflected in the data returned by fetches made to this cursor, and this cursor does not allow modifications.</a:t>
            </a:r>
          </a:p>
          <a:p>
            <a:endParaRPr lang="pt-BR" i="1" dirty="0" smtClean="0"/>
          </a:p>
          <a:p>
            <a:r>
              <a:rPr lang="pt-BR" i="1" dirty="0" smtClean="0"/>
              <a:t>KEYSET</a:t>
            </a:r>
          </a:p>
          <a:p>
            <a:r>
              <a:rPr lang="en-US" i="1" dirty="0" smtClean="0"/>
              <a:t>Specifies that the membership and order of rows in the cursor are fixed when the cursor is opened. The set of keys that uniquely identify the rows is built into a table in </a:t>
            </a:r>
            <a:r>
              <a:rPr lang="en-US" b="1" i="1" dirty="0" err="1" smtClean="0"/>
              <a:t>tempdb</a:t>
            </a:r>
            <a:r>
              <a:rPr lang="en-US" i="1" dirty="0" smtClean="0"/>
              <a:t> known as the </a:t>
            </a:r>
            <a:r>
              <a:rPr lang="en-US" b="1" i="1" dirty="0" smtClean="0"/>
              <a:t>keyset</a:t>
            </a:r>
            <a:r>
              <a:rPr lang="en-US" i="1" dirty="0" smtClean="0"/>
              <a:t>. </a:t>
            </a:r>
          </a:p>
          <a:p>
            <a:pPr defTabSz="947835">
              <a:defRPr/>
            </a:pPr>
            <a:r>
              <a:rPr lang="en-US" i="1" dirty="0" smtClean="0"/>
              <a:t>Changes to </a:t>
            </a:r>
            <a:r>
              <a:rPr lang="en-US" i="1" dirty="0" err="1" smtClean="0"/>
              <a:t>nonkey</a:t>
            </a:r>
            <a:r>
              <a:rPr lang="en-US" i="1" dirty="0" smtClean="0"/>
              <a:t> values in the base tables, either made by the cursor owner or committed by other users, are visible as the owner scrolls around the cursor. Inserts made by other users are not visible (inserts cannot be made through a Transact-SQL server cursor). If a row is deleted, an attempt to fetch the row returns an @@FETCH_STATUS of -2. Updates of key values from outside the cursor resemble a delete of the old row followed by an insert of the new row. The row with the new values is not visible, and attempts to fetch the row with the old values return an @@FETCH_STATUS of -2. The new values are visible if the update is done through the cursor by specifying the WHERE CURRENT OF clause.</a:t>
            </a:r>
          </a:p>
          <a:p>
            <a:pPr defTabSz="947835">
              <a:defRPr/>
            </a:pPr>
            <a:endParaRPr lang="en-US" dirty="0" smtClean="0"/>
          </a:p>
          <a:p>
            <a:pPr algn="r" defTabSz="947835">
              <a:defRPr/>
            </a:pPr>
            <a:r>
              <a:rPr lang="en-US" dirty="0" smtClean="0"/>
              <a:t>SQL Server Books Online</a:t>
            </a:r>
          </a:p>
          <a:p>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9510B4EE-20EA-41F1-B157-24A9DE5402D0}" type="slidenum">
              <a:rPr lang="pt-BR" smtClean="0"/>
              <a:pPr/>
              <a:t>7</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92500"/>
          </a:bodyPr>
          <a:lstStyle/>
          <a:p>
            <a:pPr defTabSz="947835">
              <a:defRPr/>
            </a:pPr>
            <a:r>
              <a:rPr lang="pt-BR" i="1" dirty="0" err="1" smtClean="0"/>
              <a:t>Dynamic</a:t>
            </a:r>
            <a:endParaRPr lang="en-US" i="1" dirty="0" smtClean="0"/>
          </a:p>
          <a:p>
            <a:pPr defTabSz="947835">
              <a:defRPr/>
            </a:pPr>
            <a:r>
              <a:rPr lang="en-US" i="1" dirty="0" smtClean="0"/>
              <a:t>Defines a cursor that reflects all data changes made to the rows in its result set as you scroll around the cursor. The data values, order, and membership of the rows can change on each fetch. The ABSOLUTE fetch option is not supported with dynamic cursors.</a:t>
            </a:r>
          </a:p>
          <a:p>
            <a:endParaRPr lang="pt-BR" i="1" dirty="0" smtClean="0"/>
          </a:p>
          <a:p>
            <a:r>
              <a:rPr lang="pt-BR" i="1" dirty="0" err="1" smtClean="0"/>
              <a:t>Foward</a:t>
            </a:r>
            <a:r>
              <a:rPr lang="pt-BR" i="1" baseline="0" dirty="0" smtClean="0"/>
              <a:t> </a:t>
            </a:r>
            <a:r>
              <a:rPr lang="pt-BR" i="1" baseline="0" dirty="0" err="1" smtClean="0"/>
              <a:t>only</a:t>
            </a:r>
            <a:endParaRPr lang="pt-BR" i="1" dirty="0" smtClean="0"/>
          </a:p>
          <a:p>
            <a:pPr defTabSz="947835">
              <a:defRPr/>
            </a:pPr>
            <a:r>
              <a:rPr lang="en-US" i="1" dirty="0" smtClean="0"/>
              <a:t>Specifies that the cursor can only be scrolled from the first to the last row. FETCH NEXT is the only supported fetch option. If FORWARD_ONLY is specified without the STATIC, KEYSET, or DYNAMIC keywords, the cursor operates as a DYNAMIC cursor. When neither FORWARD_ONLY nor SCROLL is specified, FORWARD_ONLY is the default, unless the keywords STATIC, KEYSET, or DYNAMIC are specified. STATIC, KEYSET, and DYNAMIC cursors default to SCROLL. Unlike database APIs such as ODBC and ADO, FORWARD_ONLY is supported with STATIC, KEYSET, and DYNAMIC Transact-SQL cursors. </a:t>
            </a:r>
          </a:p>
          <a:p>
            <a:endParaRPr lang="en-US" i="1" dirty="0" smtClean="0"/>
          </a:p>
          <a:p>
            <a:r>
              <a:rPr lang="en-US" i="1" dirty="0" smtClean="0"/>
              <a:t>If a DECLARE CURSOR using Transact-SQL syntax does not specify READ_ONLY, OPTIMISTIC, or SCROLL_LOCKS, the default is as follows:</a:t>
            </a:r>
          </a:p>
          <a:p>
            <a:r>
              <a:rPr lang="en-US" i="1" dirty="0" smtClean="0"/>
              <a:t>* If the SELECT statement does not support updates (insufficient permissions, accessing remote tables that do not support updates, and so on), the cursor is READ_ONLY.</a:t>
            </a:r>
          </a:p>
          <a:p>
            <a:r>
              <a:rPr lang="en-US" i="1" dirty="0" smtClean="0"/>
              <a:t>* STATIC and FAST_FORWARD cursors default to READ_ONLY.</a:t>
            </a:r>
          </a:p>
          <a:p>
            <a:r>
              <a:rPr lang="en-US" i="1" dirty="0" smtClean="0"/>
              <a:t>* DYNAMIC and KEYSET cursors default to OPTIMISTIC.</a:t>
            </a:r>
          </a:p>
          <a:p>
            <a:pPr>
              <a:defRPr/>
            </a:pPr>
            <a:endParaRPr lang="en-US" dirty="0" smtClean="0"/>
          </a:p>
          <a:p>
            <a:pPr algn="r">
              <a:defRPr/>
            </a:pPr>
            <a:r>
              <a:rPr lang="en-US" dirty="0" smtClean="0"/>
              <a:t>SQL Server Books Online</a:t>
            </a:r>
          </a:p>
          <a:p>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9510B4EE-20EA-41F1-B157-24A9DE5402D0}" type="slidenum">
              <a:rPr lang="pt-BR" smtClean="0"/>
              <a:pPr/>
              <a:t>8</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100" dirty="0"/>
              <a:t>SQL is often referred to as a set-based language. The reason is that the language is based on the relational model, which in turn is based, in part, on mathematical set theory. When writing SQL queries you’re supposed to deal with a table (or relation, which is a set) as a whole, as opposed to the table’s individual rows. </a:t>
            </a:r>
          </a:p>
          <a:p>
            <a:r>
              <a:rPr lang="en-US" sz="1100" dirty="0"/>
              <a:t>By Itzik Ben-Gan</a:t>
            </a:r>
          </a:p>
          <a:p>
            <a:r>
              <a:rPr lang="pt-BR" dirty="0" smtClean="0"/>
              <a:t>http://www.sqlmag.com/blog/puzzled-by-t-sql-blog-15/tsql/window-functions-over-clause--help-make-a-difference-136840</a:t>
            </a:r>
          </a:p>
        </p:txBody>
      </p:sp>
      <p:sp>
        <p:nvSpPr>
          <p:cNvPr id="4" name="Espaço Reservado para Número de Slide 3"/>
          <p:cNvSpPr>
            <a:spLocks noGrp="1"/>
          </p:cNvSpPr>
          <p:nvPr>
            <p:ph type="sldNum" sz="quarter" idx="10"/>
          </p:nvPr>
        </p:nvSpPr>
        <p:spPr/>
        <p:txBody>
          <a:bodyPr/>
          <a:lstStyle/>
          <a:p>
            <a:fld id="{DC929429-E697-49BC-8FB4-060655C13FF0}" type="slidenum">
              <a:rPr lang="pt-BR" smtClean="0"/>
              <a:t>9</a:t>
            </a:fld>
            <a:endParaRPr lang="pt-BR"/>
          </a:p>
        </p:txBody>
      </p:sp>
    </p:spTree>
    <p:extLst>
      <p:ext uri="{BB962C8B-B14F-4D97-AF65-F5344CB8AC3E}">
        <p14:creationId xmlns:p14="http://schemas.microsoft.com/office/powerpoint/2010/main" val="1360735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Delphi </a:t>
            </a:r>
            <a:r>
              <a:rPr lang="en-US" dirty="0" err="1" smtClean="0"/>
              <a:t>vs</a:t>
            </a:r>
            <a:r>
              <a:rPr lang="en-US" dirty="0" smtClean="0"/>
              <a:t> SQL Server demo</a:t>
            </a:r>
          </a:p>
          <a:p>
            <a:endParaRPr lang="en-US" dirty="0" smtClean="0"/>
          </a:p>
          <a:p>
            <a:r>
              <a:rPr lang="pt-BR" sz="1100" dirty="0"/>
              <a:t>DECLARE @i </a:t>
            </a:r>
            <a:r>
              <a:rPr lang="pt-BR" sz="1100" dirty="0" err="1"/>
              <a:t>Int</a:t>
            </a:r>
            <a:r>
              <a:rPr lang="pt-BR" sz="1100" dirty="0"/>
              <a:t> = 0</a:t>
            </a:r>
          </a:p>
          <a:p>
            <a:endParaRPr lang="pt-BR" sz="1100" dirty="0"/>
          </a:p>
          <a:p>
            <a:r>
              <a:rPr lang="en-US" sz="1100" dirty="0"/>
              <a:t>WHILE @</a:t>
            </a:r>
            <a:r>
              <a:rPr lang="en-US" sz="1100" dirty="0" err="1"/>
              <a:t>i</a:t>
            </a:r>
            <a:r>
              <a:rPr lang="en-US" sz="1100" dirty="0"/>
              <a:t> &lt; 10000000 -- 10 million of iterations</a:t>
            </a:r>
          </a:p>
          <a:p>
            <a:r>
              <a:rPr lang="pt-BR" sz="1100" dirty="0"/>
              <a:t>BEGIN</a:t>
            </a:r>
          </a:p>
          <a:p>
            <a:r>
              <a:rPr lang="pt-BR" sz="1100" dirty="0"/>
              <a:t>  SET @i += 1;</a:t>
            </a:r>
          </a:p>
          <a:p>
            <a:r>
              <a:rPr lang="pt-BR" sz="1100" dirty="0"/>
              <a:t>END</a:t>
            </a:r>
          </a:p>
          <a:p>
            <a:endParaRPr lang="en-US" dirty="0" smtClean="0"/>
          </a:p>
          <a:p>
            <a:endParaRPr lang="pt-BR" dirty="0" smtClean="0"/>
          </a:p>
          <a:p>
            <a:r>
              <a:rPr lang="pt-BR" dirty="0" smtClean="0"/>
              <a:t>procedure TForm1.Button1Click(</a:t>
            </a:r>
            <a:r>
              <a:rPr lang="pt-BR" dirty="0" err="1" smtClean="0"/>
              <a:t>Sender</a:t>
            </a:r>
            <a:r>
              <a:rPr lang="pt-BR" dirty="0" smtClean="0"/>
              <a:t>: </a:t>
            </a:r>
            <a:r>
              <a:rPr lang="pt-BR" dirty="0" err="1" smtClean="0"/>
              <a:t>TObject</a:t>
            </a:r>
            <a:r>
              <a:rPr lang="pt-BR" dirty="0" smtClean="0"/>
              <a:t>);</a:t>
            </a:r>
          </a:p>
          <a:p>
            <a:r>
              <a:rPr lang="pt-BR" dirty="0" smtClean="0"/>
              <a:t>Var</a:t>
            </a:r>
          </a:p>
          <a:p>
            <a:r>
              <a:rPr lang="pt-BR" dirty="0" smtClean="0"/>
              <a:t>  i : Int64;</a:t>
            </a:r>
          </a:p>
          <a:p>
            <a:r>
              <a:rPr lang="pt-BR" dirty="0" smtClean="0"/>
              <a:t>  Tempo : </a:t>
            </a:r>
            <a:r>
              <a:rPr lang="pt-BR" dirty="0" err="1" smtClean="0"/>
              <a:t>TDateTime</a:t>
            </a:r>
            <a:r>
              <a:rPr lang="pt-BR" dirty="0" smtClean="0"/>
              <a:t>;</a:t>
            </a:r>
          </a:p>
          <a:p>
            <a:r>
              <a:rPr lang="pt-BR" dirty="0" err="1" smtClean="0"/>
              <a:t>begin</a:t>
            </a:r>
            <a:endParaRPr lang="pt-BR" dirty="0" smtClean="0"/>
          </a:p>
          <a:p>
            <a:r>
              <a:rPr lang="pt-BR" dirty="0" smtClean="0"/>
              <a:t>  i := 0;</a:t>
            </a:r>
          </a:p>
          <a:p>
            <a:r>
              <a:rPr lang="pt-BR" dirty="0" smtClean="0"/>
              <a:t>  Tempo := </a:t>
            </a:r>
            <a:r>
              <a:rPr lang="pt-BR" dirty="0" err="1" smtClean="0"/>
              <a:t>Now</a:t>
            </a:r>
            <a:r>
              <a:rPr lang="pt-BR" dirty="0" smtClean="0"/>
              <a:t>();</a:t>
            </a:r>
          </a:p>
          <a:p>
            <a:r>
              <a:rPr lang="pt-BR" dirty="0" smtClean="0"/>
              <a:t>  </a:t>
            </a:r>
            <a:r>
              <a:rPr lang="pt-BR" dirty="0" err="1" smtClean="0"/>
              <a:t>while</a:t>
            </a:r>
            <a:r>
              <a:rPr lang="pt-BR" dirty="0" smtClean="0"/>
              <a:t> i &lt;= 1000000000 do // </a:t>
            </a:r>
            <a:r>
              <a:rPr lang="pt-BR" dirty="0" err="1" smtClean="0"/>
              <a:t>On</a:t>
            </a:r>
            <a:r>
              <a:rPr lang="pt-BR" dirty="0" smtClean="0"/>
              <a:t> </a:t>
            </a:r>
            <a:r>
              <a:rPr lang="pt-BR" dirty="0" err="1" smtClean="0"/>
              <a:t>trillion</a:t>
            </a:r>
            <a:r>
              <a:rPr lang="pt-BR" dirty="0" smtClean="0"/>
              <a:t> </a:t>
            </a:r>
            <a:r>
              <a:rPr lang="pt-BR" dirty="0" err="1" smtClean="0"/>
              <a:t>of</a:t>
            </a:r>
            <a:r>
              <a:rPr lang="pt-BR" dirty="0" smtClean="0"/>
              <a:t> </a:t>
            </a:r>
            <a:r>
              <a:rPr lang="pt-BR" dirty="0" err="1" smtClean="0"/>
              <a:t>iterations</a:t>
            </a:r>
            <a:endParaRPr lang="pt-BR" dirty="0" smtClean="0"/>
          </a:p>
          <a:p>
            <a:r>
              <a:rPr lang="pt-BR" dirty="0" smtClean="0"/>
              <a:t>  </a:t>
            </a:r>
            <a:r>
              <a:rPr lang="pt-BR" dirty="0" err="1" smtClean="0"/>
              <a:t>begin</a:t>
            </a:r>
            <a:endParaRPr lang="pt-BR" dirty="0" smtClean="0"/>
          </a:p>
          <a:p>
            <a:r>
              <a:rPr lang="pt-BR" dirty="0" smtClean="0"/>
              <a:t>    </a:t>
            </a:r>
            <a:r>
              <a:rPr lang="pt-BR" dirty="0" err="1" smtClean="0"/>
              <a:t>inc</a:t>
            </a:r>
            <a:r>
              <a:rPr lang="pt-BR" dirty="0" smtClean="0"/>
              <a:t>(i);</a:t>
            </a:r>
          </a:p>
          <a:p>
            <a:r>
              <a:rPr lang="pt-BR" dirty="0" smtClean="0"/>
              <a:t>  </a:t>
            </a:r>
            <a:r>
              <a:rPr lang="pt-BR" dirty="0" err="1" smtClean="0"/>
              <a:t>end</a:t>
            </a:r>
            <a:r>
              <a:rPr lang="pt-BR" dirty="0" smtClean="0"/>
              <a:t>;</a:t>
            </a:r>
          </a:p>
          <a:p>
            <a:r>
              <a:rPr lang="pt-BR" dirty="0" smtClean="0"/>
              <a:t>  </a:t>
            </a:r>
            <a:r>
              <a:rPr lang="pt-BR" dirty="0" err="1" smtClean="0"/>
              <a:t>ShowMessage</a:t>
            </a:r>
            <a:r>
              <a:rPr lang="pt-BR" dirty="0" smtClean="0"/>
              <a:t>(</a:t>
            </a:r>
            <a:r>
              <a:rPr lang="pt-BR" dirty="0" err="1" smtClean="0"/>
              <a:t>FormatDateTime</a:t>
            </a:r>
            <a:r>
              <a:rPr lang="pt-BR" dirty="0" smtClean="0"/>
              <a:t>('</a:t>
            </a:r>
            <a:r>
              <a:rPr lang="pt-BR" dirty="0" err="1" smtClean="0"/>
              <a:t>hh:mm:ss.zzz</a:t>
            </a:r>
            <a:r>
              <a:rPr lang="pt-BR" dirty="0" smtClean="0"/>
              <a:t>', Tempo - </a:t>
            </a:r>
            <a:r>
              <a:rPr lang="pt-BR" dirty="0" err="1" smtClean="0"/>
              <a:t>Now</a:t>
            </a:r>
            <a:r>
              <a:rPr lang="pt-BR" dirty="0" smtClean="0"/>
              <a:t>()))</a:t>
            </a:r>
          </a:p>
          <a:p>
            <a:r>
              <a:rPr lang="pt-BR" dirty="0" err="1" smtClean="0"/>
              <a:t>end</a:t>
            </a:r>
            <a:r>
              <a:rPr lang="pt-BR" dirty="0" smtClean="0"/>
              <a:t>;</a:t>
            </a:r>
          </a:p>
          <a:p>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DC929429-E697-49BC-8FB4-060655C13FF0}" type="slidenum">
              <a:rPr lang="pt-BR" smtClean="0"/>
              <a:t>10</a:t>
            </a:fld>
            <a:endParaRPr lang="pt-BR"/>
          </a:p>
        </p:txBody>
      </p:sp>
    </p:spTree>
    <p:extLst>
      <p:ext uri="{BB962C8B-B14F-4D97-AF65-F5344CB8AC3E}">
        <p14:creationId xmlns:p14="http://schemas.microsoft.com/office/powerpoint/2010/main" val="475777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18/04/2012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‹nº›</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r>
              <a:rPr lang="pt-BR" dirty="0" smtClean="0"/>
              <a:t>SQL11 – T-SQL Expert</a:t>
            </a:r>
            <a:endParaRPr lang="pt-BR" dirty="0"/>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smtClean="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smtClean="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Módulo 05 – Cursores e Funções de Ranking (</a:t>
            </a:r>
            <a:r>
              <a:rPr lang="pt-BR" sz="3200" b="1" cap="none" spc="0" dirty="0" err="1" smtClean="0">
                <a:ln w="1905"/>
                <a:solidFill>
                  <a:schemeClr val="tx2">
                    <a:lumMod val="75000"/>
                  </a:schemeClr>
                </a:solidFill>
                <a:effectLst>
                  <a:outerShdw blurRad="38100" dist="38100" dir="2700000" algn="tl">
                    <a:srgbClr val="000000">
                      <a:alpha val="43137"/>
                    </a:srgbClr>
                  </a:outerShdw>
                </a:effectLst>
                <a:latin typeface="Euphemia" pitchFamily="34" charset="0"/>
              </a:rPr>
              <a:t>windowing</a:t>
            </a: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 </a:t>
            </a:r>
            <a:r>
              <a:rPr lang="pt-BR" sz="3200" b="1" cap="none" spc="0" dirty="0" err="1" smtClean="0">
                <a:ln w="1905"/>
                <a:solidFill>
                  <a:schemeClr val="tx2">
                    <a:lumMod val="75000"/>
                  </a:schemeClr>
                </a:solidFill>
                <a:effectLst>
                  <a:outerShdw blurRad="38100" dist="38100" dir="2700000" algn="tl">
                    <a:srgbClr val="000000">
                      <a:alpha val="43137"/>
                    </a:srgbClr>
                  </a:outerShdw>
                </a:effectLst>
                <a:latin typeface="Euphemia" pitchFamily="34" charset="0"/>
              </a:rPr>
              <a:t>functions</a:t>
            </a: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a:t>
            </a:r>
            <a:endPar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endParaRP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Clique para editar o estilo do título mestre</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b="1" dirty="0" smtClean="0">
                <a:solidFill>
                  <a:schemeClr val="tx2"/>
                </a:solidFill>
              </a:rPr>
              <a:t>Módulo </a:t>
            </a:r>
            <a:r>
              <a:rPr lang="pt-BR" sz="1600" b="1" dirty="0" smtClean="0">
                <a:solidFill>
                  <a:schemeClr val="tx2"/>
                </a:solidFill>
              </a:rPr>
              <a:t>05 </a:t>
            </a:r>
            <a:r>
              <a:rPr lang="pt-BR" sz="1600" b="1" dirty="0" smtClean="0">
                <a:solidFill>
                  <a:schemeClr val="tx2"/>
                </a:solidFill>
              </a:rPr>
              <a:t>|</a:t>
            </a:r>
            <a:r>
              <a:rPr lang="pt-BR" sz="1600" b="0" dirty="0" smtClean="0">
                <a:solidFill>
                  <a:schemeClr val="tx2"/>
                </a:solidFill>
              </a:rPr>
              <a:t> </a:t>
            </a:r>
            <a:r>
              <a:rPr lang="pt-BR" sz="1600" b="0" dirty="0" smtClean="0">
                <a:solidFill>
                  <a:schemeClr val="tx2"/>
                </a:solidFill>
              </a:rPr>
              <a:t>Cursores e Funções de Ranking (</a:t>
            </a:r>
            <a:r>
              <a:rPr lang="pt-BR" sz="1600" b="0" dirty="0" err="1" smtClean="0">
                <a:solidFill>
                  <a:schemeClr val="tx2"/>
                </a:solidFill>
              </a:rPr>
              <a:t>windowing</a:t>
            </a:r>
            <a:r>
              <a:rPr lang="pt-BR" sz="1600" b="0" dirty="0" smtClean="0">
                <a:solidFill>
                  <a:schemeClr val="tx2"/>
                </a:solidFill>
              </a:rPr>
              <a:t> </a:t>
            </a:r>
            <a:r>
              <a:rPr lang="pt-BR" sz="1600" b="0" dirty="0" err="1" smtClean="0">
                <a:solidFill>
                  <a:schemeClr val="tx2"/>
                </a:solidFill>
              </a:rPr>
              <a:t>functions</a:t>
            </a:r>
            <a:r>
              <a:rPr lang="pt-BR" sz="1600" b="0" dirty="0" smtClean="0">
                <a:solidFill>
                  <a:schemeClr val="tx2"/>
                </a:solidFill>
              </a:rPr>
              <a:t>)</a:t>
            </a:r>
            <a:endParaRPr lang="pt-BR" sz="1600" b="0" dirty="0">
              <a:solidFill>
                <a:schemeClr val="tx2"/>
              </a:solidFill>
            </a:endParaRPr>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42844" y="2858660"/>
            <a:ext cx="9001156" cy="714356"/>
          </a:xfrm>
        </p:spPr>
        <p:txBody>
          <a:bodyPr>
            <a:noAutofit/>
          </a:bodyPr>
          <a:lstStyle>
            <a:lvl1pPr algn="l">
              <a:defRPr sz="3600" b="1" cap="none" spc="0" baseline="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Seção do módulo</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b="1" dirty="0" smtClean="0">
                <a:solidFill>
                  <a:schemeClr val="tx2"/>
                </a:solidFill>
              </a:rPr>
              <a:t>Módulo 01 |</a:t>
            </a:r>
            <a:r>
              <a:rPr lang="pt-BR" sz="1600" b="0" dirty="0" smtClean="0">
                <a:solidFill>
                  <a:schemeClr val="tx2"/>
                </a:solidFill>
              </a:rPr>
              <a:t> Otimização, Tabelas e Consultas</a:t>
            </a:r>
            <a:endParaRPr lang="pt-BR" sz="1600" b="0" dirty="0">
              <a:solidFill>
                <a:schemeClr val="tx2"/>
              </a:solidFill>
            </a:endParaRPr>
          </a:p>
        </p:txBody>
      </p:sp>
      <p:sp>
        <p:nvSpPr>
          <p:cNvPr id="6" name="Espaço Reservado para Texto 5"/>
          <p:cNvSpPr>
            <a:spLocks noGrp="1"/>
          </p:cNvSpPr>
          <p:nvPr>
            <p:ph type="body" sz="quarter" idx="10" hasCustomPrompt="1"/>
          </p:nvPr>
        </p:nvSpPr>
        <p:spPr>
          <a:xfrm>
            <a:off x="357188" y="3933056"/>
            <a:ext cx="8358187" cy="1924819"/>
          </a:xfrm>
        </p:spPr>
        <p:txBody>
          <a:bodyPr/>
          <a:lstStyle>
            <a:lvl1pPr>
              <a:buFontTx/>
              <a:buNone/>
              <a:defRPr sz="3000" b="1" baseline="0">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descrever a seção, se necessário</a:t>
            </a:r>
          </a:p>
          <a:p>
            <a:pPr lvl="0"/>
            <a:endParaRPr lang="pt-BR"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da demonstração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18/04/2012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18/04/2012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do laboratório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18/04/2012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18/04/2012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8" r:id="rId4"/>
    <p:sldLayoutId id="2147483674" r:id="rId5"/>
    <p:sldLayoutId id="2147483675" r:id="rId6"/>
    <p:sldLayoutId id="2147483676" r:id="rId7"/>
    <p:sldLayoutId id="2147483677" r:id="rId8"/>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tinyurl.com/SQLBits2" TargetMode="External"/><Relationship Id="rId2" Type="http://schemas.openxmlformats.org/officeDocument/2006/relationships/hyperlink" Target="http://tinyurl.com/SQLBits1" TargetMode="External"/><Relationship Id="rId1" Type="http://schemas.openxmlformats.org/officeDocument/2006/relationships/slideLayout" Target="../slideLayouts/slideLayout3.xml"/><Relationship Id="rId6" Type="http://schemas.openxmlformats.org/officeDocument/2006/relationships/hyperlink" Target="http://tinyurl.com/SQLBits5" TargetMode="External"/><Relationship Id="rId5" Type="http://schemas.openxmlformats.org/officeDocument/2006/relationships/hyperlink" Target="http://tinyurl.com/SQLBits4" TargetMode="External"/><Relationship Id="rId4" Type="http://schemas.openxmlformats.org/officeDocument/2006/relationships/hyperlink" Target="http://tinyurl.com/SQLBits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a:xfrm>
            <a:off x="1475656" y="2204864"/>
            <a:ext cx="6264696" cy="1368152"/>
          </a:xfrm>
        </p:spPr>
        <p:txBody>
          <a:bodyPr>
            <a:noAutofit/>
          </a:bodyPr>
          <a:lstStyle/>
          <a:p>
            <a:pPr marL="0" indent="0" algn="ctr">
              <a:buNone/>
            </a:pPr>
            <a:r>
              <a:rPr lang="es-MX" sz="8000" dirty="0" smtClean="0">
                <a:solidFill>
                  <a:schemeClr val="tx2"/>
                </a:solidFill>
              </a:rPr>
              <a:t>Demo</a:t>
            </a:r>
            <a:endParaRPr lang="es-MX" sz="8000" dirty="0" smtClean="0">
              <a:solidFill>
                <a:schemeClr val="tx2"/>
              </a:solidFill>
            </a:endParaRPr>
          </a:p>
          <a:p>
            <a:pPr marL="0" indent="0" algn="ctr">
              <a:buNone/>
            </a:pPr>
            <a:r>
              <a:rPr lang="es-MX" sz="2800" dirty="0" smtClean="0">
                <a:solidFill>
                  <a:schemeClr val="tx2"/>
                </a:solidFill>
              </a:rPr>
              <a:t>Win32 </a:t>
            </a:r>
            <a:r>
              <a:rPr lang="es-MX" sz="2800" dirty="0" err="1" smtClean="0">
                <a:solidFill>
                  <a:schemeClr val="tx2"/>
                </a:solidFill>
              </a:rPr>
              <a:t>app</a:t>
            </a:r>
            <a:r>
              <a:rPr lang="es-MX" sz="2800" dirty="0" smtClean="0">
                <a:solidFill>
                  <a:schemeClr val="tx2"/>
                </a:solidFill>
              </a:rPr>
              <a:t> vs SQL Server</a:t>
            </a:r>
          </a:p>
        </p:txBody>
      </p:sp>
    </p:spTree>
    <p:extLst>
      <p:ext uri="{BB962C8B-B14F-4D97-AF65-F5344CB8AC3E}">
        <p14:creationId xmlns:p14="http://schemas.microsoft.com/office/powerpoint/2010/main" val="1302654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0"/>
            <a:ext cx="9001156" cy="714356"/>
          </a:xfrm>
        </p:spPr>
        <p:txBody>
          <a:bodyPr/>
          <a:lstStyle/>
          <a:p>
            <a:r>
              <a:rPr lang="en-US" dirty="0" smtClean="0"/>
              <a:t>O </a:t>
            </a:r>
            <a:r>
              <a:rPr lang="en-US" dirty="0" err="1" smtClean="0"/>
              <a:t>que</a:t>
            </a:r>
            <a:r>
              <a:rPr lang="en-US" dirty="0" smtClean="0"/>
              <a:t> </a:t>
            </a:r>
            <a:r>
              <a:rPr lang="en-US" dirty="0" err="1" smtClean="0"/>
              <a:t>são</a:t>
            </a:r>
            <a:r>
              <a:rPr lang="en-US" dirty="0" smtClean="0"/>
              <a:t> windows functions?</a:t>
            </a:r>
            <a:endParaRPr lang="pt-BR" dirty="0"/>
          </a:p>
        </p:txBody>
      </p:sp>
      <p:sp>
        <p:nvSpPr>
          <p:cNvPr id="3" name="Espaço Reservado para Texto 2"/>
          <p:cNvSpPr>
            <a:spLocks noGrp="1"/>
          </p:cNvSpPr>
          <p:nvPr>
            <p:ph type="body" sz="quarter" idx="10"/>
          </p:nvPr>
        </p:nvSpPr>
        <p:spPr>
          <a:xfrm>
            <a:off x="22950" y="620688"/>
            <a:ext cx="9013546" cy="4429125"/>
          </a:xfrm>
        </p:spPr>
        <p:txBody>
          <a:bodyPr/>
          <a:lstStyle/>
          <a:p>
            <a:r>
              <a:rPr lang="en-US" dirty="0" err="1" smtClean="0"/>
              <a:t>Funções</a:t>
            </a:r>
            <a:r>
              <a:rPr lang="en-US" dirty="0" smtClean="0"/>
              <a:t> </a:t>
            </a:r>
            <a:r>
              <a:rPr lang="en-US" dirty="0" err="1" smtClean="0"/>
              <a:t>aplicadas</a:t>
            </a:r>
            <a:r>
              <a:rPr lang="en-US" dirty="0" smtClean="0"/>
              <a:t> </a:t>
            </a:r>
            <a:r>
              <a:rPr lang="en-US" dirty="0" err="1" smtClean="0"/>
              <a:t>em</a:t>
            </a:r>
            <a:r>
              <a:rPr lang="en-US" dirty="0" smtClean="0"/>
              <a:t> um “</a:t>
            </a:r>
            <a:r>
              <a:rPr lang="en-US" dirty="0" err="1" smtClean="0"/>
              <a:t>conjunto</a:t>
            </a:r>
            <a:r>
              <a:rPr lang="en-US" dirty="0" smtClean="0"/>
              <a:t> de </a:t>
            </a:r>
            <a:r>
              <a:rPr lang="en-US" dirty="0" err="1" smtClean="0"/>
              <a:t>linhas</a:t>
            </a:r>
            <a:r>
              <a:rPr lang="en-US" dirty="0" smtClean="0"/>
              <a:t>”</a:t>
            </a:r>
            <a:endParaRPr lang="en-US" dirty="0" smtClean="0"/>
          </a:p>
          <a:p>
            <a:r>
              <a:rPr lang="en-US" dirty="0" err="1" smtClean="0"/>
              <a:t>Suportado</a:t>
            </a:r>
            <a:r>
              <a:rPr lang="en-US" dirty="0" smtClean="0"/>
              <a:t> no DB2</a:t>
            </a:r>
            <a:r>
              <a:rPr lang="en-US" dirty="0" smtClean="0"/>
              <a:t>, PostgreSQL, </a:t>
            </a:r>
            <a:r>
              <a:rPr lang="en-US" strike="sngStrike" dirty="0"/>
              <a:t>Oracle </a:t>
            </a:r>
            <a:r>
              <a:rPr lang="en-US" dirty="0" smtClean="0"/>
              <a:t>…</a:t>
            </a:r>
            <a:endParaRPr lang="en-US" dirty="0" smtClean="0"/>
          </a:p>
          <a:p>
            <a:r>
              <a:rPr lang="en-US" dirty="0" err="1" smtClean="0"/>
              <a:t>Funções</a:t>
            </a:r>
            <a:r>
              <a:rPr lang="en-US" dirty="0" smtClean="0"/>
              <a:t> </a:t>
            </a:r>
            <a:r>
              <a:rPr lang="en-US" dirty="0" err="1" smtClean="0"/>
              <a:t>analíticas</a:t>
            </a:r>
            <a:r>
              <a:rPr lang="en-US" dirty="0" smtClean="0"/>
              <a:t> e </a:t>
            </a:r>
            <a:r>
              <a:rPr lang="en-US" dirty="0" err="1" smtClean="0"/>
              <a:t>clausula</a:t>
            </a:r>
            <a:r>
              <a:rPr lang="en-US" dirty="0" smtClean="0"/>
              <a:t> Over</a:t>
            </a:r>
            <a:r>
              <a:rPr lang="en-US" dirty="0" smtClean="0"/>
              <a:t>() </a:t>
            </a:r>
            <a:r>
              <a:rPr lang="en-US" dirty="0" smtClean="0"/>
              <a:t>no SQL </a:t>
            </a:r>
            <a:r>
              <a:rPr lang="en-US" dirty="0" smtClean="0"/>
              <a:t>Server</a:t>
            </a:r>
          </a:p>
        </p:txBody>
      </p:sp>
      <p:graphicFrame>
        <p:nvGraphicFramePr>
          <p:cNvPr id="5" name="Diagrama 4"/>
          <p:cNvGraphicFramePr/>
          <p:nvPr>
            <p:extLst>
              <p:ext uri="{D42A27DB-BD31-4B8C-83A1-F6EECF244321}">
                <p14:modId xmlns:p14="http://schemas.microsoft.com/office/powerpoint/2010/main" val="728840787"/>
              </p:ext>
            </p:extLst>
          </p:nvPr>
        </p:nvGraphicFramePr>
        <p:xfrm>
          <a:off x="251520" y="2074199"/>
          <a:ext cx="8712968"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8386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Clausula</a:t>
            </a:r>
            <a:r>
              <a:rPr lang="en-US" dirty="0" smtClean="0"/>
              <a:t> OVER()</a:t>
            </a:r>
            <a:endParaRPr lang="pt-BR" dirty="0"/>
          </a:p>
        </p:txBody>
      </p:sp>
      <p:sp>
        <p:nvSpPr>
          <p:cNvPr id="5" name="AutoShape 41"/>
          <p:cNvSpPr>
            <a:spLocks noChangeArrowheads="1"/>
          </p:cNvSpPr>
          <p:nvPr/>
        </p:nvSpPr>
        <p:spPr bwMode="auto">
          <a:xfrm>
            <a:off x="152400" y="1863678"/>
            <a:ext cx="8763000" cy="297180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nchor="ctr"/>
          <a:lstStyle/>
          <a:p>
            <a:r>
              <a:rPr lang="pt-BR" dirty="0"/>
              <a:t>SELECT </a:t>
            </a:r>
            <a:r>
              <a:rPr lang="pt-BR" dirty="0" err="1"/>
              <a:t>ID_Account</a:t>
            </a:r>
            <a:r>
              <a:rPr lang="pt-BR" dirty="0"/>
              <a:t>, </a:t>
            </a:r>
          </a:p>
          <a:p>
            <a:r>
              <a:rPr lang="pt-BR" dirty="0"/>
              <a:t>       </a:t>
            </a:r>
            <a:r>
              <a:rPr lang="pt-BR" dirty="0" smtClean="0"/>
              <a:t>       </a:t>
            </a:r>
            <a:r>
              <a:rPr lang="pt-BR" dirty="0" err="1" smtClean="0"/>
              <a:t>ColDate</a:t>
            </a:r>
            <a:r>
              <a:rPr lang="pt-BR" dirty="0"/>
              <a:t>, </a:t>
            </a:r>
          </a:p>
          <a:p>
            <a:r>
              <a:rPr lang="pt-BR" dirty="0"/>
              <a:t>      </a:t>
            </a:r>
            <a:r>
              <a:rPr lang="pt-BR" dirty="0" smtClean="0"/>
              <a:t>        </a:t>
            </a:r>
            <a:r>
              <a:rPr lang="pt-BR" dirty="0" err="1"/>
              <a:t>ColValue</a:t>
            </a:r>
            <a:r>
              <a:rPr lang="pt-BR" dirty="0"/>
              <a:t>,</a:t>
            </a:r>
          </a:p>
          <a:p>
            <a:r>
              <a:rPr lang="pt-BR" dirty="0"/>
              <a:t>      </a:t>
            </a:r>
            <a:r>
              <a:rPr lang="pt-BR" dirty="0" smtClean="0"/>
              <a:t>        </a:t>
            </a:r>
            <a:r>
              <a:rPr lang="pt-BR" dirty="0"/>
              <a:t>SUM(</a:t>
            </a:r>
            <a:r>
              <a:rPr lang="pt-BR" dirty="0" err="1"/>
              <a:t>ColValue</a:t>
            </a:r>
            <a:r>
              <a:rPr lang="pt-BR" dirty="0"/>
              <a:t>) </a:t>
            </a:r>
            <a:r>
              <a:rPr lang="pt-BR" b="1" dirty="0">
                <a:solidFill>
                  <a:srgbClr val="FF0000"/>
                </a:solidFill>
              </a:rPr>
              <a:t>OVER(PARTITION BY </a:t>
            </a:r>
            <a:r>
              <a:rPr lang="pt-BR" b="1" dirty="0" err="1">
                <a:solidFill>
                  <a:srgbClr val="FF0000"/>
                </a:solidFill>
              </a:rPr>
              <a:t>ID_Account</a:t>
            </a:r>
            <a:r>
              <a:rPr lang="pt-BR" b="1" dirty="0">
                <a:solidFill>
                  <a:srgbClr val="FF0000"/>
                </a:solidFill>
              </a:rPr>
              <a:t> </a:t>
            </a:r>
          </a:p>
          <a:p>
            <a:r>
              <a:rPr lang="pt-BR" b="1" dirty="0">
                <a:solidFill>
                  <a:srgbClr val="FF0000"/>
                </a:solidFill>
              </a:rPr>
              <a:t>                            </a:t>
            </a:r>
            <a:r>
              <a:rPr lang="pt-BR" b="1" dirty="0" smtClean="0">
                <a:solidFill>
                  <a:srgbClr val="FF0000"/>
                </a:solidFill>
              </a:rPr>
              <a:t>                          </a:t>
            </a:r>
            <a:r>
              <a:rPr lang="pt-BR" b="1" dirty="0">
                <a:solidFill>
                  <a:srgbClr val="FF0000"/>
                </a:solidFill>
              </a:rPr>
              <a:t>ORDER BY </a:t>
            </a:r>
            <a:r>
              <a:rPr lang="pt-BR" b="1" dirty="0" err="1">
                <a:solidFill>
                  <a:srgbClr val="FF0000"/>
                </a:solidFill>
              </a:rPr>
              <a:t>ColDate</a:t>
            </a:r>
            <a:endParaRPr lang="pt-BR" b="1" dirty="0">
              <a:solidFill>
                <a:srgbClr val="FF0000"/>
              </a:solidFill>
            </a:endParaRPr>
          </a:p>
          <a:p>
            <a:r>
              <a:rPr lang="en-US" b="1" dirty="0">
                <a:solidFill>
                  <a:srgbClr val="FF0000"/>
                </a:solidFill>
              </a:rPr>
              <a:t>                              </a:t>
            </a:r>
            <a:r>
              <a:rPr lang="en-US" b="1" dirty="0" smtClean="0">
                <a:solidFill>
                  <a:srgbClr val="FF0000"/>
                </a:solidFill>
              </a:rPr>
              <a:t>                        RANGE </a:t>
            </a:r>
            <a:r>
              <a:rPr lang="en-US" b="1" dirty="0">
                <a:solidFill>
                  <a:srgbClr val="FF0000"/>
                </a:solidFill>
              </a:rPr>
              <a:t>UNBOUNDED PRECEDING) AS </a:t>
            </a:r>
            <a:r>
              <a:rPr lang="en-US" b="1" dirty="0" err="1" smtClean="0">
                <a:solidFill>
                  <a:srgbClr val="FF0000"/>
                </a:solidFill>
              </a:rPr>
              <a:t>RunningTotal</a:t>
            </a:r>
            <a:endParaRPr lang="en-US" b="1" dirty="0">
              <a:solidFill>
                <a:srgbClr val="FF0000"/>
              </a:solidFill>
            </a:endParaRPr>
          </a:p>
          <a:p>
            <a:r>
              <a:rPr lang="pt-BR" dirty="0"/>
              <a:t>  FROM </a:t>
            </a:r>
            <a:r>
              <a:rPr lang="pt-BR" dirty="0" err="1"/>
              <a:t>TestRunningTotals</a:t>
            </a:r>
            <a:endParaRPr lang="pt-BR" dirty="0"/>
          </a:p>
          <a:p>
            <a:r>
              <a:rPr lang="pt-BR" dirty="0"/>
              <a:t> ORDER BY </a:t>
            </a:r>
            <a:r>
              <a:rPr lang="pt-BR" dirty="0" err="1"/>
              <a:t>ID_Account</a:t>
            </a:r>
            <a:r>
              <a:rPr lang="pt-BR" dirty="0"/>
              <a:t>, </a:t>
            </a:r>
            <a:r>
              <a:rPr lang="pt-BR" dirty="0" err="1" smtClean="0"/>
              <a:t>ColDate</a:t>
            </a:r>
            <a:endParaRPr lang="pt-BR" dirty="0" smtClean="0"/>
          </a:p>
          <a:p>
            <a:r>
              <a:rPr lang="pt-BR" dirty="0" smtClean="0"/>
              <a:t>GO</a:t>
            </a:r>
            <a:endParaRPr lang="pt-BR" dirty="0"/>
          </a:p>
        </p:txBody>
      </p:sp>
      <p:sp>
        <p:nvSpPr>
          <p:cNvPr id="6" name="Elipse 5"/>
          <p:cNvSpPr/>
          <p:nvPr/>
        </p:nvSpPr>
        <p:spPr bwMode="auto">
          <a:xfrm>
            <a:off x="175146" y="5091374"/>
            <a:ext cx="2568054" cy="86777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pPr>
            <a:r>
              <a:rPr kumimoji="0" lang="en-US" sz="1800" b="1" i="0" u="none" strike="noStrike" cap="none" normalizeH="0" baseline="0" dirty="0" smtClean="0">
                <a:ln>
                  <a:noFill/>
                </a:ln>
                <a:solidFill>
                  <a:schemeClr val="tx2"/>
                </a:solidFill>
                <a:effectLst/>
                <a:latin typeface="Arial" charset="0"/>
              </a:rPr>
              <a:t>PARTITION</a:t>
            </a:r>
            <a:r>
              <a:rPr kumimoji="0" lang="en-US" sz="1800" b="1" i="0" u="none" strike="noStrike" cap="none" normalizeH="0" dirty="0" smtClean="0">
                <a:ln>
                  <a:noFill/>
                </a:ln>
                <a:solidFill>
                  <a:schemeClr val="tx2"/>
                </a:solidFill>
                <a:effectLst/>
                <a:latin typeface="Arial" charset="0"/>
              </a:rPr>
              <a:t> BY</a:t>
            </a:r>
            <a:endParaRPr kumimoji="0" lang="pt-BR" sz="1800" b="1" i="0" u="none" strike="noStrike" cap="none" normalizeH="0" baseline="0" dirty="0" smtClean="0">
              <a:ln>
                <a:noFill/>
              </a:ln>
              <a:solidFill>
                <a:schemeClr val="tx2"/>
              </a:solidFill>
              <a:effectLst/>
              <a:latin typeface="Arial" charset="0"/>
            </a:endParaRPr>
          </a:p>
        </p:txBody>
      </p:sp>
      <p:sp>
        <p:nvSpPr>
          <p:cNvPr id="7" name="Elipse 6"/>
          <p:cNvSpPr/>
          <p:nvPr/>
        </p:nvSpPr>
        <p:spPr bwMode="auto">
          <a:xfrm>
            <a:off x="6300717" y="5091374"/>
            <a:ext cx="2620370" cy="86777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pPr>
            <a:r>
              <a:rPr kumimoji="0" lang="en-US" sz="1800" b="1" i="0" u="none" strike="noStrike" cap="none" normalizeH="0" baseline="0" dirty="0" smtClean="0">
                <a:ln>
                  <a:noFill/>
                </a:ln>
                <a:solidFill>
                  <a:schemeClr val="tx2"/>
                </a:solidFill>
                <a:effectLst/>
                <a:latin typeface="Arial" charset="0"/>
              </a:rPr>
              <a:t>Default WINDOW FRAME</a:t>
            </a:r>
            <a:endParaRPr kumimoji="0" lang="pt-BR" sz="1800" b="1" i="0" u="none" strike="noStrike" cap="none" normalizeH="0" baseline="0" dirty="0" smtClean="0">
              <a:ln>
                <a:noFill/>
              </a:ln>
              <a:solidFill>
                <a:schemeClr val="tx2"/>
              </a:solidFill>
              <a:effectLst/>
              <a:latin typeface="Arial" charset="0"/>
            </a:endParaRPr>
          </a:p>
        </p:txBody>
      </p:sp>
      <p:sp>
        <p:nvSpPr>
          <p:cNvPr id="8" name="Elipse 7"/>
          <p:cNvSpPr/>
          <p:nvPr/>
        </p:nvSpPr>
        <p:spPr bwMode="auto">
          <a:xfrm>
            <a:off x="3235029" y="5091374"/>
            <a:ext cx="2713630" cy="86777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pPr>
            <a:r>
              <a:rPr kumimoji="0" lang="en-US" sz="1800" b="1" i="0" u="none" strike="noStrike" cap="none" normalizeH="0" baseline="0" dirty="0" smtClean="0">
                <a:ln>
                  <a:noFill/>
                </a:ln>
                <a:solidFill>
                  <a:schemeClr val="tx2"/>
                </a:solidFill>
                <a:effectLst/>
                <a:latin typeface="Arial" charset="0"/>
              </a:rPr>
              <a:t>ORDER </a:t>
            </a:r>
            <a:r>
              <a:rPr kumimoji="0" lang="en-US" sz="1800" b="1" i="0" u="none" strike="noStrike" cap="none" normalizeH="0" dirty="0" smtClean="0">
                <a:ln>
                  <a:noFill/>
                </a:ln>
                <a:solidFill>
                  <a:schemeClr val="tx2"/>
                </a:solidFill>
                <a:effectLst/>
                <a:latin typeface="Arial" charset="0"/>
              </a:rPr>
              <a:t>BY</a:t>
            </a:r>
            <a:endParaRPr kumimoji="0" lang="pt-BR" sz="1800" b="1" i="0" u="none" strike="noStrike" cap="none" normalizeH="0" baseline="0" dirty="0" smtClean="0">
              <a:ln>
                <a:noFill/>
              </a:ln>
              <a:solidFill>
                <a:schemeClr val="tx2"/>
              </a:solidFill>
              <a:effectLst/>
              <a:latin typeface="Arial" charset="0"/>
            </a:endParaRPr>
          </a:p>
        </p:txBody>
      </p:sp>
      <p:cxnSp>
        <p:nvCxnSpPr>
          <p:cNvPr id="9" name="Conector de seta reta 8"/>
          <p:cNvCxnSpPr>
            <a:stCxn id="6" idx="0"/>
          </p:cNvCxnSpPr>
          <p:nvPr/>
        </p:nvCxnSpPr>
        <p:spPr bwMode="auto">
          <a:xfrm flipV="1">
            <a:off x="1459173" y="3140968"/>
            <a:ext cx="1775856" cy="1950406"/>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0" name="Conector de seta reta 9"/>
          <p:cNvCxnSpPr>
            <a:stCxn id="8" idx="0"/>
          </p:cNvCxnSpPr>
          <p:nvPr/>
        </p:nvCxnSpPr>
        <p:spPr bwMode="auto">
          <a:xfrm flipH="1" flipV="1">
            <a:off x="4048522" y="3349578"/>
            <a:ext cx="543322" cy="1741796"/>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1" name="Conector de seta reta 10"/>
          <p:cNvCxnSpPr>
            <a:stCxn id="7" idx="0"/>
          </p:cNvCxnSpPr>
          <p:nvPr/>
        </p:nvCxnSpPr>
        <p:spPr bwMode="auto">
          <a:xfrm flipH="1" flipV="1">
            <a:off x="5364088" y="3717032"/>
            <a:ext cx="2246814" cy="1374342"/>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2" name="CaixaDeTexto 11"/>
          <p:cNvSpPr txBox="1"/>
          <p:nvPr/>
        </p:nvSpPr>
        <p:spPr>
          <a:xfrm>
            <a:off x="0" y="1334822"/>
            <a:ext cx="9144000" cy="461665"/>
          </a:xfrm>
          <a:prstGeom prst="rect">
            <a:avLst/>
          </a:prstGeom>
          <a:noFill/>
        </p:spPr>
        <p:txBody>
          <a:bodyPr wrap="square" rtlCol="0">
            <a:spAutoFit/>
          </a:bodyPr>
          <a:lstStyle/>
          <a:p>
            <a:pPr algn="ctr"/>
            <a:r>
              <a:rPr lang="en-US" sz="2400" dirty="0" smtClean="0">
                <a:solidFill>
                  <a:schemeClr val="tx1"/>
                </a:solidFill>
              </a:rPr>
              <a:t>function</a:t>
            </a:r>
            <a:r>
              <a:rPr lang="en-US" sz="2400" dirty="0" smtClean="0"/>
              <a:t> +</a:t>
            </a:r>
            <a:r>
              <a:rPr lang="en-US" sz="2400" dirty="0" smtClean="0">
                <a:solidFill>
                  <a:schemeClr val="tx1"/>
                </a:solidFill>
              </a:rPr>
              <a:t> partition by + order by + window frame</a:t>
            </a:r>
            <a:endParaRPr lang="pt-BR" sz="2400" dirty="0">
              <a:solidFill>
                <a:schemeClr val="tx1"/>
              </a:solidFill>
            </a:endParaRPr>
          </a:p>
        </p:txBody>
      </p:sp>
    </p:spTree>
    <p:extLst>
      <p:ext uri="{BB962C8B-B14F-4D97-AF65-F5344CB8AC3E}">
        <p14:creationId xmlns:p14="http://schemas.microsoft.com/office/powerpoint/2010/main" val="962237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Suporte </a:t>
            </a:r>
            <a:r>
              <a:rPr lang="es-MX" dirty="0" smtClean="0"/>
              <a:t>no </a:t>
            </a:r>
            <a:r>
              <a:rPr lang="es-MX" dirty="0" smtClean="0"/>
              <a:t>SQL </a:t>
            </a:r>
            <a:r>
              <a:rPr lang="es-MX" dirty="0"/>
              <a:t>Server 2012</a:t>
            </a:r>
            <a:endParaRPr lang="pt-BR" dirty="0"/>
          </a:p>
        </p:txBody>
      </p:sp>
      <p:sp>
        <p:nvSpPr>
          <p:cNvPr id="3" name="Espaço Reservado para Texto 2"/>
          <p:cNvSpPr>
            <a:spLocks noGrp="1"/>
          </p:cNvSpPr>
          <p:nvPr>
            <p:ph type="body" sz="quarter" idx="10"/>
          </p:nvPr>
        </p:nvSpPr>
        <p:spPr/>
        <p:txBody>
          <a:bodyPr>
            <a:normAutofit/>
          </a:bodyPr>
          <a:lstStyle/>
          <a:p>
            <a:pPr marL="285750" indent="-285750"/>
            <a:r>
              <a:rPr lang="en-US" sz="3600" dirty="0" smtClean="0"/>
              <a:t>Suporte a </a:t>
            </a:r>
            <a:r>
              <a:rPr lang="en-US" sz="3600" dirty="0" err="1" smtClean="0"/>
              <a:t>cláusula</a:t>
            </a:r>
            <a:r>
              <a:rPr lang="en-US" sz="3600" dirty="0" smtClean="0"/>
              <a:t> </a:t>
            </a:r>
            <a:r>
              <a:rPr lang="en-US" sz="3600" dirty="0" smtClean="0"/>
              <a:t>OVER() </a:t>
            </a:r>
            <a:r>
              <a:rPr lang="en-US" sz="3600" dirty="0" err="1" smtClean="0"/>
              <a:t>melhorado</a:t>
            </a:r>
            <a:endParaRPr lang="en-US" sz="3600" dirty="0"/>
          </a:p>
          <a:p>
            <a:pPr marL="685800" lvl="1"/>
            <a:r>
              <a:rPr lang="en-US" sz="3200" dirty="0"/>
              <a:t>Order by</a:t>
            </a:r>
          </a:p>
          <a:p>
            <a:pPr marL="685800" lvl="1"/>
            <a:r>
              <a:rPr lang="en-US" sz="3200" dirty="0"/>
              <a:t>Partition By</a:t>
            </a:r>
          </a:p>
          <a:p>
            <a:pPr marL="685800" lvl="1"/>
            <a:r>
              <a:rPr lang="en-US" sz="3200" dirty="0"/>
              <a:t>Window frame</a:t>
            </a:r>
          </a:p>
          <a:p>
            <a:pPr marL="285750" indent="-285750"/>
            <a:r>
              <a:rPr lang="en-US" sz="3600" dirty="0" smtClean="0"/>
              <a:t>Novo </a:t>
            </a:r>
            <a:r>
              <a:rPr lang="en-US" sz="3600" dirty="0" err="1" smtClean="0"/>
              <a:t>pacote</a:t>
            </a:r>
            <a:r>
              <a:rPr lang="en-US" sz="3600" dirty="0" smtClean="0"/>
              <a:t> de </a:t>
            </a:r>
            <a:r>
              <a:rPr lang="en-US" sz="3600" dirty="0" err="1" smtClean="0"/>
              <a:t>funções</a:t>
            </a:r>
            <a:r>
              <a:rPr lang="en-US" sz="3600" dirty="0" smtClean="0"/>
              <a:t>:</a:t>
            </a:r>
            <a:endParaRPr lang="en-US" sz="3600" dirty="0"/>
          </a:p>
          <a:p>
            <a:pPr lvl="1">
              <a:buFont typeface="Arial" pitchFamily="34" charset="0"/>
              <a:buChar char="•"/>
            </a:pPr>
            <a:r>
              <a:rPr lang="en-US" sz="2200" dirty="0"/>
              <a:t>LEAD(), LAG(), FISRT_VALUE(), LAST_VALUE(), CUME_DIST(), PERCENT_RANK(), PERCENTILE_CONT(), PERCENTILE_DISC</a:t>
            </a:r>
            <a:r>
              <a:rPr lang="en-US" sz="2200" dirty="0" smtClean="0"/>
              <a:t>()</a:t>
            </a:r>
            <a:endParaRPr lang="en-US" sz="2200" dirty="0" smtClean="0"/>
          </a:p>
        </p:txBody>
      </p:sp>
    </p:spTree>
    <p:extLst>
      <p:ext uri="{BB962C8B-B14F-4D97-AF65-F5344CB8AC3E}">
        <p14:creationId xmlns:p14="http://schemas.microsoft.com/office/powerpoint/2010/main" val="941875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10526"/>
            <a:ext cx="9001156" cy="714356"/>
          </a:xfrm>
        </p:spPr>
        <p:txBody>
          <a:bodyPr/>
          <a:lstStyle/>
          <a:p>
            <a:r>
              <a:rPr lang="en-US" dirty="0" smtClean="0"/>
              <a:t>LEAD()</a:t>
            </a:r>
            <a:endParaRPr lang="pt-B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42" y="2996952"/>
            <a:ext cx="581207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41"/>
          <p:cNvSpPr>
            <a:spLocks noChangeArrowheads="1"/>
          </p:cNvSpPr>
          <p:nvPr/>
        </p:nvSpPr>
        <p:spPr bwMode="auto">
          <a:xfrm>
            <a:off x="823413" y="1467785"/>
            <a:ext cx="7579125" cy="127729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nchor="ctr"/>
          <a:lstStyle/>
          <a:p>
            <a:r>
              <a:rPr lang="en-US" sz="2400" dirty="0" smtClean="0"/>
              <a:t>SELECT </a:t>
            </a:r>
            <a:r>
              <a:rPr lang="en-US" sz="2400" dirty="0"/>
              <a:t>Col1, </a:t>
            </a:r>
            <a:r>
              <a:rPr lang="en-US" sz="2400" dirty="0" smtClean="0"/>
              <a:t> </a:t>
            </a:r>
          </a:p>
          <a:p>
            <a:r>
              <a:rPr lang="en-US" sz="2400" dirty="0" smtClean="0"/>
              <a:t>              </a:t>
            </a:r>
            <a:r>
              <a:rPr lang="en-US" sz="2400" b="1" dirty="0" smtClean="0">
                <a:solidFill>
                  <a:srgbClr val="FF0000"/>
                </a:solidFill>
              </a:rPr>
              <a:t>LEAD</a:t>
            </a:r>
            <a:r>
              <a:rPr lang="en-US" sz="2400" dirty="0" smtClean="0"/>
              <a:t>(Col1, 1) </a:t>
            </a:r>
            <a:r>
              <a:rPr lang="en-US" sz="2400" dirty="0"/>
              <a:t>OVER(ORDER BY Col1) AS </a:t>
            </a:r>
            <a:r>
              <a:rPr lang="en-US" sz="2400" dirty="0" smtClean="0"/>
              <a:t>[LEAD]</a:t>
            </a:r>
          </a:p>
          <a:p>
            <a:r>
              <a:rPr lang="en-US" sz="2400" dirty="0" smtClean="0"/>
              <a:t>FROM Tab1</a:t>
            </a:r>
            <a:endParaRPr lang="en-US" sz="2400" dirty="0"/>
          </a:p>
        </p:txBody>
      </p:sp>
      <p:sp>
        <p:nvSpPr>
          <p:cNvPr id="4" name="CaixaDeTexto 3"/>
          <p:cNvSpPr txBox="1"/>
          <p:nvPr/>
        </p:nvSpPr>
        <p:spPr>
          <a:xfrm>
            <a:off x="467544" y="810966"/>
            <a:ext cx="8208912" cy="461665"/>
          </a:xfrm>
          <a:prstGeom prst="rect">
            <a:avLst/>
          </a:prstGeom>
          <a:noFill/>
        </p:spPr>
        <p:txBody>
          <a:bodyPr wrap="square" rtlCol="0">
            <a:spAutoFit/>
          </a:bodyPr>
          <a:lstStyle/>
          <a:p>
            <a:pPr algn="ctr"/>
            <a:r>
              <a:rPr lang="en-US" sz="2400" b="1" dirty="0" err="1" smtClean="0"/>
              <a:t>Retorna</a:t>
            </a:r>
            <a:r>
              <a:rPr lang="en-US" sz="2400" b="1" dirty="0" smtClean="0"/>
              <a:t> o valor da </a:t>
            </a:r>
            <a:r>
              <a:rPr lang="en-US" sz="2400" b="1" dirty="0" err="1" smtClean="0"/>
              <a:t>próxima</a:t>
            </a:r>
            <a:r>
              <a:rPr lang="en-US" sz="2400" b="1" dirty="0" smtClean="0"/>
              <a:t> </a:t>
            </a:r>
            <a:r>
              <a:rPr lang="en-US" sz="2400" b="1" dirty="0" err="1" smtClean="0"/>
              <a:t>linha</a:t>
            </a:r>
            <a:r>
              <a:rPr lang="en-US" sz="2400" b="1" dirty="0" smtClean="0"/>
              <a:t> no </a:t>
            </a:r>
            <a:r>
              <a:rPr lang="en-US" sz="2400" b="1" dirty="0" err="1" smtClean="0"/>
              <a:t>mesmo</a:t>
            </a:r>
            <a:r>
              <a:rPr lang="en-US" sz="2400" b="1" dirty="0" smtClean="0"/>
              <a:t> result set</a:t>
            </a:r>
            <a:endParaRPr lang="pt-BR" sz="2400" b="1" dirty="0"/>
          </a:p>
        </p:txBody>
      </p:sp>
    </p:spTree>
    <p:extLst>
      <p:ext uri="{BB962C8B-B14F-4D97-AF65-F5344CB8AC3E}">
        <p14:creationId xmlns:p14="http://schemas.microsoft.com/office/powerpoint/2010/main" val="2545294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10526"/>
            <a:ext cx="9001156" cy="714356"/>
          </a:xfrm>
        </p:spPr>
        <p:txBody>
          <a:bodyPr/>
          <a:lstStyle/>
          <a:p>
            <a:r>
              <a:rPr lang="en-US" dirty="0" smtClean="0"/>
              <a:t>LAG()</a:t>
            </a:r>
            <a:endParaRPr lang="pt-BR" dirty="0"/>
          </a:p>
        </p:txBody>
      </p:sp>
      <p:sp>
        <p:nvSpPr>
          <p:cNvPr id="6" name="AutoShape 41"/>
          <p:cNvSpPr>
            <a:spLocks noChangeArrowheads="1"/>
          </p:cNvSpPr>
          <p:nvPr/>
        </p:nvSpPr>
        <p:spPr bwMode="auto">
          <a:xfrm>
            <a:off x="784877" y="1453611"/>
            <a:ext cx="7709026" cy="127729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nchor="ctr"/>
          <a:lstStyle/>
          <a:p>
            <a:r>
              <a:rPr lang="en-US" sz="2400" dirty="0" smtClean="0"/>
              <a:t>SELECT </a:t>
            </a:r>
            <a:r>
              <a:rPr lang="en-US" sz="2400" dirty="0"/>
              <a:t>Col1, </a:t>
            </a:r>
            <a:r>
              <a:rPr lang="en-US" sz="2400" dirty="0" smtClean="0"/>
              <a:t> </a:t>
            </a:r>
          </a:p>
          <a:p>
            <a:r>
              <a:rPr lang="en-US" sz="2400" dirty="0" smtClean="0"/>
              <a:t>              </a:t>
            </a:r>
            <a:r>
              <a:rPr lang="en-US" sz="2400" b="1" dirty="0" smtClean="0">
                <a:solidFill>
                  <a:srgbClr val="FF0000"/>
                </a:solidFill>
              </a:rPr>
              <a:t>LAG</a:t>
            </a:r>
            <a:r>
              <a:rPr lang="en-US" sz="2400" dirty="0" smtClean="0"/>
              <a:t>(Col1, 1) </a:t>
            </a:r>
            <a:r>
              <a:rPr lang="en-US" sz="2400" dirty="0"/>
              <a:t>OVER(ORDER BY Col1) AS </a:t>
            </a:r>
            <a:r>
              <a:rPr lang="en-US" sz="2400" dirty="0" smtClean="0"/>
              <a:t>[LAG()]</a:t>
            </a:r>
          </a:p>
          <a:p>
            <a:r>
              <a:rPr lang="en-US" sz="2400" dirty="0" smtClean="0"/>
              <a:t>FROM Tab1</a:t>
            </a:r>
            <a:endParaRPr lang="en-US" sz="2400" dirty="0"/>
          </a:p>
        </p:txBody>
      </p:sp>
      <p:sp>
        <p:nvSpPr>
          <p:cNvPr id="4" name="CaixaDeTexto 3"/>
          <p:cNvSpPr txBox="1"/>
          <p:nvPr/>
        </p:nvSpPr>
        <p:spPr>
          <a:xfrm>
            <a:off x="467544" y="810965"/>
            <a:ext cx="8280920" cy="461665"/>
          </a:xfrm>
          <a:prstGeom prst="rect">
            <a:avLst/>
          </a:prstGeom>
          <a:noFill/>
        </p:spPr>
        <p:txBody>
          <a:bodyPr wrap="square" rtlCol="0">
            <a:spAutoFit/>
          </a:bodyPr>
          <a:lstStyle/>
          <a:p>
            <a:pPr algn="ctr"/>
            <a:r>
              <a:rPr lang="en-US" sz="2400" b="1" dirty="0" err="1" smtClean="0"/>
              <a:t>Retorna</a:t>
            </a:r>
            <a:r>
              <a:rPr lang="en-US" sz="2400" b="1" dirty="0" smtClean="0"/>
              <a:t> o valor da </a:t>
            </a:r>
            <a:r>
              <a:rPr lang="en-US" sz="2400" b="1" dirty="0" err="1" smtClean="0"/>
              <a:t>linha</a:t>
            </a:r>
            <a:r>
              <a:rPr lang="en-US" sz="2400" b="1" dirty="0" smtClean="0"/>
              <a:t> anterior no result </a:t>
            </a:r>
            <a:r>
              <a:rPr lang="en-US" sz="2400" b="1" dirty="0" smtClean="0"/>
              <a:t>set</a:t>
            </a:r>
            <a:endParaRPr lang="pt-BR" sz="2400" b="1"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4873686" cy="2650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456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2850"/>
            <a:ext cx="9001156" cy="714356"/>
          </a:xfrm>
        </p:spPr>
        <p:txBody>
          <a:bodyPr/>
          <a:lstStyle/>
          <a:p>
            <a:r>
              <a:rPr lang="en-US" dirty="0" smtClean="0"/>
              <a:t>FIRST_VALUE() and LAST_VALUE()</a:t>
            </a: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68" y="4509120"/>
            <a:ext cx="8291207"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41"/>
          <p:cNvSpPr>
            <a:spLocks noChangeArrowheads="1"/>
          </p:cNvSpPr>
          <p:nvPr/>
        </p:nvSpPr>
        <p:spPr bwMode="auto">
          <a:xfrm>
            <a:off x="41621" y="772222"/>
            <a:ext cx="8990909" cy="127729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nchor="ctr"/>
          <a:lstStyle/>
          <a:p>
            <a:r>
              <a:rPr lang="en-US" sz="2400" dirty="0"/>
              <a:t>SELECT Col1</a:t>
            </a:r>
            <a:r>
              <a:rPr lang="en-US" sz="2400" dirty="0" smtClean="0"/>
              <a:t>,</a:t>
            </a:r>
          </a:p>
          <a:p>
            <a:r>
              <a:rPr lang="en-US" sz="2400" dirty="0" smtClean="0"/>
              <a:t>           </a:t>
            </a:r>
            <a:r>
              <a:rPr lang="en-US" sz="2400" b="1" dirty="0" smtClean="0">
                <a:solidFill>
                  <a:srgbClr val="FF0000"/>
                </a:solidFill>
              </a:rPr>
              <a:t>FIRST_VALUE</a:t>
            </a:r>
            <a:r>
              <a:rPr lang="en-US" sz="2400" dirty="0" smtClean="0"/>
              <a:t>(Col1</a:t>
            </a:r>
            <a:r>
              <a:rPr lang="en-US" sz="2400" dirty="0"/>
              <a:t>) OVER(ORDER BY Col1) </a:t>
            </a:r>
            <a:r>
              <a:rPr lang="en-US" sz="2400" dirty="0" smtClean="0"/>
              <a:t>AS [FIRST_VALUE()] </a:t>
            </a:r>
            <a:r>
              <a:rPr lang="en-US" sz="2400" dirty="0"/>
              <a:t>  </a:t>
            </a:r>
            <a:endParaRPr lang="en-US" sz="2400" dirty="0" smtClean="0"/>
          </a:p>
          <a:p>
            <a:r>
              <a:rPr lang="en-US" sz="2400" dirty="0" smtClean="0"/>
              <a:t>FROM </a:t>
            </a:r>
            <a:r>
              <a:rPr lang="en-US" sz="2400" dirty="0"/>
              <a:t>Tab1</a:t>
            </a:r>
          </a:p>
        </p:txBody>
      </p:sp>
      <p:sp>
        <p:nvSpPr>
          <p:cNvPr id="6" name="AutoShape 41"/>
          <p:cNvSpPr>
            <a:spLocks noChangeArrowheads="1"/>
          </p:cNvSpPr>
          <p:nvPr/>
        </p:nvSpPr>
        <p:spPr bwMode="auto">
          <a:xfrm>
            <a:off x="41620" y="2135012"/>
            <a:ext cx="8990909" cy="226602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nchor="ctr"/>
          <a:lstStyle/>
          <a:p>
            <a:r>
              <a:rPr lang="en-US" sz="2400" dirty="0"/>
              <a:t>SELECT Col1</a:t>
            </a:r>
            <a:r>
              <a:rPr lang="en-US" sz="2400" dirty="0" smtClean="0"/>
              <a:t>,</a:t>
            </a:r>
          </a:p>
          <a:p>
            <a:r>
              <a:rPr lang="en-US" sz="2400" dirty="0" smtClean="0"/>
              <a:t>              </a:t>
            </a:r>
            <a:r>
              <a:rPr lang="en-US" sz="2400" b="1" dirty="0" smtClean="0">
                <a:solidFill>
                  <a:srgbClr val="FF0000"/>
                </a:solidFill>
              </a:rPr>
              <a:t>LAST_VALUE</a:t>
            </a:r>
            <a:r>
              <a:rPr lang="en-US" sz="2400" dirty="0" smtClean="0"/>
              <a:t>(Col1</a:t>
            </a:r>
            <a:r>
              <a:rPr lang="en-US" sz="2400" dirty="0"/>
              <a:t>) </a:t>
            </a:r>
            <a:endParaRPr lang="en-US" sz="2400" dirty="0" smtClean="0"/>
          </a:p>
          <a:p>
            <a:r>
              <a:rPr lang="en-US" sz="2400" dirty="0" smtClean="0"/>
              <a:t>OVER(ORDER </a:t>
            </a:r>
            <a:r>
              <a:rPr lang="en-US" sz="2400" dirty="0"/>
              <a:t>BY </a:t>
            </a:r>
            <a:r>
              <a:rPr lang="en-US" sz="2400" dirty="0" smtClean="0"/>
              <a:t>Col1 </a:t>
            </a:r>
          </a:p>
          <a:p>
            <a:r>
              <a:rPr lang="en-US" sz="2400" dirty="0" smtClean="0"/>
              <a:t>            </a:t>
            </a:r>
            <a:r>
              <a:rPr lang="en-US" sz="2400" dirty="0" smtClean="0">
                <a:solidFill>
                  <a:srgbClr val="FF0000"/>
                </a:solidFill>
              </a:rPr>
              <a:t>ROWS </a:t>
            </a:r>
            <a:r>
              <a:rPr lang="en-US" sz="2400" dirty="0">
                <a:solidFill>
                  <a:srgbClr val="FF0000"/>
                </a:solidFill>
              </a:rPr>
              <a:t>BETWEEN UNBOUNDED PRECEDING </a:t>
            </a:r>
            <a:r>
              <a:rPr lang="en-US" sz="2400" dirty="0" smtClean="0">
                <a:solidFill>
                  <a:srgbClr val="FF0000"/>
                </a:solidFill>
              </a:rPr>
              <a:t>AND</a:t>
            </a:r>
          </a:p>
          <a:p>
            <a:r>
              <a:rPr lang="en-US" sz="2400" dirty="0" smtClean="0">
                <a:solidFill>
                  <a:srgbClr val="FF0000"/>
                </a:solidFill>
              </a:rPr>
              <a:t>            UNBOUNDED </a:t>
            </a:r>
            <a:r>
              <a:rPr lang="en-US" sz="2400" dirty="0">
                <a:solidFill>
                  <a:srgbClr val="FF0000"/>
                </a:solidFill>
              </a:rPr>
              <a:t>FOLLOWING</a:t>
            </a:r>
            <a:r>
              <a:rPr lang="en-US" sz="2400" dirty="0" smtClean="0"/>
              <a:t>) </a:t>
            </a:r>
            <a:r>
              <a:rPr lang="en-US" sz="2400" smtClean="0"/>
              <a:t>AS [LAST_VALUE()] </a:t>
            </a:r>
            <a:r>
              <a:rPr lang="en-US" sz="2400" dirty="0"/>
              <a:t>  </a:t>
            </a:r>
            <a:endParaRPr lang="en-US" sz="2400" dirty="0" smtClean="0"/>
          </a:p>
          <a:p>
            <a:r>
              <a:rPr lang="en-US" sz="2400" dirty="0" smtClean="0"/>
              <a:t>FROM </a:t>
            </a:r>
            <a:r>
              <a:rPr lang="en-US" sz="2400" dirty="0"/>
              <a:t>Tab1</a:t>
            </a:r>
          </a:p>
        </p:txBody>
      </p:sp>
    </p:spTree>
    <p:extLst>
      <p:ext uri="{BB962C8B-B14F-4D97-AF65-F5344CB8AC3E}">
        <p14:creationId xmlns:p14="http://schemas.microsoft.com/office/powerpoint/2010/main" val="2044671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Window</a:t>
            </a:r>
            <a:r>
              <a:rPr lang="es-MX" dirty="0"/>
              <a:t> </a:t>
            </a:r>
            <a:r>
              <a:rPr lang="es-MX" dirty="0" err="1"/>
              <a:t>Frame</a:t>
            </a:r>
            <a:endParaRPr lang="pt-BR" dirty="0"/>
          </a:p>
        </p:txBody>
      </p:sp>
      <p:sp>
        <p:nvSpPr>
          <p:cNvPr id="4" name="Retângulo 3"/>
          <p:cNvSpPr/>
          <p:nvPr/>
        </p:nvSpPr>
        <p:spPr>
          <a:xfrm>
            <a:off x="114300" y="1177588"/>
            <a:ext cx="8936460" cy="523220"/>
          </a:xfrm>
          <a:prstGeom prst="rect">
            <a:avLst/>
          </a:prstGeom>
        </p:spPr>
        <p:txBody>
          <a:bodyPr wrap="square">
            <a:spAutoFit/>
          </a:bodyPr>
          <a:lstStyle/>
          <a:p>
            <a:pPr algn="ctr"/>
            <a:r>
              <a:rPr lang="en-US" sz="2800" b="1" i="1" dirty="0"/>
              <a:t>[ROWS | RANGE] BETWEEN &lt;Start </a:t>
            </a:r>
            <a:r>
              <a:rPr lang="en-US" sz="2800" b="1" i="1" dirty="0" err="1"/>
              <a:t>expr</a:t>
            </a:r>
            <a:r>
              <a:rPr lang="en-US" sz="2800" b="1" i="1" dirty="0"/>
              <a:t>&gt; AND &lt;End </a:t>
            </a:r>
            <a:r>
              <a:rPr lang="en-US" sz="2800" b="1" i="1" dirty="0" err="1"/>
              <a:t>expr</a:t>
            </a:r>
            <a:r>
              <a:rPr lang="en-US" sz="2800" b="1" i="1" dirty="0"/>
              <a:t>&gt;</a:t>
            </a:r>
            <a:endParaRPr lang="pt-BR" sz="2800" b="1" dirty="0"/>
          </a:p>
        </p:txBody>
      </p:sp>
      <p:sp>
        <p:nvSpPr>
          <p:cNvPr id="5" name="Retângulo 4"/>
          <p:cNvSpPr/>
          <p:nvPr/>
        </p:nvSpPr>
        <p:spPr>
          <a:xfrm>
            <a:off x="3736428" y="1697075"/>
            <a:ext cx="5316960" cy="4801314"/>
          </a:xfrm>
          <a:prstGeom prst="rect">
            <a:avLst/>
          </a:prstGeom>
        </p:spPr>
        <p:txBody>
          <a:bodyPr wrap="square">
            <a:spAutoFit/>
          </a:bodyPr>
          <a:lstStyle/>
          <a:p>
            <a:r>
              <a:rPr lang="en-US" b="1" dirty="0"/>
              <a:t>&lt;Start </a:t>
            </a:r>
            <a:r>
              <a:rPr lang="en-US" b="1" dirty="0" err="1"/>
              <a:t>expr</a:t>
            </a:r>
            <a:r>
              <a:rPr lang="en-US" b="1" dirty="0"/>
              <a:t>&gt; </a:t>
            </a:r>
            <a:r>
              <a:rPr lang="en-US" b="1" dirty="0" err="1" smtClean="0"/>
              <a:t>sendo</a:t>
            </a:r>
            <a:r>
              <a:rPr lang="en-US" b="1" dirty="0" smtClean="0"/>
              <a:t>:</a:t>
            </a:r>
            <a:endParaRPr lang="en-US" b="1" dirty="0"/>
          </a:p>
          <a:p>
            <a:r>
              <a:rPr lang="en-US" b="1" i="1" dirty="0"/>
              <a:t>UNBOUNDED PRECEDING</a:t>
            </a:r>
            <a:r>
              <a:rPr lang="en-US" dirty="0"/>
              <a:t>: </a:t>
            </a:r>
            <a:r>
              <a:rPr lang="en-US" dirty="0" smtClean="0"/>
              <a:t>A window </a:t>
            </a:r>
            <a:r>
              <a:rPr lang="en-US" dirty="0" err="1" smtClean="0"/>
              <a:t>inicia</a:t>
            </a:r>
            <a:r>
              <a:rPr lang="en-US" dirty="0" smtClean="0"/>
              <a:t> </a:t>
            </a:r>
            <a:r>
              <a:rPr lang="en-US" dirty="0" err="1" smtClean="0"/>
              <a:t>na</a:t>
            </a:r>
            <a:r>
              <a:rPr lang="en-US" dirty="0" smtClean="0"/>
              <a:t> </a:t>
            </a:r>
            <a:r>
              <a:rPr lang="en-US" dirty="0" err="1" smtClean="0"/>
              <a:t>primeira</a:t>
            </a:r>
            <a:r>
              <a:rPr lang="en-US" dirty="0" smtClean="0"/>
              <a:t> </a:t>
            </a:r>
            <a:r>
              <a:rPr lang="en-US" dirty="0" err="1" smtClean="0"/>
              <a:t>linha</a:t>
            </a:r>
            <a:r>
              <a:rPr lang="en-US" dirty="0" smtClean="0"/>
              <a:t> da </a:t>
            </a:r>
            <a:r>
              <a:rPr lang="en-US" dirty="0" err="1" smtClean="0"/>
              <a:t>partição</a:t>
            </a:r>
            <a:endParaRPr lang="en-US" dirty="0" smtClean="0"/>
          </a:p>
          <a:p>
            <a:endParaRPr lang="en-US" dirty="0"/>
          </a:p>
          <a:p>
            <a:r>
              <a:rPr lang="en-US" b="1" i="1" dirty="0"/>
              <a:t>CURRENT ROW</a:t>
            </a:r>
            <a:r>
              <a:rPr lang="en-US" dirty="0"/>
              <a:t>: </a:t>
            </a:r>
            <a:r>
              <a:rPr lang="en-US" dirty="0" smtClean="0"/>
              <a:t>A window </a:t>
            </a:r>
            <a:r>
              <a:rPr lang="en-US" dirty="0" err="1" smtClean="0"/>
              <a:t>inicia</a:t>
            </a:r>
            <a:r>
              <a:rPr lang="en-US" dirty="0" smtClean="0"/>
              <a:t> </a:t>
            </a:r>
            <a:r>
              <a:rPr lang="en-US" dirty="0" err="1" smtClean="0"/>
              <a:t>na</a:t>
            </a:r>
            <a:r>
              <a:rPr lang="en-US" dirty="0" smtClean="0"/>
              <a:t> </a:t>
            </a:r>
            <a:r>
              <a:rPr lang="en-US" dirty="0" err="1" smtClean="0"/>
              <a:t>linha</a:t>
            </a:r>
            <a:r>
              <a:rPr lang="en-US" dirty="0" smtClean="0"/>
              <a:t> </a:t>
            </a:r>
            <a:r>
              <a:rPr lang="en-US" dirty="0" err="1" smtClean="0"/>
              <a:t>atual</a:t>
            </a:r>
            <a:endParaRPr lang="en-US" dirty="0"/>
          </a:p>
          <a:p>
            <a:endParaRPr lang="en-US" i="1" dirty="0" smtClean="0"/>
          </a:p>
          <a:p>
            <a:r>
              <a:rPr lang="en-US" i="1" dirty="0" smtClean="0"/>
              <a:t>&lt;</a:t>
            </a:r>
            <a:r>
              <a:rPr lang="en-US" i="1" dirty="0" err="1" smtClean="0"/>
              <a:t>utilizando</a:t>
            </a:r>
            <a:r>
              <a:rPr lang="en-US" i="1" dirty="0" smtClean="0"/>
              <a:t> um </a:t>
            </a:r>
            <a:r>
              <a:rPr lang="en-US" i="1" dirty="0" err="1" smtClean="0"/>
              <a:t>inteiro</a:t>
            </a:r>
            <a:r>
              <a:rPr lang="en-US" i="1" dirty="0" smtClean="0"/>
              <a:t> literal</a:t>
            </a:r>
            <a:r>
              <a:rPr lang="en-US" i="1" dirty="0"/>
              <a:t>&gt; </a:t>
            </a:r>
            <a:r>
              <a:rPr lang="en-US" b="1" i="1" dirty="0"/>
              <a:t>PRECEDING</a:t>
            </a:r>
            <a:r>
              <a:rPr lang="en-US" i="1" dirty="0"/>
              <a:t> </a:t>
            </a:r>
            <a:r>
              <a:rPr lang="en-US" dirty="0" err="1" smtClean="0"/>
              <a:t>ou</a:t>
            </a:r>
            <a:r>
              <a:rPr lang="en-US" dirty="0" smtClean="0"/>
              <a:t> </a:t>
            </a:r>
            <a:r>
              <a:rPr lang="en-US" b="1" i="1" dirty="0" smtClean="0"/>
              <a:t>FOLLOWING</a:t>
            </a:r>
            <a:r>
              <a:rPr lang="en-US" b="1" dirty="0" smtClean="0"/>
              <a:t> </a:t>
            </a:r>
            <a:endParaRPr lang="en-US" b="1" dirty="0"/>
          </a:p>
          <a:p>
            <a:endParaRPr lang="en-US" dirty="0" smtClean="0"/>
          </a:p>
          <a:p>
            <a:r>
              <a:rPr lang="en-US" b="1" dirty="0" smtClean="0"/>
              <a:t>&lt;</a:t>
            </a:r>
            <a:r>
              <a:rPr lang="en-US" b="1" dirty="0"/>
              <a:t>End </a:t>
            </a:r>
            <a:r>
              <a:rPr lang="en-US" b="1" dirty="0" err="1"/>
              <a:t>expr</a:t>
            </a:r>
            <a:r>
              <a:rPr lang="en-US" b="1" dirty="0"/>
              <a:t>&gt; </a:t>
            </a:r>
            <a:r>
              <a:rPr lang="en-US" b="1" dirty="0" smtClean="0"/>
              <a:t> </a:t>
            </a:r>
            <a:r>
              <a:rPr lang="en-US" b="1" dirty="0" err="1" smtClean="0"/>
              <a:t>sendo</a:t>
            </a:r>
            <a:r>
              <a:rPr lang="en-US" b="1" dirty="0" smtClean="0"/>
              <a:t>:</a:t>
            </a:r>
            <a:endParaRPr lang="en-US" b="1" dirty="0"/>
          </a:p>
          <a:p>
            <a:r>
              <a:rPr lang="en-US" b="1" i="1" dirty="0" smtClean="0"/>
              <a:t>UNBOUNDED FOLLOWING</a:t>
            </a:r>
            <a:r>
              <a:rPr lang="en-US" dirty="0" smtClean="0"/>
              <a:t>: </a:t>
            </a:r>
            <a:r>
              <a:rPr lang="en-US" dirty="0"/>
              <a:t>A window </a:t>
            </a:r>
            <a:r>
              <a:rPr lang="en-US" dirty="0" err="1" smtClean="0"/>
              <a:t>termina</a:t>
            </a:r>
            <a:r>
              <a:rPr lang="en-US" dirty="0" smtClean="0"/>
              <a:t> </a:t>
            </a:r>
            <a:r>
              <a:rPr lang="en-US" dirty="0" err="1" smtClean="0"/>
              <a:t>na</a:t>
            </a:r>
            <a:r>
              <a:rPr lang="en-US" dirty="0" smtClean="0"/>
              <a:t> </a:t>
            </a:r>
            <a:r>
              <a:rPr lang="en-US" dirty="0" err="1" smtClean="0"/>
              <a:t>última</a:t>
            </a:r>
            <a:r>
              <a:rPr lang="en-US" dirty="0" smtClean="0"/>
              <a:t> </a:t>
            </a:r>
            <a:r>
              <a:rPr lang="en-US" dirty="0" err="1" smtClean="0"/>
              <a:t>linha</a:t>
            </a:r>
            <a:r>
              <a:rPr lang="en-US" dirty="0" smtClean="0"/>
              <a:t> </a:t>
            </a:r>
            <a:r>
              <a:rPr lang="en-US" dirty="0"/>
              <a:t>da </a:t>
            </a:r>
            <a:r>
              <a:rPr lang="en-US" dirty="0" err="1"/>
              <a:t>partição</a:t>
            </a:r>
            <a:endParaRPr lang="en-US" dirty="0"/>
          </a:p>
          <a:p>
            <a:endParaRPr lang="en-US" dirty="0"/>
          </a:p>
          <a:p>
            <a:r>
              <a:rPr lang="en-US" b="1" i="1" dirty="0"/>
              <a:t>CURRENT ROW</a:t>
            </a:r>
            <a:r>
              <a:rPr lang="en-US" dirty="0"/>
              <a:t>: </a:t>
            </a:r>
            <a:r>
              <a:rPr lang="en-US" dirty="0"/>
              <a:t>A window </a:t>
            </a:r>
            <a:r>
              <a:rPr lang="en-US" dirty="0" err="1" smtClean="0"/>
              <a:t>termina</a:t>
            </a:r>
            <a:r>
              <a:rPr lang="en-US" dirty="0" smtClean="0"/>
              <a:t> </a:t>
            </a:r>
            <a:r>
              <a:rPr lang="en-US" dirty="0" err="1" smtClean="0"/>
              <a:t>na</a:t>
            </a:r>
            <a:r>
              <a:rPr lang="en-US" dirty="0" smtClean="0"/>
              <a:t> </a:t>
            </a:r>
            <a:r>
              <a:rPr lang="en-US" dirty="0" err="1"/>
              <a:t>linha</a:t>
            </a:r>
            <a:r>
              <a:rPr lang="en-US" dirty="0"/>
              <a:t> </a:t>
            </a:r>
            <a:r>
              <a:rPr lang="en-US" dirty="0" err="1"/>
              <a:t>atual</a:t>
            </a:r>
            <a:endParaRPr lang="en-US" dirty="0"/>
          </a:p>
          <a:p>
            <a:endParaRPr lang="en-US" i="1" dirty="0" smtClean="0"/>
          </a:p>
          <a:p>
            <a:r>
              <a:rPr lang="en-US" i="1" dirty="0"/>
              <a:t>&lt; </a:t>
            </a:r>
            <a:r>
              <a:rPr lang="en-US" i="1" dirty="0" err="1"/>
              <a:t>utilizando</a:t>
            </a:r>
            <a:r>
              <a:rPr lang="en-US" i="1" dirty="0"/>
              <a:t> um </a:t>
            </a:r>
            <a:r>
              <a:rPr lang="en-US" i="1" dirty="0" err="1"/>
              <a:t>inteiro</a:t>
            </a:r>
            <a:r>
              <a:rPr lang="en-US" i="1" dirty="0"/>
              <a:t> </a:t>
            </a:r>
            <a:r>
              <a:rPr lang="en-US" i="1" dirty="0" smtClean="0"/>
              <a:t>literal&gt; </a:t>
            </a:r>
            <a:r>
              <a:rPr lang="en-US" b="1" i="1" dirty="0"/>
              <a:t>PRECEDING</a:t>
            </a:r>
            <a:r>
              <a:rPr lang="en-US" dirty="0"/>
              <a:t> </a:t>
            </a:r>
            <a:r>
              <a:rPr lang="en-US" dirty="0" err="1" smtClean="0"/>
              <a:t>ou</a:t>
            </a:r>
            <a:r>
              <a:rPr lang="en-US" dirty="0" smtClean="0"/>
              <a:t> </a:t>
            </a:r>
            <a:r>
              <a:rPr lang="en-US" b="1" i="1" dirty="0" smtClean="0"/>
              <a:t>FOLLOWING</a:t>
            </a:r>
            <a:r>
              <a:rPr lang="en-US" b="1" dirty="0" smtClean="0"/>
              <a:t> </a:t>
            </a:r>
            <a:endParaRPr lang="en-US" b="1"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0362" y="1856920"/>
            <a:ext cx="3531476" cy="397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355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Window Frame – </a:t>
            </a:r>
            <a:r>
              <a:rPr lang="en-US" dirty="0" err="1" smtClean="0"/>
              <a:t>Duas</a:t>
            </a:r>
            <a:r>
              <a:rPr lang="en-US" dirty="0" smtClean="0"/>
              <a:t> windows</a:t>
            </a:r>
            <a:r>
              <a:rPr lang="en-US" dirty="0" smtClean="0"/>
              <a:t>…</a:t>
            </a:r>
            <a:endParaRPr lang="pt-B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286" y="1794757"/>
            <a:ext cx="5626490" cy="353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41"/>
          <p:cNvSpPr>
            <a:spLocks noChangeArrowheads="1"/>
          </p:cNvSpPr>
          <p:nvPr/>
        </p:nvSpPr>
        <p:spPr bwMode="auto">
          <a:xfrm>
            <a:off x="76200" y="2384766"/>
            <a:ext cx="3366595" cy="190833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dirty="0">
                <a:solidFill>
                  <a:schemeClr val="tx2"/>
                </a:solidFill>
              </a:rPr>
              <a:t>USE </a:t>
            </a:r>
            <a:r>
              <a:rPr lang="pt-BR" dirty="0" err="1">
                <a:solidFill>
                  <a:schemeClr val="tx2"/>
                </a:solidFill>
              </a:rPr>
              <a:t>NorthWind</a:t>
            </a:r>
            <a:endParaRPr lang="pt-BR" dirty="0">
              <a:solidFill>
                <a:schemeClr val="tx2"/>
              </a:solidFill>
            </a:endParaRPr>
          </a:p>
          <a:p>
            <a:r>
              <a:rPr lang="pt-BR" dirty="0">
                <a:solidFill>
                  <a:schemeClr val="tx2"/>
                </a:solidFill>
              </a:rPr>
              <a:t>GO</a:t>
            </a:r>
          </a:p>
          <a:p>
            <a:r>
              <a:rPr lang="pt-BR" dirty="0">
                <a:solidFill>
                  <a:schemeClr val="tx2"/>
                </a:solidFill>
              </a:rPr>
              <a:t>SELECT </a:t>
            </a:r>
            <a:r>
              <a:rPr lang="pt-BR" dirty="0" err="1">
                <a:solidFill>
                  <a:schemeClr val="tx2"/>
                </a:solidFill>
              </a:rPr>
              <a:t>OrderID</a:t>
            </a:r>
            <a:r>
              <a:rPr lang="pt-BR" dirty="0">
                <a:solidFill>
                  <a:schemeClr val="tx2"/>
                </a:solidFill>
              </a:rPr>
              <a:t>, </a:t>
            </a:r>
            <a:r>
              <a:rPr lang="pt-BR" dirty="0" err="1">
                <a:solidFill>
                  <a:schemeClr val="tx2"/>
                </a:solidFill>
              </a:rPr>
              <a:t>CustomerID</a:t>
            </a:r>
            <a:endParaRPr lang="pt-BR" dirty="0">
              <a:solidFill>
                <a:schemeClr val="tx2"/>
              </a:solidFill>
            </a:endParaRPr>
          </a:p>
          <a:p>
            <a:r>
              <a:rPr lang="pt-BR" dirty="0">
                <a:solidFill>
                  <a:schemeClr val="tx2"/>
                </a:solidFill>
              </a:rPr>
              <a:t>  FROM </a:t>
            </a:r>
            <a:r>
              <a:rPr lang="pt-BR" dirty="0" err="1">
                <a:solidFill>
                  <a:schemeClr val="tx2"/>
                </a:solidFill>
              </a:rPr>
              <a:t>Orders</a:t>
            </a:r>
            <a:endParaRPr lang="pt-BR" dirty="0">
              <a:solidFill>
                <a:schemeClr val="tx2"/>
              </a:solidFill>
            </a:endParaRPr>
          </a:p>
          <a:p>
            <a:r>
              <a:rPr lang="pt-BR" dirty="0">
                <a:solidFill>
                  <a:schemeClr val="tx2"/>
                </a:solidFill>
              </a:rPr>
              <a:t> WHERE </a:t>
            </a:r>
            <a:r>
              <a:rPr lang="pt-BR" dirty="0" err="1">
                <a:solidFill>
                  <a:schemeClr val="tx2"/>
                </a:solidFill>
              </a:rPr>
              <a:t>CustomerID</a:t>
            </a:r>
            <a:r>
              <a:rPr lang="pt-BR" dirty="0">
                <a:solidFill>
                  <a:schemeClr val="tx2"/>
                </a:solidFill>
              </a:rPr>
              <a:t> IN (1,2)</a:t>
            </a:r>
          </a:p>
          <a:p>
            <a:r>
              <a:rPr lang="pt-BR" dirty="0">
                <a:solidFill>
                  <a:schemeClr val="tx2"/>
                </a:solidFill>
              </a:rPr>
              <a:t> ORDER BY </a:t>
            </a:r>
            <a:r>
              <a:rPr lang="pt-BR" dirty="0" err="1">
                <a:solidFill>
                  <a:schemeClr val="tx2"/>
                </a:solidFill>
              </a:rPr>
              <a:t>CustomerID</a:t>
            </a:r>
            <a:endParaRPr lang="en-US" dirty="0">
              <a:solidFill>
                <a:schemeClr val="tx2"/>
              </a:solidFill>
            </a:endParaRPr>
          </a:p>
        </p:txBody>
      </p:sp>
    </p:spTree>
    <p:extLst>
      <p:ext uri="{BB962C8B-B14F-4D97-AF65-F5344CB8AC3E}">
        <p14:creationId xmlns:p14="http://schemas.microsoft.com/office/powerpoint/2010/main" val="3844933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Window Frame – </a:t>
            </a:r>
            <a:r>
              <a:rPr lang="en-US" dirty="0" smtClean="0"/>
              <a:t>Windows </a:t>
            </a:r>
            <a:r>
              <a:rPr lang="pt-BR" dirty="0" smtClean="0"/>
              <a:t>coexistem</a:t>
            </a:r>
            <a:endParaRPr lang="pt-BR"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371600"/>
            <a:ext cx="797038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852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4"/>
          </p:nvPr>
        </p:nvSpPr>
        <p:spPr/>
        <p:txBody>
          <a:bodyPr/>
          <a:lstStyle/>
          <a:p>
            <a:r>
              <a:rPr lang="pt-BR" dirty="0" smtClean="0"/>
              <a:t>SQL11 – T-SQL Expert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Exemplo</a:t>
            </a:r>
            <a:r>
              <a:rPr lang="es-MX" dirty="0" smtClean="0"/>
              <a:t> </a:t>
            </a:r>
            <a:r>
              <a:rPr lang="es-MX" dirty="0" err="1" smtClean="0"/>
              <a:t>Window</a:t>
            </a:r>
            <a:r>
              <a:rPr lang="es-MX" dirty="0" smtClean="0"/>
              <a:t> </a:t>
            </a:r>
            <a:r>
              <a:rPr lang="es-MX" dirty="0" err="1" smtClean="0"/>
              <a:t>Frame</a:t>
            </a:r>
            <a:r>
              <a:rPr lang="es-MX" dirty="0" smtClean="0"/>
              <a:t> – </a:t>
            </a:r>
            <a:r>
              <a:rPr lang="es-MX" dirty="0" err="1"/>
              <a:t>First_Value</a:t>
            </a:r>
            <a:endParaRPr lang="pt-BR" dirty="0"/>
          </a:p>
        </p:txBody>
      </p:sp>
      <p:sp>
        <p:nvSpPr>
          <p:cNvPr id="4" name="AutoShape 41"/>
          <p:cNvSpPr>
            <a:spLocks noChangeArrowheads="1"/>
          </p:cNvSpPr>
          <p:nvPr/>
        </p:nvSpPr>
        <p:spPr bwMode="auto">
          <a:xfrm>
            <a:off x="120868" y="1124744"/>
            <a:ext cx="8929530" cy="1669161"/>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dirty="0" smtClean="0">
                <a:solidFill>
                  <a:schemeClr val="tx2"/>
                </a:solidFill>
              </a:rPr>
              <a:t>SELECT </a:t>
            </a:r>
            <a:r>
              <a:rPr lang="pt-BR" dirty="0" err="1">
                <a:solidFill>
                  <a:schemeClr val="tx2"/>
                </a:solidFill>
              </a:rPr>
              <a:t>OrderID</a:t>
            </a:r>
            <a:r>
              <a:rPr lang="pt-BR" dirty="0">
                <a:solidFill>
                  <a:schemeClr val="tx2"/>
                </a:solidFill>
              </a:rPr>
              <a:t>, </a:t>
            </a:r>
            <a:r>
              <a:rPr lang="pt-BR" dirty="0" err="1">
                <a:solidFill>
                  <a:schemeClr val="tx2"/>
                </a:solidFill>
              </a:rPr>
              <a:t>CustomerID</a:t>
            </a:r>
            <a:r>
              <a:rPr lang="pt-BR" dirty="0">
                <a:solidFill>
                  <a:schemeClr val="tx2"/>
                </a:solidFill>
              </a:rPr>
              <a:t>,</a:t>
            </a:r>
          </a:p>
          <a:p>
            <a:r>
              <a:rPr lang="en-US" dirty="0">
                <a:solidFill>
                  <a:schemeClr val="tx2"/>
                </a:solidFill>
              </a:rPr>
              <a:t>       </a:t>
            </a:r>
            <a:r>
              <a:rPr lang="en-US" dirty="0" smtClean="0">
                <a:solidFill>
                  <a:schemeClr val="tx2"/>
                </a:solidFill>
              </a:rPr>
              <a:t>       </a:t>
            </a:r>
            <a:r>
              <a:rPr lang="en-US" b="1" dirty="0" smtClean="0">
                <a:solidFill>
                  <a:srgbClr val="FF0000"/>
                </a:solidFill>
              </a:rPr>
              <a:t>FIRST_VALUE</a:t>
            </a:r>
            <a:r>
              <a:rPr lang="en-US" dirty="0" smtClean="0">
                <a:solidFill>
                  <a:schemeClr val="tx2"/>
                </a:solidFill>
              </a:rPr>
              <a:t>(</a:t>
            </a:r>
            <a:r>
              <a:rPr lang="en-US" dirty="0" err="1" smtClean="0">
                <a:solidFill>
                  <a:schemeClr val="tx2"/>
                </a:solidFill>
              </a:rPr>
              <a:t>OrderID</a:t>
            </a:r>
            <a:r>
              <a:rPr lang="en-US" dirty="0">
                <a:solidFill>
                  <a:schemeClr val="tx2"/>
                </a:solidFill>
              </a:rPr>
              <a:t>) OVER(PARTITION BY </a:t>
            </a:r>
            <a:r>
              <a:rPr lang="en-US" dirty="0" err="1">
                <a:solidFill>
                  <a:schemeClr val="tx2"/>
                </a:solidFill>
              </a:rPr>
              <a:t>CustomerID</a:t>
            </a:r>
            <a:r>
              <a:rPr lang="en-US" dirty="0">
                <a:solidFill>
                  <a:schemeClr val="tx2"/>
                </a:solidFill>
              </a:rPr>
              <a:t> </a:t>
            </a:r>
            <a:r>
              <a:rPr lang="en-US" dirty="0" smtClean="0">
                <a:solidFill>
                  <a:schemeClr val="tx2"/>
                </a:solidFill>
              </a:rPr>
              <a:t> </a:t>
            </a:r>
          </a:p>
          <a:p>
            <a:r>
              <a:rPr lang="en-US" dirty="0">
                <a:solidFill>
                  <a:schemeClr val="tx2"/>
                </a:solidFill>
              </a:rPr>
              <a:t> </a:t>
            </a:r>
            <a:r>
              <a:rPr lang="en-US" dirty="0" smtClean="0">
                <a:solidFill>
                  <a:schemeClr val="tx2"/>
                </a:solidFill>
              </a:rPr>
              <a:t>                			              ORDER </a:t>
            </a:r>
            <a:r>
              <a:rPr lang="en-US" dirty="0">
                <a:solidFill>
                  <a:schemeClr val="tx2"/>
                </a:solidFill>
              </a:rPr>
              <a:t>BY </a:t>
            </a:r>
            <a:r>
              <a:rPr lang="en-US" dirty="0" err="1">
                <a:solidFill>
                  <a:schemeClr val="tx2"/>
                </a:solidFill>
              </a:rPr>
              <a:t>OrderID</a:t>
            </a:r>
            <a:r>
              <a:rPr lang="en-US" dirty="0">
                <a:solidFill>
                  <a:schemeClr val="tx2"/>
                </a:solidFill>
              </a:rPr>
              <a:t>) AS </a:t>
            </a:r>
            <a:r>
              <a:rPr lang="en-US" dirty="0" err="1">
                <a:solidFill>
                  <a:schemeClr val="tx2"/>
                </a:solidFill>
              </a:rPr>
              <a:t>FirstOrderID</a:t>
            </a:r>
            <a:endParaRPr lang="en-US" dirty="0">
              <a:solidFill>
                <a:schemeClr val="tx2"/>
              </a:solidFill>
            </a:endParaRPr>
          </a:p>
          <a:p>
            <a:r>
              <a:rPr lang="pt-BR" dirty="0">
                <a:solidFill>
                  <a:schemeClr val="tx2"/>
                </a:solidFill>
              </a:rPr>
              <a:t>  FROM </a:t>
            </a:r>
            <a:r>
              <a:rPr lang="pt-BR" dirty="0" smtClean="0">
                <a:solidFill>
                  <a:schemeClr val="tx2"/>
                </a:solidFill>
              </a:rPr>
              <a:t> </a:t>
            </a:r>
            <a:r>
              <a:rPr lang="pt-BR" dirty="0" err="1" smtClean="0">
                <a:solidFill>
                  <a:schemeClr val="tx2"/>
                </a:solidFill>
              </a:rPr>
              <a:t>Orders</a:t>
            </a:r>
            <a:endParaRPr lang="pt-BR" dirty="0">
              <a:solidFill>
                <a:schemeClr val="tx2"/>
              </a:solidFill>
            </a:endParaRPr>
          </a:p>
          <a:p>
            <a:r>
              <a:rPr lang="pt-BR" dirty="0">
                <a:solidFill>
                  <a:schemeClr val="tx2"/>
                </a:solidFill>
              </a:rPr>
              <a:t> WHERE </a:t>
            </a:r>
            <a:r>
              <a:rPr lang="pt-BR" dirty="0" err="1">
                <a:solidFill>
                  <a:schemeClr val="tx2"/>
                </a:solidFill>
              </a:rPr>
              <a:t>CustomerID</a:t>
            </a:r>
            <a:r>
              <a:rPr lang="pt-BR" dirty="0">
                <a:solidFill>
                  <a:schemeClr val="tx2"/>
                </a:solidFill>
              </a:rPr>
              <a:t> IN (1,2)</a:t>
            </a:r>
            <a:endParaRPr lang="en-US" dirty="0">
              <a:solidFill>
                <a:schemeClr val="tx2"/>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6" y="2924944"/>
            <a:ext cx="916002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077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Exemplo</a:t>
            </a:r>
            <a:r>
              <a:rPr lang="es-MX" dirty="0" smtClean="0"/>
              <a:t> </a:t>
            </a:r>
            <a:r>
              <a:rPr lang="es-MX" dirty="0" err="1" smtClean="0"/>
              <a:t>Window</a:t>
            </a:r>
            <a:r>
              <a:rPr lang="es-MX" dirty="0" smtClean="0"/>
              <a:t> </a:t>
            </a:r>
            <a:r>
              <a:rPr lang="es-MX" dirty="0" err="1" smtClean="0"/>
              <a:t>Frame</a:t>
            </a:r>
            <a:r>
              <a:rPr lang="es-MX" dirty="0" smtClean="0"/>
              <a:t> – </a:t>
            </a:r>
            <a:r>
              <a:rPr lang="es-MX" dirty="0" err="1" smtClean="0"/>
              <a:t>Last_Value</a:t>
            </a:r>
            <a:endParaRPr lang="pt-BR" dirty="0"/>
          </a:p>
        </p:txBody>
      </p:sp>
      <p:sp>
        <p:nvSpPr>
          <p:cNvPr id="4" name="AutoShape 41"/>
          <p:cNvSpPr>
            <a:spLocks noChangeArrowheads="1"/>
          </p:cNvSpPr>
          <p:nvPr/>
        </p:nvSpPr>
        <p:spPr bwMode="auto">
          <a:xfrm>
            <a:off x="120868" y="1124744"/>
            <a:ext cx="8929530" cy="1669161"/>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dirty="0">
                <a:solidFill>
                  <a:schemeClr val="tx2"/>
                </a:solidFill>
              </a:rPr>
              <a:t>SELECT </a:t>
            </a:r>
            <a:r>
              <a:rPr lang="pt-BR" dirty="0" err="1">
                <a:solidFill>
                  <a:schemeClr val="tx2"/>
                </a:solidFill>
              </a:rPr>
              <a:t>OrderID</a:t>
            </a:r>
            <a:r>
              <a:rPr lang="pt-BR" dirty="0">
                <a:solidFill>
                  <a:schemeClr val="tx2"/>
                </a:solidFill>
              </a:rPr>
              <a:t>, </a:t>
            </a:r>
            <a:r>
              <a:rPr lang="pt-BR" dirty="0" err="1">
                <a:solidFill>
                  <a:schemeClr val="tx2"/>
                </a:solidFill>
              </a:rPr>
              <a:t>CustomerID</a:t>
            </a:r>
            <a:r>
              <a:rPr lang="pt-BR" dirty="0">
                <a:solidFill>
                  <a:schemeClr val="tx2"/>
                </a:solidFill>
              </a:rPr>
              <a:t>,</a:t>
            </a:r>
          </a:p>
          <a:p>
            <a:r>
              <a:rPr lang="en-US" dirty="0">
                <a:solidFill>
                  <a:schemeClr val="tx2"/>
                </a:solidFill>
              </a:rPr>
              <a:t>              </a:t>
            </a:r>
            <a:r>
              <a:rPr lang="en-US" b="1" dirty="0">
                <a:solidFill>
                  <a:srgbClr val="FF0000"/>
                </a:solidFill>
              </a:rPr>
              <a:t>LAST_VALUE</a:t>
            </a:r>
            <a:r>
              <a:rPr lang="en-US" dirty="0">
                <a:solidFill>
                  <a:schemeClr val="tx2"/>
                </a:solidFill>
              </a:rPr>
              <a:t>(</a:t>
            </a:r>
            <a:r>
              <a:rPr lang="en-US" dirty="0" err="1">
                <a:solidFill>
                  <a:schemeClr val="tx2"/>
                </a:solidFill>
              </a:rPr>
              <a:t>OrderID</a:t>
            </a:r>
            <a:r>
              <a:rPr lang="en-US" dirty="0">
                <a:solidFill>
                  <a:schemeClr val="tx2"/>
                </a:solidFill>
              </a:rPr>
              <a:t>) OVER(PARTITION BY </a:t>
            </a:r>
            <a:r>
              <a:rPr lang="en-US" dirty="0" err="1">
                <a:solidFill>
                  <a:schemeClr val="tx2"/>
                </a:solidFill>
              </a:rPr>
              <a:t>CustomerID</a:t>
            </a:r>
            <a:r>
              <a:rPr lang="en-US" dirty="0">
                <a:solidFill>
                  <a:schemeClr val="tx2"/>
                </a:solidFill>
              </a:rPr>
              <a:t>  </a:t>
            </a:r>
          </a:p>
          <a:p>
            <a:r>
              <a:rPr lang="en-US" dirty="0">
                <a:solidFill>
                  <a:schemeClr val="tx2"/>
                </a:solidFill>
              </a:rPr>
              <a:t>                 			              ORDER BY </a:t>
            </a:r>
            <a:r>
              <a:rPr lang="en-US" dirty="0" err="1">
                <a:solidFill>
                  <a:schemeClr val="tx2"/>
                </a:solidFill>
              </a:rPr>
              <a:t>OrderID</a:t>
            </a:r>
            <a:r>
              <a:rPr lang="en-US" dirty="0">
                <a:solidFill>
                  <a:schemeClr val="tx2"/>
                </a:solidFill>
              </a:rPr>
              <a:t>) AS </a:t>
            </a:r>
            <a:r>
              <a:rPr lang="en-US" dirty="0" err="1">
                <a:solidFill>
                  <a:schemeClr val="tx2"/>
                </a:solidFill>
              </a:rPr>
              <a:t>FirstOrderID</a:t>
            </a:r>
            <a:endParaRPr lang="en-US" dirty="0">
              <a:solidFill>
                <a:schemeClr val="tx2"/>
              </a:solidFill>
            </a:endParaRPr>
          </a:p>
          <a:p>
            <a:r>
              <a:rPr lang="pt-BR" dirty="0">
                <a:solidFill>
                  <a:schemeClr val="tx2"/>
                </a:solidFill>
              </a:rPr>
              <a:t>  FROM  </a:t>
            </a:r>
            <a:r>
              <a:rPr lang="pt-BR" dirty="0" err="1">
                <a:solidFill>
                  <a:schemeClr val="tx2"/>
                </a:solidFill>
              </a:rPr>
              <a:t>Orders</a:t>
            </a:r>
            <a:endParaRPr lang="pt-BR" dirty="0">
              <a:solidFill>
                <a:schemeClr val="tx2"/>
              </a:solidFill>
            </a:endParaRPr>
          </a:p>
          <a:p>
            <a:r>
              <a:rPr lang="pt-BR" dirty="0">
                <a:solidFill>
                  <a:schemeClr val="tx2"/>
                </a:solidFill>
              </a:rPr>
              <a:t> WHERE </a:t>
            </a:r>
            <a:r>
              <a:rPr lang="pt-BR" dirty="0" err="1">
                <a:solidFill>
                  <a:schemeClr val="tx2"/>
                </a:solidFill>
              </a:rPr>
              <a:t>CustomerID</a:t>
            </a:r>
            <a:r>
              <a:rPr lang="pt-BR" dirty="0">
                <a:solidFill>
                  <a:schemeClr val="tx2"/>
                </a:solidFill>
              </a:rPr>
              <a:t> IN (1,2)</a:t>
            </a:r>
            <a:endParaRPr lang="en-US" dirty="0">
              <a:solidFill>
                <a:schemeClr val="tx2"/>
              </a:solidFill>
            </a:endParaRP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0" y="2932168"/>
            <a:ext cx="9061707" cy="3343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534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Exemplo</a:t>
            </a:r>
            <a:r>
              <a:rPr lang="es-MX" dirty="0" smtClean="0"/>
              <a:t> </a:t>
            </a:r>
            <a:r>
              <a:rPr lang="es-MX" dirty="0" err="1" smtClean="0"/>
              <a:t>Window</a:t>
            </a:r>
            <a:r>
              <a:rPr lang="es-MX" dirty="0" smtClean="0"/>
              <a:t> </a:t>
            </a:r>
            <a:r>
              <a:rPr lang="es-MX" dirty="0" err="1" smtClean="0"/>
              <a:t>Frame</a:t>
            </a:r>
            <a:r>
              <a:rPr lang="es-MX" dirty="0" smtClean="0"/>
              <a:t> – </a:t>
            </a:r>
            <a:r>
              <a:rPr lang="es-MX" dirty="0" err="1" smtClean="0"/>
              <a:t>Last_Value</a:t>
            </a:r>
            <a:endParaRPr lang="pt-BR" dirty="0"/>
          </a:p>
        </p:txBody>
      </p:sp>
      <p:sp>
        <p:nvSpPr>
          <p:cNvPr id="4" name="AutoShape 41"/>
          <p:cNvSpPr>
            <a:spLocks noChangeArrowheads="1"/>
          </p:cNvSpPr>
          <p:nvPr/>
        </p:nvSpPr>
        <p:spPr bwMode="auto">
          <a:xfrm>
            <a:off x="120868" y="1124745"/>
            <a:ext cx="8929530" cy="1368152"/>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en-US" dirty="0">
                <a:solidFill>
                  <a:schemeClr val="tx2"/>
                </a:solidFill>
              </a:rPr>
              <a:t>…LAST_VALUE(</a:t>
            </a:r>
            <a:r>
              <a:rPr lang="en-US" dirty="0" err="1">
                <a:solidFill>
                  <a:schemeClr val="tx2"/>
                </a:solidFill>
              </a:rPr>
              <a:t>OrderID</a:t>
            </a:r>
            <a:r>
              <a:rPr lang="en-US" dirty="0">
                <a:solidFill>
                  <a:schemeClr val="tx2"/>
                </a:solidFill>
              </a:rPr>
              <a:t>) </a:t>
            </a:r>
          </a:p>
          <a:p>
            <a:r>
              <a:rPr lang="en-US" dirty="0">
                <a:solidFill>
                  <a:schemeClr val="tx2"/>
                </a:solidFill>
              </a:rPr>
              <a:t>              OVER(PARTITION BY </a:t>
            </a:r>
            <a:r>
              <a:rPr lang="en-US" dirty="0" err="1">
                <a:solidFill>
                  <a:schemeClr val="tx2"/>
                </a:solidFill>
              </a:rPr>
              <a:t>CustomerID</a:t>
            </a:r>
            <a:r>
              <a:rPr lang="en-US" dirty="0">
                <a:solidFill>
                  <a:schemeClr val="tx2"/>
                </a:solidFill>
              </a:rPr>
              <a:t> </a:t>
            </a:r>
            <a:endParaRPr lang="en-US" dirty="0" smtClean="0">
              <a:solidFill>
                <a:schemeClr val="tx2"/>
              </a:solidFill>
            </a:endParaRPr>
          </a:p>
          <a:p>
            <a:r>
              <a:rPr lang="en-US" dirty="0">
                <a:solidFill>
                  <a:schemeClr val="tx2"/>
                </a:solidFill>
              </a:rPr>
              <a:t> </a:t>
            </a:r>
            <a:r>
              <a:rPr lang="en-US" dirty="0" smtClean="0">
                <a:solidFill>
                  <a:schemeClr val="tx2"/>
                </a:solidFill>
              </a:rPr>
              <a:t>                         ORDER </a:t>
            </a:r>
            <a:r>
              <a:rPr lang="en-US" dirty="0">
                <a:solidFill>
                  <a:schemeClr val="tx2"/>
                </a:solidFill>
              </a:rPr>
              <a:t>BY </a:t>
            </a:r>
            <a:r>
              <a:rPr lang="en-US" dirty="0" err="1" smtClean="0">
                <a:solidFill>
                  <a:schemeClr val="tx2"/>
                </a:solidFill>
              </a:rPr>
              <a:t>OrderID</a:t>
            </a:r>
            <a:r>
              <a:rPr lang="en-US" dirty="0" smtClean="0">
                <a:solidFill>
                  <a:schemeClr val="tx2"/>
                </a:solidFill>
              </a:rPr>
              <a:t>  </a:t>
            </a:r>
            <a:r>
              <a:rPr lang="en-US" dirty="0" smtClean="0">
                <a:solidFill>
                  <a:srgbClr val="FF0000"/>
                </a:solidFill>
              </a:rPr>
              <a:t>ROWS </a:t>
            </a:r>
            <a:r>
              <a:rPr lang="en-US" dirty="0">
                <a:solidFill>
                  <a:srgbClr val="FF0000"/>
                </a:solidFill>
              </a:rPr>
              <a:t>BETWEEN UNBOUNDED PRECEDING </a:t>
            </a:r>
            <a:r>
              <a:rPr lang="en-US" dirty="0">
                <a:solidFill>
                  <a:schemeClr val="tx2"/>
                </a:solidFill>
              </a:rPr>
              <a:t>AND  				                  </a:t>
            </a:r>
            <a:r>
              <a:rPr lang="en-US" dirty="0">
                <a:solidFill>
                  <a:srgbClr val="FF0000"/>
                </a:solidFill>
              </a:rPr>
              <a:t>UNBOUNDED FOLLOWING</a:t>
            </a:r>
            <a:r>
              <a:rPr lang="en-US" dirty="0">
                <a:solidFill>
                  <a:schemeClr val="tx2"/>
                </a:solidFill>
              </a:rPr>
              <a:t>) AS </a:t>
            </a:r>
            <a:r>
              <a:rPr lang="en-US" dirty="0" err="1">
                <a:solidFill>
                  <a:schemeClr val="tx2"/>
                </a:solidFill>
              </a:rPr>
              <a:t>FirstOrderID</a:t>
            </a:r>
            <a:r>
              <a:rPr lang="en-US" dirty="0">
                <a:solidFill>
                  <a:schemeClr val="tx2"/>
                </a:solidFill>
              </a:rPr>
              <a:t> </a:t>
            </a:r>
            <a:r>
              <a:rPr lang="pt-BR" dirty="0">
                <a:solidFill>
                  <a:schemeClr val="tx2"/>
                </a:solidFill>
              </a:rPr>
              <a:t>...</a:t>
            </a:r>
            <a:endParaRPr lang="en-US" dirty="0">
              <a:solidFill>
                <a:schemeClr val="tx2"/>
              </a:solidFill>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758739"/>
            <a:ext cx="9027346" cy="338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9922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8" y="2996952"/>
            <a:ext cx="8965400" cy="346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pPr algn="ctr"/>
            <a:r>
              <a:rPr lang="en-US" dirty="0" smtClean="0"/>
              <a:t>Window Frame </a:t>
            </a:r>
            <a:r>
              <a:rPr lang="en-US" dirty="0" smtClean="0"/>
              <a:t>– </a:t>
            </a:r>
            <a:r>
              <a:rPr lang="en-US" dirty="0" err="1" smtClean="0"/>
              <a:t>Diferença</a:t>
            </a:r>
            <a:r>
              <a:rPr lang="en-US" dirty="0" smtClean="0"/>
              <a:t> entre RANGE e ROWS</a:t>
            </a:r>
            <a:endParaRPr lang="pt-BR" dirty="0"/>
          </a:p>
        </p:txBody>
      </p:sp>
      <p:sp>
        <p:nvSpPr>
          <p:cNvPr id="5" name="AutoShape 41"/>
          <p:cNvSpPr>
            <a:spLocks noChangeArrowheads="1"/>
          </p:cNvSpPr>
          <p:nvPr/>
        </p:nvSpPr>
        <p:spPr bwMode="auto">
          <a:xfrm>
            <a:off x="120868" y="1340768"/>
            <a:ext cx="8929530" cy="1368152"/>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dirty="0"/>
              <a:t>SELECT </a:t>
            </a:r>
            <a:r>
              <a:rPr lang="pt-BR" dirty="0" smtClean="0"/>
              <a:t>ID, Col1, Col2,</a:t>
            </a:r>
            <a:endParaRPr lang="pt-BR" dirty="0"/>
          </a:p>
          <a:p>
            <a:pPr lvl="1"/>
            <a:r>
              <a:rPr lang="en-US" dirty="0"/>
              <a:t>     </a:t>
            </a:r>
            <a:r>
              <a:rPr lang="en-US" dirty="0" smtClean="0"/>
              <a:t>SUM(Col2</a:t>
            </a:r>
            <a:r>
              <a:rPr lang="en-US" dirty="0"/>
              <a:t>) OVER(ORDER BY Col1 RANGE UNBOUNDED PRECEDING) "Range",</a:t>
            </a:r>
          </a:p>
          <a:p>
            <a:pPr lvl="1"/>
            <a:r>
              <a:rPr lang="en-US" dirty="0"/>
              <a:t>     </a:t>
            </a:r>
            <a:r>
              <a:rPr lang="en-US" dirty="0" smtClean="0"/>
              <a:t>SUM(Col2</a:t>
            </a:r>
            <a:r>
              <a:rPr lang="en-US" dirty="0"/>
              <a:t>) OVER(ORDER BY Col1 ROWS UNBOUNDED PRECEDING) "Rows"</a:t>
            </a:r>
          </a:p>
          <a:p>
            <a:r>
              <a:rPr lang="pt-BR" dirty="0"/>
              <a:t>  FROM </a:t>
            </a:r>
            <a:r>
              <a:rPr lang="pt-BR" dirty="0" smtClean="0"/>
              <a:t>#TMP</a:t>
            </a:r>
            <a:endParaRPr lang="pt-BR" dirty="0"/>
          </a:p>
        </p:txBody>
      </p:sp>
      <p:sp>
        <p:nvSpPr>
          <p:cNvPr id="4" name="Retângulo 3"/>
          <p:cNvSpPr/>
          <p:nvPr/>
        </p:nvSpPr>
        <p:spPr>
          <a:xfrm>
            <a:off x="1187624" y="3429000"/>
            <a:ext cx="3888432" cy="2448272"/>
          </a:xfrm>
          <a:prstGeom prst="rect">
            <a:avLst/>
          </a:prstGeom>
          <a:solidFill>
            <a:schemeClr val="tx2">
              <a:alpha val="19000"/>
            </a:schemeClr>
          </a:solidFill>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02179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 </a:t>
            </a:r>
            <a:r>
              <a:rPr lang="en-US" dirty="0" err="1" smtClean="0"/>
              <a:t>que</a:t>
            </a:r>
            <a:r>
              <a:rPr lang="en-US" dirty="0" smtClean="0"/>
              <a:t> </a:t>
            </a:r>
            <a:r>
              <a:rPr lang="en-US" dirty="0" err="1" smtClean="0"/>
              <a:t>ainda</a:t>
            </a:r>
            <a:r>
              <a:rPr lang="en-US" dirty="0" smtClean="0"/>
              <a:t> </a:t>
            </a:r>
            <a:r>
              <a:rPr lang="en-US" dirty="0" err="1" smtClean="0"/>
              <a:t>esta</a:t>
            </a:r>
            <a:r>
              <a:rPr lang="en-US" dirty="0" smtClean="0"/>
              <a:t> </a:t>
            </a:r>
            <a:r>
              <a:rPr lang="en-US" dirty="0" err="1" smtClean="0"/>
              <a:t>faltando</a:t>
            </a:r>
            <a:r>
              <a:rPr lang="en-US" dirty="0" smtClean="0"/>
              <a:t>:</a:t>
            </a:r>
            <a:endParaRPr lang="pt-BR" dirty="0"/>
          </a:p>
        </p:txBody>
      </p:sp>
      <p:sp>
        <p:nvSpPr>
          <p:cNvPr id="3" name="Espaço Reservado para Texto 2"/>
          <p:cNvSpPr>
            <a:spLocks noGrp="1"/>
          </p:cNvSpPr>
          <p:nvPr>
            <p:ph type="body" sz="quarter" idx="10"/>
          </p:nvPr>
        </p:nvSpPr>
        <p:spPr>
          <a:xfrm>
            <a:off x="323528" y="1068710"/>
            <a:ext cx="8358187" cy="5384626"/>
          </a:xfrm>
        </p:spPr>
        <p:txBody>
          <a:bodyPr>
            <a:normAutofit fontScale="70000" lnSpcReduction="20000"/>
          </a:bodyPr>
          <a:lstStyle/>
          <a:p>
            <a:pPr marL="285750" indent="-285750"/>
            <a:r>
              <a:rPr lang="en-US" sz="3600" dirty="0" err="1" smtClean="0"/>
              <a:t>Código</a:t>
            </a:r>
            <a:r>
              <a:rPr lang="en-US" sz="3600" dirty="0" smtClean="0"/>
              <a:t> </a:t>
            </a:r>
            <a:r>
              <a:rPr lang="en-US" sz="3600" dirty="0" err="1" smtClean="0"/>
              <a:t>Faltando</a:t>
            </a:r>
            <a:r>
              <a:rPr lang="en-US" sz="3600" dirty="0" smtClean="0"/>
              <a:t>:</a:t>
            </a:r>
            <a:endParaRPr lang="en-US" sz="3600" dirty="0"/>
          </a:p>
          <a:p>
            <a:pPr marL="685800" lvl="1"/>
            <a:r>
              <a:rPr lang="en-US" sz="4000" dirty="0" smtClean="0"/>
              <a:t>FIRST</a:t>
            </a:r>
            <a:r>
              <a:rPr lang="en-US" sz="4000" dirty="0"/>
              <a:t>, </a:t>
            </a:r>
            <a:r>
              <a:rPr lang="en-US" sz="4000" dirty="0" err="1"/>
              <a:t>retorna</a:t>
            </a:r>
            <a:r>
              <a:rPr lang="en-US" sz="4000" dirty="0"/>
              <a:t> o </a:t>
            </a:r>
            <a:r>
              <a:rPr lang="en-US" sz="4000" dirty="0" err="1"/>
              <a:t>primeiro</a:t>
            </a:r>
            <a:r>
              <a:rPr lang="en-US" sz="4000" dirty="0"/>
              <a:t> valor de um </a:t>
            </a:r>
            <a:r>
              <a:rPr lang="en-US" sz="4000" dirty="0" err="1"/>
              <a:t>grupo</a:t>
            </a:r>
            <a:r>
              <a:rPr lang="en-US" sz="4000" dirty="0"/>
              <a:t> </a:t>
            </a:r>
            <a:r>
              <a:rPr lang="en-US" sz="4000" dirty="0" err="1"/>
              <a:t>ordenado</a:t>
            </a:r>
            <a:r>
              <a:rPr lang="en-US" sz="4000" dirty="0"/>
              <a:t> </a:t>
            </a:r>
            <a:r>
              <a:rPr lang="en-US" sz="2900" dirty="0"/>
              <a:t>MAX(</a:t>
            </a:r>
            <a:r>
              <a:rPr lang="en-US" sz="2900" dirty="0" err="1"/>
              <a:t>Cidade</a:t>
            </a:r>
            <a:r>
              <a:rPr lang="en-US" sz="2900" dirty="0"/>
              <a:t>) KEEP (DENSE_RANK </a:t>
            </a:r>
            <a:r>
              <a:rPr lang="en-US" sz="2900" b="1" dirty="0">
                <a:solidFill>
                  <a:srgbClr val="FF0000"/>
                </a:solidFill>
              </a:rPr>
              <a:t>FIRST</a:t>
            </a:r>
            <a:r>
              <a:rPr lang="en-US" sz="2900" dirty="0"/>
              <a:t> ORDER BY SUM(</a:t>
            </a:r>
            <a:r>
              <a:rPr lang="en-US" sz="2900" dirty="0" err="1"/>
              <a:t>Valor_Pedido</a:t>
            </a:r>
            <a:r>
              <a:rPr lang="en-US" sz="2900" dirty="0"/>
              <a:t>))*</a:t>
            </a:r>
          </a:p>
          <a:p>
            <a:pPr marL="685800" lvl="1"/>
            <a:r>
              <a:rPr lang="en-US" sz="4600" dirty="0"/>
              <a:t>LAST: </a:t>
            </a:r>
            <a:r>
              <a:rPr lang="en-US" sz="4600" dirty="0" err="1"/>
              <a:t>último</a:t>
            </a:r>
            <a:r>
              <a:rPr lang="en-US" sz="4600" dirty="0"/>
              <a:t> valor de um </a:t>
            </a:r>
            <a:r>
              <a:rPr lang="en-US" sz="4600" dirty="0" err="1"/>
              <a:t>grupo</a:t>
            </a:r>
            <a:r>
              <a:rPr lang="en-US" sz="4600" dirty="0"/>
              <a:t> </a:t>
            </a:r>
            <a:r>
              <a:rPr lang="en-US" sz="4600" dirty="0" err="1"/>
              <a:t>ordenado</a:t>
            </a:r>
            <a:r>
              <a:rPr lang="en-US" sz="4600" dirty="0"/>
              <a:t> </a:t>
            </a:r>
            <a:r>
              <a:rPr lang="en-US" sz="2900" dirty="0"/>
              <a:t>MIN(</a:t>
            </a:r>
            <a:r>
              <a:rPr lang="en-US" sz="2900" dirty="0" err="1"/>
              <a:t>Cidade</a:t>
            </a:r>
            <a:r>
              <a:rPr lang="en-US" sz="2900" dirty="0"/>
              <a:t>) KEEP (DENSE_RANK </a:t>
            </a:r>
            <a:r>
              <a:rPr lang="en-US" sz="2900" b="1" dirty="0">
                <a:solidFill>
                  <a:srgbClr val="FF0000"/>
                </a:solidFill>
              </a:rPr>
              <a:t>LAST</a:t>
            </a:r>
            <a:r>
              <a:rPr lang="en-US" sz="2900" dirty="0"/>
              <a:t> ORDER BY SUM(</a:t>
            </a:r>
            <a:r>
              <a:rPr lang="en-US" sz="2900" dirty="0" err="1"/>
              <a:t>Valor_Pedido</a:t>
            </a:r>
            <a:r>
              <a:rPr lang="en-US" sz="2900" dirty="0"/>
              <a:t>))*</a:t>
            </a:r>
          </a:p>
          <a:p>
            <a:pPr marL="685800" lvl="1"/>
            <a:r>
              <a:rPr lang="en-US" sz="4000" dirty="0"/>
              <a:t>NULLs FIRST, NULLs LAST</a:t>
            </a:r>
          </a:p>
          <a:p>
            <a:pPr marL="1085850" lvl="2"/>
            <a:r>
              <a:rPr lang="en-US" sz="4000" dirty="0"/>
              <a:t>OVER(ORDER BY Coluna1 NULLs FIRST)</a:t>
            </a:r>
          </a:p>
          <a:p>
            <a:pPr marL="685800" lvl="1"/>
            <a:r>
              <a:rPr lang="en-US" sz="4000" dirty="0"/>
              <a:t>Interval (Year, Month, Day, Hour, Minute, Second)</a:t>
            </a:r>
          </a:p>
          <a:p>
            <a:pPr marL="685800" lvl="1"/>
            <a:r>
              <a:rPr lang="en-US" sz="4000" dirty="0"/>
              <a:t>Window </a:t>
            </a:r>
            <a:r>
              <a:rPr lang="en-US" sz="4000" dirty="0" smtClean="0"/>
              <a:t>Clause</a:t>
            </a:r>
          </a:p>
          <a:p>
            <a:pPr marL="400050" lvl="1" indent="0">
              <a:buNone/>
            </a:pPr>
            <a:endParaRPr lang="en-US" sz="3200" dirty="0" smtClean="0"/>
          </a:p>
          <a:p>
            <a:pPr marL="400050" lvl="1" indent="0" algn="r">
              <a:buNone/>
            </a:pPr>
            <a:endParaRPr lang="en-US" sz="2200" dirty="0" smtClean="0"/>
          </a:p>
          <a:p>
            <a:pPr marL="685800" lvl="1"/>
            <a:endParaRPr lang="en-US" dirty="0" smtClean="0"/>
          </a:p>
          <a:p>
            <a:pPr marL="400050" lvl="1" indent="0" algn="r">
              <a:buNone/>
            </a:pPr>
            <a:endParaRPr lang="en-US" sz="2200" dirty="0" smtClean="0"/>
          </a:p>
          <a:p>
            <a:pPr marL="400050" lvl="1" indent="0">
              <a:buNone/>
            </a:pPr>
            <a:endParaRPr lang="en-US" sz="2200" dirty="0" smtClean="0"/>
          </a:p>
          <a:p>
            <a:pPr marL="400050" lvl="1" indent="0" algn="r">
              <a:buNone/>
            </a:pPr>
            <a:r>
              <a:rPr lang="en-US" sz="2200" dirty="0" smtClean="0"/>
              <a:t>* Non standard syntax</a:t>
            </a:r>
          </a:p>
          <a:p>
            <a:endParaRPr lang="pt-BR" dirty="0"/>
          </a:p>
        </p:txBody>
      </p:sp>
      <p:sp>
        <p:nvSpPr>
          <p:cNvPr id="5" name="AutoShape 41"/>
          <p:cNvSpPr>
            <a:spLocks noChangeArrowheads="1"/>
          </p:cNvSpPr>
          <p:nvPr/>
        </p:nvSpPr>
        <p:spPr bwMode="auto">
          <a:xfrm>
            <a:off x="926101" y="4941168"/>
            <a:ext cx="6552728" cy="803419"/>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en-US" dirty="0">
                <a:solidFill>
                  <a:schemeClr val="accent2">
                    <a:lumMod val="50000"/>
                  </a:schemeClr>
                </a:solidFill>
              </a:rPr>
              <a:t>SELECT LAG(Col1) OVER </a:t>
            </a:r>
            <a:r>
              <a:rPr lang="en-US" b="1" dirty="0" err="1" smtClean="0">
                <a:solidFill>
                  <a:srgbClr val="FF0000"/>
                </a:solidFill>
              </a:rPr>
              <a:t>MyWin</a:t>
            </a:r>
            <a:r>
              <a:rPr lang="en-US" b="1" dirty="0" smtClean="0">
                <a:solidFill>
                  <a:srgbClr val="FF0000"/>
                </a:solidFill>
              </a:rPr>
              <a:t> </a:t>
            </a:r>
            <a:r>
              <a:rPr lang="en-US" dirty="0" smtClean="0">
                <a:solidFill>
                  <a:schemeClr val="accent2">
                    <a:lumMod val="50000"/>
                  </a:schemeClr>
                </a:solidFill>
              </a:rPr>
              <a:t>AS </a:t>
            </a:r>
            <a:r>
              <a:rPr lang="en-US" dirty="0">
                <a:solidFill>
                  <a:schemeClr val="accent2">
                    <a:lumMod val="50000"/>
                  </a:schemeClr>
                </a:solidFill>
              </a:rPr>
              <a:t>Col1 FROM </a:t>
            </a:r>
            <a:r>
              <a:rPr lang="en-US" dirty="0" smtClean="0">
                <a:solidFill>
                  <a:schemeClr val="accent2">
                    <a:lumMod val="50000"/>
                  </a:schemeClr>
                </a:solidFill>
              </a:rPr>
              <a:t>Tab1</a:t>
            </a:r>
          </a:p>
          <a:p>
            <a:r>
              <a:rPr lang="en-US" b="1" dirty="0" smtClean="0">
                <a:solidFill>
                  <a:srgbClr val="FF0000"/>
                </a:solidFill>
              </a:rPr>
              <a:t>WINDOW </a:t>
            </a:r>
            <a:r>
              <a:rPr lang="en-US" b="1" dirty="0" err="1" smtClean="0">
                <a:solidFill>
                  <a:srgbClr val="FF0000"/>
                </a:solidFill>
              </a:rPr>
              <a:t>MyWin</a:t>
            </a:r>
            <a:r>
              <a:rPr lang="en-US" dirty="0" err="1" smtClean="0">
                <a:solidFill>
                  <a:schemeClr val="accent2">
                    <a:lumMod val="50000"/>
                  </a:schemeClr>
                </a:solidFill>
              </a:rPr>
              <a:t>AS</a:t>
            </a:r>
            <a:r>
              <a:rPr lang="en-US" dirty="0" smtClean="0">
                <a:solidFill>
                  <a:schemeClr val="accent2">
                    <a:lumMod val="50000"/>
                  </a:schemeClr>
                </a:solidFill>
              </a:rPr>
              <a:t> </a:t>
            </a:r>
            <a:r>
              <a:rPr lang="en-US" dirty="0">
                <a:solidFill>
                  <a:schemeClr val="accent2">
                    <a:lumMod val="50000"/>
                  </a:schemeClr>
                </a:solidFill>
              </a:rPr>
              <a:t>(ORDER BY </a:t>
            </a:r>
            <a:r>
              <a:rPr lang="en-US" dirty="0" smtClean="0">
                <a:solidFill>
                  <a:schemeClr val="accent2">
                    <a:lumMod val="50000"/>
                  </a:schemeClr>
                </a:solidFill>
              </a:rPr>
              <a:t>Col1 </a:t>
            </a:r>
            <a:r>
              <a:rPr lang="en-US" dirty="0">
                <a:solidFill>
                  <a:schemeClr val="accent2">
                    <a:lumMod val="50000"/>
                  </a:schemeClr>
                </a:solidFill>
              </a:rPr>
              <a:t>ROWS 2 PRECEDING)</a:t>
            </a:r>
          </a:p>
        </p:txBody>
      </p:sp>
    </p:spTree>
    <p:extLst>
      <p:ext uri="{BB962C8B-B14F-4D97-AF65-F5344CB8AC3E}">
        <p14:creationId xmlns:p14="http://schemas.microsoft.com/office/powerpoint/2010/main" val="66045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Recursos</a:t>
            </a:r>
            <a:endParaRPr lang="pt-BR" dirty="0"/>
          </a:p>
        </p:txBody>
      </p:sp>
      <p:sp>
        <p:nvSpPr>
          <p:cNvPr id="3" name="Espaço Reservado para Texto 2"/>
          <p:cNvSpPr>
            <a:spLocks noGrp="1"/>
          </p:cNvSpPr>
          <p:nvPr>
            <p:ph type="body" sz="quarter" idx="10"/>
          </p:nvPr>
        </p:nvSpPr>
        <p:spPr>
          <a:xfrm>
            <a:off x="323528" y="1068710"/>
            <a:ext cx="8358187" cy="5384626"/>
          </a:xfrm>
        </p:spPr>
        <p:txBody>
          <a:bodyPr>
            <a:normAutofit/>
          </a:bodyPr>
          <a:lstStyle/>
          <a:p>
            <a:r>
              <a:rPr lang="en-US" dirty="0" err="1" smtClean="0"/>
              <a:t>Artigos</a:t>
            </a:r>
            <a:r>
              <a:rPr lang="en-US" dirty="0" smtClean="0"/>
              <a:t> no Simple-talk:</a:t>
            </a:r>
            <a:endParaRPr lang="en-US" dirty="0"/>
          </a:p>
          <a:p>
            <a:pPr lvl="1"/>
            <a:r>
              <a:rPr lang="pt-BR" dirty="0">
                <a:hlinkClick r:id="rId2"/>
              </a:rPr>
              <a:t>http://</a:t>
            </a:r>
            <a:r>
              <a:rPr lang="pt-BR" dirty="0" smtClean="0">
                <a:hlinkClick r:id="rId2"/>
              </a:rPr>
              <a:t>tinyurl.com/SQLBits1</a:t>
            </a:r>
            <a:endParaRPr lang="pt-BR" dirty="0" smtClean="0"/>
          </a:p>
          <a:p>
            <a:pPr lvl="1"/>
            <a:r>
              <a:rPr lang="pt-BR" dirty="0">
                <a:hlinkClick r:id="rId3"/>
              </a:rPr>
              <a:t>http://</a:t>
            </a:r>
            <a:r>
              <a:rPr lang="pt-BR" dirty="0" smtClean="0">
                <a:hlinkClick r:id="rId3"/>
              </a:rPr>
              <a:t>tinyurl.com/SQLBits2</a:t>
            </a:r>
            <a:endParaRPr lang="pt-BR" dirty="0"/>
          </a:p>
          <a:p>
            <a:pPr lvl="1"/>
            <a:r>
              <a:rPr lang="pt-BR" dirty="0">
                <a:hlinkClick r:id="rId4"/>
              </a:rPr>
              <a:t>http://</a:t>
            </a:r>
            <a:r>
              <a:rPr lang="pt-BR" dirty="0" smtClean="0">
                <a:hlinkClick r:id="rId4"/>
              </a:rPr>
              <a:t>tinyurl.com/SQLBits3</a:t>
            </a:r>
            <a:endParaRPr lang="pt-BR" dirty="0"/>
          </a:p>
          <a:p>
            <a:r>
              <a:rPr lang="en-US" dirty="0" err="1" smtClean="0"/>
              <a:t>Livro</a:t>
            </a:r>
            <a:r>
              <a:rPr lang="en-US" dirty="0" smtClean="0"/>
              <a:t> do Itzik </a:t>
            </a:r>
            <a:r>
              <a:rPr lang="en-US" dirty="0"/>
              <a:t>Ben-Gan </a:t>
            </a:r>
            <a:r>
              <a:rPr lang="en-US" dirty="0" smtClean="0"/>
              <a:t>(</a:t>
            </a:r>
            <a:r>
              <a:rPr lang="en-US" dirty="0" smtClean="0"/>
              <a:t>pre-order, May </a:t>
            </a:r>
            <a:r>
              <a:rPr lang="en-US" dirty="0"/>
              <a:t>2, 2012)</a:t>
            </a:r>
          </a:p>
          <a:p>
            <a:pPr lvl="1"/>
            <a:r>
              <a:rPr lang="pt-BR" dirty="0" smtClean="0">
                <a:hlinkClick r:id="rId5"/>
              </a:rPr>
              <a:t>http</a:t>
            </a:r>
            <a:r>
              <a:rPr lang="pt-BR" dirty="0">
                <a:hlinkClick r:id="rId5"/>
              </a:rPr>
              <a:t>://</a:t>
            </a:r>
            <a:r>
              <a:rPr lang="pt-BR" dirty="0" smtClean="0">
                <a:hlinkClick r:id="rId5"/>
              </a:rPr>
              <a:t>tinyurl.com/SQLBits4</a:t>
            </a:r>
            <a:endParaRPr lang="en-US" dirty="0" smtClean="0"/>
          </a:p>
          <a:p>
            <a:r>
              <a:rPr lang="pt-BR" dirty="0" err="1"/>
              <a:t>Jeremiah</a:t>
            </a:r>
            <a:r>
              <a:rPr lang="pt-BR" dirty="0"/>
              <a:t> </a:t>
            </a:r>
            <a:r>
              <a:rPr lang="pt-BR" dirty="0" err="1" smtClean="0"/>
              <a:t>Peschka</a:t>
            </a:r>
            <a:r>
              <a:rPr lang="pt-BR" dirty="0" smtClean="0"/>
              <a:t> </a:t>
            </a:r>
            <a:r>
              <a:rPr lang="en-US" dirty="0" smtClean="0"/>
              <a:t>YouTube video - Leaving the window open</a:t>
            </a:r>
          </a:p>
          <a:p>
            <a:pPr lvl="1"/>
            <a:r>
              <a:rPr lang="pt-BR" b="1" dirty="0">
                <a:hlinkClick r:id="rId6"/>
              </a:rPr>
              <a:t>http://</a:t>
            </a:r>
            <a:r>
              <a:rPr lang="pt-BR" b="1" dirty="0" smtClean="0">
                <a:hlinkClick r:id="rId6"/>
              </a:rPr>
              <a:t>tinyurl.com/SQLBits5</a:t>
            </a:r>
            <a:endParaRPr lang="pt-BR" b="1" dirty="0" smtClean="0"/>
          </a:p>
          <a:p>
            <a:endParaRPr lang="en-US" dirty="0" smtClean="0"/>
          </a:p>
        </p:txBody>
      </p:sp>
    </p:spTree>
    <p:extLst>
      <p:ext uri="{BB962C8B-B14F-4D97-AF65-F5344CB8AC3E}">
        <p14:creationId xmlns:p14="http://schemas.microsoft.com/office/powerpoint/2010/main" val="3074191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Cursores</a:t>
            </a:r>
            <a:endParaRPr lang="pt-BR" dirty="0"/>
          </a:p>
        </p:txBody>
      </p:sp>
      <p:sp>
        <p:nvSpPr>
          <p:cNvPr id="5" name="Espaço Reservado para Texto 4"/>
          <p:cNvSpPr>
            <a:spLocks noGrp="1"/>
          </p:cNvSpPr>
          <p:nvPr>
            <p:ph type="body" sz="quarter" idx="10"/>
          </p:nvPr>
        </p:nvSpPr>
        <p:spPr/>
        <p:txBody>
          <a:bodyPr>
            <a:normAutofit fontScale="92500" lnSpcReduction="20000"/>
          </a:bodyPr>
          <a:lstStyle/>
          <a:p>
            <a:r>
              <a:rPr lang="pt-BR" dirty="0" smtClean="0"/>
              <a:t>O que é um cursor?</a:t>
            </a:r>
          </a:p>
          <a:p>
            <a:pPr lvl="1"/>
            <a:r>
              <a:rPr lang="pt-BR" dirty="0" smtClean="0"/>
              <a:t>Conjunto de registros nomeado na qual a posição corrente é mantida enquanto nos movimentamos pelos registros.</a:t>
            </a:r>
          </a:p>
          <a:p>
            <a:pPr lvl="1"/>
            <a:r>
              <a:rPr lang="pt-BR" dirty="0" smtClean="0"/>
              <a:t>Uma tabela temporária que salva o resultado de uma consulta e possui um nome. O cursor está disponível para leitura, movimentação e outros usos, até que seja fechado. </a:t>
            </a:r>
          </a:p>
          <a:p>
            <a:r>
              <a:rPr lang="pt-BR" dirty="0" smtClean="0"/>
              <a:t>Problemas relativos a cursores</a:t>
            </a:r>
          </a:p>
          <a:p>
            <a:pPr lvl="1"/>
            <a:r>
              <a:rPr lang="pt-BR" dirty="0" smtClean="0"/>
              <a:t>Sai de um modelo relacional baseado em conjuntos (</a:t>
            </a:r>
            <a:r>
              <a:rPr lang="pt-BR" i="1" dirty="0" smtClean="0"/>
              <a:t>set </a:t>
            </a:r>
            <a:r>
              <a:rPr lang="pt-BR" i="1" dirty="0" err="1" smtClean="0"/>
              <a:t>based</a:t>
            </a:r>
            <a:r>
              <a:rPr lang="pt-BR" dirty="0" smtClean="0"/>
              <a:t>), aplicando lógica </a:t>
            </a:r>
            <a:r>
              <a:rPr lang="pt-BR" dirty="0" err="1" smtClean="0"/>
              <a:t>procedural</a:t>
            </a:r>
            <a:r>
              <a:rPr lang="pt-BR" dirty="0" smtClean="0"/>
              <a:t>.</a:t>
            </a:r>
          </a:p>
          <a:p>
            <a:pPr lvl="2"/>
            <a:r>
              <a:rPr lang="pt-BR" dirty="0" smtClean="0"/>
              <a:t>Manipulação </a:t>
            </a:r>
            <a:r>
              <a:rPr lang="pt-BR" dirty="0" err="1" smtClean="0"/>
              <a:t>linha-a-linha</a:t>
            </a:r>
            <a:r>
              <a:rPr lang="pt-BR" dirty="0" smtClean="0"/>
              <a:t> tem overhead </a:t>
            </a:r>
          </a:p>
          <a:p>
            <a:pPr lvl="2"/>
            <a:r>
              <a:rPr lang="pt-BR" dirty="0" smtClean="0"/>
              <a:t>Evita otimização do acesso a dados pelo </a:t>
            </a:r>
            <a:r>
              <a:rPr lang="pt-BR" dirty="0" err="1" smtClean="0"/>
              <a:t>otimizador</a:t>
            </a:r>
            <a:endParaRPr lang="pt-BR" dirty="0" smtClean="0"/>
          </a:p>
          <a:p>
            <a:pPr lvl="2"/>
            <a:r>
              <a:rPr lang="pt-BR" dirty="0" smtClean="0"/>
              <a:t>Tipicamente mais lentos que soluções </a:t>
            </a:r>
            <a:r>
              <a:rPr lang="pt-BR" i="1" dirty="0" err="1" smtClean="0"/>
              <a:t>set-based</a:t>
            </a:r>
            <a:r>
              <a:rPr lang="pt-BR" dirty="0" smtClean="0"/>
              <a:t> (embora haja cenários nos quais isto se inverte)</a:t>
            </a:r>
          </a:p>
          <a:p>
            <a:endParaRPr lang="pt-BR" dirty="0"/>
          </a:p>
        </p:txBody>
      </p:sp>
    </p:spTree>
    <p:extLst>
      <p:ext uri="{BB962C8B-B14F-4D97-AF65-F5344CB8AC3E}">
        <p14:creationId xmlns:p14="http://schemas.microsoft.com/office/powerpoint/2010/main" val="3664356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Evolução do programador</a:t>
            </a:r>
            <a:endParaRPr lang="pt-BR" dirty="0"/>
          </a:p>
        </p:txBody>
      </p:sp>
      <p:sp>
        <p:nvSpPr>
          <p:cNvPr id="3" name="Espaço Reservado para Texto 2"/>
          <p:cNvSpPr>
            <a:spLocks noGrp="1"/>
          </p:cNvSpPr>
          <p:nvPr>
            <p:ph type="body" sz="quarter" idx="10"/>
          </p:nvPr>
        </p:nvSpPr>
        <p:spPr/>
        <p:txBody>
          <a:bodyPr>
            <a:normAutofit fontScale="92500" lnSpcReduction="10000"/>
          </a:bodyPr>
          <a:lstStyle/>
          <a:p>
            <a:r>
              <a:rPr lang="pt-BR" dirty="0" smtClean="0"/>
              <a:t>Evolução do programador T-SQL</a:t>
            </a:r>
          </a:p>
          <a:p>
            <a:pPr lvl="1"/>
            <a:r>
              <a:rPr lang="pt-BR" dirty="0" err="1" smtClean="0"/>
              <a:t>Procedural</a:t>
            </a:r>
            <a:r>
              <a:rPr lang="pt-BR" dirty="0" smtClean="0"/>
              <a:t>: quando os programadores começam a trabalhar com o SQL Server, trazendo experiência de alguma linguagem de programação.</a:t>
            </a:r>
          </a:p>
          <a:p>
            <a:pPr lvl="1"/>
            <a:r>
              <a:rPr lang="pt-BR" dirty="0" smtClean="0"/>
              <a:t>Ficando lúcido: a pessoa entende um pouco mais de programação orientada a conjuntos. Acreditam que tabelas temporárias, cursores e execução dinâmica são o mal da humanidade. </a:t>
            </a:r>
            <a:r>
              <a:rPr lang="pt-BR" dirty="0" smtClean="0">
                <a:sym typeface="Wingdings" pitchFamily="2" charset="2"/>
              </a:rPr>
              <a:t></a:t>
            </a:r>
          </a:p>
          <a:p>
            <a:pPr lvl="1"/>
            <a:r>
              <a:rPr lang="pt-BR" dirty="0" smtClean="0">
                <a:sym typeface="Wingdings" pitchFamily="2" charset="2"/>
              </a:rPr>
              <a:t>Maturidade: já possui um conhecimento dos detalhes da arquitetura em que trabalha. Avalia prós e contras de cada abordagem, dando preferência a operações de conjuntos, porém sabendo reconhecer quando cursores, tabelas temporárias e execução dinâmicas são importantes.</a:t>
            </a:r>
          </a:p>
          <a:p>
            <a:endParaRPr lang="pt-BR" dirty="0"/>
          </a:p>
        </p:txBody>
      </p:sp>
    </p:spTree>
    <p:extLst>
      <p:ext uri="{BB962C8B-B14F-4D97-AF65-F5344CB8AC3E}">
        <p14:creationId xmlns:p14="http://schemas.microsoft.com/office/powerpoint/2010/main" val="1031275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Utilização básica de cursores</a:t>
            </a:r>
            <a:endParaRPr lang="pt-BR" dirty="0"/>
          </a:p>
        </p:txBody>
      </p:sp>
      <p:sp>
        <p:nvSpPr>
          <p:cNvPr id="3" name="Espaço Reservado para Texto 2"/>
          <p:cNvSpPr>
            <a:spLocks noGrp="1"/>
          </p:cNvSpPr>
          <p:nvPr>
            <p:ph type="body" sz="quarter" idx="10"/>
          </p:nvPr>
        </p:nvSpPr>
        <p:spPr/>
        <p:txBody>
          <a:bodyPr>
            <a:normAutofit lnSpcReduction="10000"/>
          </a:bodyPr>
          <a:lstStyle/>
          <a:p>
            <a:r>
              <a:rPr lang="pt-BR" dirty="0" smtClean="0"/>
              <a:t>Declara o cursor</a:t>
            </a:r>
          </a:p>
          <a:p>
            <a:r>
              <a:rPr lang="pt-BR" dirty="0" smtClean="0">
                <a:sym typeface="Wingdings" pitchFamily="2" charset="2"/>
              </a:rPr>
              <a:t>Abre o cursor para uso</a:t>
            </a:r>
          </a:p>
          <a:p>
            <a:r>
              <a:rPr lang="pt-BR" dirty="0" smtClean="0">
                <a:sym typeface="Wingdings" pitchFamily="2" charset="2"/>
              </a:rPr>
              <a:t>Varre o cursor usando a instrução FETCH</a:t>
            </a:r>
          </a:p>
          <a:p>
            <a:r>
              <a:rPr lang="pt-BR" dirty="0" smtClean="0">
                <a:sym typeface="Wingdings" pitchFamily="2" charset="2"/>
              </a:rPr>
              <a:t>Atualiza ou apaga a linha na tabela usando a posição atual do ponteiro (opcional e pouco usado)</a:t>
            </a:r>
          </a:p>
          <a:p>
            <a:r>
              <a:rPr lang="pt-BR" dirty="0" smtClean="0">
                <a:sym typeface="Wingdings" pitchFamily="2" charset="2"/>
              </a:rPr>
              <a:t>Fecha o cursor</a:t>
            </a:r>
          </a:p>
          <a:p>
            <a:r>
              <a:rPr lang="pt-BR" dirty="0" smtClean="0">
                <a:sym typeface="Wingdings" pitchFamily="2" charset="2"/>
              </a:rPr>
              <a:t>Libera (</a:t>
            </a:r>
            <a:r>
              <a:rPr lang="pt-BR" dirty="0" err="1" smtClean="0">
                <a:sym typeface="Wingdings" pitchFamily="2" charset="2"/>
              </a:rPr>
              <a:t>deallocate</a:t>
            </a:r>
            <a:r>
              <a:rPr lang="pt-BR" dirty="0" smtClean="0">
                <a:sym typeface="Wingdings" pitchFamily="2" charset="2"/>
              </a:rPr>
              <a:t>) o cursor para remover a sua referência</a:t>
            </a:r>
          </a:p>
          <a:p>
            <a:endParaRPr lang="pt-BR" dirty="0"/>
          </a:p>
        </p:txBody>
      </p:sp>
    </p:spTree>
    <p:extLst>
      <p:ext uri="{BB962C8B-B14F-4D97-AF65-F5344CB8AC3E}">
        <p14:creationId xmlns:p14="http://schemas.microsoft.com/office/powerpoint/2010/main" val="1519694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Utilização básica de cursores</a:t>
            </a:r>
            <a:endParaRPr lang="pt-BR" dirty="0"/>
          </a:p>
        </p:txBody>
      </p:sp>
      <p:sp>
        <p:nvSpPr>
          <p:cNvPr id="3" name="Espaço Reservado para Texto 2"/>
          <p:cNvSpPr>
            <a:spLocks noGrp="1"/>
          </p:cNvSpPr>
          <p:nvPr>
            <p:ph type="body" sz="quarter" idx="10"/>
          </p:nvPr>
        </p:nvSpPr>
        <p:spPr>
          <a:xfrm>
            <a:off x="177676" y="1428750"/>
            <a:ext cx="8786812" cy="4808562"/>
          </a:xfrm>
        </p:spPr>
        <p:txBody>
          <a:bodyPr>
            <a:normAutofit fontScale="77500" lnSpcReduction="20000"/>
          </a:bodyPr>
          <a:lstStyle/>
          <a:p>
            <a:pPr marL="0" indent="0">
              <a:buNone/>
            </a:pPr>
            <a:r>
              <a:rPr lang="pt-BR" dirty="0"/>
              <a:t>DECLARE variavel_cursor CURSOR </a:t>
            </a:r>
            <a:r>
              <a:rPr lang="en-US" dirty="0" smtClean="0"/>
              <a:t>FOR </a:t>
            </a:r>
            <a:r>
              <a:rPr lang="en-US" dirty="0"/>
              <a:t>	</a:t>
            </a:r>
            <a:r>
              <a:rPr lang="en-US" dirty="0" smtClean="0"/>
              <a:t>SELECT </a:t>
            </a:r>
            <a:r>
              <a:rPr lang="en-US" dirty="0"/>
              <a:t>coluna1, coluna2 FROM ...</a:t>
            </a:r>
          </a:p>
          <a:p>
            <a:pPr marL="0" indent="0">
              <a:buNone/>
            </a:pPr>
            <a:r>
              <a:rPr lang="pt-BR" dirty="0"/>
              <a:t>DECLARE @variavel1, @variavel2</a:t>
            </a:r>
          </a:p>
          <a:p>
            <a:pPr marL="0" indent="0">
              <a:buNone/>
            </a:pPr>
            <a:r>
              <a:rPr lang="pt-BR" dirty="0"/>
              <a:t>OPEN variavel_cursor</a:t>
            </a:r>
          </a:p>
          <a:p>
            <a:pPr marL="0" indent="0">
              <a:buNone/>
            </a:pPr>
            <a:r>
              <a:rPr lang="pt-BR" dirty="0"/>
              <a:t>FETCH NEXT FROM variavel_cursor </a:t>
            </a:r>
            <a:r>
              <a:rPr lang="pt-BR" dirty="0" smtClean="0"/>
              <a:t>INTO </a:t>
            </a:r>
            <a:r>
              <a:rPr lang="pt-BR" dirty="0"/>
              <a:t>@variavel1, @variavel2</a:t>
            </a:r>
          </a:p>
          <a:p>
            <a:pPr marL="0" indent="0">
              <a:buNone/>
            </a:pPr>
            <a:r>
              <a:rPr lang="pt-BR" dirty="0"/>
              <a:t>WHILE @@FETCH_STATUS &lt;&gt; 0</a:t>
            </a:r>
          </a:p>
          <a:p>
            <a:pPr marL="0" indent="0">
              <a:buNone/>
            </a:pPr>
            <a:r>
              <a:rPr lang="pt-BR" dirty="0" smtClean="0"/>
              <a:t>BEGIN</a:t>
            </a:r>
          </a:p>
          <a:p>
            <a:pPr marL="0" indent="0">
              <a:buNone/>
            </a:pPr>
            <a:r>
              <a:rPr lang="pt-BR" dirty="0"/>
              <a:t>	-- </a:t>
            </a:r>
            <a:r>
              <a:rPr lang="pt-BR" dirty="0" smtClean="0"/>
              <a:t>Usa </a:t>
            </a:r>
            <a:r>
              <a:rPr lang="pt-BR" dirty="0"/>
              <a:t>@variavel1, @variavel2 em </a:t>
            </a:r>
            <a:r>
              <a:rPr lang="pt-BR" dirty="0" smtClean="0"/>
              <a:t>comandos</a:t>
            </a:r>
          </a:p>
          <a:p>
            <a:pPr marL="0" indent="0">
              <a:buNone/>
            </a:pPr>
            <a:r>
              <a:rPr lang="pt-BR" dirty="0"/>
              <a:t>	FETCH NEXT FROM variavel_cursor </a:t>
            </a:r>
            <a:r>
              <a:rPr lang="pt-BR" dirty="0" smtClean="0"/>
              <a:t>INTO </a:t>
            </a:r>
            <a:r>
              <a:rPr lang="pt-BR" dirty="0"/>
              <a:t>@variavel1, @variavel2</a:t>
            </a:r>
          </a:p>
          <a:p>
            <a:pPr marL="0" indent="0">
              <a:buNone/>
            </a:pPr>
            <a:r>
              <a:rPr lang="pt-BR" dirty="0"/>
              <a:t>END</a:t>
            </a:r>
          </a:p>
          <a:p>
            <a:pPr marL="0" indent="0">
              <a:buNone/>
            </a:pPr>
            <a:r>
              <a:rPr lang="pt-BR" dirty="0"/>
              <a:t>CLOSE variavel_cursor</a:t>
            </a:r>
          </a:p>
          <a:p>
            <a:pPr marL="0" indent="0">
              <a:buNone/>
            </a:pPr>
            <a:r>
              <a:rPr lang="pt-BR" dirty="0"/>
              <a:t>DEALLOCATE variavel_cursor</a:t>
            </a:r>
          </a:p>
          <a:p>
            <a:pPr marL="0" indent="0">
              <a:buNone/>
            </a:pPr>
            <a:endParaRPr lang="pt-BR" dirty="0" smtClean="0"/>
          </a:p>
          <a:p>
            <a:pPr marL="0" indent="0">
              <a:buNone/>
            </a:pPr>
            <a:endParaRPr lang="pt-BR" dirty="0"/>
          </a:p>
        </p:txBody>
      </p:sp>
    </p:spTree>
    <p:extLst>
      <p:ext uri="{BB962C8B-B14F-4D97-AF65-F5344CB8AC3E}">
        <p14:creationId xmlns:p14="http://schemas.microsoft.com/office/powerpoint/2010/main" val="291302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Cursores T-SQL</a:t>
            </a:r>
            <a:endParaRPr lang="pt-BR" dirty="0"/>
          </a:p>
        </p:txBody>
      </p:sp>
      <p:sp>
        <p:nvSpPr>
          <p:cNvPr id="3" name="Espaço Reservado para Texto 2"/>
          <p:cNvSpPr>
            <a:spLocks noGrp="1"/>
          </p:cNvSpPr>
          <p:nvPr>
            <p:ph type="body" sz="quarter" idx="10"/>
          </p:nvPr>
        </p:nvSpPr>
        <p:spPr/>
        <p:txBody>
          <a:bodyPr>
            <a:normAutofit fontScale="92500" lnSpcReduction="20000"/>
          </a:bodyPr>
          <a:lstStyle/>
          <a:p>
            <a:r>
              <a:rPr lang="pt-BR" dirty="0" smtClean="0"/>
              <a:t>Cursor STATIC</a:t>
            </a:r>
          </a:p>
          <a:p>
            <a:pPr lvl="1"/>
            <a:r>
              <a:rPr lang="pt-BR" dirty="0" smtClean="0"/>
              <a:t>Uma foto dos dados é armazenada na </a:t>
            </a:r>
            <a:r>
              <a:rPr lang="pt-BR" dirty="0" err="1" smtClean="0"/>
              <a:t>tempdb</a:t>
            </a:r>
            <a:r>
              <a:rPr lang="pt-BR" dirty="0" smtClean="0"/>
              <a:t>.</a:t>
            </a:r>
          </a:p>
          <a:p>
            <a:pPr lvl="1"/>
            <a:r>
              <a:rPr lang="pt-BR" dirty="0" err="1" smtClean="0"/>
              <a:t>Scrollable</a:t>
            </a:r>
            <a:r>
              <a:rPr lang="pt-BR" dirty="0" smtClean="0"/>
              <a:t> por padrão (diferente do INSENSITIVE)</a:t>
            </a:r>
          </a:p>
          <a:p>
            <a:pPr lvl="1"/>
            <a:r>
              <a:rPr lang="pt-BR" dirty="0" smtClean="0"/>
              <a:t>Consulta com agregação pode causar materialização do cursor, convertendo-o para estático.</a:t>
            </a:r>
          </a:p>
          <a:p>
            <a:pPr lvl="1"/>
            <a:r>
              <a:rPr lang="pt-BR" dirty="0" smtClean="0"/>
              <a:t>Não vê alterações nos registros originais</a:t>
            </a:r>
          </a:p>
          <a:p>
            <a:r>
              <a:rPr lang="pt-BR" dirty="0" smtClean="0"/>
              <a:t>Cursor KEYSET</a:t>
            </a:r>
          </a:p>
          <a:p>
            <a:pPr lvl="1"/>
            <a:r>
              <a:rPr lang="pt-BR" dirty="0" smtClean="0"/>
              <a:t>Cria listagem de chaves (índice único) na </a:t>
            </a:r>
            <a:r>
              <a:rPr lang="pt-BR" dirty="0" err="1" smtClean="0"/>
              <a:t>tempdb</a:t>
            </a:r>
            <a:r>
              <a:rPr lang="pt-BR" dirty="0" smtClean="0"/>
              <a:t> para registros que atendem a consulta.</a:t>
            </a:r>
          </a:p>
          <a:p>
            <a:pPr lvl="1"/>
            <a:r>
              <a:rPr lang="pt-BR" dirty="0" smtClean="0"/>
              <a:t>Alterações dos registros originais são percebidas</a:t>
            </a:r>
          </a:p>
          <a:p>
            <a:pPr lvl="1"/>
            <a:r>
              <a:rPr lang="pt-BR" dirty="0" smtClean="0"/>
              <a:t>Se linha for excluída: retorna NULL ou default e @@FETCH_STATUS = -2</a:t>
            </a:r>
          </a:p>
          <a:p>
            <a:endParaRPr lang="pt-BR" dirty="0"/>
          </a:p>
        </p:txBody>
      </p:sp>
    </p:spTree>
    <p:extLst>
      <p:ext uri="{BB962C8B-B14F-4D97-AF65-F5344CB8AC3E}">
        <p14:creationId xmlns:p14="http://schemas.microsoft.com/office/powerpoint/2010/main" val="1721936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Cursores T-SQL</a:t>
            </a:r>
            <a:endParaRPr lang="pt-BR" dirty="0"/>
          </a:p>
        </p:txBody>
      </p:sp>
      <p:sp>
        <p:nvSpPr>
          <p:cNvPr id="3" name="Espaço Reservado para Texto 2"/>
          <p:cNvSpPr>
            <a:spLocks noGrp="1"/>
          </p:cNvSpPr>
          <p:nvPr>
            <p:ph type="body" sz="quarter" idx="10"/>
          </p:nvPr>
        </p:nvSpPr>
        <p:spPr/>
        <p:txBody>
          <a:bodyPr/>
          <a:lstStyle/>
          <a:p>
            <a:r>
              <a:rPr lang="pt-BR" dirty="0" smtClean="0"/>
              <a:t>Cursor DYNAMIC</a:t>
            </a:r>
          </a:p>
          <a:p>
            <a:pPr lvl="1"/>
            <a:r>
              <a:rPr lang="pt-BR" dirty="0" smtClean="0"/>
              <a:t>Considere um SELECT para cada FETCH</a:t>
            </a:r>
          </a:p>
          <a:p>
            <a:pPr lvl="1"/>
            <a:r>
              <a:rPr lang="pt-BR" dirty="0" smtClean="0"/>
              <a:t>Podem aparecer/sumir registros</a:t>
            </a:r>
          </a:p>
          <a:p>
            <a:pPr lvl="1"/>
            <a:r>
              <a:rPr lang="pt-BR" dirty="0" smtClean="0"/>
              <a:t>FETCH ABSOLUTE não pode ser utilizado (RELATIVE sim)</a:t>
            </a:r>
          </a:p>
          <a:p>
            <a:pPr lvl="1"/>
            <a:r>
              <a:rPr lang="pt-BR" dirty="0" smtClean="0"/>
              <a:t>Se usar ORDER BY, índice deve existir.</a:t>
            </a:r>
          </a:p>
          <a:p>
            <a:r>
              <a:rPr lang="pt-BR" dirty="0" smtClean="0"/>
              <a:t>Cursor FORWARD-ONLY</a:t>
            </a:r>
          </a:p>
          <a:p>
            <a:pPr lvl="1"/>
            <a:r>
              <a:rPr lang="pt-BR" dirty="0" smtClean="0"/>
              <a:t>Cursores dinâmicos ou </a:t>
            </a:r>
            <a:r>
              <a:rPr lang="pt-BR" dirty="0" err="1" smtClean="0"/>
              <a:t>keyset</a:t>
            </a:r>
            <a:r>
              <a:rPr lang="pt-BR" dirty="0" smtClean="0"/>
              <a:t> que aceitam somente FETCH NEXT.</a:t>
            </a:r>
          </a:p>
          <a:p>
            <a:pPr lvl="1"/>
            <a:r>
              <a:rPr lang="pt-BR" dirty="0" err="1" smtClean="0"/>
              <a:t>Forward-only</a:t>
            </a:r>
            <a:r>
              <a:rPr lang="pt-BR" dirty="0" smtClean="0"/>
              <a:t>/</a:t>
            </a:r>
            <a:r>
              <a:rPr lang="pt-BR" dirty="0" err="1" smtClean="0"/>
              <a:t>read-only</a:t>
            </a:r>
            <a:r>
              <a:rPr lang="pt-BR" dirty="0" smtClean="0"/>
              <a:t>: </a:t>
            </a:r>
            <a:r>
              <a:rPr lang="pt-BR" dirty="0" err="1" smtClean="0"/>
              <a:t>fast</a:t>
            </a:r>
            <a:r>
              <a:rPr lang="pt-BR" dirty="0" smtClean="0"/>
              <a:t> </a:t>
            </a:r>
            <a:r>
              <a:rPr lang="pt-BR" dirty="0" err="1" smtClean="0"/>
              <a:t>forward</a:t>
            </a:r>
            <a:r>
              <a:rPr lang="pt-BR" dirty="0" smtClean="0"/>
              <a:t> cursor</a:t>
            </a:r>
          </a:p>
          <a:p>
            <a:endParaRPr lang="pt-BR" dirty="0"/>
          </a:p>
        </p:txBody>
      </p:sp>
    </p:spTree>
    <p:extLst>
      <p:ext uri="{BB962C8B-B14F-4D97-AF65-F5344CB8AC3E}">
        <p14:creationId xmlns:p14="http://schemas.microsoft.com/office/powerpoint/2010/main" val="3556146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91" y="1417638"/>
            <a:ext cx="3277823" cy="436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7113" y="2355608"/>
            <a:ext cx="2644703" cy="26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611560" y="251507"/>
            <a:ext cx="8229600" cy="1143000"/>
          </a:xfrm>
        </p:spPr>
        <p:txBody>
          <a:bodyPr>
            <a:normAutofit fontScale="90000"/>
          </a:bodyPr>
          <a:lstStyle/>
          <a:p>
            <a:r>
              <a:rPr lang="en-US" dirty="0" smtClean="0"/>
              <a:t>Window functions </a:t>
            </a:r>
            <a:r>
              <a:rPr lang="en-US" dirty="0" err="1" smtClean="0"/>
              <a:t>são</a:t>
            </a:r>
            <a:r>
              <a:rPr lang="en-US" dirty="0" smtClean="0"/>
              <a:t> </a:t>
            </a:r>
            <a:r>
              <a:rPr lang="en-US" dirty="0" err="1" smtClean="0"/>
              <a:t>baseadas</a:t>
            </a:r>
            <a:r>
              <a:rPr lang="en-US" dirty="0" smtClean="0"/>
              <a:t> </a:t>
            </a:r>
            <a:r>
              <a:rPr lang="en-US" dirty="0" err="1" smtClean="0"/>
              <a:t>em</a:t>
            </a:r>
            <a:r>
              <a:rPr lang="en-US" dirty="0" smtClean="0"/>
              <a:t> sets</a:t>
            </a:r>
            <a:endParaRPr lang="es-MX" dirty="0"/>
          </a:p>
        </p:txBody>
      </p:sp>
      <p:pic>
        <p:nvPicPr>
          <p:cNvPr id="8"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668" y="1844554"/>
            <a:ext cx="3277532" cy="3184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aixaDeTexto 8"/>
          <p:cNvSpPr txBox="1"/>
          <p:nvPr/>
        </p:nvSpPr>
        <p:spPr>
          <a:xfrm>
            <a:off x="691" y="5939988"/>
            <a:ext cx="5148012" cy="369332"/>
          </a:xfrm>
          <a:prstGeom prst="rect">
            <a:avLst/>
          </a:prstGeom>
          <a:noFill/>
        </p:spPr>
        <p:txBody>
          <a:bodyPr wrap="none" rtlCol="0">
            <a:spAutoFit/>
          </a:bodyPr>
          <a:lstStyle/>
          <a:p>
            <a:r>
              <a:rPr lang="en-US" dirty="0" smtClean="0"/>
              <a:t>*Analogy </a:t>
            </a:r>
            <a:r>
              <a:rPr lang="en-US" dirty="0"/>
              <a:t>from Microsoft SQL Server 2008 Bible book</a:t>
            </a:r>
            <a:endParaRPr lang="pt-BR" dirty="0"/>
          </a:p>
        </p:txBody>
      </p:sp>
    </p:spTree>
    <p:extLst>
      <p:ext uri="{BB962C8B-B14F-4D97-AF65-F5344CB8AC3E}">
        <p14:creationId xmlns:p14="http://schemas.microsoft.com/office/powerpoint/2010/main" val="168820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rso SQL Server 2010">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E47A7C71D6B147BBBC477A86ED3DF8" ma:contentTypeVersion="0" ma:contentTypeDescription="Create a new document." ma:contentTypeScope="" ma:versionID="bdbea8965a10c76edfbec1e7ccf6ca1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B21DAA-24F8-4345-ACAA-CAEF895D90B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EC79D0BA-7750-4590-8916-AAD182C72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0D3D95C-755D-451D-8617-9D0741C0C6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3250</TotalTime>
  <Words>1756</Words>
  <Application>Microsoft Office PowerPoint</Application>
  <PresentationFormat>Apresentação na tela (4:3)</PresentationFormat>
  <Paragraphs>308</Paragraphs>
  <Slides>26</Slides>
  <Notes>8</Notes>
  <HiddenSlides>0</HiddenSlides>
  <MMClips>0</MMClips>
  <ScaleCrop>false</ScaleCrop>
  <HeadingPairs>
    <vt:vector size="4" baseType="variant">
      <vt:variant>
        <vt:lpstr>Tema</vt:lpstr>
      </vt:variant>
      <vt:variant>
        <vt:i4>1</vt:i4>
      </vt:variant>
      <vt:variant>
        <vt:lpstr>Títulos de slides</vt:lpstr>
      </vt:variant>
      <vt:variant>
        <vt:i4>26</vt:i4>
      </vt:variant>
    </vt:vector>
  </HeadingPairs>
  <TitlesOfParts>
    <vt:vector size="27" baseType="lpstr">
      <vt:lpstr>Curso SQL Server 2010</vt:lpstr>
      <vt:lpstr>Apresentação do PowerPoint</vt:lpstr>
      <vt:lpstr>Apresentação do PowerPoint</vt:lpstr>
      <vt:lpstr>Cursores</vt:lpstr>
      <vt:lpstr>Evolução do programador</vt:lpstr>
      <vt:lpstr>Utilização básica de cursores</vt:lpstr>
      <vt:lpstr>Utilização básica de cursores</vt:lpstr>
      <vt:lpstr>Tipos de Cursores T-SQL</vt:lpstr>
      <vt:lpstr>Tipos de Cursores T-SQL</vt:lpstr>
      <vt:lpstr>Window functions são baseadas em sets</vt:lpstr>
      <vt:lpstr>Apresentação do PowerPoint</vt:lpstr>
      <vt:lpstr>O que são windows functions?</vt:lpstr>
      <vt:lpstr>Clausula OVER()</vt:lpstr>
      <vt:lpstr>Suporte no SQL Server 2012</vt:lpstr>
      <vt:lpstr>LEAD()</vt:lpstr>
      <vt:lpstr>LAG()</vt:lpstr>
      <vt:lpstr>FIRST_VALUE() and LAST_VALUE()</vt:lpstr>
      <vt:lpstr>Window Frame</vt:lpstr>
      <vt:lpstr>Window Frame – Duas windows…</vt:lpstr>
      <vt:lpstr>Window Frame – Windows coexistem</vt:lpstr>
      <vt:lpstr>Exemplo Window Frame – First_Value</vt:lpstr>
      <vt:lpstr>Exemplo Window Frame – Last_Value</vt:lpstr>
      <vt:lpstr>Exemplo Window Frame – Last_Value</vt:lpstr>
      <vt:lpstr>Window Frame – Diferença entre RANGE e ROWS</vt:lpstr>
      <vt:lpstr>O que ainda esta faltando:</vt:lpstr>
      <vt:lpstr>Apresentação do PowerPoint</vt:lpstr>
      <vt:lpstr>Recursos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Fabiano Neves Amorim</dc:creator>
  <cp:lastModifiedBy>Fabiano</cp:lastModifiedBy>
  <cp:revision>136</cp:revision>
  <dcterms:created xsi:type="dcterms:W3CDTF">2010-05-17T16:38:52Z</dcterms:created>
  <dcterms:modified xsi:type="dcterms:W3CDTF">2012-04-18T06:30:14Z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0x01010015E47A7C71D6B147BBBC477A86ED3DF8</vt:lpwstr>
  </property>
</Properties>
</file>