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56" r:id="rId5"/>
    <p:sldId id="297" r:id="rId6"/>
    <p:sldId id="298" r:id="rId7"/>
    <p:sldId id="301" r:id="rId8"/>
    <p:sldId id="299" r:id="rId9"/>
    <p:sldId id="304" r:id="rId10"/>
    <p:sldId id="302" r:id="rId11"/>
    <p:sldId id="303" r:id="rId12"/>
    <p:sldId id="284" r:id="rId13"/>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53" autoAdjust="0"/>
    <p:restoredTop sz="85085" autoAdjust="0"/>
  </p:normalViewPr>
  <p:slideViewPr>
    <p:cSldViewPr>
      <p:cViewPr>
        <p:scale>
          <a:sx n="70" d="100"/>
          <a:sy n="70" d="100"/>
        </p:scale>
        <p:origin x="-128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9" d="100"/>
          <a:sy n="59" d="100"/>
        </p:scale>
        <p:origin x="-250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0A36356-310E-48AB-9A6C-240778C50482}" type="datetimeFigureOut">
              <a:rPr lang="pt-BR" smtClean="0"/>
              <a:pPr/>
              <a:t>19/04/2012</a:t>
            </a:fld>
            <a:endParaRPr lang="pt-B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0A3E0F9-0F36-45BE-B61F-21B436874BF1}" type="slidenum">
              <a:rPr lang="pt-BR" smtClean="0"/>
              <a:pPr/>
              <a:t>‹nº›</a:t>
            </a:fld>
            <a:endParaRPr lang="pt-BR"/>
          </a:p>
        </p:txBody>
      </p:sp>
    </p:spTree>
    <p:extLst>
      <p:ext uri="{BB962C8B-B14F-4D97-AF65-F5344CB8AC3E}">
        <p14:creationId xmlns:p14="http://schemas.microsoft.com/office/powerpoint/2010/main" val="32308117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759159-5879-4B9D-90E5-3ED82088845C}" type="datetimeFigureOut">
              <a:rPr lang="pt-BR" smtClean="0"/>
              <a:pPr/>
              <a:t>19/04/2012</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148EEA-AE54-4A47-9D83-BAC7ABD75B75}" type="slidenum">
              <a:rPr lang="pt-BR" smtClean="0"/>
              <a:pPr/>
              <a:t>‹nº›</a:t>
            </a:fld>
            <a:endParaRPr lang="pt-BR"/>
          </a:p>
        </p:txBody>
      </p:sp>
    </p:spTree>
    <p:extLst>
      <p:ext uri="{BB962C8B-B14F-4D97-AF65-F5344CB8AC3E}">
        <p14:creationId xmlns:p14="http://schemas.microsoft.com/office/powerpoint/2010/main" val="2437544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image" Target="../media/image12.png"/><Relationship Id="rId4" Type="http://schemas.openxmlformats.org/officeDocument/2006/relationships/image" Target="../media/image11.png"/></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1A4AEEBA-34DB-4092-BA6C-317A3C33D401}" type="slidenum">
              <a:rPr lang="pt-BR" smtClean="0"/>
              <a:pPr/>
              <a:t>3</a:t>
            </a:fld>
            <a:endParaRPr lang="pt-BR"/>
          </a:p>
        </p:txBody>
      </p:sp>
      <p:pic>
        <p:nvPicPr>
          <p:cNvPr id="1026" name="Picture 2"/>
          <p:cNvPicPr>
            <a:picLocks noChangeAspect="1" noChangeArrowheads="1"/>
          </p:cNvPicPr>
          <p:nvPr/>
        </p:nvPicPr>
        <p:blipFill>
          <a:blip r:embed="rId3"/>
          <a:srcRect/>
          <a:stretch>
            <a:fillRect/>
          </a:stretch>
        </p:blipFill>
        <p:spPr bwMode="auto">
          <a:xfrm>
            <a:off x="2571744" y="6143636"/>
            <a:ext cx="828675" cy="819149"/>
          </a:xfrm>
          <a:prstGeom prst="rect">
            <a:avLst/>
          </a:prstGeom>
          <a:noFill/>
          <a:ln w="9525">
            <a:noFill/>
            <a:miter lim="800000"/>
            <a:headEnd/>
            <a:tailEnd/>
          </a:ln>
        </p:spPr>
      </p:pic>
      <p:graphicFrame>
        <p:nvGraphicFramePr>
          <p:cNvPr id="13" name="Tabela 12"/>
          <p:cNvGraphicFramePr>
            <a:graphicFrameLocks noGrp="1"/>
          </p:cNvGraphicFramePr>
          <p:nvPr/>
        </p:nvGraphicFramePr>
        <p:xfrm>
          <a:off x="1214424" y="7072330"/>
          <a:ext cx="857255" cy="685799"/>
        </p:xfrm>
        <a:graphic>
          <a:graphicData uri="http://schemas.openxmlformats.org/drawingml/2006/table">
            <a:tbl>
              <a:tblPr bandRow="1">
                <a:tableStyleId>{5C22544A-7EE6-4342-B048-85BDC9FD1C3A}</a:tableStyleId>
              </a:tblPr>
              <a:tblGrid>
                <a:gridCol w="857255"/>
              </a:tblGrid>
              <a:tr h="228600">
                <a:tc>
                  <a:txBody>
                    <a:bodyPr/>
                    <a:lstStyle/>
                    <a:p>
                      <a:r>
                        <a:rPr lang="pt-BR" sz="900" b="1" dirty="0" smtClean="0"/>
                        <a:t>Linha 1</a:t>
                      </a:r>
                      <a:endParaRPr lang="pt-BR" sz="900" b="1" dirty="0"/>
                    </a:p>
                  </a:txBody>
                  <a:tcPr/>
                </a:tc>
              </a:tr>
              <a:tr h="228600">
                <a:tc>
                  <a:txBody>
                    <a:bodyPr/>
                    <a:lstStyle/>
                    <a:p>
                      <a:r>
                        <a:rPr lang="pt-BR" sz="900" b="1" dirty="0" smtClean="0"/>
                        <a:t>Linha 2</a:t>
                      </a:r>
                      <a:endParaRPr lang="pt-BR" sz="900" b="1" dirty="0"/>
                    </a:p>
                  </a:txBody>
                  <a:tcPr/>
                </a:tc>
              </a:tr>
              <a:tr h="228600">
                <a:tc>
                  <a:txBody>
                    <a:bodyPr/>
                    <a:lstStyle/>
                    <a:p>
                      <a:r>
                        <a:rPr lang="pt-BR" sz="900" b="1" dirty="0" smtClean="0"/>
                        <a:t>...</a:t>
                      </a:r>
                      <a:endParaRPr lang="pt-BR" sz="900" b="1" dirty="0"/>
                    </a:p>
                  </a:txBody>
                  <a:tcPr/>
                </a:tc>
              </a:tr>
            </a:tbl>
          </a:graphicData>
        </a:graphic>
      </p:graphicFrame>
      <p:sp>
        <p:nvSpPr>
          <p:cNvPr id="14" name="Forma livre 13"/>
          <p:cNvSpPr/>
          <p:nvPr/>
        </p:nvSpPr>
        <p:spPr>
          <a:xfrm>
            <a:off x="1943099" y="6492875"/>
            <a:ext cx="1943100" cy="708025"/>
          </a:xfrm>
          <a:custGeom>
            <a:avLst/>
            <a:gdLst>
              <a:gd name="connsiteX0" fmla="*/ 0 w 1943100"/>
              <a:gd name="connsiteY0" fmla="*/ 708025 h 708025"/>
              <a:gd name="connsiteX1" fmla="*/ 381000 w 1943100"/>
              <a:gd name="connsiteY1" fmla="*/ 279400 h 708025"/>
              <a:gd name="connsiteX2" fmla="*/ 762000 w 1943100"/>
              <a:gd name="connsiteY2" fmla="*/ 50800 h 708025"/>
              <a:gd name="connsiteX3" fmla="*/ 1143000 w 1943100"/>
              <a:gd name="connsiteY3" fmla="*/ 12700 h 708025"/>
              <a:gd name="connsiteX4" fmla="*/ 1571625 w 1943100"/>
              <a:gd name="connsiteY4" fmla="*/ 127000 h 708025"/>
              <a:gd name="connsiteX5" fmla="*/ 1857375 w 1943100"/>
              <a:gd name="connsiteY5" fmla="*/ 365125 h 708025"/>
              <a:gd name="connsiteX6" fmla="*/ 1943100 w 1943100"/>
              <a:gd name="connsiteY6" fmla="*/ 450850 h 708025"/>
              <a:gd name="connsiteX7" fmla="*/ 1943100 w 1943100"/>
              <a:gd name="connsiteY7" fmla="*/ 450850 h 708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43100" h="708025">
                <a:moveTo>
                  <a:pt x="0" y="708025"/>
                </a:moveTo>
                <a:cubicBezTo>
                  <a:pt x="127000" y="548481"/>
                  <a:pt x="254000" y="388937"/>
                  <a:pt x="381000" y="279400"/>
                </a:cubicBezTo>
                <a:cubicBezTo>
                  <a:pt x="508000" y="169863"/>
                  <a:pt x="635000" y="95250"/>
                  <a:pt x="762000" y="50800"/>
                </a:cubicBezTo>
                <a:cubicBezTo>
                  <a:pt x="889000" y="6350"/>
                  <a:pt x="1008063" y="0"/>
                  <a:pt x="1143000" y="12700"/>
                </a:cubicBezTo>
                <a:cubicBezTo>
                  <a:pt x="1277938" y="25400"/>
                  <a:pt x="1452563" y="68263"/>
                  <a:pt x="1571625" y="127000"/>
                </a:cubicBezTo>
                <a:cubicBezTo>
                  <a:pt x="1690687" y="185737"/>
                  <a:pt x="1795463" y="311150"/>
                  <a:pt x="1857375" y="365125"/>
                </a:cubicBezTo>
                <a:cubicBezTo>
                  <a:pt x="1919287" y="419100"/>
                  <a:pt x="1943100" y="450850"/>
                  <a:pt x="1943100" y="450850"/>
                </a:cubicBezTo>
                <a:lnTo>
                  <a:pt x="1943100" y="450850"/>
                </a:lnTo>
              </a:path>
            </a:pathLst>
          </a:custGeom>
          <a:ln w="50800">
            <a:solidFill>
              <a:schemeClr val="tx2">
                <a:alpha val="50000"/>
              </a:schemeClr>
            </a:solidFill>
            <a:prstDash val="sysDash"/>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91422" tIns="45710" rIns="91422" bIns="45710" rtlCol="0" anchor="ctr"/>
          <a:lstStyle/>
          <a:p>
            <a:pPr algn="ctr"/>
            <a:endParaRPr lang="pt-BR"/>
          </a:p>
        </p:txBody>
      </p:sp>
      <p:sp>
        <p:nvSpPr>
          <p:cNvPr id="15" name="Retângulo 14"/>
          <p:cNvSpPr/>
          <p:nvPr/>
        </p:nvSpPr>
        <p:spPr>
          <a:xfrm>
            <a:off x="3929067" y="6929455"/>
            <a:ext cx="1000131" cy="285752"/>
          </a:xfrm>
          <a:prstGeom prst="rect">
            <a:avLst/>
          </a:prstGeom>
        </p:spPr>
        <p:style>
          <a:lnRef idx="1">
            <a:schemeClr val="accent1"/>
          </a:lnRef>
          <a:fillRef idx="2">
            <a:schemeClr val="accent1"/>
          </a:fillRef>
          <a:effectRef idx="1">
            <a:schemeClr val="accent1"/>
          </a:effectRef>
          <a:fontRef idx="minor">
            <a:schemeClr val="dk1"/>
          </a:fontRef>
        </p:style>
        <p:txBody>
          <a:bodyPr lIns="91422" tIns="45710" rIns="91422" bIns="45710" rtlCol="0" anchor="ctr"/>
          <a:lstStyle/>
          <a:p>
            <a:pPr algn="ctr"/>
            <a:r>
              <a:rPr lang="pt-BR" sz="900" dirty="0"/>
              <a:t>Resultset1</a:t>
            </a:r>
          </a:p>
        </p:txBody>
      </p:sp>
      <p:cxnSp>
        <p:nvCxnSpPr>
          <p:cNvPr id="17" name="Conector reto 16"/>
          <p:cNvCxnSpPr/>
          <p:nvPr/>
        </p:nvCxnSpPr>
        <p:spPr>
          <a:xfrm flipV="1">
            <a:off x="2143116" y="7072331"/>
            <a:ext cx="1714512" cy="142876"/>
          </a:xfrm>
          <a:prstGeom prst="line">
            <a:avLst/>
          </a:prstGeom>
          <a:ln w="508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0" name="Tabela 19"/>
          <p:cNvGraphicFramePr>
            <a:graphicFrameLocks noGrp="1"/>
          </p:cNvGraphicFramePr>
          <p:nvPr/>
        </p:nvGraphicFramePr>
        <p:xfrm>
          <a:off x="4643447" y="7643834"/>
          <a:ext cx="857255" cy="1142999"/>
        </p:xfrm>
        <a:graphic>
          <a:graphicData uri="http://schemas.openxmlformats.org/drawingml/2006/table">
            <a:tbl>
              <a:tblPr firstRow="1" bandRow="1">
                <a:tableStyleId>{5C22544A-7EE6-4342-B048-85BDC9FD1C3A}</a:tableStyleId>
              </a:tblPr>
              <a:tblGrid>
                <a:gridCol w="857255"/>
              </a:tblGrid>
              <a:tr h="228600">
                <a:tc>
                  <a:txBody>
                    <a:bodyPr/>
                    <a:lstStyle/>
                    <a:p>
                      <a:pPr algn="ctr"/>
                      <a:r>
                        <a:rPr lang="pt-BR" sz="900" b="1" dirty="0" smtClean="0"/>
                        <a:t>SAÍDA</a:t>
                      </a:r>
                      <a:endParaRPr lang="pt-BR" sz="900" b="1" dirty="0"/>
                    </a:p>
                  </a:txBody>
                  <a:tcPr/>
                </a:tc>
              </a:tr>
              <a:tr h="228600">
                <a:tc>
                  <a:txBody>
                    <a:bodyPr/>
                    <a:lstStyle/>
                    <a:p>
                      <a:endParaRPr lang="pt-BR" sz="900" b="1" dirty="0"/>
                    </a:p>
                  </a:txBody>
                  <a:tcPr/>
                </a:tc>
              </a:tr>
              <a:tr h="228600">
                <a:tc>
                  <a:txBody>
                    <a:bodyPr/>
                    <a:lstStyle/>
                    <a:p>
                      <a:endParaRPr lang="pt-BR" sz="900" b="1" dirty="0"/>
                    </a:p>
                  </a:txBody>
                  <a:tcPr/>
                </a:tc>
              </a:tr>
              <a:tr h="228600">
                <a:tc>
                  <a:txBody>
                    <a:bodyPr/>
                    <a:lstStyle/>
                    <a:p>
                      <a:endParaRPr lang="pt-BR" sz="900" b="1" dirty="0"/>
                    </a:p>
                  </a:txBody>
                  <a:tcPr/>
                </a:tc>
              </a:tr>
              <a:tr h="228600">
                <a:tc>
                  <a:txBody>
                    <a:bodyPr/>
                    <a:lstStyle/>
                    <a:p>
                      <a:endParaRPr lang="pt-BR" sz="900" b="1" dirty="0"/>
                    </a:p>
                  </a:txBody>
                  <a:tcPr/>
                </a:tc>
              </a:tr>
            </a:tbl>
          </a:graphicData>
        </a:graphic>
      </p:graphicFrame>
      <p:sp>
        <p:nvSpPr>
          <p:cNvPr id="22" name="Forma livre 21"/>
          <p:cNvSpPr/>
          <p:nvPr/>
        </p:nvSpPr>
        <p:spPr>
          <a:xfrm>
            <a:off x="1962150" y="6713539"/>
            <a:ext cx="1885949" cy="735012"/>
          </a:xfrm>
          <a:custGeom>
            <a:avLst/>
            <a:gdLst>
              <a:gd name="connsiteX0" fmla="*/ 0 w 1885950"/>
              <a:gd name="connsiteY0" fmla="*/ 735012 h 735012"/>
              <a:gd name="connsiteX1" fmla="*/ 571500 w 1885950"/>
              <a:gd name="connsiteY1" fmla="*/ 153987 h 735012"/>
              <a:gd name="connsiteX2" fmla="*/ 866775 w 1885950"/>
              <a:gd name="connsiteY2" fmla="*/ 30162 h 735012"/>
              <a:gd name="connsiteX3" fmla="*/ 1171575 w 1885950"/>
              <a:gd name="connsiteY3" fmla="*/ 30162 h 735012"/>
              <a:gd name="connsiteX4" fmla="*/ 1419225 w 1885950"/>
              <a:gd name="connsiteY4" fmla="*/ 211137 h 735012"/>
              <a:gd name="connsiteX5" fmla="*/ 1885950 w 1885950"/>
              <a:gd name="connsiteY5" fmla="*/ 687387 h 735012"/>
              <a:gd name="connsiteX6" fmla="*/ 1885950 w 1885950"/>
              <a:gd name="connsiteY6" fmla="*/ 687387 h 735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5950" h="735012">
                <a:moveTo>
                  <a:pt x="0" y="735012"/>
                </a:moveTo>
                <a:cubicBezTo>
                  <a:pt x="213519" y="503237"/>
                  <a:pt x="427038" y="271462"/>
                  <a:pt x="571500" y="153987"/>
                </a:cubicBezTo>
                <a:cubicBezTo>
                  <a:pt x="715962" y="36512"/>
                  <a:pt x="766763" y="50799"/>
                  <a:pt x="866775" y="30162"/>
                </a:cubicBezTo>
                <a:cubicBezTo>
                  <a:pt x="966787" y="9525"/>
                  <a:pt x="1079500" y="0"/>
                  <a:pt x="1171575" y="30162"/>
                </a:cubicBezTo>
                <a:cubicBezTo>
                  <a:pt x="1263650" y="60324"/>
                  <a:pt x="1300163" y="101600"/>
                  <a:pt x="1419225" y="211137"/>
                </a:cubicBezTo>
                <a:cubicBezTo>
                  <a:pt x="1538287" y="320674"/>
                  <a:pt x="1885950" y="687387"/>
                  <a:pt x="1885950" y="687387"/>
                </a:cubicBezTo>
                <a:lnTo>
                  <a:pt x="1885950" y="687387"/>
                </a:lnTo>
              </a:path>
            </a:pathLst>
          </a:custGeom>
          <a:ln w="50800">
            <a:solidFill>
              <a:schemeClr val="tx2">
                <a:alpha val="50000"/>
              </a:schemeClr>
            </a:solidFill>
            <a:prstDash val="sysDash"/>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91422" tIns="45710" rIns="91422" bIns="45710" rtlCol="0" anchor="ctr"/>
          <a:lstStyle/>
          <a:p>
            <a:pPr algn="ctr"/>
            <a:endParaRPr lang="pt-BR"/>
          </a:p>
        </p:txBody>
      </p:sp>
      <p:sp>
        <p:nvSpPr>
          <p:cNvPr id="23" name="Retângulo 22"/>
          <p:cNvSpPr/>
          <p:nvPr/>
        </p:nvSpPr>
        <p:spPr>
          <a:xfrm>
            <a:off x="3900492" y="7286644"/>
            <a:ext cx="1000131" cy="285752"/>
          </a:xfrm>
          <a:prstGeom prst="rect">
            <a:avLst/>
          </a:prstGeom>
        </p:spPr>
        <p:style>
          <a:lnRef idx="1">
            <a:schemeClr val="accent1"/>
          </a:lnRef>
          <a:fillRef idx="2">
            <a:schemeClr val="accent1"/>
          </a:fillRef>
          <a:effectRef idx="1">
            <a:schemeClr val="accent1"/>
          </a:effectRef>
          <a:fontRef idx="minor">
            <a:schemeClr val="dk1"/>
          </a:fontRef>
        </p:style>
        <p:txBody>
          <a:bodyPr lIns="91422" tIns="45710" rIns="91422" bIns="45710" rtlCol="0" anchor="ctr"/>
          <a:lstStyle/>
          <a:p>
            <a:pPr algn="ctr"/>
            <a:r>
              <a:rPr lang="pt-BR" sz="900" dirty="0"/>
              <a:t>Resultset1</a:t>
            </a:r>
          </a:p>
        </p:txBody>
      </p:sp>
      <p:cxnSp>
        <p:nvCxnSpPr>
          <p:cNvPr id="24" name="Conector reto 23"/>
          <p:cNvCxnSpPr/>
          <p:nvPr/>
        </p:nvCxnSpPr>
        <p:spPr>
          <a:xfrm>
            <a:off x="2124075" y="7429501"/>
            <a:ext cx="1714500" cy="1905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27" name="Forma livre 26"/>
          <p:cNvSpPr/>
          <p:nvPr/>
        </p:nvSpPr>
        <p:spPr>
          <a:xfrm>
            <a:off x="3067052" y="7153276"/>
            <a:ext cx="1476375" cy="1087437"/>
          </a:xfrm>
          <a:custGeom>
            <a:avLst/>
            <a:gdLst>
              <a:gd name="connsiteX0" fmla="*/ 0 w 1476375"/>
              <a:gd name="connsiteY0" fmla="*/ 0 h 1087437"/>
              <a:gd name="connsiteX1" fmla="*/ 142875 w 1476375"/>
              <a:gd name="connsiteY1" fmla="*/ 781050 h 1087437"/>
              <a:gd name="connsiteX2" fmla="*/ 438150 w 1476375"/>
              <a:gd name="connsiteY2" fmla="*/ 1038225 h 1087437"/>
              <a:gd name="connsiteX3" fmla="*/ 1476375 w 1476375"/>
              <a:gd name="connsiteY3" fmla="*/ 1076325 h 1087437"/>
            </a:gdLst>
            <a:ahLst/>
            <a:cxnLst>
              <a:cxn ang="0">
                <a:pos x="connsiteX0" y="connsiteY0"/>
              </a:cxn>
              <a:cxn ang="0">
                <a:pos x="connsiteX1" y="connsiteY1"/>
              </a:cxn>
              <a:cxn ang="0">
                <a:pos x="connsiteX2" y="connsiteY2"/>
              </a:cxn>
              <a:cxn ang="0">
                <a:pos x="connsiteX3" y="connsiteY3"/>
              </a:cxn>
            </a:cxnLst>
            <a:rect l="l" t="t" r="r" b="b"/>
            <a:pathLst>
              <a:path w="1476375" h="1087437">
                <a:moveTo>
                  <a:pt x="0" y="0"/>
                </a:moveTo>
                <a:cubicBezTo>
                  <a:pt x="34925" y="304006"/>
                  <a:pt x="69850" y="608013"/>
                  <a:pt x="142875" y="781050"/>
                </a:cubicBezTo>
                <a:cubicBezTo>
                  <a:pt x="215900" y="954087"/>
                  <a:pt x="215900" y="989013"/>
                  <a:pt x="438150" y="1038225"/>
                </a:cubicBezTo>
                <a:cubicBezTo>
                  <a:pt x="660400" y="1087437"/>
                  <a:pt x="1309688" y="1066800"/>
                  <a:pt x="1476375" y="1076325"/>
                </a:cubicBezTo>
              </a:path>
            </a:pathLst>
          </a:custGeom>
          <a:ln w="508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txBody>
          <a:bodyPr lIns="91422" tIns="45710" rIns="91422" bIns="45710" rtlCol="0" anchor="ctr"/>
          <a:lstStyle/>
          <a:p>
            <a:pPr algn="ctr"/>
            <a:endParaRPr lang="pt-BR"/>
          </a:p>
        </p:txBody>
      </p:sp>
      <p:sp>
        <p:nvSpPr>
          <p:cNvPr id="28" name="Forma livre 27"/>
          <p:cNvSpPr/>
          <p:nvPr/>
        </p:nvSpPr>
        <p:spPr>
          <a:xfrm>
            <a:off x="2876550" y="7458076"/>
            <a:ext cx="1628775" cy="1019175"/>
          </a:xfrm>
          <a:custGeom>
            <a:avLst/>
            <a:gdLst>
              <a:gd name="connsiteX0" fmla="*/ 0 w 1628775"/>
              <a:gd name="connsiteY0" fmla="*/ 0 h 1019175"/>
              <a:gd name="connsiteX1" fmla="*/ 114300 w 1628775"/>
              <a:gd name="connsiteY1" fmla="*/ 752475 h 1019175"/>
              <a:gd name="connsiteX2" fmla="*/ 266700 w 1628775"/>
              <a:gd name="connsiteY2" fmla="*/ 923925 h 1019175"/>
              <a:gd name="connsiteX3" fmla="*/ 409575 w 1628775"/>
              <a:gd name="connsiteY3" fmla="*/ 952500 h 1019175"/>
              <a:gd name="connsiteX4" fmla="*/ 1628775 w 1628775"/>
              <a:gd name="connsiteY4" fmla="*/ 1019175 h 1019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775" h="1019175">
                <a:moveTo>
                  <a:pt x="0" y="0"/>
                </a:moveTo>
                <a:cubicBezTo>
                  <a:pt x="34925" y="299244"/>
                  <a:pt x="69850" y="598488"/>
                  <a:pt x="114300" y="752475"/>
                </a:cubicBezTo>
                <a:cubicBezTo>
                  <a:pt x="158750" y="906462"/>
                  <a:pt x="217487" y="890587"/>
                  <a:pt x="266700" y="923925"/>
                </a:cubicBezTo>
                <a:cubicBezTo>
                  <a:pt x="315913" y="957263"/>
                  <a:pt x="182562" y="936625"/>
                  <a:pt x="409575" y="952500"/>
                </a:cubicBezTo>
                <a:cubicBezTo>
                  <a:pt x="636588" y="968375"/>
                  <a:pt x="1132681" y="993775"/>
                  <a:pt x="1628775" y="1019175"/>
                </a:cubicBezTo>
              </a:path>
            </a:pathLst>
          </a:custGeom>
          <a:ln w="50800">
            <a:tailEnd type="triangle"/>
          </a:ln>
        </p:spPr>
        <p:style>
          <a:lnRef idx="1">
            <a:schemeClr val="accent1"/>
          </a:lnRef>
          <a:fillRef idx="0">
            <a:schemeClr val="accent1"/>
          </a:fillRef>
          <a:effectRef idx="0">
            <a:schemeClr val="accent1"/>
          </a:effectRef>
          <a:fontRef idx="minor">
            <a:schemeClr val="tx1"/>
          </a:fontRef>
        </p:style>
        <p:txBody>
          <a:bodyPr lIns="91422" tIns="45710" rIns="91422" bIns="45710" rtlCol="0" anchor="ctr"/>
          <a:lstStyle/>
          <a:p>
            <a:pPr algn="ctr"/>
            <a:endParaRPr lang="pt-BR"/>
          </a:p>
        </p:txBody>
      </p:sp>
      <p:sp>
        <p:nvSpPr>
          <p:cNvPr id="29" name="CaixaDeTexto 28"/>
          <p:cNvSpPr txBox="1"/>
          <p:nvPr/>
        </p:nvSpPr>
        <p:spPr>
          <a:xfrm rot="21328973">
            <a:off x="2809870" y="6936228"/>
            <a:ext cx="785818" cy="230832"/>
          </a:xfrm>
          <a:prstGeom prst="rect">
            <a:avLst/>
          </a:prstGeom>
          <a:noFill/>
          <a:ln>
            <a:noFill/>
          </a:ln>
        </p:spPr>
        <p:txBody>
          <a:bodyPr wrap="square" lIns="91422" tIns="45710" rIns="91422" bIns="45710" rtlCol="0">
            <a:spAutoFit/>
          </a:bodyPr>
          <a:lstStyle/>
          <a:p>
            <a:r>
              <a:rPr lang="pt-BR" sz="900" b="1" dirty="0">
                <a:solidFill>
                  <a:schemeClr val="tx2"/>
                </a:solidFill>
              </a:rPr>
              <a:t>JOIN1</a:t>
            </a:r>
          </a:p>
        </p:txBody>
      </p:sp>
      <p:sp>
        <p:nvSpPr>
          <p:cNvPr id="30" name="CaixaDeTexto 29"/>
          <p:cNvSpPr txBox="1"/>
          <p:nvPr/>
        </p:nvSpPr>
        <p:spPr>
          <a:xfrm>
            <a:off x="2608189" y="7243782"/>
            <a:ext cx="785818" cy="230832"/>
          </a:xfrm>
          <a:prstGeom prst="rect">
            <a:avLst/>
          </a:prstGeom>
          <a:noFill/>
        </p:spPr>
        <p:txBody>
          <a:bodyPr wrap="square" lIns="91422" tIns="45710" rIns="91422" bIns="45710" rtlCol="0">
            <a:spAutoFit/>
          </a:bodyPr>
          <a:lstStyle/>
          <a:p>
            <a:r>
              <a:rPr lang="pt-BR" sz="900" b="1" dirty="0">
                <a:solidFill>
                  <a:schemeClr val="tx2"/>
                </a:solidFill>
              </a:rPr>
              <a:t>JOIN2</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1A4AEEBA-34DB-4092-BA6C-317A3C33D401}" type="slidenum">
              <a:rPr lang="pt-BR" smtClean="0"/>
              <a:pPr/>
              <a:t>4</a:t>
            </a:fld>
            <a:endParaRPr lang="pt-BR"/>
          </a:p>
        </p:txBody>
      </p:sp>
      <p:pic>
        <p:nvPicPr>
          <p:cNvPr id="1026" name="Picture 2"/>
          <p:cNvPicPr>
            <a:picLocks noChangeAspect="1" noChangeArrowheads="1"/>
          </p:cNvPicPr>
          <p:nvPr/>
        </p:nvPicPr>
        <p:blipFill>
          <a:blip r:embed="rId3"/>
          <a:srcRect/>
          <a:stretch>
            <a:fillRect/>
          </a:stretch>
        </p:blipFill>
        <p:spPr bwMode="auto">
          <a:xfrm>
            <a:off x="2571744" y="6143636"/>
            <a:ext cx="828675" cy="819149"/>
          </a:xfrm>
          <a:prstGeom prst="rect">
            <a:avLst/>
          </a:prstGeom>
          <a:noFill/>
          <a:ln w="9525">
            <a:noFill/>
            <a:miter lim="800000"/>
            <a:headEnd/>
            <a:tailEnd/>
          </a:ln>
        </p:spPr>
      </p:pic>
      <p:graphicFrame>
        <p:nvGraphicFramePr>
          <p:cNvPr id="13" name="Tabela 12"/>
          <p:cNvGraphicFramePr>
            <a:graphicFrameLocks noGrp="1"/>
          </p:cNvGraphicFramePr>
          <p:nvPr/>
        </p:nvGraphicFramePr>
        <p:xfrm>
          <a:off x="1214424" y="7072330"/>
          <a:ext cx="857255" cy="685799"/>
        </p:xfrm>
        <a:graphic>
          <a:graphicData uri="http://schemas.openxmlformats.org/drawingml/2006/table">
            <a:tbl>
              <a:tblPr bandRow="1">
                <a:tableStyleId>{5C22544A-7EE6-4342-B048-85BDC9FD1C3A}</a:tableStyleId>
              </a:tblPr>
              <a:tblGrid>
                <a:gridCol w="857255"/>
              </a:tblGrid>
              <a:tr h="228600">
                <a:tc>
                  <a:txBody>
                    <a:bodyPr/>
                    <a:lstStyle/>
                    <a:p>
                      <a:r>
                        <a:rPr lang="pt-BR" sz="900" b="1" dirty="0" smtClean="0"/>
                        <a:t>Linha 1</a:t>
                      </a:r>
                      <a:endParaRPr lang="pt-BR" sz="900" b="1" dirty="0"/>
                    </a:p>
                  </a:txBody>
                  <a:tcPr/>
                </a:tc>
              </a:tr>
              <a:tr h="228600">
                <a:tc>
                  <a:txBody>
                    <a:bodyPr/>
                    <a:lstStyle/>
                    <a:p>
                      <a:r>
                        <a:rPr lang="pt-BR" sz="900" b="1" dirty="0" smtClean="0"/>
                        <a:t>Linha 2</a:t>
                      </a:r>
                      <a:endParaRPr lang="pt-BR" sz="900" b="1" dirty="0"/>
                    </a:p>
                  </a:txBody>
                  <a:tcPr/>
                </a:tc>
              </a:tr>
              <a:tr h="228600">
                <a:tc>
                  <a:txBody>
                    <a:bodyPr/>
                    <a:lstStyle/>
                    <a:p>
                      <a:r>
                        <a:rPr lang="pt-BR" sz="900" b="1" dirty="0" smtClean="0"/>
                        <a:t>...</a:t>
                      </a:r>
                      <a:endParaRPr lang="pt-BR" sz="900" b="1" dirty="0"/>
                    </a:p>
                  </a:txBody>
                  <a:tcPr/>
                </a:tc>
              </a:tr>
            </a:tbl>
          </a:graphicData>
        </a:graphic>
      </p:graphicFrame>
      <p:sp>
        <p:nvSpPr>
          <p:cNvPr id="14" name="Forma livre 13"/>
          <p:cNvSpPr/>
          <p:nvPr/>
        </p:nvSpPr>
        <p:spPr>
          <a:xfrm>
            <a:off x="1943099" y="6492875"/>
            <a:ext cx="1943100" cy="708025"/>
          </a:xfrm>
          <a:custGeom>
            <a:avLst/>
            <a:gdLst>
              <a:gd name="connsiteX0" fmla="*/ 0 w 1943100"/>
              <a:gd name="connsiteY0" fmla="*/ 708025 h 708025"/>
              <a:gd name="connsiteX1" fmla="*/ 381000 w 1943100"/>
              <a:gd name="connsiteY1" fmla="*/ 279400 h 708025"/>
              <a:gd name="connsiteX2" fmla="*/ 762000 w 1943100"/>
              <a:gd name="connsiteY2" fmla="*/ 50800 h 708025"/>
              <a:gd name="connsiteX3" fmla="*/ 1143000 w 1943100"/>
              <a:gd name="connsiteY3" fmla="*/ 12700 h 708025"/>
              <a:gd name="connsiteX4" fmla="*/ 1571625 w 1943100"/>
              <a:gd name="connsiteY4" fmla="*/ 127000 h 708025"/>
              <a:gd name="connsiteX5" fmla="*/ 1857375 w 1943100"/>
              <a:gd name="connsiteY5" fmla="*/ 365125 h 708025"/>
              <a:gd name="connsiteX6" fmla="*/ 1943100 w 1943100"/>
              <a:gd name="connsiteY6" fmla="*/ 450850 h 708025"/>
              <a:gd name="connsiteX7" fmla="*/ 1943100 w 1943100"/>
              <a:gd name="connsiteY7" fmla="*/ 450850 h 708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43100" h="708025">
                <a:moveTo>
                  <a:pt x="0" y="708025"/>
                </a:moveTo>
                <a:cubicBezTo>
                  <a:pt x="127000" y="548481"/>
                  <a:pt x="254000" y="388937"/>
                  <a:pt x="381000" y="279400"/>
                </a:cubicBezTo>
                <a:cubicBezTo>
                  <a:pt x="508000" y="169863"/>
                  <a:pt x="635000" y="95250"/>
                  <a:pt x="762000" y="50800"/>
                </a:cubicBezTo>
                <a:cubicBezTo>
                  <a:pt x="889000" y="6350"/>
                  <a:pt x="1008063" y="0"/>
                  <a:pt x="1143000" y="12700"/>
                </a:cubicBezTo>
                <a:cubicBezTo>
                  <a:pt x="1277938" y="25400"/>
                  <a:pt x="1452563" y="68263"/>
                  <a:pt x="1571625" y="127000"/>
                </a:cubicBezTo>
                <a:cubicBezTo>
                  <a:pt x="1690687" y="185737"/>
                  <a:pt x="1795463" y="311150"/>
                  <a:pt x="1857375" y="365125"/>
                </a:cubicBezTo>
                <a:cubicBezTo>
                  <a:pt x="1919287" y="419100"/>
                  <a:pt x="1943100" y="450850"/>
                  <a:pt x="1943100" y="450850"/>
                </a:cubicBezTo>
                <a:lnTo>
                  <a:pt x="1943100" y="450850"/>
                </a:lnTo>
              </a:path>
            </a:pathLst>
          </a:custGeom>
          <a:ln w="50800">
            <a:solidFill>
              <a:schemeClr val="tx2">
                <a:alpha val="50000"/>
              </a:schemeClr>
            </a:solidFill>
            <a:prstDash val="sysDash"/>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91422" tIns="45710" rIns="91422" bIns="45710" rtlCol="0" anchor="ctr"/>
          <a:lstStyle/>
          <a:p>
            <a:pPr algn="ctr"/>
            <a:endParaRPr lang="pt-BR"/>
          </a:p>
        </p:txBody>
      </p:sp>
      <p:sp>
        <p:nvSpPr>
          <p:cNvPr id="15" name="Retângulo 14"/>
          <p:cNvSpPr/>
          <p:nvPr/>
        </p:nvSpPr>
        <p:spPr>
          <a:xfrm>
            <a:off x="3929067" y="6929455"/>
            <a:ext cx="1000131" cy="285752"/>
          </a:xfrm>
          <a:prstGeom prst="rect">
            <a:avLst/>
          </a:prstGeom>
        </p:spPr>
        <p:style>
          <a:lnRef idx="1">
            <a:schemeClr val="accent1"/>
          </a:lnRef>
          <a:fillRef idx="2">
            <a:schemeClr val="accent1"/>
          </a:fillRef>
          <a:effectRef idx="1">
            <a:schemeClr val="accent1"/>
          </a:effectRef>
          <a:fontRef idx="minor">
            <a:schemeClr val="dk1"/>
          </a:fontRef>
        </p:style>
        <p:txBody>
          <a:bodyPr lIns="91422" tIns="45710" rIns="91422" bIns="45710" rtlCol="0" anchor="ctr"/>
          <a:lstStyle/>
          <a:p>
            <a:pPr algn="ctr"/>
            <a:r>
              <a:rPr lang="pt-BR" sz="900" dirty="0"/>
              <a:t>Resultset1</a:t>
            </a:r>
          </a:p>
        </p:txBody>
      </p:sp>
      <p:cxnSp>
        <p:nvCxnSpPr>
          <p:cNvPr id="17" name="Conector reto 16"/>
          <p:cNvCxnSpPr/>
          <p:nvPr/>
        </p:nvCxnSpPr>
        <p:spPr>
          <a:xfrm flipV="1">
            <a:off x="2143116" y="7072331"/>
            <a:ext cx="1714512" cy="142876"/>
          </a:xfrm>
          <a:prstGeom prst="line">
            <a:avLst/>
          </a:prstGeom>
          <a:ln w="508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0" name="Tabela 19"/>
          <p:cNvGraphicFramePr>
            <a:graphicFrameLocks noGrp="1"/>
          </p:cNvGraphicFramePr>
          <p:nvPr/>
        </p:nvGraphicFramePr>
        <p:xfrm>
          <a:off x="4643447" y="7643834"/>
          <a:ext cx="857255" cy="1142999"/>
        </p:xfrm>
        <a:graphic>
          <a:graphicData uri="http://schemas.openxmlformats.org/drawingml/2006/table">
            <a:tbl>
              <a:tblPr firstRow="1" bandRow="1">
                <a:tableStyleId>{5C22544A-7EE6-4342-B048-85BDC9FD1C3A}</a:tableStyleId>
              </a:tblPr>
              <a:tblGrid>
                <a:gridCol w="857255"/>
              </a:tblGrid>
              <a:tr h="228600">
                <a:tc>
                  <a:txBody>
                    <a:bodyPr/>
                    <a:lstStyle/>
                    <a:p>
                      <a:pPr algn="ctr"/>
                      <a:r>
                        <a:rPr lang="pt-BR" sz="900" b="1" dirty="0" smtClean="0"/>
                        <a:t>SAÍDA</a:t>
                      </a:r>
                      <a:endParaRPr lang="pt-BR" sz="900" b="1" dirty="0"/>
                    </a:p>
                  </a:txBody>
                  <a:tcPr/>
                </a:tc>
              </a:tr>
              <a:tr h="228600">
                <a:tc>
                  <a:txBody>
                    <a:bodyPr/>
                    <a:lstStyle/>
                    <a:p>
                      <a:endParaRPr lang="pt-BR" sz="900" b="1" dirty="0"/>
                    </a:p>
                  </a:txBody>
                  <a:tcPr/>
                </a:tc>
              </a:tr>
              <a:tr h="228600">
                <a:tc>
                  <a:txBody>
                    <a:bodyPr/>
                    <a:lstStyle/>
                    <a:p>
                      <a:endParaRPr lang="pt-BR" sz="900" b="1" dirty="0"/>
                    </a:p>
                  </a:txBody>
                  <a:tcPr/>
                </a:tc>
              </a:tr>
              <a:tr h="228600">
                <a:tc>
                  <a:txBody>
                    <a:bodyPr/>
                    <a:lstStyle/>
                    <a:p>
                      <a:endParaRPr lang="pt-BR" sz="900" b="1" dirty="0"/>
                    </a:p>
                  </a:txBody>
                  <a:tcPr/>
                </a:tc>
              </a:tr>
              <a:tr h="228600">
                <a:tc>
                  <a:txBody>
                    <a:bodyPr/>
                    <a:lstStyle/>
                    <a:p>
                      <a:endParaRPr lang="pt-BR" sz="900" b="1" dirty="0"/>
                    </a:p>
                  </a:txBody>
                  <a:tcPr/>
                </a:tc>
              </a:tr>
            </a:tbl>
          </a:graphicData>
        </a:graphic>
      </p:graphicFrame>
      <p:sp>
        <p:nvSpPr>
          <p:cNvPr id="22" name="Forma livre 21"/>
          <p:cNvSpPr/>
          <p:nvPr/>
        </p:nvSpPr>
        <p:spPr>
          <a:xfrm>
            <a:off x="1962150" y="6713539"/>
            <a:ext cx="1885949" cy="735012"/>
          </a:xfrm>
          <a:custGeom>
            <a:avLst/>
            <a:gdLst>
              <a:gd name="connsiteX0" fmla="*/ 0 w 1885950"/>
              <a:gd name="connsiteY0" fmla="*/ 735012 h 735012"/>
              <a:gd name="connsiteX1" fmla="*/ 571500 w 1885950"/>
              <a:gd name="connsiteY1" fmla="*/ 153987 h 735012"/>
              <a:gd name="connsiteX2" fmla="*/ 866775 w 1885950"/>
              <a:gd name="connsiteY2" fmla="*/ 30162 h 735012"/>
              <a:gd name="connsiteX3" fmla="*/ 1171575 w 1885950"/>
              <a:gd name="connsiteY3" fmla="*/ 30162 h 735012"/>
              <a:gd name="connsiteX4" fmla="*/ 1419225 w 1885950"/>
              <a:gd name="connsiteY4" fmla="*/ 211137 h 735012"/>
              <a:gd name="connsiteX5" fmla="*/ 1885950 w 1885950"/>
              <a:gd name="connsiteY5" fmla="*/ 687387 h 735012"/>
              <a:gd name="connsiteX6" fmla="*/ 1885950 w 1885950"/>
              <a:gd name="connsiteY6" fmla="*/ 687387 h 735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5950" h="735012">
                <a:moveTo>
                  <a:pt x="0" y="735012"/>
                </a:moveTo>
                <a:cubicBezTo>
                  <a:pt x="213519" y="503237"/>
                  <a:pt x="427038" y="271462"/>
                  <a:pt x="571500" y="153987"/>
                </a:cubicBezTo>
                <a:cubicBezTo>
                  <a:pt x="715962" y="36512"/>
                  <a:pt x="766763" y="50799"/>
                  <a:pt x="866775" y="30162"/>
                </a:cubicBezTo>
                <a:cubicBezTo>
                  <a:pt x="966787" y="9525"/>
                  <a:pt x="1079500" y="0"/>
                  <a:pt x="1171575" y="30162"/>
                </a:cubicBezTo>
                <a:cubicBezTo>
                  <a:pt x="1263650" y="60324"/>
                  <a:pt x="1300163" y="101600"/>
                  <a:pt x="1419225" y="211137"/>
                </a:cubicBezTo>
                <a:cubicBezTo>
                  <a:pt x="1538287" y="320674"/>
                  <a:pt x="1885950" y="687387"/>
                  <a:pt x="1885950" y="687387"/>
                </a:cubicBezTo>
                <a:lnTo>
                  <a:pt x="1885950" y="687387"/>
                </a:lnTo>
              </a:path>
            </a:pathLst>
          </a:custGeom>
          <a:ln w="50800">
            <a:solidFill>
              <a:schemeClr val="tx2">
                <a:alpha val="50000"/>
              </a:schemeClr>
            </a:solidFill>
            <a:prstDash val="sysDash"/>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91422" tIns="45710" rIns="91422" bIns="45710" rtlCol="0" anchor="ctr"/>
          <a:lstStyle/>
          <a:p>
            <a:pPr algn="ctr"/>
            <a:endParaRPr lang="pt-BR"/>
          </a:p>
        </p:txBody>
      </p:sp>
      <p:sp>
        <p:nvSpPr>
          <p:cNvPr id="23" name="Retângulo 22"/>
          <p:cNvSpPr/>
          <p:nvPr/>
        </p:nvSpPr>
        <p:spPr>
          <a:xfrm>
            <a:off x="3900492" y="7286644"/>
            <a:ext cx="1000131" cy="285752"/>
          </a:xfrm>
          <a:prstGeom prst="rect">
            <a:avLst/>
          </a:prstGeom>
        </p:spPr>
        <p:style>
          <a:lnRef idx="1">
            <a:schemeClr val="accent1"/>
          </a:lnRef>
          <a:fillRef idx="2">
            <a:schemeClr val="accent1"/>
          </a:fillRef>
          <a:effectRef idx="1">
            <a:schemeClr val="accent1"/>
          </a:effectRef>
          <a:fontRef idx="minor">
            <a:schemeClr val="dk1"/>
          </a:fontRef>
        </p:style>
        <p:txBody>
          <a:bodyPr lIns="91422" tIns="45710" rIns="91422" bIns="45710" rtlCol="0" anchor="ctr"/>
          <a:lstStyle/>
          <a:p>
            <a:pPr algn="ctr"/>
            <a:r>
              <a:rPr lang="pt-BR" sz="900" dirty="0"/>
              <a:t>Resultset1</a:t>
            </a:r>
          </a:p>
        </p:txBody>
      </p:sp>
      <p:cxnSp>
        <p:nvCxnSpPr>
          <p:cNvPr id="24" name="Conector reto 23"/>
          <p:cNvCxnSpPr/>
          <p:nvPr/>
        </p:nvCxnSpPr>
        <p:spPr>
          <a:xfrm>
            <a:off x="2124075" y="7429501"/>
            <a:ext cx="1714500" cy="1905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27" name="Forma livre 26"/>
          <p:cNvSpPr/>
          <p:nvPr/>
        </p:nvSpPr>
        <p:spPr>
          <a:xfrm>
            <a:off x="3067052" y="7153276"/>
            <a:ext cx="1476375" cy="1087437"/>
          </a:xfrm>
          <a:custGeom>
            <a:avLst/>
            <a:gdLst>
              <a:gd name="connsiteX0" fmla="*/ 0 w 1476375"/>
              <a:gd name="connsiteY0" fmla="*/ 0 h 1087437"/>
              <a:gd name="connsiteX1" fmla="*/ 142875 w 1476375"/>
              <a:gd name="connsiteY1" fmla="*/ 781050 h 1087437"/>
              <a:gd name="connsiteX2" fmla="*/ 438150 w 1476375"/>
              <a:gd name="connsiteY2" fmla="*/ 1038225 h 1087437"/>
              <a:gd name="connsiteX3" fmla="*/ 1476375 w 1476375"/>
              <a:gd name="connsiteY3" fmla="*/ 1076325 h 1087437"/>
            </a:gdLst>
            <a:ahLst/>
            <a:cxnLst>
              <a:cxn ang="0">
                <a:pos x="connsiteX0" y="connsiteY0"/>
              </a:cxn>
              <a:cxn ang="0">
                <a:pos x="connsiteX1" y="connsiteY1"/>
              </a:cxn>
              <a:cxn ang="0">
                <a:pos x="connsiteX2" y="connsiteY2"/>
              </a:cxn>
              <a:cxn ang="0">
                <a:pos x="connsiteX3" y="connsiteY3"/>
              </a:cxn>
            </a:cxnLst>
            <a:rect l="l" t="t" r="r" b="b"/>
            <a:pathLst>
              <a:path w="1476375" h="1087437">
                <a:moveTo>
                  <a:pt x="0" y="0"/>
                </a:moveTo>
                <a:cubicBezTo>
                  <a:pt x="34925" y="304006"/>
                  <a:pt x="69850" y="608013"/>
                  <a:pt x="142875" y="781050"/>
                </a:cubicBezTo>
                <a:cubicBezTo>
                  <a:pt x="215900" y="954087"/>
                  <a:pt x="215900" y="989013"/>
                  <a:pt x="438150" y="1038225"/>
                </a:cubicBezTo>
                <a:cubicBezTo>
                  <a:pt x="660400" y="1087437"/>
                  <a:pt x="1309688" y="1066800"/>
                  <a:pt x="1476375" y="1076325"/>
                </a:cubicBezTo>
              </a:path>
            </a:pathLst>
          </a:custGeom>
          <a:ln w="508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txBody>
          <a:bodyPr lIns="91422" tIns="45710" rIns="91422" bIns="45710" rtlCol="0" anchor="ctr"/>
          <a:lstStyle/>
          <a:p>
            <a:pPr algn="ctr"/>
            <a:endParaRPr lang="pt-BR"/>
          </a:p>
        </p:txBody>
      </p:sp>
      <p:sp>
        <p:nvSpPr>
          <p:cNvPr id="28" name="Forma livre 27"/>
          <p:cNvSpPr/>
          <p:nvPr/>
        </p:nvSpPr>
        <p:spPr>
          <a:xfrm>
            <a:off x="2876550" y="7458076"/>
            <a:ext cx="1628775" cy="1019175"/>
          </a:xfrm>
          <a:custGeom>
            <a:avLst/>
            <a:gdLst>
              <a:gd name="connsiteX0" fmla="*/ 0 w 1628775"/>
              <a:gd name="connsiteY0" fmla="*/ 0 h 1019175"/>
              <a:gd name="connsiteX1" fmla="*/ 114300 w 1628775"/>
              <a:gd name="connsiteY1" fmla="*/ 752475 h 1019175"/>
              <a:gd name="connsiteX2" fmla="*/ 266700 w 1628775"/>
              <a:gd name="connsiteY2" fmla="*/ 923925 h 1019175"/>
              <a:gd name="connsiteX3" fmla="*/ 409575 w 1628775"/>
              <a:gd name="connsiteY3" fmla="*/ 952500 h 1019175"/>
              <a:gd name="connsiteX4" fmla="*/ 1628775 w 1628775"/>
              <a:gd name="connsiteY4" fmla="*/ 1019175 h 1019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775" h="1019175">
                <a:moveTo>
                  <a:pt x="0" y="0"/>
                </a:moveTo>
                <a:cubicBezTo>
                  <a:pt x="34925" y="299244"/>
                  <a:pt x="69850" y="598488"/>
                  <a:pt x="114300" y="752475"/>
                </a:cubicBezTo>
                <a:cubicBezTo>
                  <a:pt x="158750" y="906462"/>
                  <a:pt x="217487" y="890587"/>
                  <a:pt x="266700" y="923925"/>
                </a:cubicBezTo>
                <a:cubicBezTo>
                  <a:pt x="315913" y="957263"/>
                  <a:pt x="182562" y="936625"/>
                  <a:pt x="409575" y="952500"/>
                </a:cubicBezTo>
                <a:cubicBezTo>
                  <a:pt x="636588" y="968375"/>
                  <a:pt x="1132681" y="993775"/>
                  <a:pt x="1628775" y="1019175"/>
                </a:cubicBezTo>
              </a:path>
            </a:pathLst>
          </a:custGeom>
          <a:ln w="50800">
            <a:tailEnd type="triangle"/>
          </a:ln>
        </p:spPr>
        <p:style>
          <a:lnRef idx="1">
            <a:schemeClr val="accent1"/>
          </a:lnRef>
          <a:fillRef idx="0">
            <a:schemeClr val="accent1"/>
          </a:fillRef>
          <a:effectRef idx="0">
            <a:schemeClr val="accent1"/>
          </a:effectRef>
          <a:fontRef idx="minor">
            <a:schemeClr val="tx1"/>
          </a:fontRef>
        </p:style>
        <p:txBody>
          <a:bodyPr lIns="91422" tIns="45710" rIns="91422" bIns="45710" rtlCol="0" anchor="ctr"/>
          <a:lstStyle/>
          <a:p>
            <a:pPr algn="ctr"/>
            <a:endParaRPr lang="pt-BR"/>
          </a:p>
        </p:txBody>
      </p:sp>
      <p:sp>
        <p:nvSpPr>
          <p:cNvPr id="29" name="CaixaDeTexto 28"/>
          <p:cNvSpPr txBox="1"/>
          <p:nvPr/>
        </p:nvSpPr>
        <p:spPr>
          <a:xfrm rot="21328973">
            <a:off x="2809870" y="6936228"/>
            <a:ext cx="785818" cy="230832"/>
          </a:xfrm>
          <a:prstGeom prst="rect">
            <a:avLst/>
          </a:prstGeom>
          <a:noFill/>
          <a:ln>
            <a:noFill/>
          </a:ln>
        </p:spPr>
        <p:txBody>
          <a:bodyPr wrap="square" lIns="91422" tIns="45710" rIns="91422" bIns="45710" rtlCol="0">
            <a:spAutoFit/>
          </a:bodyPr>
          <a:lstStyle/>
          <a:p>
            <a:r>
              <a:rPr lang="pt-BR" sz="900" b="1" dirty="0">
                <a:solidFill>
                  <a:schemeClr val="tx2"/>
                </a:solidFill>
              </a:rPr>
              <a:t>JOIN1</a:t>
            </a:r>
          </a:p>
        </p:txBody>
      </p:sp>
      <p:sp>
        <p:nvSpPr>
          <p:cNvPr id="30" name="CaixaDeTexto 29"/>
          <p:cNvSpPr txBox="1"/>
          <p:nvPr/>
        </p:nvSpPr>
        <p:spPr>
          <a:xfrm>
            <a:off x="2608189" y="7243782"/>
            <a:ext cx="785818" cy="230832"/>
          </a:xfrm>
          <a:prstGeom prst="rect">
            <a:avLst/>
          </a:prstGeom>
          <a:noFill/>
        </p:spPr>
        <p:txBody>
          <a:bodyPr wrap="square" lIns="91422" tIns="45710" rIns="91422" bIns="45710" rtlCol="0">
            <a:spAutoFit/>
          </a:bodyPr>
          <a:lstStyle/>
          <a:p>
            <a:r>
              <a:rPr lang="pt-BR" sz="900" b="1" dirty="0">
                <a:solidFill>
                  <a:schemeClr val="tx2"/>
                </a:solidFill>
              </a:rPr>
              <a:t>JOIN2</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smtClean="0"/>
              <a:t>A cláusula OUTPUT, usada nos exemplos anteriores com o comando MERGE, serve para criar um </a:t>
            </a:r>
            <a:r>
              <a:rPr lang="pt-BR" dirty="0" err="1" smtClean="0"/>
              <a:t>resultset</a:t>
            </a:r>
            <a:r>
              <a:rPr lang="pt-BR" dirty="0" smtClean="0"/>
              <a:t> com informações sobre as linhas afetadas por um comando de modificação de dados. Ela pode ser aplicada aos comando INSERT, UPDATE, DELETE e MERGE. Durante a sua execução, estão disponíveis tabelas criadas pelo SQL Server e que existem somente durante a execução do comando, para a conexão que o está executando:</a:t>
            </a:r>
          </a:p>
          <a:p>
            <a:endParaRPr lang="pt-BR" dirty="0" smtClean="0"/>
          </a:p>
          <a:p>
            <a:endParaRPr lang="pt-BR" dirty="0"/>
          </a:p>
          <a:p>
            <a:endParaRPr lang="pt-BR" dirty="0" smtClean="0"/>
          </a:p>
          <a:p>
            <a:endParaRPr lang="pt-BR" dirty="0"/>
          </a:p>
          <a:p>
            <a:endParaRPr lang="pt-BR" dirty="0" smtClean="0"/>
          </a:p>
          <a:p>
            <a:endParaRPr lang="pt-BR" dirty="0"/>
          </a:p>
          <a:p>
            <a:endParaRPr lang="pt-BR" dirty="0" smtClean="0"/>
          </a:p>
          <a:p>
            <a:endParaRPr lang="pt-BR" dirty="0"/>
          </a:p>
          <a:p>
            <a:endParaRPr lang="pt-BR" dirty="0" smtClean="0"/>
          </a:p>
          <a:p>
            <a:endParaRPr lang="pt-BR" dirty="0"/>
          </a:p>
          <a:p>
            <a:endParaRPr lang="pt-BR" dirty="0" smtClean="0"/>
          </a:p>
          <a:p>
            <a:endParaRPr lang="pt-BR" dirty="0"/>
          </a:p>
          <a:p>
            <a:r>
              <a:rPr lang="pt-BR" dirty="0" smtClean="0"/>
              <a:t>O conteúdo destas tabelas podem ser usados na cláusula OUTPUT, para retornar informação sobre o que ocorreu durante a execução do comando:</a:t>
            </a:r>
          </a:p>
          <a:p>
            <a:endParaRPr lang="pt-BR" dirty="0"/>
          </a:p>
          <a:p>
            <a:r>
              <a:rPr lang="pt-BR" dirty="0" smtClean="0"/>
              <a:t>-- Acrescenta o DDD (61) a todos os registros que não tem DDD</a:t>
            </a:r>
          </a:p>
          <a:p>
            <a:r>
              <a:rPr lang="pt-BR" dirty="0" smtClean="0"/>
              <a:t>UPDATE Agenda</a:t>
            </a:r>
          </a:p>
          <a:p>
            <a:r>
              <a:rPr lang="pt-BR" dirty="0" smtClean="0"/>
              <a:t>SET Telefone = '(61) ' + Telefone</a:t>
            </a:r>
          </a:p>
          <a:p>
            <a:r>
              <a:rPr lang="pt-BR" dirty="0" smtClean="0"/>
              <a:t>OUTPUT </a:t>
            </a:r>
            <a:r>
              <a:rPr lang="pt-BR" dirty="0" err="1" smtClean="0"/>
              <a:t>inserted</a:t>
            </a:r>
            <a:r>
              <a:rPr lang="pt-BR" dirty="0" smtClean="0"/>
              <a:t>.*, </a:t>
            </a:r>
            <a:r>
              <a:rPr lang="pt-BR" dirty="0" err="1" smtClean="0"/>
              <a:t>deleted</a:t>
            </a:r>
            <a:r>
              <a:rPr lang="pt-BR" dirty="0" smtClean="0"/>
              <a:t>.*	-- Retorna </a:t>
            </a:r>
            <a:r>
              <a:rPr lang="pt-BR" dirty="0" err="1" smtClean="0"/>
              <a:t>resultset</a:t>
            </a:r>
            <a:r>
              <a:rPr lang="pt-BR" dirty="0" smtClean="0"/>
              <a:t> com valores atuais e anteriores de cada linha</a:t>
            </a:r>
          </a:p>
          <a:p>
            <a:r>
              <a:rPr lang="pt-BR" dirty="0" smtClean="0"/>
              <a:t>WHERE Telefone NOT LIKE '(%)%'</a:t>
            </a:r>
          </a:p>
          <a:p>
            <a:endParaRPr lang="pt-BR" dirty="0"/>
          </a:p>
          <a:p>
            <a:endParaRPr lang="pt-BR" dirty="0"/>
          </a:p>
        </p:txBody>
      </p:sp>
      <p:sp>
        <p:nvSpPr>
          <p:cNvPr id="4" name="Espaço Reservado para Número de Slide 3"/>
          <p:cNvSpPr>
            <a:spLocks noGrp="1"/>
          </p:cNvSpPr>
          <p:nvPr>
            <p:ph type="sldNum" sz="quarter" idx="10"/>
          </p:nvPr>
        </p:nvSpPr>
        <p:spPr/>
        <p:txBody>
          <a:bodyPr/>
          <a:lstStyle/>
          <a:p>
            <a:fld id="{F7C3FDAD-E012-47BA-A3A8-7DCE228C6B8A}" type="slidenum">
              <a:rPr lang="pt-BR" smtClean="0"/>
              <a:t>5</a:t>
            </a:fld>
            <a:endParaRPr lang="pt-BR"/>
          </a:p>
        </p:txBody>
      </p:sp>
      <p:graphicFrame>
        <p:nvGraphicFramePr>
          <p:cNvPr id="5" name="Tabela 4"/>
          <p:cNvGraphicFramePr>
            <a:graphicFrameLocks noGrp="1"/>
          </p:cNvGraphicFramePr>
          <p:nvPr/>
        </p:nvGraphicFramePr>
        <p:xfrm>
          <a:off x="785794" y="5146429"/>
          <a:ext cx="5500725" cy="1383986"/>
        </p:xfrm>
        <a:graphic>
          <a:graphicData uri="http://schemas.openxmlformats.org/drawingml/2006/table">
            <a:tbl>
              <a:tblPr firstRow="1" bandRow="1">
                <a:tableStyleId>{5C22544A-7EE6-4342-B048-85BDC9FD1C3A}</a:tableStyleId>
              </a:tblPr>
              <a:tblGrid>
                <a:gridCol w="1428760"/>
                <a:gridCol w="1071570"/>
                <a:gridCol w="3000395"/>
              </a:tblGrid>
              <a:tr h="243840">
                <a:tc>
                  <a:txBody>
                    <a:bodyPr/>
                    <a:lstStyle/>
                    <a:p>
                      <a:r>
                        <a:rPr lang="pt-BR" sz="1000" dirty="0" smtClean="0"/>
                        <a:t>Nome do Comando</a:t>
                      </a:r>
                      <a:endParaRPr lang="pt-BR" sz="1000" dirty="0"/>
                    </a:p>
                  </a:txBody>
                  <a:tcPr/>
                </a:tc>
                <a:tc>
                  <a:txBody>
                    <a:bodyPr/>
                    <a:lstStyle/>
                    <a:p>
                      <a:r>
                        <a:rPr lang="pt-BR" sz="1000" dirty="0" smtClean="0"/>
                        <a:t>Tabela Criada</a:t>
                      </a:r>
                      <a:endParaRPr lang="pt-BR" sz="1000" dirty="0"/>
                    </a:p>
                  </a:txBody>
                  <a:tcPr/>
                </a:tc>
                <a:tc>
                  <a:txBody>
                    <a:bodyPr/>
                    <a:lstStyle/>
                    <a:p>
                      <a:r>
                        <a:rPr lang="pt-BR" sz="1000" dirty="0" smtClean="0"/>
                        <a:t>Conteúdo</a:t>
                      </a:r>
                      <a:endParaRPr lang="pt-BR" sz="1000" dirty="0"/>
                    </a:p>
                  </a:txBody>
                  <a:tcPr/>
                </a:tc>
              </a:tr>
              <a:tr h="256226">
                <a:tc>
                  <a:txBody>
                    <a:bodyPr/>
                    <a:lstStyle/>
                    <a:p>
                      <a:r>
                        <a:rPr lang="pt-BR" sz="1000" dirty="0" smtClean="0"/>
                        <a:t>INSERT</a:t>
                      </a:r>
                      <a:endParaRPr lang="pt-BR" sz="1000" dirty="0"/>
                    </a:p>
                  </a:txBody>
                  <a:tcPr/>
                </a:tc>
                <a:tc>
                  <a:txBody>
                    <a:bodyPr/>
                    <a:lstStyle/>
                    <a:p>
                      <a:r>
                        <a:rPr lang="pt-BR" sz="1000" i="1" dirty="0" err="1" smtClean="0"/>
                        <a:t>inserted</a:t>
                      </a:r>
                      <a:endParaRPr lang="pt-BR" sz="1000" i="1" dirty="0"/>
                    </a:p>
                  </a:txBody>
                  <a:tcPr/>
                </a:tc>
                <a:tc>
                  <a:txBody>
                    <a:bodyPr/>
                    <a:lstStyle/>
                    <a:p>
                      <a:r>
                        <a:rPr lang="pt-BR" sz="1000" dirty="0" smtClean="0"/>
                        <a:t>Linhas inseridas</a:t>
                      </a:r>
                      <a:endParaRPr lang="pt-BR" sz="1000" dirty="0"/>
                    </a:p>
                  </a:txBody>
                  <a:tcPr/>
                </a:tc>
              </a:tr>
              <a:tr h="243840">
                <a:tc>
                  <a:txBody>
                    <a:bodyPr/>
                    <a:lstStyle/>
                    <a:p>
                      <a:r>
                        <a:rPr lang="pt-BR" sz="1000" dirty="0" smtClean="0"/>
                        <a:t>DELETE</a:t>
                      </a:r>
                      <a:endParaRPr lang="pt-BR" sz="1000" dirty="0"/>
                    </a:p>
                  </a:txBody>
                  <a:tcPr/>
                </a:tc>
                <a:tc>
                  <a:txBody>
                    <a:bodyPr/>
                    <a:lstStyle/>
                    <a:p>
                      <a:r>
                        <a:rPr lang="pt-BR" sz="1000" i="1" dirty="0" err="1" smtClean="0"/>
                        <a:t>deleted</a:t>
                      </a:r>
                      <a:endParaRPr lang="pt-BR" sz="1000" i="1" dirty="0"/>
                    </a:p>
                  </a:txBody>
                  <a:tcPr/>
                </a:tc>
                <a:tc>
                  <a:txBody>
                    <a:bodyPr/>
                    <a:lstStyle/>
                    <a:p>
                      <a:r>
                        <a:rPr lang="pt-BR" sz="1000" dirty="0" smtClean="0"/>
                        <a:t>Linha excluídas</a:t>
                      </a:r>
                      <a:endParaRPr lang="pt-BR" sz="1000" dirty="0"/>
                    </a:p>
                  </a:txBody>
                  <a:tcPr/>
                </a:tc>
              </a:tr>
              <a:tr h="396240">
                <a:tc>
                  <a:txBody>
                    <a:bodyPr/>
                    <a:lstStyle/>
                    <a:p>
                      <a:r>
                        <a:rPr lang="pt-BR" sz="1000" dirty="0" smtClean="0"/>
                        <a:t>UPDATE</a:t>
                      </a:r>
                      <a:endParaRPr lang="pt-BR" sz="1000" dirty="0"/>
                    </a:p>
                  </a:txBody>
                  <a:tcPr/>
                </a:tc>
                <a:tc>
                  <a:txBody>
                    <a:bodyPr/>
                    <a:lstStyle/>
                    <a:p>
                      <a:r>
                        <a:rPr lang="pt-BR" sz="1000" i="1" dirty="0" err="1" smtClean="0"/>
                        <a:t>inserted</a:t>
                      </a:r>
                      <a:endParaRPr lang="pt-BR" sz="1000" i="1" dirty="0" smtClean="0"/>
                    </a:p>
                    <a:p>
                      <a:r>
                        <a:rPr lang="pt-BR" sz="1000" i="1" dirty="0" err="1" smtClean="0"/>
                        <a:t>deleted</a:t>
                      </a:r>
                      <a:endParaRPr lang="pt-BR" sz="1000" i="1" dirty="0"/>
                    </a:p>
                  </a:txBody>
                  <a:tcPr/>
                </a:tc>
                <a:tc>
                  <a:txBody>
                    <a:bodyPr/>
                    <a:lstStyle/>
                    <a:p>
                      <a:r>
                        <a:rPr lang="pt-BR" sz="1000" i="1" dirty="0" err="1" smtClean="0"/>
                        <a:t>inserted</a:t>
                      </a:r>
                      <a:r>
                        <a:rPr lang="pt-BR" sz="1000" i="0" dirty="0" smtClean="0"/>
                        <a:t>: linhas alteradas, novos valores</a:t>
                      </a:r>
                    </a:p>
                    <a:p>
                      <a:r>
                        <a:rPr lang="pt-BR" sz="1000" i="1" dirty="0" err="1" smtClean="0"/>
                        <a:t>deleted</a:t>
                      </a:r>
                      <a:r>
                        <a:rPr lang="pt-BR" sz="1000" i="0" dirty="0" smtClean="0"/>
                        <a:t>: linhas alteradas, valores anteriores</a:t>
                      </a:r>
                      <a:endParaRPr lang="pt-BR" sz="1000" i="1" dirty="0"/>
                    </a:p>
                  </a:txBody>
                  <a:tcPr/>
                </a:tc>
              </a:tr>
              <a:tr h="243840">
                <a:tc>
                  <a:txBody>
                    <a:bodyPr/>
                    <a:lstStyle/>
                    <a:p>
                      <a:r>
                        <a:rPr lang="pt-BR" sz="1000" dirty="0" smtClean="0"/>
                        <a:t>MERGE</a:t>
                      </a:r>
                      <a:endParaRPr lang="pt-BR" sz="1000" dirty="0"/>
                    </a:p>
                  </a:txBody>
                  <a:tcPr/>
                </a:tc>
                <a:tc gridSpan="2">
                  <a:txBody>
                    <a:bodyPr/>
                    <a:lstStyle/>
                    <a:p>
                      <a:pPr algn="l"/>
                      <a:r>
                        <a:rPr lang="pt-BR" sz="1000" dirty="0" smtClean="0"/>
                        <a:t>De acordo com o comando executado</a:t>
                      </a:r>
                      <a:endParaRPr lang="pt-BR" sz="1000" dirty="0"/>
                    </a:p>
                  </a:txBody>
                  <a:tcPr/>
                </a:tc>
                <a:tc hMerge="1">
                  <a:txBody>
                    <a:bodyPr/>
                    <a:lstStyle/>
                    <a:p>
                      <a:endParaRPr lang="pt-BR" sz="1000" dirty="0"/>
                    </a:p>
                  </a:txBody>
                  <a:tcPr/>
                </a:tc>
              </a:tr>
            </a:tbl>
          </a:graphicData>
        </a:graphic>
      </p:graphicFrame>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smtClean="0"/>
              <a:t>A cláusula OUTPUT, usada nos exemplos anteriores com o comando MERGE, serve para criar um </a:t>
            </a:r>
            <a:r>
              <a:rPr lang="pt-BR" dirty="0" err="1" smtClean="0"/>
              <a:t>resultset</a:t>
            </a:r>
            <a:r>
              <a:rPr lang="pt-BR" dirty="0" smtClean="0"/>
              <a:t> com informações sobre as linhas afetadas por um comando de modificação de dados. Ela pode ser aplicada aos comando INSERT, UPDATE, DELETE e MERGE. Durante a sua execução, estão disponíveis tabelas criadas pelo SQL Server e que existem somente durante a execução do comando, para a conexão que o está executando:</a:t>
            </a:r>
          </a:p>
          <a:p>
            <a:endParaRPr lang="pt-BR" dirty="0" smtClean="0"/>
          </a:p>
          <a:p>
            <a:endParaRPr lang="pt-BR" dirty="0"/>
          </a:p>
          <a:p>
            <a:endParaRPr lang="pt-BR" dirty="0" smtClean="0"/>
          </a:p>
          <a:p>
            <a:endParaRPr lang="pt-BR" dirty="0"/>
          </a:p>
          <a:p>
            <a:endParaRPr lang="pt-BR" dirty="0" smtClean="0"/>
          </a:p>
          <a:p>
            <a:endParaRPr lang="pt-BR" dirty="0"/>
          </a:p>
          <a:p>
            <a:endParaRPr lang="pt-BR" dirty="0" smtClean="0"/>
          </a:p>
          <a:p>
            <a:endParaRPr lang="pt-BR" dirty="0"/>
          </a:p>
          <a:p>
            <a:endParaRPr lang="pt-BR" dirty="0" smtClean="0"/>
          </a:p>
          <a:p>
            <a:endParaRPr lang="pt-BR" dirty="0"/>
          </a:p>
          <a:p>
            <a:endParaRPr lang="pt-BR" dirty="0" smtClean="0"/>
          </a:p>
          <a:p>
            <a:endParaRPr lang="pt-BR" dirty="0"/>
          </a:p>
          <a:p>
            <a:r>
              <a:rPr lang="pt-BR" dirty="0" smtClean="0"/>
              <a:t>O conteúdo destas tabelas podem ser usados na cláusula OUTPUT, para retornar informação sobre o que ocorreu durante a execução do comando:</a:t>
            </a:r>
          </a:p>
          <a:p>
            <a:endParaRPr lang="pt-BR" dirty="0"/>
          </a:p>
          <a:p>
            <a:r>
              <a:rPr lang="pt-BR" dirty="0" smtClean="0"/>
              <a:t>-- Acrescenta o DDD (61) a todos os registros que não tem DDD</a:t>
            </a:r>
          </a:p>
          <a:p>
            <a:r>
              <a:rPr lang="pt-BR" dirty="0" smtClean="0"/>
              <a:t>UPDATE Agenda</a:t>
            </a:r>
          </a:p>
          <a:p>
            <a:r>
              <a:rPr lang="pt-BR" dirty="0" smtClean="0"/>
              <a:t>SET Telefone = '(61) ' + Telefone</a:t>
            </a:r>
          </a:p>
          <a:p>
            <a:r>
              <a:rPr lang="pt-BR" dirty="0" smtClean="0"/>
              <a:t>OUTPUT </a:t>
            </a:r>
            <a:r>
              <a:rPr lang="pt-BR" dirty="0" err="1" smtClean="0"/>
              <a:t>inserted</a:t>
            </a:r>
            <a:r>
              <a:rPr lang="pt-BR" dirty="0" smtClean="0"/>
              <a:t>.*, </a:t>
            </a:r>
            <a:r>
              <a:rPr lang="pt-BR" dirty="0" err="1" smtClean="0"/>
              <a:t>deleted</a:t>
            </a:r>
            <a:r>
              <a:rPr lang="pt-BR" dirty="0" smtClean="0"/>
              <a:t>.*	-- Retorna </a:t>
            </a:r>
            <a:r>
              <a:rPr lang="pt-BR" dirty="0" err="1" smtClean="0"/>
              <a:t>resultset</a:t>
            </a:r>
            <a:r>
              <a:rPr lang="pt-BR" dirty="0" smtClean="0"/>
              <a:t> com valores atuais e anteriores de cada linha</a:t>
            </a:r>
          </a:p>
          <a:p>
            <a:r>
              <a:rPr lang="pt-BR" dirty="0" smtClean="0"/>
              <a:t>WHERE Telefone NOT LIKE '(%)%'</a:t>
            </a:r>
          </a:p>
          <a:p>
            <a:endParaRPr lang="pt-BR" dirty="0"/>
          </a:p>
          <a:p>
            <a:endParaRPr lang="pt-BR" dirty="0"/>
          </a:p>
        </p:txBody>
      </p:sp>
      <p:sp>
        <p:nvSpPr>
          <p:cNvPr id="4" name="Espaço Reservado para Número de Slide 3"/>
          <p:cNvSpPr>
            <a:spLocks noGrp="1"/>
          </p:cNvSpPr>
          <p:nvPr>
            <p:ph type="sldNum" sz="quarter" idx="10"/>
          </p:nvPr>
        </p:nvSpPr>
        <p:spPr/>
        <p:txBody>
          <a:bodyPr/>
          <a:lstStyle/>
          <a:p>
            <a:fld id="{F7C3FDAD-E012-47BA-A3A8-7DCE228C6B8A}" type="slidenum">
              <a:rPr lang="pt-BR" smtClean="0"/>
              <a:t>6</a:t>
            </a:fld>
            <a:endParaRPr lang="pt-BR"/>
          </a:p>
        </p:txBody>
      </p:sp>
      <p:graphicFrame>
        <p:nvGraphicFramePr>
          <p:cNvPr id="5" name="Tabela 4"/>
          <p:cNvGraphicFramePr>
            <a:graphicFrameLocks noGrp="1"/>
          </p:cNvGraphicFramePr>
          <p:nvPr/>
        </p:nvGraphicFramePr>
        <p:xfrm>
          <a:off x="785794" y="5146429"/>
          <a:ext cx="5500725" cy="1383986"/>
        </p:xfrm>
        <a:graphic>
          <a:graphicData uri="http://schemas.openxmlformats.org/drawingml/2006/table">
            <a:tbl>
              <a:tblPr firstRow="1" bandRow="1">
                <a:tableStyleId>{5C22544A-7EE6-4342-B048-85BDC9FD1C3A}</a:tableStyleId>
              </a:tblPr>
              <a:tblGrid>
                <a:gridCol w="1428760"/>
                <a:gridCol w="1071570"/>
                <a:gridCol w="3000395"/>
              </a:tblGrid>
              <a:tr h="243840">
                <a:tc>
                  <a:txBody>
                    <a:bodyPr/>
                    <a:lstStyle/>
                    <a:p>
                      <a:r>
                        <a:rPr lang="pt-BR" sz="1000" dirty="0" smtClean="0"/>
                        <a:t>Nome do Comando</a:t>
                      </a:r>
                      <a:endParaRPr lang="pt-BR" sz="1000" dirty="0"/>
                    </a:p>
                  </a:txBody>
                  <a:tcPr/>
                </a:tc>
                <a:tc>
                  <a:txBody>
                    <a:bodyPr/>
                    <a:lstStyle/>
                    <a:p>
                      <a:r>
                        <a:rPr lang="pt-BR" sz="1000" dirty="0" smtClean="0"/>
                        <a:t>Tabela Criada</a:t>
                      </a:r>
                      <a:endParaRPr lang="pt-BR" sz="1000" dirty="0"/>
                    </a:p>
                  </a:txBody>
                  <a:tcPr/>
                </a:tc>
                <a:tc>
                  <a:txBody>
                    <a:bodyPr/>
                    <a:lstStyle/>
                    <a:p>
                      <a:r>
                        <a:rPr lang="pt-BR" sz="1000" dirty="0" smtClean="0"/>
                        <a:t>Conteúdo</a:t>
                      </a:r>
                      <a:endParaRPr lang="pt-BR" sz="1000" dirty="0"/>
                    </a:p>
                  </a:txBody>
                  <a:tcPr/>
                </a:tc>
              </a:tr>
              <a:tr h="256226">
                <a:tc>
                  <a:txBody>
                    <a:bodyPr/>
                    <a:lstStyle/>
                    <a:p>
                      <a:r>
                        <a:rPr lang="pt-BR" sz="1000" dirty="0" smtClean="0"/>
                        <a:t>INSERT</a:t>
                      </a:r>
                      <a:endParaRPr lang="pt-BR" sz="1000" dirty="0"/>
                    </a:p>
                  </a:txBody>
                  <a:tcPr/>
                </a:tc>
                <a:tc>
                  <a:txBody>
                    <a:bodyPr/>
                    <a:lstStyle/>
                    <a:p>
                      <a:r>
                        <a:rPr lang="pt-BR" sz="1000" i="1" dirty="0" err="1" smtClean="0"/>
                        <a:t>inserted</a:t>
                      </a:r>
                      <a:endParaRPr lang="pt-BR" sz="1000" i="1" dirty="0"/>
                    </a:p>
                  </a:txBody>
                  <a:tcPr/>
                </a:tc>
                <a:tc>
                  <a:txBody>
                    <a:bodyPr/>
                    <a:lstStyle/>
                    <a:p>
                      <a:r>
                        <a:rPr lang="pt-BR" sz="1000" dirty="0" smtClean="0"/>
                        <a:t>Linhas inseridas</a:t>
                      </a:r>
                      <a:endParaRPr lang="pt-BR" sz="1000" dirty="0"/>
                    </a:p>
                  </a:txBody>
                  <a:tcPr/>
                </a:tc>
              </a:tr>
              <a:tr h="243840">
                <a:tc>
                  <a:txBody>
                    <a:bodyPr/>
                    <a:lstStyle/>
                    <a:p>
                      <a:r>
                        <a:rPr lang="pt-BR" sz="1000" dirty="0" smtClean="0"/>
                        <a:t>DELETE</a:t>
                      </a:r>
                      <a:endParaRPr lang="pt-BR" sz="1000" dirty="0"/>
                    </a:p>
                  </a:txBody>
                  <a:tcPr/>
                </a:tc>
                <a:tc>
                  <a:txBody>
                    <a:bodyPr/>
                    <a:lstStyle/>
                    <a:p>
                      <a:r>
                        <a:rPr lang="pt-BR" sz="1000" i="1" dirty="0" err="1" smtClean="0"/>
                        <a:t>deleted</a:t>
                      </a:r>
                      <a:endParaRPr lang="pt-BR" sz="1000" i="1" dirty="0"/>
                    </a:p>
                  </a:txBody>
                  <a:tcPr/>
                </a:tc>
                <a:tc>
                  <a:txBody>
                    <a:bodyPr/>
                    <a:lstStyle/>
                    <a:p>
                      <a:r>
                        <a:rPr lang="pt-BR" sz="1000" dirty="0" smtClean="0"/>
                        <a:t>Linha excluídas</a:t>
                      </a:r>
                      <a:endParaRPr lang="pt-BR" sz="1000" dirty="0"/>
                    </a:p>
                  </a:txBody>
                  <a:tcPr/>
                </a:tc>
              </a:tr>
              <a:tr h="396240">
                <a:tc>
                  <a:txBody>
                    <a:bodyPr/>
                    <a:lstStyle/>
                    <a:p>
                      <a:r>
                        <a:rPr lang="pt-BR" sz="1000" dirty="0" smtClean="0"/>
                        <a:t>UPDATE</a:t>
                      </a:r>
                      <a:endParaRPr lang="pt-BR" sz="1000" dirty="0"/>
                    </a:p>
                  </a:txBody>
                  <a:tcPr/>
                </a:tc>
                <a:tc>
                  <a:txBody>
                    <a:bodyPr/>
                    <a:lstStyle/>
                    <a:p>
                      <a:r>
                        <a:rPr lang="pt-BR" sz="1000" i="1" dirty="0" err="1" smtClean="0"/>
                        <a:t>inserted</a:t>
                      </a:r>
                      <a:endParaRPr lang="pt-BR" sz="1000" i="1" dirty="0" smtClean="0"/>
                    </a:p>
                    <a:p>
                      <a:r>
                        <a:rPr lang="pt-BR" sz="1000" i="1" dirty="0" err="1" smtClean="0"/>
                        <a:t>deleted</a:t>
                      </a:r>
                      <a:endParaRPr lang="pt-BR" sz="1000" i="1" dirty="0"/>
                    </a:p>
                  </a:txBody>
                  <a:tcPr/>
                </a:tc>
                <a:tc>
                  <a:txBody>
                    <a:bodyPr/>
                    <a:lstStyle/>
                    <a:p>
                      <a:r>
                        <a:rPr lang="pt-BR" sz="1000" i="1" dirty="0" err="1" smtClean="0"/>
                        <a:t>inserted</a:t>
                      </a:r>
                      <a:r>
                        <a:rPr lang="pt-BR" sz="1000" i="0" dirty="0" smtClean="0"/>
                        <a:t>: linhas alteradas, novos valores</a:t>
                      </a:r>
                    </a:p>
                    <a:p>
                      <a:r>
                        <a:rPr lang="pt-BR" sz="1000" i="1" dirty="0" err="1" smtClean="0"/>
                        <a:t>deleted</a:t>
                      </a:r>
                      <a:r>
                        <a:rPr lang="pt-BR" sz="1000" i="0" dirty="0" smtClean="0"/>
                        <a:t>: linhas alteradas, valores anteriores</a:t>
                      </a:r>
                      <a:endParaRPr lang="pt-BR" sz="1000" i="1" dirty="0"/>
                    </a:p>
                  </a:txBody>
                  <a:tcPr/>
                </a:tc>
              </a:tr>
              <a:tr h="243840">
                <a:tc>
                  <a:txBody>
                    <a:bodyPr/>
                    <a:lstStyle/>
                    <a:p>
                      <a:r>
                        <a:rPr lang="pt-BR" sz="1000" dirty="0" smtClean="0"/>
                        <a:t>MERGE</a:t>
                      </a:r>
                      <a:endParaRPr lang="pt-BR" sz="1000" dirty="0"/>
                    </a:p>
                  </a:txBody>
                  <a:tcPr/>
                </a:tc>
                <a:tc gridSpan="2">
                  <a:txBody>
                    <a:bodyPr/>
                    <a:lstStyle/>
                    <a:p>
                      <a:pPr algn="l"/>
                      <a:r>
                        <a:rPr lang="pt-BR" sz="1000" dirty="0" smtClean="0"/>
                        <a:t>De acordo com o comando executado</a:t>
                      </a:r>
                      <a:endParaRPr lang="pt-BR" sz="1000" dirty="0"/>
                    </a:p>
                  </a:txBody>
                  <a:tcPr/>
                </a:tc>
                <a:tc hMerge="1">
                  <a:txBody>
                    <a:bodyPr/>
                    <a:lstStyle/>
                    <a:p>
                      <a:endParaRPr lang="pt-BR" sz="1000" dirty="0"/>
                    </a:p>
                  </a:txBody>
                  <a:tcPr/>
                </a:tc>
              </a:tr>
            </a:tbl>
          </a:graphicData>
        </a:graphic>
      </p:graphicFrame>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smtClean="0"/>
              <a:t>O comando MERGE permite que sejam comparados dois conjuntos de registros, e que sejam disparados diferentes comandos de modificação de dados, de acordo com a existência ou não de correspondência entre as linhas do conjunto origem e do conjunto destino do comando:</a:t>
            </a:r>
          </a:p>
          <a:p>
            <a:endParaRPr lang="pt-BR" dirty="0"/>
          </a:p>
          <a:p>
            <a:pPr lvl="1">
              <a:buNone/>
            </a:pPr>
            <a:r>
              <a:rPr lang="en-US" dirty="0" smtClean="0"/>
              <a:t>MERGE &lt;</a:t>
            </a:r>
            <a:r>
              <a:rPr lang="en-US" dirty="0" err="1" smtClean="0"/>
              <a:t>destino</a:t>
            </a:r>
            <a:r>
              <a:rPr lang="en-US" dirty="0" smtClean="0"/>
              <a:t>&gt; USING &lt;</a:t>
            </a:r>
            <a:r>
              <a:rPr lang="en-US" dirty="0" err="1" smtClean="0"/>
              <a:t>origem</a:t>
            </a:r>
            <a:r>
              <a:rPr lang="en-US" dirty="0" smtClean="0"/>
              <a:t>&gt; ON &lt;</a:t>
            </a:r>
            <a:r>
              <a:rPr lang="en-US" dirty="0" err="1" smtClean="0"/>
              <a:t>condição</a:t>
            </a:r>
            <a:r>
              <a:rPr lang="en-US" dirty="0" smtClean="0"/>
              <a:t>&gt;</a:t>
            </a:r>
          </a:p>
          <a:p>
            <a:pPr lvl="1">
              <a:buNone/>
            </a:pPr>
            <a:r>
              <a:rPr lang="en-US" dirty="0" smtClean="0"/>
              <a:t>WHEN MATCHED THEN </a:t>
            </a:r>
          </a:p>
          <a:p>
            <a:pPr lvl="1">
              <a:buNone/>
            </a:pPr>
            <a:r>
              <a:rPr lang="en-US" dirty="0"/>
              <a:t>	</a:t>
            </a:r>
            <a:r>
              <a:rPr lang="en-US" dirty="0" smtClean="0"/>
              <a:t>INSERT | UPDATE | DELETE</a:t>
            </a:r>
          </a:p>
          <a:p>
            <a:pPr lvl="1">
              <a:buNone/>
            </a:pPr>
            <a:r>
              <a:rPr lang="en-US" dirty="0" smtClean="0"/>
              <a:t>WHEN NOT MATCHED BY TARGET THEN </a:t>
            </a:r>
          </a:p>
          <a:p>
            <a:pPr lvl="2">
              <a:buNone/>
            </a:pPr>
            <a:r>
              <a:rPr lang="en-US" dirty="0" smtClean="0"/>
              <a:t>INSERT | UPDATE | DELETE</a:t>
            </a:r>
          </a:p>
          <a:p>
            <a:pPr lvl="1">
              <a:buNone/>
            </a:pPr>
            <a:r>
              <a:rPr lang="en-US" dirty="0" smtClean="0"/>
              <a:t>WHEN NOT MATCHED BY SOURCE THEN</a:t>
            </a:r>
          </a:p>
          <a:p>
            <a:pPr lvl="2">
              <a:buNone/>
            </a:pPr>
            <a:r>
              <a:rPr lang="en-US" dirty="0" smtClean="0"/>
              <a:t>INSERT | UPDATE | DELETE</a:t>
            </a:r>
          </a:p>
          <a:p>
            <a:endParaRPr lang="pt-BR" dirty="0" smtClean="0"/>
          </a:p>
          <a:p>
            <a:r>
              <a:rPr lang="pt-BR" dirty="0" smtClean="0"/>
              <a:t>A condição especificada na cláusula ON segue a mesma sintaxe de um JOIN entre a tabela de origem (cláusula MERGE) e a de destino (cláusula USING). Comandos distintos podem ser aplicados para: </a:t>
            </a:r>
          </a:p>
          <a:p>
            <a:pPr>
              <a:buFont typeface="Wingdings" pitchFamily="2" charset="2"/>
              <a:buChar char="§"/>
            </a:pPr>
            <a:r>
              <a:rPr lang="pt-BR" dirty="0" smtClean="0"/>
              <a:t> Uma linha na origem que não tem correspondente no destino (WHEN NOT MATCHED BY TARGET)</a:t>
            </a:r>
          </a:p>
          <a:p>
            <a:pPr>
              <a:buFont typeface="Wingdings" pitchFamily="2" charset="2"/>
              <a:buChar char="§"/>
            </a:pPr>
            <a:r>
              <a:rPr lang="pt-BR" dirty="0"/>
              <a:t> </a:t>
            </a:r>
            <a:r>
              <a:rPr lang="pt-BR" dirty="0" smtClean="0"/>
              <a:t>Uma linha no destino que não tem correspondente na origem (WHEN NOT MATCHED BY SOURCE)</a:t>
            </a:r>
          </a:p>
          <a:p>
            <a:pPr>
              <a:buFont typeface="Wingdings" pitchFamily="2" charset="2"/>
              <a:buChar char="§"/>
            </a:pPr>
            <a:r>
              <a:rPr lang="pt-BR" dirty="0"/>
              <a:t> </a:t>
            </a:r>
            <a:r>
              <a:rPr lang="pt-BR" dirty="0" smtClean="0"/>
              <a:t>Uma linha na origem que tem correspondente no destino (WHEN MATCHED)</a:t>
            </a:r>
          </a:p>
          <a:p>
            <a:pPr>
              <a:buFont typeface="Wingdings" pitchFamily="2" charset="2"/>
              <a:buChar char="§"/>
            </a:pPr>
            <a:endParaRPr lang="pt-BR" dirty="0"/>
          </a:p>
          <a:p>
            <a:r>
              <a:rPr lang="pt-BR" dirty="0" smtClean="0"/>
              <a:t>O mecanismo deste comando é extremamente útil em várias condições. Por exemplo, em uma unificação de dados, podemos criar vários comandos MERGE que incluem linhas em uma tabela, provenientes de tabelas distintas. Caso as linhas já existam, o comando atualiza os dados, em vez de incluir novas cópias destas linhas.</a:t>
            </a:r>
            <a:endParaRPr lang="pt-BR" dirty="0"/>
          </a:p>
        </p:txBody>
      </p:sp>
      <p:sp>
        <p:nvSpPr>
          <p:cNvPr id="4" name="Espaço Reservado para Número de Slide 3"/>
          <p:cNvSpPr>
            <a:spLocks noGrp="1"/>
          </p:cNvSpPr>
          <p:nvPr>
            <p:ph type="sldNum" sz="quarter" idx="10"/>
          </p:nvPr>
        </p:nvSpPr>
        <p:spPr/>
        <p:txBody>
          <a:bodyPr/>
          <a:lstStyle/>
          <a:p>
            <a:fld id="{F7C3FDAD-E012-47BA-A3A8-7DCE228C6B8A}" type="slidenum">
              <a:rPr lang="pt-BR" smtClean="0"/>
              <a:t>7</a:t>
            </a:fld>
            <a:endParaRPr lang="pt-BR"/>
          </a:p>
        </p:txBody>
      </p:sp>
      <p:pic>
        <p:nvPicPr>
          <p:cNvPr id="1026" name="Picture 2"/>
          <p:cNvPicPr>
            <a:picLocks noChangeAspect="1" noChangeArrowheads="1"/>
          </p:cNvPicPr>
          <p:nvPr/>
        </p:nvPicPr>
        <p:blipFill>
          <a:blip r:embed="rId3"/>
          <a:srcRect/>
          <a:stretch>
            <a:fillRect/>
          </a:stretch>
        </p:blipFill>
        <p:spPr bwMode="auto">
          <a:xfrm>
            <a:off x="1842482" y="7829852"/>
            <a:ext cx="890625" cy="357190"/>
          </a:xfrm>
          <a:prstGeom prst="rect">
            <a:avLst/>
          </a:prstGeom>
          <a:noFill/>
          <a:ln w="9525">
            <a:noFill/>
            <a:miter lim="800000"/>
            <a:headEnd/>
            <a:tailEnd/>
          </a:ln>
        </p:spPr>
      </p:pic>
      <p:pic>
        <p:nvPicPr>
          <p:cNvPr id="1027" name="Picture 3"/>
          <p:cNvPicPr>
            <a:picLocks noChangeAspect="1" noChangeArrowheads="1"/>
          </p:cNvPicPr>
          <p:nvPr/>
        </p:nvPicPr>
        <p:blipFill>
          <a:blip r:embed="rId4"/>
          <a:srcRect/>
          <a:stretch>
            <a:fillRect/>
          </a:stretch>
        </p:blipFill>
        <p:spPr bwMode="auto">
          <a:xfrm>
            <a:off x="3485556" y="7472663"/>
            <a:ext cx="628645" cy="336615"/>
          </a:xfrm>
          <a:prstGeom prst="rect">
            <a:avLst/>
          </a:prstGeom>
          <a:noFill/>
          <a:ln w="9525">
            <a:noFill/>
            <a:miter lim="800000"/>
            <a:headEnd/>
            <a:tailEnd/>
          </a:ln>
        </p:spPr>
      </p:pic>
      <p:pic>
        <p:nvPicPr>
          <p:cNvPr id="1028" name="Picture 4"/>
          <p:cNvPicPr>
            <a:picLocks noChangeAspect="1" noChangeArrowheads="1"/>
          </p:cNvPicPr>
          <p:nvPr/>
        </p:nvPicPr>
        <p:blipFill>
          <a:blip r:embed="rId5"/>
          <a:srcRect/>
          <a:stretch>
            <a:fillRect/>
          </a:stretch>
        </p:blipFill>
        <p:spPr bwMode="auto">
          <a:xfrm>
            <a:off x="3628432" y="8044167"/>
            <a:ext cx="1000132" cy="502630"/>
          </a:xfrm>
          <a:prstGeom prst="rect">
            <a:avLst/>
          </a:prstGeom>
          <a:noFill/>
          <a:ln w="9525">
            <a:noFill/>
            <a:miter lim="800000"/>
            <a:headEnd/>
            <a:tailEnd/>
          </a:ln>
        </p:spPr>
      </p:pic>
      <p:cxnSp>
        <p:nvCxnSpPr>
          <p:cNvPr id="10" name="Conector de seta reta 9"/>
          <p:cNvCxnSpPr>
            <a:stCxn id="1027" idx="1"/>
          </p:cNvCxnSpPr>
          <p:nvPr/>
        </p:nvCxnSpPr>
        <p:spPr>
          <a:xfrm rot="10800000" flipV="1">
            <a:off x="2752125" y="7640970"/>
            <a:ext cx="733430" cy="303157"/>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CaixaDeTexto 10"/>
          <p:cNvSpPr txBox="1"/>
          <p:nvPr/>
        </p:nvSpPr>
        <p:spPr>
          <a:xfrm rot="20191887">
            <a:off x="2677708" y="7460509"/>
            <a:ext cx="857256" cy="336855"/>
          </a:xfrm>
          <a:prstGeom prst="rect">
            <a:avLst/>
          </a:prstGeom>
          <a:noFill/>
        </p:spPr>
        <p:txBody>
          <a:bodyPr wrap="square" lIns="91428" tIns="45714" rIns="91428" bIns="45714" rtlCol="0">
            <a:spAutoFit/>
          </a:bodyPr>
          <a:lstStyle/>
          <a:p>
            <a:r>
              <a:rPr lang="pt-BR" sz="800" dirty="0">
                <a:solidFill>
                  <a:schemeClr val="tx1">
                    <a:lumMod val="65000"/>
                    <a:lumOff val="35000"/>
                  </a:schemeClr>
                </a:solidFill>
              </a:rPr>
              <a:t>MERGE n. 1</a:t>
            </a:r>
          </a:p>
          <a:p>
            <a:r>
              <a:rPr lang="pt-BR" sz="800" dirty="0">
                <a:solidFill>
                  <a:schemeClr val="tx1">
                    <a:lumMod val="65000"/>
                    <a:lumOff val="35000"/>
                  </a:schemeClr>
                </a:solidFill>
              </a:rPr>
              <a:t>INSERT</a:t>
            </a:r>
          </a:p>
        </p:txBody>
      </p:sp>
      <p:cxnSp>
        <p:nvCxnSpPr>
          <p:cNvPr id="12" name="Conector de seta reta 11"/>
          <p:cNvCxnSpPr>
            <a:stCxn id="1028" idx="1"/>
          </p:cNvCxnSpPr>
          <p:nvPr/>
        </p:nvCxnSpPr>
        <p:spPr>
          <a:xfrm rot="10800000">
            <a:off x="2733075" y="8134628"/>
            <a:ext cx="895356" cy="160854"/>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CaixaDeTexto 12"/>
          <p:cNvSpPr txBox="1"/>
          <p:nvPr/>
        </p:nvSpPr>
        <p:spPr>
          <a:xfrm rot="728048">
            <a:off x="2700580" y="8205842"/>
            <a:ext cx="857256" cy="460596"/>
          </a:xfrm>
          <a:prstGeom prst="rect">
            <a:avLst/>
          </a:prstGeom>
          <a:noFill/>
        </p:spPr>
        <p:txBody>
          <a:bodyPr wrap="square" lIns="91428" tIns="45714" rIns="91428" bIns="45714" rtlCol="0">
            <a:spAutoFit/>
          </a:bodyPr>
          <a:lstStyle/>
          <a:p>
            <a:r>
              <a:rPr lang="pt-BR" sz="800" dirty="0">
                <a:solidFill>
                  <a:schemeClr val="tx1">
                    <a:lumMod val="65000"/>
                    <a:lumOff val="35000"/>
                  </a:schemeClr>
                </a:solidFill>
              </a:rPr>
              <a:t>MERGE n. 2</a:t>
            </a:r>
          </a:p>
          <a:p>
            <a:r>
              <a:rPr lang="pt-BR" sz="800" dirty="0">
                <a:solidFill>
                  <a:schemeClr val="tx1">
                    <a:lumMod val="65000"/>
                    <a:lumOff val="35000"/>
                  </a:schemeClr>
                </a:solidFill>
              </a:rPr>
              <a:t>UPDATE ou INSERT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Autofit/>
          </a:bodyPr>
          <a:lstStyle/>
          <a:p>
            <a:r>
              <a:rPr lang="pt-BR" kern="1200" dirty="0" smtClean="0">
                <a:solidFill>
                  <a:schemeClr val="tx1"/>
                </a:solidFill>
                <a:latin typeface="+mn-lt"/>
                <a:ea typeface="+mn-ea"/>
                <a:cs typeface="+mn-cs"/>
              </a:rPr>
              <a:t>A seguir está um exemplo de criação de uma agenda a partir das tabelas de fornecedores (</a:t>
            </a:r>
            <a:r>
              <a:rPr lang="pt-BR" kern="1200" dirty="0" err="1" smtClean="0">
                <a:solidFill>
                  <a:schemeClr val="tx1"/>
                </a:solidFill>
                <a:latin typeface="+mn-lt"/>
                <a:ea typeface="+mn-ea"/>
                <a:cs typeface="+mn-cs"/>
              </a:rPr>
              <a:t>Suppliers</a:t>
            </a:r>
            <a:r>
              <a:rPr lang="pt-BR" kern="1200" dirty="0" smtClean="0">
                <a:solidFill>
                  <a:schemeClr val="tx1"/>
                </a:solidFill>
                <a:latin typeface="+mn-lt"/>
                <a:ea typeface="+mn-ea"/>
                <a:cs typeface="+mn-cs"/>
              </a:rPr>
              <a:t>) e empregados (</a:t>
            </a:r>
            <a:r>
              <a:rPr lang="pt-BR" kern="1200" dirty="0" err="1" smtClean="0">
                <a:solidFill>
                  <a:schemeClr val="tx1"/>
                </a:solidFill>
                <a:latin typeface="+mn-lt"/>
                <a:ea typeface="+mn-ea"/>
                <a:cs typeface="+mn-cs"/>
              </a:rPr>
              <a:t>Employees</a:t>
            </a:r>
            <a:r>
              <a:rPr lang="pt-BR" kern="1200" dirty="0" smtClean="0">
                <a:solidFill>
                  <a:schemeClr val="tx1"/>
                </a:solidFill>
                <a:latin typeface="+mn-lt"/>
                <a:ea typeface="+mn-ea"/>
                <a:cs typeface="+mn-cs"/>
              </a:rPr>
              <a:t>) do banco </a:t>
            </a:r>
            <a:r>
              <a:rPr lang="pt-BR" kern="1200" dirty="0" err="1" smtClean="0">
                <a:solidFill>
                  <a:schemeClr val="tx1"/>
                </a:solidFill>
                <a:latin typeface="+mn-lt"/>
                <a:ea typeface="+mn-ea"/>
                <a:cs typeface="+mn-cs"/>
              </a:rPr>
              <a:t>NorthWind</a:t>
            </a:r>
            <a:r>
              <a:rPr lang="pt-BR" kern="1200" dirty="0" smtClean="0">
                <a:solidFill>
                  <a:schemeClr val="tx1"/>
                </a:solidFill>
                <a:latin typeface="+mn-lt"/>
                <a:ea typeface="+mn-ea"/>
                <a:cs typeface="+mn-cs"/>
              </a:rPr>
              <a:t>. Execute os comandos MERGE separadamente, para verificar o efeito dos mesmos na tabela de destino:</a:t>
            </a:r>
          </a:p>
          <a:p>
            <a:endParaRPr lang="pt-BR" kern="1200" dirty="0" smtClean="0">
              <a:solidFill>
                <a:schemeClr val="tx1"/>
              </a:solidFill>
              <a:latin typeface="+mn-lt"/>
              <a:ea typeface="+mn-ea"/>
              <a:cs typeface="+mn-cs"/>
            </a:endParaRPr>
          </a:p>
          <a:p>
            <a:r>
              <a:rPr lang="pt-BR" kern="1200" dirty="0" smtClean="0">
                <a:solidFill>
                  <a:schemeClr val="tx1"/>
                </a:solidFill>
                <a:latin typeface="+mn-lt"/>
                <a:ea typeface="+mn-ea"/>
                <a:cs typeface="+mn-cs"/>
              </a:rPr>
              <a:t>CREATE TABLE Agenda</a:t>
            </a:r>
          </a:p>
          <a:p>
            <a:r>
              <a:rPr lang="pt-BR" kern="1200" dirty="0" smtClean="0">
                <a:solidFill>
                  <a:schemeClr val="tx1"/>
                </a:solidFill>
                <a:latin typeface="+mn-lt"/>
                <a:ea typeface="+mn-ea"/>
                <a:cs typeface="+mn-cs"/>
              </a:rPr>
              <a:t>(     </a:t>
            </a:r>
          </a:p>
          <a:p>
            <a:r>
              <a:rPr lang="pt-BR" dirty="0" smtClean="0"/>
              <a:t>     </a:t>
            </a:r>
            <a:r>
              <a:rPr lang="pt-BR" kern="1200" dirty="0" err="1" smtClean="0">
                <a:solidFill>
                  <a:schemeClr val="tx1"/>
                </a:solidFill>
                <a:latin typeface="+mn-lt"/>
                <a:ea typeface="+mn-ea"/>
                <a:cs typeface="+mn-cs"/>
              </a:rPr>
              <a:t>Codigo</a:t>
            </a:r>
            <a:r>
              <a:rPr lang="pt-BR" kern="1200" dirty="0" smtClean="0">
                <a:solidFill>
                  <a:schemeClr val="tx1"/>
                </a:solidFill>
                <a:latin typeface="+mn-lt"/>
                <a:ea typeface="+mn-ea"/>
                <a:cs typeface="+mn-cs"/>
              </a:rPr>
              <a:t> </a:t>
            </a:r>
            <a:r>
              <a:rPr lang="pt-BR" kern="1200" dirty="0" err="1" smtClean="0">
                <a:solidFill>
                  <a:schemeClr val="tx1"/>
                </a:solidFill>
                <a:latin typeface="+mn-lt"/>
                <a:ea typeface="+mn-ea"/>
                <a:cs typeface="+mn-cs"/>
              </a:rPr>
              <a:t>int</a:t>
            </a:r>
            <a:r>
              <a:rPr lang="pt-BR" kern="1200" dirty="0" smtClean="0">
                <a:solidFill>
                  <a:schemeClr val="tx1"/>
                </a:solidFill>
                <a:latin typeface="+mn-lt"/>
                <a:ea typeface="+mn-ea"/>
                <a:cs typeface="+mn-cs"/>
              </a:rPr>
              <a:t> NOT NULL, Nome </a:t>
            </a:r>
            <a:r>
              <a:rPr lang="pt-BR" kern="1200" dirty="0" err="1" smtClean="0">
                <a:solidFill>
                  <a:schemeClr val="tx1"/>
                </a:solidFill>
                <a:latin typeface="+mn-lt"/>
                <a:ea typeface="+mn-ea"/>
                <a:cs typeface="+mn-cs"/>
              </a:rPr>
              <a:t>varchar</a:t>
            </a:r>
            <a:r>
              <a:rPr lang="pt-BR" kern="1200" dirty="0" smtClean="0">
                <a:solidFill>
                  <a:schemeClr val="tx1"/>
                </a:solidFill>
                <a:latin typeface="+mn-lt"/>
                <a:ea typeface="+mn-ea"/>
                <a:cs typeface="+mn-cs"/>
              </a:rPr>
              <a:t>(100) NOT NULL,</a:t>
            </a:r>
          </a:p>
          <a:p>
            <a:r>
              <a:rPr lang="pt-BR" kern="1200" dirty="0" smtClean="0">
                <a:solidFill>
                  <a:schemeClr val="tx1"/>
                </a:solidFill>
                <a:latin typeface="+mn-lt"/>
                <a:ea typeface="+mn-ea"/>
                <a:cs typeface="+mn-cs"/>
              </a:rPr>
              <a:t>     Telefone </a:t>
            </a:r>
            <a:r>
              <a:rPr lang="pt-BR" kern="1200" dirty="0" err="1" smtClean="0">
                <a:solidFill>
                  <a:schemeClr val="tx1"/>
                </a:solidFill>
                <a:latin typeface="+mn-lt"/>
                <a:ea typeface="+mn-ea"/>
                <a:cs typeface="+mn-cs"/>
              </a:rPr>
              <a:t>varchar</a:t>
            </a:r>
            <a:r>
              <a:rPr lang="pt-BR" kern="1200" dirty="0" smtClean="0">
                <a:solidFill>
                  <a:schemeClr val="tx1"/>
                </a:solidFill>
                <a:latin typeface="+mn-lt"/>
                <a:ea typeface="+mn-ea"/>
                <a:cs typeface="+mn-cs"/>
              </a:rPr>
              <a:t>(20) NULL, </a:t>
            </a:r>
            <a:r>
              <a:rPr lang="pt-BR" kern="1200" dirty="0" err="1" smtClean="0">
                <a:solidFill>
                  <a:schemeClr val="tx1"/>
                </a:solidFill>
                <a:latin typeface="+mn-lt"/>
                <a:ea typeface="+mn-ea"/>
                <a:cs typeface="+mn-cs"/>
              </a:rPr>
              <a:t>DataNascimento</a:t>
            </a:r>
            <a:r>
              <a:rPr lang="pt-BR" kern="1200" dirty="0" smtClean="0">
                <a:solidFill>
                  <a:schemeClr val="tx1"/>
                </a:solidFill>
                <a:latin typeface="+mn-lt"/>
                <a:ea typeface="+mn-ea"/>
                <a:cs typeface="+mn-cs"/>
              </a:rPr>
              <a:t> date NULL</a:t>
            </a:r>
          </a:p>
          <a:p>
            <a:r>
              <a:rPr lang="pt-BR" kern="1200" dirty="0" smtClean="0">
                <a:solidFill>
                  <a:schemeClr val="tx1"/>
                </a:solidFill>
                <a:latin typeface="+mn-lt"/>
                <a:ea typeface="+mn-ea"/>
                <a:cs typeface="+mn-cs"/>
              </a:rPr>
              <a:t>)</a:t>
            </a:r>
          </a:p>
          <a:p>
            <a:endParaRPr lang="pt-BR" kern="1200" dirty="0" smtClean="0">
              <a:solidFill>
                <a:schemeClr val="tx1"/>
              </a:solidFill>
              <a:latin typeface="+mn-lt"/>
              <a:ea typeface="+mn-ea"/>
              <a:cs typeface="+mn-cs"/>
            </a:endParaRPr>
          </a:p>
          <a:p>
            <a:r>
              <a:rPr lang="pt-BR" kern="1200" dirty="0" smtClean="0">
                <a:solidFill>
                  <a:schemeClr val="tx1"/>
                </a:solidFill>
                <a:latin typeface="+mn-lt"/>
                <a:ea typeface="+mn-ea"/>
                <a:cs typeface="+mn-cs"/>
              </a:rPr>
              <a:t>MERGE </a:t>
            </a:r>
          </a:p>
          <a:p>
            <a:r>
              <a:rPr lang="pt-BR" kern="1200" dirty="0" smtClean="0">
                <a:solidFill>
                  <a:schemeClr val="tx1"/>
                </a:solidFill>
                <a:latin typeface="+mn-lt"/>
                <a:ea typeface="+mn-ea"/>
                <a:cs typeface="+mn-cs"/>
              </a:rPr>
              <a:t>     Agenda AS A USING </a:t>
            </a:r>
            <a:r>
              <a:rPr lang="pt-BR" kern="1200" dirty="0" err="1" smtClean="0">
                <a:solidFill>
                  <a:schemeClr val="tx1"/>
                </a:solidFill>
                <a:latin typeface="+mn-lt"/>
                <a:ea typeface="+mn-ea"/>
                <a:cs typeface="+mn-cs"/>
              </a:rPr>
              <a:t>Suppliers</a:t>
            </a:r>
            <a:r>
              <a:rPr lang="pt-BR" kern="1200" dirty="0" smtClean="0">
                <a:solidFill>
                  <a:schemeClr val="tx1"/>
                </a:solidFill>
                <a:latin typeface="+mn-lt"/>
                <a:ea typeface="+mn-ea"/>
                <a:cs typeface="+mn-cs"/>
              </a:rPr>
              <a:t> S ON (</a:t>
            </a:r>
            <a:r>
              <a:rPr lang="pt-BR" kern="1200" dirty="0" err="1" smtClean="0">
                <a:solidFill>
                  <a:schemeClr val="tx1"/>
                </a:solidFill>
                <a:latin typeface="+mn-lt"/>
                <a:ea typeface="+mn-ea"/>
                <a:cs typeface="+mn-cs"/>
              </a:rPr>
              <a:t>A.Codigo</a:t>
            </a:r>
            <a:r>
              <a:rPr lang="pt-BR" kern="1200" dirty="0" smtClean="0">
                <a:solidFill>
                  <a:schemeClr val="tx1"/>
                </a:solidFill>
                <a:latin typeface="+mn-lt"/>
                <a:ea typeface="+mn-ea"/>
                <a:cs typeface="+mn-cs"/>
              </a:rPr>
              <a:t> = </a:t>
            </a:r>
            <a:r>
              <a:rPr lang="pt-BR" kern="1200" dirty="0" err="1" smtClean="0">
                <a:solidFill>
                  <a:schemeClr val="tx1"/>
                </a:solidFill>
                <a:latin typeface="+mn-lt"/>
                <a:ea typeface="+mn-ea"/>
                <a:cs typeface="+mn-cs"/>
              </a:rPr>
              <a:t>S.SupplierID</a:t>
            </a:r>
            <a:r>
              <a:rPr lang="pt-BR" kern="1200" dirty="0" smtClean="0">
                <a:solidFill>
                  <a:schemeClr val="tx1"/>
                </a:solidFill>
                <a:latin typeface="+mn-lt"/>
                <a:ea typeface="+mn-ea"/>
                <a:cs typeface="+mn-cs"/>
              </a:rPr>
              <a:t>)</a:t>
            </a:r>
          </a:p>
          <a:p>
            <a:r>
              <a:rPr lang="en-US" kern="1200" dirty="0" smtClean="0">
                <a:solidFill>
                  <a:schemeClr val="tx1"/>
                </a:solidFill>
                <a:latin typeface="+mn-lt"/>
                <a:ea typeface="+mn-ea"/>
                <a:cs typeface="+mn-cs"/>
              </a:rPr>
              <a:t>     WHEN NOT MATCHED BY TARGET</a:t>
            </a:r>
          </a:p>
          <a:p>
            <a:r>
              <a:rPr lang="en-US" kern="1200" dirty="0" smtClean="0">
                <a:solidFill>
                  <a:schemeClr val="tx1"/>
                </a:solidFill>
                <a:latin typeface="+mn-lt"/>
                <a:ea typeface="+mn-ea"/>
                <a:cs typeface="+mn-cs"/>
              </a:rPr>
              <a:t>          THEN INSERT VALUES (</a:t>
            </a:r>
            <a:r>
              <a:rPr lang="en-US" kern="1200" dirty="0" err="1" smtClean="0">
                <a:solidFill>
                  <a:schemeClr val="tx1"/>
                </a:solidFill>
                <a:latin typeface="+mn-lt"/>
                <a:ea typeface="+mn-ea"/>
                <a:cs typeface="+mn-cs"/>
              </a:rPr>
              <a:t>SupplierID</a:t>
            </a:r>
            <a:r>
              <a:rPr lang="en-US" kern="1200" dirty="0" smtClean="0">
                <a:solidFill>
                  <a:schemeClr val="tx1"/>
                </a:solidFill>
                <a:latin typeface="+mn-lt"/>
                <a:ea typeface="+mn-ea"/>
                <a:cs typeface="+mn-cs"/>
              </a:rPr>
              <a:t>, </a:t>
            </a:r>
            <a:r>
              <a:rPr lang="en-US" kern="1200" dirty="0" err="1" smtClean="0">
                <a:solidFill>
                  <a:schemeClr val="tx1"/>
                </a:solidFill>
                <a:latin typeface="+mn-lt"/>
                <a:ea typeface="+mn-ea"/>
                <a:cs typeface="+mn-cs"/>
              </a:rPr>
              <a:t>ContactName</a:t>
            </a:r>
            <a:r>
              <a:rPr lang="en-US" kern="1200" dirty="0" smtClean="0">
                <a:solidFill>
                  <a:schemeClr val="tx1"/>
                </a:solidFill>
                <a:latin typeface="+mn-lt"/>
                <a:ea typeface="+mn-ea"/>
                <a:cs typeface="+mn-cs"/>
              </a:rPr>
              <a:t>, Phone, NULL)</a:t>
            </a:r>
          </a:p>
          <a:p>
            <a:r>
              <a:rPr lang="pt-BR" kern="1200" dirty="0" smtClean="0">
                <a:solidFill>
                  <a:schemeClr val="tx1"/>
                </a:solidFill>
                <a:latin typeface="+mn-lt"/>
                <a:ea typeface="+mn-ea"/>
                <a:cs typeface="+mn-cs"/>
              </a:rPr>
              <a:t>     WHEN MATCHED </a:t>
            </a:r>
          </a:p>
          <a:p>
            <a:r>
              <a:rPr lang="en-US" kern="1200" dirty="0" smtClean="0">
                <a:solidFill>
                  <a:schemeClr val="tx1"/>
                </a:solidFill>
                <a:latin typeface="+mn-lt"/>
                <a:ea typeface="+mn-ea"/>
                <a:cs typeface="+mn-cs"/>
              </a:rPr>
              <a:t>          THEN UPDATE SET Nome = </a:t>
            </a:r>
            <a:r>
              <a:rPr lang="en-US" kern="1200" dirty="0" err="1" smtClean="0">
                <a:solidFill>
                  <a:schemeClr val="tx1"/>
                </a:solidFill>
                <a:latin typeface="+mn-lt"/>
                <a:ea typeface="+mn-ea"/>
                <a:cs typeface="+mn-cs"/>
              </a:rPr>
              <a:t>ContactName</a:t>
            </a:r>
            <a:r>
              <a:rPr lang="en-US" kern="1200" dirty="0" smtClean="0">
                <a:solidFill>
                  <a:schemeClr val="tx1"/>
                </a:solidFill>
                <a:latin typeface="+mn-lt"/>
                <a:ea typeface="+mn-ea"/>
                <a:cs typeface="+mn-cs"/>
              </a:rPr>
              <a:t>, </a:t>
            </a:r>
            <a:r>
              <a:rPr lang="en-US" kern="1200" dirty="0" err="1" smtClean="0">
                <a:solidFill>
                  <a:schemeClr val="tx1"/>
                </a:solidFill>
                <a:latin typeface="+mn-lt"/>
                <a:ea typeface="+mn-ea"/>
                <a:cs typeface="+mn-cs"/>
              </a:rPr>
              <a:t>Telefone</a:t>
            </a:r>
            <a:r>
              <a:rPr lang="en-US" kern="1200" dirty="0" smtClean="0">
                <a:solidFill>
                  <a:schemeClr val="tx1"/>
                </a:solidFill>
                <a:latin typeface="+mn-lt"/>
                <a:ea typeface="+mn-ea"/>
                <a:cs typeface="+mn-cs"/>
              </a:rPr>
              <a:t> = Phone</a:t>
            </a:r>
          </a:p>
          <a:p>
            <a:r>
              <a:rPr lang="en-US" kern="1200" dirty="0" smtClean="0">
                <a:solidFill>
                  <a:schemeClr val="tx1"/>
                </a:solidFill>
                <a:latin typeface="+mn-lt"/>
                <a:ea typeface="+mn-ea"/>
                <a:cs typeface="+mn-cs"/>
              </a:rPr>
              <a:t>     WHEN NOT MATCHED BY SOURCE</a:t>
            </a:r>
          </a:p>
          <a:p>
            <a:r>
              <a:rPr lang="pt-BR" kern="1200" dirty="0" smtClean="0">
                <a:solidFill>
                  <a:schemeClr val="tx1"/>
                </a:solidFill>
                <a:latin typeface="+mn-lt"/>
                <a:ea typeface="+mn-ea"/>
                <a:cs typeface="+mn-cs"/>
              </a:rPr>
              <a:t>          THEN DELETE</a:t>
            </a:r>
          </a:p>
          <a:p>
            <a:r>
              <a:rPr lang="pt-BR" kern="1200" dirty="0" smtClean="0">
                <a:solidFill>
                  <a:schemeClr val="tx1"/>
                </a:solidFill>
                <a:latin typeface="+mn-lt"/>
                <a:ea typeface="+mn-ea"/>
                <a:cs typeface="+mn-cs"/>
              </a:rPr>
              <a:t>OUTPUT $</a:t>
            </a:r>
            <a:r>
              <a:rPr lang="pt-BR" kern="1200" dirty="0" err="1" smtClean="0">
                <a:solidFill>
                  <a:schemeClr val="tx1"/>
                </a:solidFill>
                <a:latin typeface="+mn-lt"/>
                <a:ea typeface="+mn-ea"/>
                <a:cs typeface="+mn-cs"/>
              </a:rPr>
              <a:t>action</a:t>
            </a:r>
            <a:r>
              <a:rPr lang="pt-BR" kern="1200" dirty="0" smtClean="0">
                <a:solidFill>
                  <a:schemeClr val="tx1"/>
                </a:solidFill>
                <a:latin typeface="+mn-lt"/>
                <a:ea typeface="+mn-ea"/>
                <a:cs typeface="+mn-cs"/>
              </a:rPr>
              <a:t>, </a:t>
            </a:r>
            <a:r>
              <a:rPr lang="pt-BR" kern="1200" dirty="0" err="1" smtClean="0">
                <a:solidFill>
                  <a:schemeClr val="tx1"/>
                </a:solidFill>
                <a:latin typeface="+mn-lt"/>
                <a:ea typeface="+mn-ea"/>
                <a:cs typeface="+mn-cs"/>
              </a:rPr>
              <a:t>inserted</a:t>
            </a:r>
            <a:r>
              <a:rPr lang="pt-BR" kern="1200" dirty="0" smtClean="0">
                <a:solidFill>
                  <a:schemeClr val="tx1"/>
                </a:solidFill>
                <a:latin typeface="+mn-lt"/>
                <a:ea typeface="+mn-ea"/>
                <a:cs typeface="+mn-cs"/>
              </a:rPr>
              <a:t>.*, </a:t>
            </a:r>
            <a:r>
              <a:rPr lang="pt-BR" kern="1200" dirty="0" err="1" smtClean="0">
                <a:solidFill>
                  <a:schemeClr val="tx1"/>
                </a:solidFill>
                <a:latin typeface="+mn-lt"/>
                <a:ea typeface="+mn-ea"/>
                <a:cs typeface="+mn-cs"/>
              </a:rPr>
              <a:t>deleted</a:t>
            </a:r>
            <a:r>
              <a:rPr lang="pt-BR" kern="1200" dirty="0" smtClean="0">
                <a:solidFill>
                  <a:schemeClr val="tx1"/>
                </a:solidFill>
                <a:latin typeface="+mn-lt"/>
                <a:ea typeface="+mn-ea"/>
                <a:cs typeface="+mn-cs"/>
              </a:rPr>
              <a:t>.*;</a:t>
            </a:r>
          </a:p>
          <a:p>
            <a:r>
              <a:rPr lang="pt-BR" kern="1200" dirty="0" smtClean="0">
                <a:solidFill>
                  <a:schemeClr val="tx1"/>
                </a:solidFill>
                <a:latin typeface="+mn-lt"/>
                <a:ea typeface="+mn-ea"/>
                <a:cs typeface="+mn-cs"/>
              </a:rPr>
              <a:t>	</a:t>
            </a:r>
          </a:p>
          <a:p>
            <a:r>
              <a:rPr lang="pt-BR" kern="1200" dirty="0" smtClean="0">
                <a:solidFill>
                  <a:schemeClr val="tx1"/>
                </a:solidFill>
                <a:latin typeface="+mn-lt"/>
                <a:ea typeface="+mn-ea"/>
                <a:cs typeface="+mn-cs"/>
              </a:rPr>
              <a:t>MERGE Agenda AS A USING </a:t>
            </a:r>
            <a:r>
              <a:rPr lang="pt-BR" kern="1200" dirty="0" err="1" smtClean="0">
                <a:solidFill>
                  <a:schemeClr val="tx1"/>
                </a:solidFill>
                <a:latin typeface="+mn-lt"/>
                <a:ea typeface="+mn-ea"/>
                <a:cs typeface="+mn-cs"/>
              </a:rPr>
              <a:t>Employees</a:t>
            </a:r>
            <a:r>
              <a:rPr lang="pt-BR" kern="1200" dirty="0" smtClean="0">
                <a:solidFill>
                  <a:schemeClr val="tx1"/>
                </a:solidFill>
                <a:latin typeface="+mn-lt"/>
                <a:ea typeface="+mn-ea"/>
                <a:cs typeface="+mn-cs"/>
              </a:rPr>
              <a:t> E ON (</a:t>
            </a:r>
            <a:r>
              <a:rPr lang="pt-BR" kern="1200" dirty="0" err="1" smtClean="0">
                <a:solidFill>
                  <a:schemeClr val="tx1"/>
                </a:solidFill>
                <a:latin typeface="+mn-lt"/>
                <a:ea typeface="+mn-ea"/>
                <a:cs typeface="+mn-cs"/>
              </a:rPr>
              <a:t>A.Codigo</a:t>
            </a:r>
            <a:r>
              <a:rPr lang="pt-BR" kern="1200" dirty="0" smtClean="0">
                <a:solidFill>
                  <a:schemeClr val="tx1"/>
                </a:solidFill>
                <a:latin typeface="+mn-lt"/>
                <a:ea typeface="+mn-ea"/>
                <a:cs typeface="+mn-cs"/>
              </a:rPr>
              <a:t> = </a:t>
            </a:r>
            <a:r>
              <a:rPr lang="pt-BR" kern="1200" dirty="0" err="1" smtClean="0">
                <a:solidFill>
                  <a:schemeClr val="tx1"/>
                </a:solidFill>
                <a:latin typeface="+mn-lt"/>
                <a:ea typeface="+mn-ea"/>
                <a:cs typeface="+mn-cs"/>
              </a:rPr>
              <a:t>E.EmployeeID</a:t>
            </a:r>
            <a:r>
              <a:rPr lang="pt-BR" kern="1200" dirty="0" smtClean="0">
                <a:solidFill>
                  <a:schemeClr val="tx1"/>
                </a:solidFill>
                <a:latin typeface="+mn-lt"/>
                <a:ea typeface="+mn-ea"/>
                <a:cs typeface="+mn-cs"/>
              </a:rPr>
              <a:t>)</a:t>
            </a:r>
          </a:p>
          <a:p>
            <a:r>
              <a:rPr lang="en-US" dirty="0"/>
              <a:t> </a:t>
            </a:r>
            <a:r>
              <a:rPr lang="en-US" dirty="0" smtClean="0"/>
              <a:t>    </a:t>
            </a:r>
            <a:r>
              <a:rPr lang="en-US" kern="1200" dirty="0" smtClean="0">
                <a:solidFill>
                  <a:schemeClr val="tx1"/>
                </a:solidFill>
                <a:latin typeface="+mn-lt"/>
                <a:ea typeface="+mn-ea"/>
                <a:cs typeface="+mn-cs"/>
              </a:rPr>
              <a:t>WHEN NOT MATCHED BY TARGET</a:t>
            </a:r>
          </a:p>
          <a:p>
            <a:r>
              <a:rPr lang="en-US" kern="1200" dirty="0" smtClean="0">
                <a:solidFill>
                  <a:schemeClr val="tx1"/>
                </a:solidFill>
                <a:latin typeface="+mn-lt"/>
                <a:ea typeface="+mn-ea"/>
                <a:cs typeface="+mn-cs"/>
              </a:rPr>
              <a:t>          THEN INSERT VALUES (</a:t>
            </a:r>
            <a:r>
              <a:rPr lang="en-US" kern="1200" dirty="0" err="1" smtClean="0">
                <a:solidFill>
                  <a:schemeClr val="tx1"/>
                </a:solidFill>
                <a:latin typeface="+mn-lt"/>
                <a:ea typeface="+mn-ea"/>
                <a:cs typeface="+mn-cs"/>
              </a:rPr>
              <a:t>EmployeeID</a:t>
            </a:r>
            <a:r>
              <a:rPr lang="en-US" kern="1200" dirty="0" smtClean="0">
                <a:solidFill>
                  <a:schemeClr val="tx1"/>
                </a:solidFill>
                <a:latin typeface="+mn-lt"/>
                <a:ea typeface="+mn-ea"/>
                <a:cs typeface="+mn-cs"/>
              </a:rPr>
              <a:t>, </a:t>
            </a:r>
            <a:r>
              <a:rPr lang="en-US" kern="1200" dirty="0" err="1" smtClean="0">
                <a:solidFill>
                  <a:schemeClr val="tx1"/>
                </a:solidFill>
                <a:latin typeface="+mn-lt"/>
                <a:ea typeface="+mn-ea"/>
                <a:cs typeface="+mn-cs"/>
              </a:rPr>
              <a:t>FirstName</a:t>
            </a:r>
            <a:r>
              <a:rPr lang="en-US" kern="1200" dirty="0" smtClean="0">
                <a:solidFill>
                  <a:schemeClr val="tx1"/>
                </a:solidFill>
                <a:latin typeface="+mn-lt"/>
                <a:ea typeface="+mn-ea"/>
                <a:cs typeface="+mn-cs"/>
              </a:rPr>
              <a:t> + ' ' + </a:t>
            </a:r>
            <a:r>
              <a:rPr lang="en-US" kern="1200" dirty="0" err="1" smtClean="0">
                <a:solidFill>
                  <a:schemeClr val="tx1"/>
                </a:solidFill>
                <a:latin typeface="+mn-lt"/>
                <a:ea typeface="+mn-ea"/>
                <a:cs typeface="+mn-cs"/>
              </a:rPr>
              <a:t>LastName</a:t>
            </a:r>
            <a:r>
              <a:rPr lang="en-US" kern="1200" dirty="0" smtClean="0">
                <a:solidFill>
                  <a:schemeClr val="tx1"/>
                </a:solidFill>
                <a:latin typeface="+mn-lt"/>
                <a:ea typeface="+mn-ea"/>
                <a:cs typeface="+mn-cs"/>
              </a:rPr>
              <a:t>, </a:t>
            </a:r>
            <a:r>
              <a:rPr lang="en-US" kern="1200" dirty="0" err="1" smtClean="0">
                <a:solidFill>
                  <a:schemeClr val="tx1"/>
                </a:solidFill>
                <a:latin typeface="+mn-lt"/>
                <a:ea typeface="+mn-ea"/>
                <a:cs typeface="+mn-cs"/>
              </a:rPr>
              <a:t>HomePhone</a:t>
            </a:r>
            <a:r>
              <a:rPr lang="en-US" kern="1200" dirty="0" smtClean="0">
                <a:solidFill>
                  <a:schemeClr val="tx1"/>
                </a:solidFill>
                <a:latin typeface="+mn-lt"/>
                <a:ea typeface="+mn-ea"/>
                <a:cs typeface="+mn-cs"/>
              </a:rPr>
              <a:t>, </a:t>
            </a:r>
            <a:r>
              <a:rPr lang="en-US" kern="1200" dirty="0" err="1" smtClean="0">
                <a:solidFill>
                  <a:schemeClr val="tx1"/>
                </a:solidFill>
                <a:latin typeface="+mn-lt"/>
                <a:ea typeface="+mn-ea"/>
                <a:cs typeface="+mn-cs"/>
              </a:rPr>
              <a:t>BirthDate</a:t>
            </a:r>
            <a:r>
              <a:rPr lang="en-US" kern="1200" dirty="0" smtClean="0">
                <a:solidFill>
                  <a:schemeClr val="tx1"/>
                </a:solidFill>
                <a:latin typeface="+mn-lt"/>
                <a:ea typeface="+mn-ea"/>
                <a:cs typeface="+mn-cs"/>
              </a:rPr>
              <a:t>)</a:t>
            </a:r>
          </a:p>
          <a:p>
            <a:r>
              <a:rPr lang="pt-BR" kern="1200" dirty="0" smtClean="0">
                <a:solidFill>
                  <a:schemeClr val="tx1"/>
                </a:solidFill>
                <a:latin typeface="+mn-lt"/>
                <a:ea typeface="+mn-ea"/>
                <a:cs typeface="+mn-cs"/>
              </a:rPr>
              <a:t>     WHEN MATCHED </a:t>
            </a:r>
          </a:p>
          <a:p>
            <a:r>
              <a:rPr lang="pt-BR" kern="1200" dirty="0" smtClean="0">
                <a:solidFill>
                  <a:schemeClr val="tx1"/>
                </a:solidFill>
                <a:latin typeface="+mn-lt"/>
                <a:ea typeface="+mn-ea"/>
                <a:cs typeface="+mn-cs"/>
              </a:rPr>
              <a:t>          THEN UPDATE SET Nome = </a:t>
            </a:r>
            <a:r>
              <a:rPr lang="pt-BR" kern="1200" dirty="0" err="1" smtClean="0">
                <a:solidFill>
                  <a:schemeClr val="tx1"/>
                </a:solidFill>
                <a:latin typeface="+mn-lt"/>
                <a:ea typeface="+mn-ea"/>
                <a:cs typeface="+mn-cs"/>
              </a:rPr>
              <a:t>FirstName</a:t>
            </a:r>
            <a:r>
              <a:rPr lang="pt-BR" kern="1200" dirty="0" smtClean="0">
                <a:solidFill>
                  <a:schemeClr val="tx1"/>
                </a:solidFill>
                <a:latin typeface="+mn-lt"/>
                <a:ea typeface="+mn-ea"/>
                <a:cs typeface="+mn-cs"/>
              </a:rPr>
              <a:t> + ' ' + </a:t>
            </a:r>
            <a:r>
              <a:rPr lang="pt-BR" kern="1200" dirty="0" err="1" smtClean="0">
                <a:solidFill>
                  <a:schemeClr val="tx1"/>
                </a:solidFill>
                <a:latin typeface="+mn-lt"/>
                <a:ea typeface="+mn-ea"/>
                <a:cs typeface="+mn-cs"/>
              </a:rPr>
              <a:t>LastName</a:t>
            </a:r>
            <a:r>
              <a:rPr lang="pt-BR" kern="1200" dirty="0" smtClean="0">
                <a:solidFill>
                  <a:schemeClr val="tx1"/>
                </a:solidFill>
                <a:latin typeface="+mn-lt"/>
                <a:ea typeface="+mn-ea"/>
                <a:cs typeface="+mn-cs"/>
              </a:rPr>
              <a:t>, Telefone = </a:t>
            </a:r>
            <a:r>
              <a:rPr lang="pt-BR" kern="1200" dirty="0" err="1" smtClean="0">
                <a:solidFill>
                  <a:schemeClr val="tx1"/>
                </a:solidFill>
                <a:latin typeface="+mn-lt"/>
                <a:ea typeface="+mn-ea"/>
                <a:cs typeface="+mn-cs"/>
              </a:rPr>
              <a:t>HomePhone</a:t>
            </a:r>
            <a:r>
              <a:rPr lang="pt-BR" kern="1200" dirty="0" smtClean="0">
                <a:solidFill>
                  <a:schemeClr val="tx1"/>
                </a:solidFill>
                <a:latin typeface="+mn-lt"/>
                <a:ea typeface="+mn-ea"/>
                <a:cs typeface="+mn-cs"/>
              </a:rPr>
              <a:t>, </a:t>
            </a:r>
          </a:p>
          <a:p>
            <a:r>
              <a:rPr lang="pt-BR" dirty="0"/>
              <a:t> </a:t>
            </a:r>
            <a:r>
              <a:rPr lang="pt-BR" dirty="0" smtClean="0"/>
              <a:t>         </a:t>
            </a:r>
            <a:r>
              <a:rPr lang="pt-BR" kern="1200" dirty="0" err="1" smtClean="0">
                <a:solidFill>
                  <a:schemeClr val="tx1"/>
                </a:solidFill>
                <a:latin typeface="+mn-lt"/>
                <a:ea typeface="+mn-ea"/>
                <a:cs typeface="+mn-cs"/>
              </a:rPr>
              <a:t>DataNascimento</a:t>
            </a:r>
            <a:r>
              <a:rPr lang="pt-BR" kern="1200" dirty="0" smtClean="0">
                <a:solidFill>
                  <a:schemeClr val="tx1"/>
                </a:solidFill>
                <a:latin typeface="+mn-lt"/>
                <a:ea typeface="+mn-ea"/>
                <a:cs typeface="+mn-cs"/>
              </a:rPr>
              <a:t> = </a:t>
            </a:r>
            <a:r>
              <a:rPr lang="pt-BR" kern="1200" dirty="0" err="1" smtClean="0">
                <a:solidFill>
                  <a:schemeClr val="tx1"/>
                </a:solidFill>
                <a:latin typeface="+mn-lt"/>
                <a:ea typeface="+mn-ea"/>
                <a:cs typeface="+mn-cs"/>
              </a:rPr>
              <a:t>BirthDate</a:t>
            </a:r>
            <a:endParaRPr lang="pt-BR" kern="1200" dirty="0" smtClean="0">
              <a:solidFill>
                <a:schemeClr val="tx1"/>
              </a:solidFill>
              <a:latin typeface="+mn-lt"/>
              <a:ea typeface="+mn-ea"/>
              <a:cs typeface="+mn-cs"/>
            </a:endParaRPr>
          </a:p>
          <a:p>
            <a:r>
              <a:rPr lang="en-US" kern="1200" dirty="0" smtClean="0">
                <a:solidFill>
                  <a:schemeClr val="tx1"/>
                </a:solidFill>
                <a:latin typeface="+mn-lt"/>
                <a:ea typeface="+mn-ea"/>
                <a:cs typeface="+mn-cs"/>
              </a:rPr>
              <a:t>     WHEN NOT MATCHED BY SOURCE</a:t>
            </a:r>
          </a:p>
          <a:p>
            <a:r>
              <a:rPr lang="pt-BR" kern="1200" dirty="0" smtClean="0">
                <a:solidFill>
                  <a:schemeClr val="tx1"/>
                </a:solidFill>
                <a:latin typeface="+mn-lt"/>
                <a:ea typeface="+mn-ea"/>
                <a:cs typeface="+mn-cs"/>
              </a:rPr>
              <a:t>          THEN DELETE</a:t>
            </a:r>
          </a:p>
          <a:p>
            <a:r>
              <a:rPr lang="pt-BR" kern="1200" dirty="0" smtClean="0">
                <a:solidFill>
                  <a:schemeClr val="tx1"/>
                </a:solidFill>
                <a:latin typeface="+mn-lt"/>
                <a:ea typeface="+mn-ea"/>
                <a:cs typeface="+mn-cs"/>
              </a:rPr>
              <a:t>     OUTPUT $</a:t>
            </a:r>
            <a:r>
              <a:rPr lang="pt-BR" kern="1200" dirty="0" err="1" smtClean="0">
                <a:solidFill>
                  <a:schemeClr val="tx1"/>
                </a:solidFill>
                <a:latin typeface="+mn-lt"/>
                <a:ea typeface="+mn-ea"/>
                <a:cs typeface="+mn-cs"/>
              </a:rPr>
              <a:t>action</a:t>
            </a:r>
            <a:r>
              <a:rPr lang="pt-BR" kern="1200" dirty="0" smtClean="0">
                <a:solidFill>
                  <a:schemeClr val="tx1"/>
                </a:solidFill>
                <a:latin typeface="+mn-lt"/>
                <a:ea typeface="+mn-ea"/>
                <a:cs typeface="+mn-cs"/>
              </a:rPr>
              <a:t>, </a:t>
            </a:r>
            <a:r>
              <a:rPr lang="pt-BR" kern="1200" dirty="0" err="1" smtClean="0">
                <a:solidFill>
                  <a:schemeClr val="tx1"/>
                </a:solidFill>
                <a:latin typeface="+mn-lt"/>
                <a:ea typeface="+mn-ea"/>
                <a:cs typeface="+mn-cs"/>
              </a:rPr>
              <a:t>inserted</a:t>
            </a:r>
            <a:r>
              <a:rPr lang="pt-BR" kern="1200" dirty="0" smtClean="0">
                <a:solidFill>
                  <a:schemeClr val="tx1"/>
                </a:solidFill>
                <a:latin typeface="+mn-lt"/>
                <a:ea typeface="+mn-ea"/>
                <a:cs typeface="+mn-cs"/>
              </a:rPr>
              <a:t>.*, </a:t>
            </a:r>
            <a:r>
              <a:rPr lang="pt-BR" kern="1200" dirty="0" err="1" smtClean="0">
                <a:solidFill>
                  <a:schemeClr val="tx1"/>
                </a:solidFill>
                <a:latin typeface="+mn-lt"/>
                <a:ea typeface="+mn-ea"/>
                <a:cs typeface="+mn-cs"/>
              </a:rPr>
              <a:t>deleted</a:t>
            </a:r>
            <a:r>
              <a:rPr lang="pt-BR" kern="1200" dirty="0" smtClean="0">
                <a:solidFill>
                  <a:schemeClr val="tx1"/>
                </a:solidFill>
                <a:latin typeface="+mn-lt"/>
                <a:ea typeface="+mn-ea"/>
                <a:cs typeface="+mn-cs"/>
              </a:rPr>
              <a:t>.*;</a:t>
            </a:r>
            <a:endParaRPr lang="en-US" dirty="0" smtClean="0"/>
          </a:p>
          <a:p>
            <a:endParaRPr lang="pt-BR" dirty="0" smtClean="0"/>
          </a:p>
        </p:txBody>
      </p:sp>
      <p:sp>
        <p:nvSpPr>
          <p:cNvPr id="4" name="Espaço Reservado para Número de Slide 3"/>
          <p:cNvSpPr>
            <a:spLocks noGrp="1"/>
          </p:cNvSpPr>
          <p:nvPr>
            <p:ph type="sldNum" sz="quarter" idx="10"/>
          </p:nvPr>
        </p:nvSpPr>
        <p:spPr/>
        <p:txBody>
          <a:bodyPr/>
          <a:lstStyle/>
          <a:p>
            <a:fld id="{F7C3FDAD-E012-47BA-A3A8-7DCE228C6B8A}" type="slidenum">
              <a:rPr lang="pt-BR" smtClean="0"/>
              <a:t>8</a:t>
            </a:fld>
            <a:endParaRPr lang="pt-B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apa">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A897C303-D4C7-4197-B44E-BE56BBAEFD13}" type="datetimeFigureOut">
              <a:rPr lang="pt-BR" smtClean="0"/>
              <a:pPr/>
              <a:t>19/04/2012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BEA6004-0641-4A87-A53A-5C6FAB38DEFC}" type="slidenum">
              <a:rPr lang="pt-BR" smtClean="0"/>
              <a:pPr/>
              <a:t>‹nº›</a:t>
            </a:fld>
            <a:endParaRPr lang="pt-BR"/>
          </a:p>
        </p:txBody>
      </p:sp>
      <p:pic>
        <p:nvPicPr>
          <p:cNvPr id="7" name="Imagem 7" descr="tela_ppt_01.jpg"/>
          <p:cNvPicPr>
            <a:picLocks noChangeAspect="1"/>
          </p:cNvPicPr>
          <p:nvPr userDrawn="1"/>
        </p:nvPicPr>
        <p:blipFill>
          <a:blip r:embed="rId2" cstate="print"/>
          <a:srcRect/>
          <a:stretch>
            <a:fillRect/>
          </a:stretch>
        </p:blipFill>
        <p:spPr bwMode="auto">
          <a:xfrm>
            <a:off x="0" y="1588"/>
            <a:ext cx="10080625" cy="75565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ítul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8" name="Espaço Reservado para Texto 26"/>
          <p:cNvSpPr>
            <a:spLocks noGrp="1"/>
          </p:cNvSpPr>
          <p:nvPr>
            <p:ph type="body" sz="quarter" idx="14" hasCustomPrompt="1"/>
          </p:nvPr>
        </p:nvSpPr>
        <p:spPr>
          <a:xfrm>
            <a:off x="428596" y="1000107"/>
            <a:ext cx="7072362" cy="571505"/>
          </a:xfrm>
        </p:spPr>
        <p:txBody>
          <a:bodyPr>
            <a:noAutofit/>
          </a:bodyPr>
          <a:lstStyle>
            <a:lvl1pPr marL="0">
              <a:buFontTx/>
              <a:buNone/>
              <a:defRPr sz="2400" baseline="0">
                <a:solidFill>
                  <a:schemeClr val="tx2"/>
                </a:solidFill>
                <a:latin typeface="+mj-lt"/>
              </a:defRPr>
            </a:lvl1pPr>
          </a:lstStyle>
          <a:p>
            <a:r>
              <a:rPr lang="pt-BR" dirty="0" smtClean="0"/>
              <a:t>SQL11 – T-SQL Expert</a:t>
            </a:r>
            <a:endParaRPr lang="pt-BR" dirty="0"/>
          </a:p>
        </p:txBody>
      </p:sp>
      <p:sp>
        <p:nvSpPr>
          <p:cNvPr id="34" name="CaixaDeTexto 33"/>
          <p:cNvSpPr txBox="1"/>
          <p:nvPr userDrawn="1"/>
        </p:nvSpPr>
        <p:spPr>
          <a:xfrm>
            <a:off x="428596" y="428604"/>
            <a:ext cx="3929090" cy="571504"/>
          </a:xfrm>
          <a:prstGeom prst="rect">
            <a:avLst/>
          </a:prstGeom>
          <a:noFill/>
        </p:spPr>
        <p:txBody>
          <a:bodyPr wrap="square" rtlCol="0">
            <a:noAutofit/>
          </a:bodyPr>
          <a:lstStyle/>
          <a:p>
            <a:r>
              <a:rPr lang="pt-BR" sz="3200" b="1" cap="none" spc="0" dirty="0" smtClean="0">
                <a:ln w="1905"/>
                <a:solidFill>
                  <a:schemeClr val="tx2"/>
                </a:solidFill>
                <a:effectLst>
                  <a:outerShdw blurRad="38100" dist="38100" dir="2700000" algn="tl">
                    <a:srgbClr val="000000">
                      <a:alpha val="43137"/>
                    </a:srgbClr>
                  </a:outerShdw>
                </a:effectLst>
                <a:latin typeface="Euphemia" pitchFamily="34" charset="0"/>
              </a:rPr>
              <a:t>SQL</a:t>
            </a:r>
            <a:r>
              <a:rPr lang="pt-BR" sz="3200" b="1" cap="none" spc="0" baseline="0" dirty="0" smtClean="0">
                <a:ln w="1905"/>
                <a:solidFill>
                  <a:schemeClr val="tx2"/>
                </a:solidFill>
                <a:effectLst>
                  <a:outerShdw blurRad="38100" dist="38100" dir="2700000" algn="tl">
                    <a:srgbClr val="000000">
                      <a:alpha val="43137"/>
                    </a:srgbClr>
                  </a:outerShdw>
                </a:effectLst>
                <a:latin typeface="Euphemia" pitchFamily="34" charset="0"/>
              </a:rPr>
              <a:t> Server 2008</a:t>
            </a:r>
            <a:endParaRPr lang="pt-BR" sz="3200" b="1" cap="none" spc="0" dirty="0">
              <a:ln w="1905"/>
              <a:solidFill>
                <a:schemeClr val="tx2"/>
              </a:solidFill>
              <a:effectLst>
                <a:outerShdw blurRad="38100" dist="38100" dir="2700000" algn="tl">
                  <a:srgbClr val="000000">
                    <a:alpha val="43137"/>
                  </a:srgbClr>
                </a:outerShdw>
              </a:effectLst>
              <a:latin typeface="Euphemia" pitchFamily="34" charset="0"/>
            </a:endParaRPr>
          </a:p>
        </p:txBody>
      </p:sp>
      <p:pic>
        <p:nvPicPr>
          <p:cNvPr id="1026" name="Picture 2"/>
          <p:cNvPicPr>
            <a:picLocks noChangeAspect="1" noChangeArrowheads="1"/>
          </p:cNvPicPr>
          <p:nvPr userDrawn="1"/>
        </p:nvPicPr>
        <p:blipFill>
          <a:blip r:embed="rId3" cstate="print"/>
          <a:stretch>
            <a:fillRect/>
          </a:stretch>
        </p:blipFill>
        <p:spPr bwMode="auto">
          <a:xfrm>
            <a:off x="3786182" y="3465950"/>
            <a:ext cx="1676400" cy="1040524"/>
          </a:xfrm>
          <a:prstGeom prst="rect">
            <a:avLst/>
          </a:prstGeom>
          <a:noFill/>
          <a:ln w="9525">
            <a:noFill/>
            <a:miter lim="800000"/>
            <a:headEnd/>
            <a:tailEnd/>
          </a:ln>
          <a:effectLst/>
        </p:spPr>
      </p:pic>
      <p:sp>
        <p:nvSpPr>
          <p:cNvPr id="13" name="CaixaDeTexto 12"/>
          <p:cNvSpPr txBox="1"/>
          <p:nvPr userDrawn="1"/>
        </p:nvSpPr>
        <p:spPr>
          <a:xfrm>
            <a:off x="357158" y="5000636"/>
            <a:ext cx="8429684" cy="714380"/>
          </a:xfrm>
          <a:prstGeom prst="rect">
            <a:avLst/>
          </a:prstGeom>
          <a:noFill/>
        </p:spPr>
        <p:txBody>
          <a:bodyPr wrap="square" rtlCol="0">
            <a:noAutofit/>
          </a:bodyPr>
          <a:lstStyle/>
          <a:p>
            <a:pPr algn="ctr"/>
            <a:r>
              <a:rPr lang="pt-BR" sz="3200" b="1" cap="none" spc="0" dirty="0" smtClean="0">
                <a:ln w="1905"/>
                <a:solidFill>
                  <a:schemeClr val="tx2">
                    <a:lumMod val="75000"/>
                  </a:schemeClr>
                </a:solidFill>
                <a:effectLst>
                  <a:outerShdw blurRad="38100" dist="38100" dir="2700000" algn="tl">
                    <a:srgbClr val="000000">
                      <a:alpha val="43137"/>
                    </a:srgbClr>
                  </a:outerShdw>
                </a:effectLst>
                <a:latin typeface="Euphemia" pitchFamily="34" charset="0"/>
              </a:rPr>
              <a:t>Módulo 08 </a:t>
            </a:r>
            <a:r>
              <a:rPr lang="pt-BR" sz="3200" b="1" cap="none" spc="0" smtClean="0">
                <a:ln w="1905"/>
                <a:solidFill>
                  <a:schemeClr val="tx2">
                    <a:lumMod val="75000"/>
                  </a:schemeClr>
                </a:solidFill>
                <a:effectLst>
                  <a:outerShdw blurRad="38100" dist="38100" dir="2700000" algn="tl">
                    <a:srgbClr val="000000">
                      <a:alpha val="43137"/>
                    </a:srgbClr>
                  </a:outerShdw>
                </a:effectLst>
                <a:latin typeface="Euphemia" pitchFamily="34" charset="0"/>
              </a:rPr>
              <a:t>– Modificação de dados avançada</a:t>
            </a:r>
            <a:endParaRPr lang="pt-BR" sz="3200" b="1" cap="none" spc="0" baseline="0" dirty="0" smtClean="0">
              <a:ln w="1905"/>
              <a:solidFill>
                <a:schemeClr val="tx2">
                  <a:lumMod val="75000"/>
                </a:schemeClr>
              </a:solidFill>
              <a:effectLst>
                <a:outerShdw blurRad="38100" dist="38100" dir="2700000" algn="tl">
                  <a:srgbClr val="000000">
                    <a:alpha val="43137"/>
                  </a:srgbClr>
                </a:outerShdw>
              </a:effectLst>
              <a:latin typeface="Euphemia" pitchFamily="34" charset="0"/>
            </a:endParaRPr>
          </a:p>
          <a:p>
            <a:pPr algn="ctr"/>
            <a:endParaRPr lang="pt-BR" sz="3200" b="1" cap="none" spc="0" dirty="0">
              <a:ln w="1905"/>
              <a:solidFill>
                <a:schemeClr val="tx2">
                  <a:lumMod val="75000"/>
                </a:schemeClr>
              </a:solidFill>
              <a:effectLst>
                <a:outerShdw blurRad="38100" dist="38100" dir="2700000" algn="tl">
                  <a:srgbClr val="000000">
                    <a:alpha val="43137"/>
                  </a:srgbClr>
                </a:outerShdw>
              </a:effectLst>
              <a:latin typeface="Euphemia"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e conteúd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42844" y="357190"/>
            <a:ext cx="9001156" cy="714356"/>
          </a:xfrm>
        </p:spPr>
        <p:txBody>
          <a:bodyPr>
            <a:noAutofit/>
          </a:bodyPr>
          <a:lstStyle>
            <a:lvl1pPr algn="l">
              <a:defRPr sz="3600" b="1" cap="none" spc="0">
                <a:ln w="1905"/>
                <a:solidFill>
                  <a:schemeClr val="accent1"/>
                </a:solidFill>
                <a:effectLst>
                  <a:outerShdw blurRad="38100" dist="38100" dir="2700000" algn="tl">
                    <a:srgbClr val="000000">
                      <a:alpha val="43137"/>
                    </a:srgbClr>
                  </a:outerShdw>
                </a:effectLst>
                <a:latin typeface="Euphemia" pitchFamily="34" charset="0"/>
              </a:defRPr>
            </a:lvl1pPr>
          </a:lstStyle>
          <a:p>
            <a:r>
              <a:rPr lang="pt-BR" dirty="0" smtClean="0"/>
              <a:t>Clique para editar o estilo do título mestre</a:t>
            </a:r>
            <a:endParaRPr lang="pt-BR" dirty="0"/>
          </a:p>
        </p:txBody>
      </p:sp>
      <p:sp>
        <p:nvSpPr>
          <p:cNvPr id="9" name="CaixaDeTexto 8"/>
          <p:cNvSpPr txBox="1"/>
          <p:nvPr userDrawn="1"/>
        </p:nvSpPr>
        <p:spPr>
          <a:xfrm>
            <a:off x="103103" y="6423046"/>
            <a:ext cx="7826483" cy="369332"/>
          </a:xfrm>
          <a:prstGeom prst="rect">
            <a:avLst/>
          </a:prstGeom>
          <a:noFill/>
        </p:spPr>
        <p:txBody>
          <a:bodyPr wrap="square"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600" b="1" dirty="0" smtClean="0">
                <a:solidFill>
                  <a:schemeClr val="tx2"/>
                </a:solidFill>
              </a:rPr>
              <a:t>Módulo 08 |</a:t>
            </a:r>
            <a:r>
              <a:rPr lang="pt-BR" sz="1600" b="0" dirty="0" smtClean="0">
                <a:solidFill>
                  <a:schemeClr val="tx2"/>
                </a:solidFill>
              </a:rPr>
              <a:t> Modificação</a:t>
            </a:r>
            <a:r>
              <a:rPr lang="pt-BR" sz="1600" b="0" baseline="0" dirty="0" smtClean="0">
                <a:solidFill>
                  <a:schemeClr val="tx2"/>
                </a:solidFill>
              </a:rPr>
              <a:t> de dados avançada</a:t>
            </a:r>
            <a:endParaRPr lang="pt-BR" sz="1600" b="0" dirty="0">
              <a:solidFill>
                <a:schemeClr val="tx2"/>
              </a:solidFill>
            </a:endParaRPr>
          </a:p>
        </p:txBody>
      </p:sp>
      <p:sp>
        <p:nvSpPr>
          <p:cNvPr id="6" name="Espaço Reservado para Texto 5"/>
          <p:cNvSpPr>
            <a:spLocks noGrp="1"/>
          </p:cNvSpPr>
          <p:nvPr>
            <p:ph type="body" sz="quarter" idx="10"/>
          </p:nvPr>
        </p:nvSpPr>
        <p:spPr>
          <a:xfrm>
            <a:off x="357188" y="1428750"/>
            <a:ext cx="8358187" cy="4429125"/>
          </a:xfrm>
        </p:spPr>
        <p:txBody>
          <a:bodyPr/>
          <a:lstStyle>
            <a:lvl1pPr>
              <a:buFontTx/>
              <a:buBlip>
                <a:blip r:embed="rId3"/>
              </a:buBlip>
              <a:defRPr sz="3000" b="1">
                <a:solidFill>
                  <a:schemeClr val="tx1">
                    <a:lumMod val="75000"/>
                    <a:lumOff val="25000"/>
                  </a:schemeClr>
                </a:solidFill>
                <a:latin typeface="+mn-lt"/>
              </a:defRPr>
            </a:lvl1pPr>
            <a:lvl2pPr>
              <a:buFontTx/>
              <a:buBlip>
                <a:blip r:embed="rId3"/>
              </a:buBlip>
              <a:defRPr b="0">
                <a:solidFill>
                  <a:schemeClr val="tx1">
                    <a:lumMod val="75000"/>
                    <a:lumOff val="25000"/>
                  </a:schemeClr>
                </a:solidFill>
                <a:latin typeface="+mn-lt"/>
              </a:defRPr>
            </a:lvl2pPr>
            <a:lvl3pPr marL="1440000">
              <a:buFontTx/>
              <a:buBlip>
                <a:blip r:embed="rId3"/>
              </a:buBlip>
              <a:defRPr>
                <a:solidFill>
                  <a:schemeClr val="tx1">
                    <a:lumMod val="75000"/>
                    <a:lumOff val="25000"/>
                  </a:schemeClr>
                </a:solidFill>
              </a:defRPr>
            </a:lvl3pPr>
            <a:lvl4pPr marL="2160000">
              <a:buFont typeface="Wingdings" pitchFamily="2" charset="2"/>
              <a:buChar char="§"/>
              <a:defRPr sz="2000">
                <a:solidFill>
                  <a:schemeClr val="tx1">
                    <a:lumMod val="75000"/>
                    <a:lumOff val="25000"/>
                  </a:schemeClr>
                </a:solidFill>
                <a:latin typeface="+mn-lt"/>
              </a:defRPr>
            </a:lvl4pPr>
            <a:lvl5pPr>
              <a:buNone/>
              <a:defRPr>
                <a:solidFill>
                  <a:schemeClr val="tx1">
                    <a:lumMod val="75000"/>
                    <a:lumOff val="25000"/>
                  </a:schemeClr>
                </a:solidFill>
                <a:latin typeface="+mn-lt"/>
              </a:defRPr>
            </a:lvl5pPr>
          </a:lstStyle>
          <a:p>
            <a:pPr lvl="0"/>
            <a:r>
              <a:rPr lang="pt-BR" dirty="0" smtClean="0"/>
              <a:t>Clique para editar os estilos do texto mestre</a:t>
            </a:r>
          </a:p>
          <a:p>
            <a:pPr lvl="1"/>
            <a:r>
              <a:rPr lang="pt-BR" dirty="0" smtClean="0"/>
              <a:t>Segundo nível</a:t>
            </a:r>
          </a:p>
          <a:p>
            <a:pPr lvl="2"/>
            <a:r>
              <a:rPr lang="pt-BR" dirty="0" smtClean="0"/>
              <a:t>Terceiro nível</a:t>
            </a:r>
          </a:p>
          <a:p>
            <a:pPr lvl="3"/>
            <a:r>
              <a:rPr lang="pt-BR" dirty="0" smtClean="0"/>
              <a:t>Quarto nível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ítulo e conteúd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42844" y="2858660"/>
            <a:ext cx="9001156" cy="714356"/>
          </a:xfrm>
        </p:spPr>
        <p:txBody>
          <a:bodyPr>
            <a:noAutofit/>
          </a:bodyPr>
          <a:lstStyle>
            <a:lvl1pPr algn="l">
              <a:defRPr sz="3600" b="1" cap="none" spc="0" baseline="0">
                <a:ln w="1905"/>
                <a:solidFill>
                  <a:schemeClr val="accent1"/>
                </a:solidFill>
                <a:effectLst>
                  <a:outerShdw blurRad="38100" dist="38100" dir="2700000" algn="tl">
                    <a:srgbClr val="000000">
                      <a:alpha val="43137"/>
                    </a:srgbClr>
                  </a:outerShdw>
                </a:effectLst>
                <a:latin typeface="Euphemia" pitchFamily="34" charset="0"/>
              </a:defRPr>
            </a:lvl1pPr>
          </a:lstStyle>
          <a:p>
            <a:r>
              <a:rPr lang="pt-BR" dirty="0" smtClean="0"/>
              <a:t>Seção do módulo</a:t>
            </a:r>
            <a:endParaRPr lang="pt-BR" dirty="0"/>
          </a:p>
        </p:txBody>
      </p:sp>
      <p:sp>
        <p:nvSpPr>
          <p:cNvPr id="9" name="CaixaDeTexto 8"/>
          <p:cNvSpPr txBox="1"/>
          <p:nvPr userDrawn="1"/>
        </p:nvSpPr>
        <p:spPr>
          <a:xfrm>
            <a:off x="103103" y="6423046"/>
            <a:ext cx="7826483" cy="369332"/>
          </a:xfrm>
          <a:prstGeom prst="rect">
            <a:avLst/>
          </a:prstGeom>
          <a:noFill/>
        </p:spPr>
        <p:txBody>
          <a:bodyPr wrap="square" rtlCol="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600" b="1" dirty="0" smtClean="0">
                <a:solidFill>
                  <a:schemeClr val="tx2"/>
                </a:solidFill>
              </a:rPr>
              <a:t>Módulo 01 |</a:t>
            </a:r>
            <a:r>
              <a:rPr lang="pt-BR" sz="1600" b="0" dirty="0" smtClean="0">
                <a:solidFill>
                  <a:schemeClr val="tx2"/>
                </a:solidFill>
              </a:rPr>
              <a:t> Otimização, Tabelas e Consultas</a:t>
            </a:r>
            <a:endParaRPr lang="pt-BR" sz="1600" b="0" dirty="0">
              <a:solidFill>
                <a:schemeClr val="tx2"/>
              </a:solidFill>
            </a:endParaRPr>
          </a:p>
        </p:txBody>
      </p:sp>
      <p:sp>
        <p:nvSpPr>
          <p:cNvPr id="6" name="Espaço Reservado para Texto 5"/>
          <p:cNvSpPr>
            <a:spLocks noGrp="1"/>
          </p:cNvSpPr>
          <p:nvPr>
            <p:ph type="body" sz="quarter" idx="10" hasCustomPrompt="1"/>
          </p:nvPr>
        </p:nvSpPr>
        <p:spPr>
          <a:xfrm>
            <a:off x="357188" y="3933056"/>
            <a:ext cx="8358187" cy="1924819"/>
          </a:xfrm>
        </p:spPr>
        <p:txBody>
          <a:bodyPr/>
          <a:lstStyle>
            <a:lvl1pPr>
              <a:buFontTx/>
              <a:buNone/>
              <a:defRPr sz="3000" b="1" baseline="0">
                <a:solidFill>
                  <a:schemeClr val="tx1">
                    <a:lumMod val="75000"/>
                    <a:lumOff val="25000"/>
                  </a:schemeClr>
                </a:solidFill>
                <a:latin typeface="+mn-lt"/>
              </a:defRPr>
            </a:lvl1pPr>
            <a:lvl2pPr>
              <a:buFontTx/>
              <a:buBlip>
                <a:blip r:embed="rId3"/>
              </a:buBlip>
              <a:defRPr b="0">
                <a:solidFill>
                  <a:schemeClr val="tx1">
                    <a:lumMod val="75000"/>
                    <a:lumOff val="25000"/>
                  </a:schemeClr>
                </a:solidFill>
                <a:latin typeface="+mn-lt"/>
              </a:defRPr>
            </a:lvl2pPr>
            <a:lvl3pPr marL="1440000">
              <a:buFontTx/>
              <a:buBlip>
                <a:blip r:embed="rId3"/>
              </a:buBlip>
              <a:defRPr>
                <a:solidFill>
                  <a:schemeClr val="tx1">
                    <a:lumMod val="75000"/>
                    <a:lumOff val="25000"/>
                  </a:schemeClr>
                </a:solidFill>
              </a:defRPr>
            </a:lvl3pPr>
            <a:lvl4pPr marL="2160000">
              <a:buFont typeface="Wingdings" pitchFamily="2" charset="2"/>
              <a:buChar char="§"/>
              <a:defRPr sz="2000">
                <a:solidFill>
                  <a:schemeClr val="tx1">
                    <a:lumMod val="75000"/>
                    <a:lumOff val="25000"/>
                  </a:schemeClr>
                </a:solidFill>
                <a:latin typeface="+mn-lt"/>
              </a:defRPr>
            </a:lvl4pPr>
            <a:lvl5pPr>
              <a:buNone/>
              <a:defRPr>
                <a:solidFill>
                  <a:schemeClr val="tx1">
                    <a:lumMod val="75000"/>
                    <a:lumOff val="25000"/>
                  </a:schemeClr>
                </a:solidFill>
                <a:latin typeface="+mn-lt"/>
              </a:defRPr>
            </a:lvl5pPr>
          </a:lstStyle>
          <a:p>
            <a:pPr lvl="0"/>
            <a:r>
              <a:rPr lang="pt-BR" dirty="0" smtClean="0"/>
              <a:t>Clique para descrever a seção, se necessário</a:t>
            </a:r>
          </a:p>
          <a:p>
            <a:pPr lvl="0"/>
            <a:endParaRPr lang="pt-BR" dirty="0"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3000364" y="4071942"/>
            <a:ext cx="5486400" cy="566738"/>
          </a:xfrm>
        </p:spPr>
        <p:txBody>
          <a:bodyPr anchor="b">
            <a:normAutofit/>
          </a:bodyPr>
          <a:lstStyle>
            <a:lvl1pPr algn="ctr">
              <a:defRPr sz="2300" b="1" baseline="0">
                <a:latin typeface="+mj-lt"/>
              </a:defRPr>
            </a:lvl1pPr>
          </a:lstStyle>
          <a:p>
            <a:r>
              <a:rPr lang="pt-BR" dirty="0" smtClean="0"/>
              <a:t>Digite aqui o título da demonstração</a:t>
            </a:r>
            <a:endParaRPr lang="pt-BR" dirty="0"/>
          </a:p>
        </p:txBody>
      </p:sp>
      <p:sp>
        <p:nvSpPr>
          <p:cNvPr id="4" name="Espaço Reservado para Texto 3"/>
          <p:cNvSpPr>
            <a:spLocks noGrp="1"/>
          </p:cNvSpPr>
          <p:nvPr>
            <p:ph type="body" sz="half" idx="2" hasCustomPrompt="1"/>
          </p:nvPr>
        </p:nvSpPr>
        <p:spPr>
          <a:xfrm>
            <a:off x="3714744" y="4695840"/>
            <a:ext cx="4786346" cy="804862"/>
          </a:xfrm>
        </p:spPr>
        <p:txBody>
          <a:bodyPr/>
          <a:lstStyle>
            <a:lvl1pPr marL="0" indent="0">
              <a:buNone/>
              <a:defRPr sz="1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dirty="0" smtClean="0"/>
              <a:t>Digite aqui uma descrição (opcional) da demonstração</a:t>
            </a:r>
          </a:p>
        </p:txBody>
      </p:sp>
      <p:sp>
        <p:nvSpPr>
          <p:cNvPr id="5" name="Espaço Reservado para Data 4"/>
          <p:cNvSpPr>
            <a:spLocks noGrp="1"/>
          </p:cNvSpPr>
          <p:nvPr>
            <p:ph type="dt" sz="half" idx="10"/>
          </p:nvPr>
        </p:nvSpPr>
        <p:spPr/>
        <p:txBody>
          <a:bodyPr/>
          <a:lstStyle/>
          <a:p>
            <a:fld id="{A897C303-D4C7-4197-B44E-BE56BBAEFD13}" type="datetimeFigureOut">
              <a:rPr lang="pt-BR" smtClean="0"/>
              <a:pPr/>
              <a:t>19/04/2012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BEA6004-0641-4A87-A53A-5C6FAB38DEFC}" type="slidenum">
              <a:rPr lang="pt-BR" smtClean="0"/>
              <a:pPr/>
              <a:t>‹nº›</a:t>
            </a:fld>
            <a:endParaRPr lang="pt-BR"/>
          </a:p>
        </p:txBody>
      </p:sp>
      <p:pic>
        <p:nvPicPr>
          <p:cNvPr id="5122" name="Picture 2" descr="C:\Users\altair.junior.SRNIMBUS\Documents\Sr.Nimbus\Apresentações + vinhetas\Apresentações telas para ppt\Monitor.png"/>
          <p:cNvPicPr>
            <a:picLocks noChangeAspect="1" noChangeArrowheads="1"/>
          </p:cNvPicPr>
          <p:nvPr userDrawn="1"/>
        </p:nvPicPr>
        <p:blipFill>
          <a:blip r:embed="rId3" cstate="print"/>
          <a:srcRect/>
          <a:stretch>
            <a:fillRect/>
          </a:stretch>
        </p:blipFill>
        <p:spPr bwMode="auto">
          <a:xfrm>
            <a:off x="500034" y="-142900"/>
            <a:ext cx="3929090" cy="3929090"/>
          </a:xfrm>
          <a:prstGeom prst="rect">
            <a:avLst/>
          </a:prstGeom>
          <a:noFill/>
        </p:spPr>
      </p:pic>
      <p:sp>
        <p:nvSpPr>
          <p:cNvPr id="9" name="Título 1"/>
          <p:cNvSpPr txBox="1">
            <a:spLocks/>
          </p:cNvSpPr>
          <p:nvPr userDrawn="1"/>
        </p:nvSpPr>
        <p:spPr>
          <a:xfrm>
            <a:off x="4572000" y="500042"/>
            <a:ext cx="4357718" cy="1714512"/>
          </a:xfrm>
          <a:prstGeom prst="rect">
            <a:avLst/>
          </a:prstGeom>
        </p:spPr>
        <p:txBody>
          <a:bodyPr vert="horz" lIns="91440" tIns="45720" rIns="91440" bIns="45720" rtlCol="0" anchor="ctr">
            <a:noAutofit/>
          </a:bodyPr>
          <a:lstStyle>
            <a:lvl1pPr algn="ctr">
              <a:defRPr sz="2300" b="1" baseline="0">
                <a:latin typeface="+mj-l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800" b="1" i="0" u="none" strike="noStrike" kern="1200" cap="none" spc="0" normalizeH="0" baseline="0" noProof="0" dirty="0" smtClean="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rPr>
              <a:t>Demo</a:t>
            </a:r>
            <a:endParaRPr kumimoji="0" lang="pt-BR" sz="2300" b="1" i="0" u="none" strike="noStrike" kern="1200" cap="none" spc="0" normalizeH="0" baseline="0" noProof="0" dirty="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úvida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Espaço Reservado para Data 4"/>
          <p:cNvSpPr>
            <a:spLocks noGrp="1"/>
          </p:cNvSpPr>
          <p:nvPr>
            <p:ph type="dt" sz="half" idx="10"/>
          </p:nvPr>
        </p:nvSpPr>
        <p:spPr/>
        <p:txBody>
          <a:bodyPr/>
          <a:lstStyle/>
          <a:p>
            <a:fld id="{A897C303-D4C7-4197-B44E-BE56BBAEFD13}" type="datetimeFigureOut">
              <a:rPr lang="pt-BR" smtClean="0"/>
              <a:pPr/>
              <a:t>19/04/2012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BEA6004-0641-4A87-A53A-5C6FAB38DEFC}" type="slidenum">
              <a:rPr lang="pt-BR" smtClean="0"/>
              <a:pPr/>
              <a:t>‹nº›</a:t>
            </a:fld>
            <a:endParaRPr lang="pt-BR"/>
          </a:p>
        </p:txBody>
      </p:sp>
      <p:sp>
        <p:nvSpPr>
          <p:cNvPr id="9" name="Título 1"/>
          <p:cNvSpPr txBox="1">
            <a:spLocks/>
          </p:cNvSpPr>
          <p:nvPr userDrawn="1"/>
        </p:nvSpPr>
        <p:spPr>
          <a:xfrm>
            <a:off x="4572000" y="500042"/>
            <a:ext cx="4357718" cy="1714512"/>
          </a:xfrm>
          <a:prstGeom prst="rect">
            <a:avLst/>
          </a:prstGeom>
        </p:spPr>
        <p:txBody>
          <a:bodyPr vert="horz" lIns="91440" tIns="45720" rIns="91440" bIns="45720" rtlCol="0" anchor="ctr">
            <a:noAutofit/>
          </a:bodyPr>
          <a:lstStyle>
            <a:lvl1pPr algn="ctr">
              <a:defRPr sz="2300" b="1" baseline="0">
                <a:latin typeface="+mj-l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800" b="1" i="0" u="none" strike="noStrike" kern="1200" cap="none" spc="0" normalizeH="0" baseline="0" noProof="0" dirty="0" smtClean="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rPr>
              <a:t>Dúvidas</a:t>
            </a:r>
            <a:endParaRPr kumimoji="0" lang="pt-BR" sz="2300" b="1" i="0" u="none" strike="noStrike" kern="1200" cap="none" spc="0" normalizeH="0" baseline="0" noProof="0" dirty="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endParaRPr>
          </a:p>
        </p:txBody>
      </p:sp>
      <p:pic>
        <p:nvPicPr>
          <p:cNvPr id="10" name="Picture 2" descr="C:\Users\altair.junior.SRNIMBUS\Documents\Sr.Nimbus\Imagens Sr.Nimbus\Apresentações\Perguntas.png"/>
          <p:cNvPicPr>
            <a:picLocks noChangeAspect="1" noChangeArrowheads="1"/>
          </p:cNvPicPr>
          <p:nvPr userDrawn="1"/>
        </p:nvPicPr>
        <p:blipFill>
          <a:blip r:embed="rId3" cstate="print"/>
          <a:srcRect/>
          <a:stretch>
            <a:fillRect/>
          </a:stretch>
        </p:blipFill>
        <p:spPr bwMode="auto">
          <a:xfrm>
            <a:off x="785786" y="428604"/>
            <a:ext cx="3416559" cy="4357694"/>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b">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3000364" y="4071942"/>
            <a:ext cx="5486400" cy="566738"/>
          </a:xfrm>
        </p:spPr>
        <p:txBody>
          <a:bodyPr anchor="b">
            <a:normAutofit/>
          </a:bodyPr>
          <a:lstStyle>
            <a:lvl1pPr algn="ctr">
              <a:defRPr sz="2300" b="1" baseline="0">
                <a:latin typeface="+mj-lt"/>
              </a:defRPr>
            </a:lvl1pPr>
          </a:lstStyle>
          <a:p>
            <a:r>
              <a:rPr lang="pt-BR" dirty="0" smtClean="0"/>
              <a:t>Digite aqui o título do laboratório</a:t>
            </a:r>
            <a:endParaRPr lang="pt-BR" dirty="0"/>
          </a:p>
        </p:txBody>
      </p:sp>
      <p:sp>
        <p:nvSpPr>
          <p:cNvPr id="4" name="Espaço Reservado para Texto 3"/>
          <p:cNvSpPr>
            <a:spLocks noGrp="1"/>
          </p:cNvSpPr>
          <p:nvPr>
            <p:ph type="body" sz="half" idx="2" hasCustomPrompt="1"/>
          </p:nvPr>
        </p:nvSpPr>
        <p:spPr>
          <a:xfrm>
            <a:off x="3714744" y="4695840"/>
            <a:ext cx="4786346" cy="804862"/>
          </a:xfrm>
        </p:spPr>
        <p:txBody>
          <a:bodyPr/>
          <a:lstStyle>
            <a:lvl1pPr marL="0" indent="0">
              <a:buNone/>
              <a:defRPr sz="1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dirty="0" smtClean="0"/>
              <a:t>Digite aqui uma descrição (opcional) do laboratório0</a:t>
            </a:r>
          </a:p>
        </p:txBody>
      </p:sp>
      <p:sp>
        <p:nvSpPr>
          <p:cNvPr id="5" name="Espaço Reservado para Data 4"/>
          <p:cNvSpPr>
            <a:spLocks noGrp="1"/>
          </p:cNvSpPr>
          <p:nvPr>
            <p:ph type="dt" sz="half" idx="10"/>
          </p:nvPr>
        </p:nvSpPr>
        <p:spPr/>
        <p:txBody>
          <a:bodyPr/>
          <a:lstStyle/>
          <a:p>
            <a:fld id="{A897C303-D4C7-4197-B44E-BE56BBAEFD13}" type="datetimeFigureOut">
              <a:rPr lang="pt-BR" smtClean="0"/>
              <a:pPr/>
              <a:t>19/04/2012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BEA6004-0641-4A87-A53A-5C6FAB38DEFC}" type="slidenum">
              <a:rPr lang="pt-BR" smtClean="0"/>
              <a:pPr/>
              <a:t>‹nº›</a:t>
            </a:fld>
            <a:endParaRPr lang="pt-BR"/>
          </a:p>
        </p:txBody>
      </p:sp>
      <p:sp>
        <p:nvSpPr>
          <p:cNvPr id="9" name="Título 1"/>
          <p:cNvSpPr txBox="1">
            <a:spLocks/>
          </p:cNvSpPr>
          <p:nvPr userDrawn="1"/>
        </p:nvSpPr>
        <p:spPr>
          <a:xfrm>
            <a:off x="4572000" y="500042"/>
            <a:ext cx="4357718" cy="1714512"/>
          </a:xfrm>
          <a:prstGeom prst="rect">
            <a:avLst/>
          </a:prstGeom>
        </p:spPr>
        <p:txBody>
          <a:bodyPr vert="horz" lIns="91440" tIns="45720" rIns="91440" bIns="45720" rtlCol="0" anchor="ctr">
            <a:noAutofit/>
          </a:bodyPr>
          <a:lstStyle>
            <a:lvl1pPr algn="ctr">
              <a:defRPr sz="2300" b="1" baseline="0">
                <a:latin typeface="+mj-lt"/>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4800" b="1" i="0" u="none" strike="noStrike" kern="1200" cap="none" spc="0" normalizeH="0" baseline="0" noProof="0" dirty="0" smtClean="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rPr>
              <a:t>Laboratório</a:t>
            </a:r>
            <a:endParaRPr kumimoji="0" lang="pt-BR" sz="2300" b="1" i="0" u="none" strike="noStrike" kern="1200" cap="none" spc="0" normalizeH="0" baseline="0" noProof="0" dirty="0">
              <a:ln w="1905"/>
              <a:solidFill>
                <a:schemeClr val="accent1"/>
              </a:solidFill>
              <a:effectLst>
                <a:outerShdw blurRad="38100" dist="38100" dir="2700000" algn="tl">
                  <a:srgbClr val="000000">
                    <a:alpha val="43137"/>
                  </a:srgbClr>
                </a:outerShdw>
              </a:effectLst>
              <a:uLnTx/>
              <a:uFillTx/>
              <a:latin typeface="Euphemia" pitchFamily="34" charset="0"/>
              <a:ea typeface="+mj-ea"/>
              <a:cs typeface="+mj-cs"/>
            </a:endParaRPr>
          </a:p>
        </p:txBody>
      </p:sp>
      <p:pic>
        <p:nvPicPr>
          <p:cNvPr id="10" name="Picture 4" descr="C:\Users\altair.junior.SRNIMBUS\Documents\Sr.Nimbus\Imagens Sr.Nimbus\Apresentações\Science.png"/>
          <p:cNvPicPr>
            <a:picLocks noChangeAspect="1" noChangeArrowheads="1"/>
          </p:cNvPicPr>
          <p:nvPr userDrawn="1"/>
        </p:nvPicPr>
        <p:blipFill>
          <a:blip r:embed="rId3" cstate="print"/>
          <a:srcRect/>
          <a:stretch>
            <a:fillRect/>
          </a:stretch>
        </p:blipFill>
        <p:spPr bwMode="auto">
          <a:xfrm>
            <a:off x="642910" y="357166"/>
            <a:ext cx="3173413" cy="3163888"/>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Em branco">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p>
        </p:txBody>
      </p:sp>
      <p:sp>
        <p:nvSpPr>
          <p:cNvPr id="3" name="Rectangle 4"/>
          <p:cNvSpPr>
            <a:spLocks noGrp="1" noChangeArrowheads="1"/>
          </p:cNvSpPr>
          <p:nvPr>
            <p:ph type="ftr" idx="11"/>
          </p:nvPr>
        </p:nvSpPr>
        <p:spPr>
          <a:ln/>
        </p:spPr>
        <p:txBody>
          <a:bodyPr/>
          <a:lstStyle>
            <a:lvl1pPr>
              <a:defRPr/>
            </a:lvl1pPr>
          </a:lstStyle>
          <a:p>
            <a:pPr>
              <a:defRPr/>
            </a:pPr>
            <a:endParaRPr lang="en-US"/>
          </a:p>
        </p:txBody>
      </p:sp>
      <p:sp>
        <p:nvSpPr>
          <p:cNvPr id="4" name="Rectangle 5"/>
          <p:cNvSpPr>
            <a:spLocks noGrp="1" noChangeArrowheads="1"/>
          </p:cNvSpPr>
          <p:nvPr>
            <p:ph type="sldNum" idx="12"/>
          </p:nvPr>
        </p:nvSpPr>
        <p:spPr>
          <a:ln/>
        </p:spPr>
        <p:txBody>
          <a:bodyPr/>
          <a:lstStyle>
            <a:lvl1pPr>
              <a:defRPr/>
            </a:lvl1pPr>
          </a:lstStyle>
          <a:p>
            <a:pPr>
              <a:defRPr/>
            </a:pPr>
            <a:fld id="{78787153-7099-47CB-9E6F-8A7C378EE2AD}"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dirty="0" smtClean="0"/>
              <a:t>Clique para editar o estilo do título mestre</a:t>
            </a:r>
            <a:endParaRPr lang="pt-BR" dirty="0"/>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dirty="0" smtClean="0"/>
              <a:t>Clique para editar os estilos do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97C303-D4C7-4197-B44E-BE56BBAEFD13}" type="datetimeFigureOut">
              <a:rPr lang="pt-BR" smtClean="0"/>
              <a:pPr/>
              <a:t>19/04/2012</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A6004-0641-4A87-A53A-5C6FAB38DEFC}"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78" r:id="rId4"/>
    <p:sldLayoutId id="2147483674" r:id="rId5"/>
    <p:sldLayoutId id="2147483675" r:id="rId6"/>
    <p:sldLayoutId id="2147483676" r:id="rId7"/>
    <p:sldLayoutId id="2147483677" r:id="rId8"/>
  </p:sldLayoutIdLst>
  <p:txStyles>
    <p:titleStyle>
      <a:lvl1pPr algn="ctr" defTabSz="914400" rtl="0" eaLnBrk="1" latinLnBrk="0" hangingPunct="1">
        <a:spcBef>
          <a:spcPct val="0"/>
        </a:spcBef>
        <a:buNone/>
        <a:defRPr sz="3000" b="1" kern="1200">
          <a:solidFill>
            <a:schemeClr val="accent1">
              <a:lumMod val="75000"/>
            </a:schemeClr>
          </a:solidFill>
          <a:latin typeface="Euphemia UCAS"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b="1" kern="1200">
          <a:solidFill>
            <a:schemeClr val="tx1">
              <a:lumMod val="75000"/>
              <a:lumOff val="25000"/>
            </a:schemeClr>
          </a:solidFill>
          <a:latin typeface="Euphemia UCAS" pitchFamily="34" charset="0"/>
          <a:ea typeface="+mn-ea"/>
          <a:cs typeface="+mn-cs"/>
        </a:defRPr>
      </a:lvl2pPr>
      <a:lvl3pPr marL="360000" indent="-228600" algn="l" defTabSz="914400" rtl="0" eaLnBrk="1" latinLnBrk="0" hangingPunct="1">
        <a:spcBef>
          <a:spcPct val="20000"/>
        </a:spcBef>
        <a:buFont typeface="Arial" pitchFamily="34" charset="0"/>
        <a:buNone/>
        <a:defRPr sz="2300" kern="1200">
          <a:solidFill>
            <a:schemeClr val="tx1">
              <a:lumMod val="75000"/>
              <a:lumOff val="25000"/>
            </a:schemeClr>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3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4"/>
          </p:nvPr>
        </p:nvSpPr>
        <p:spPr/>
        <p:txBody>
          <a:bodyPr/>
          <a:lstStyle/>
          <a:p>
            <a:r>
              <a:rPr lang="pt-BR" dirty="0" smtClean="0"/>
              <a:t>SQL11 – T-SQL Expert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INSERTs</a:t>
            </a:r>
            <a:endParaRPr lang="pt-BR" dirty="0"/>
          </a:p>
        </p:txBody>
      </p:sp>
      <p:sp>
        <p:nvSpPr>
          <p:cNvPr id="3" name="Espaço Reservado para Texto 2"/>
          <p:cNvSpPr>
            <a:spLocks noGrp="1"/>
          </p:cNvSpPr>
          <p:nvPr>
            <p:ph type="body" sz="quarter" idx="10"/>
          </p:nvPr>
        </p:nvSpPr>
        <p:spPr/>
        <p:txBody>
          <a:bodyPr>
            <a:normAutofit/>
          </a:bodyPr>
          <a:lstStyle/>
          <a:p>
            <a:r>
              <a:rPr lang="en-US" dirty="0" smtClean="0"/>
              <a:t>SELECT INTO</a:t>
            </a:r>
          </a:p>
          <a:p>
            <a:r>
              <a:rPr lang="en-US" dirty="0" smtClean="0"/>
              <a:t>INSERT SELECT</a:t>
            </a:r>
          </a:p>
          <a:p>
            <a:r>
              <a:rPr lang="en-US" dirty="0" smtClean="0"/>
              <a:t>BULK </a:t>
            </a:r>
            <a:r>
              <a:rPr lang="en-US" dirty="0" smtClean="0"/>
              <a:t>INSERTs</a:t>
            </a:r>
          </a:p>
          <a:p>
            <a:r>
              <a:rPr lang="en-US" dirty="0" smtClean="0"/>
              <a:t>Row value constructor</a:t>
            </a:r>
          </a:p>
          <a:p>
            <a:r>
              <a:rPr lang="en-US" dirty="0" err="1"/>
              <a:t>Operações</a:t>
            </a:r>
            <a:r>
              <a:rPr lang="en-US" dirty="0"/>
              <a:t> </a:t>
            </a:r>
            <a:r>
              <a:rPr lang="en-US" dirty="0" err="1"/>
              <a:t>minimamente</a:t>
            </a:r>
            <a:r>
              <a:rPr lang="en-US" dirty="0"/>
              <a:t> </a:t>
            </a:r>
            <a:r>
              <a:rPr lang="en-US" dirty="0" err="1"/>
              <a:t>logadas</a:t>
            </a:r>
            <a:endParaRPr lang="en-US" dirty="0"/>
          </a:p>
          <a:p>
            <a:pPr lvl="1"/>
            <a:r>
              <a:rPr lang="en-US" dirty="0" err="1"/>
              <a:t>TraceFlag</a:t>
            </a:r>
            <a:r>
              <a:rPr lang="en-US" dirty="0"/>
              <a:t> </a:t>
            </a:r>
            <a:r>
              <a:rPr lang="pt-BR" b="1" dirty="0" smtClean="0"/>
              <a:t>610</a:t>
            </a:r>
            <a:endParaRPr lang="pt-BR" b="1" dirty="0"/>
          </a:p>
        </p:txBody>
      </p:sp>
    </p:spTree>
    <p:extLst>
      <p:ext uri="{BB962C8B-B14F-4D97-AF65-F5344CB8AC3E}">
        <p14:creationId xmlns:p14="http://schemas.microsoft.com/office/powerpoint/2010/main" val="42710770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DELETEs</a:t>
            </a:r>
            <a:endParaRPr lang="pt-BR" dirty="0"/>
          </a:p>
        </p:txBody>
      </p:sp>
      <p:sp>
        <p:nvSpPr>
          <p:cNvPr id="3" name="Espaço Reservado para Texto 2"/>
          <p:cNvSpPr>
            <a:spLocks noGrp="1"/>
          </p:cNvSpPr>
          <p:nvPr>
            <p:ph type="body" sz="quarter" idx="10"/>
          </p:nvPr>
        </p:nvSpPr>
        <p:spPr/>
        <p:txBody>
          <a:bodyPr>
            <a:normAutofit/>
          </a:bodyPr>
          <a:lstStyle/>
          <a:p>
            <a:r>
              <a:rPr lang="en-US" b="1" dirty="0" smtClean="0"/>
              <a:t>TRUNCATE versus </a:t>
            </a:r>
            <a:r>
              <a:rPr lang="en-US" dirty="0" smtClean="0"/>
              <a:t>DELETE</a:t>
            </a:r>
            <a:endParaRPr lang="en-US" b="1" dirty="0" smtClean="0"/>
          </a:p>
          <a:p>
            <a:r>
              <a:rPr lang="en-US" b="1" dirty="0" smtClean="0"/>
              <a:t>Lock escalation</a:t>
            </a:r>
          </a:p>
          <a:p>
            <a:r>
              <a:rPr lang="en-US" dirty="0" err="1"/>
              <a:t>Expurgo</a:t>
            </a:r>
            <a:r>
              <a:rPr lang="en-US" dirty="0"/>
              <a:t> - </a:t>
            </a:r>
            <a:r>
              <a:rPr lang="en-US" dirty="0" err="1"/>
              <a:t>apagando</a:t>
            </a:r>
            <a:r>
              <a:rPr lang="en-US" dirty="0"/>
              <a:t> </a:t>
            </a:r>
            <a:r>
              <a:rPr lang="en-US" dirty="0" err="1"/>
              <a:t>grande</a:t>
            </a:r>
            <a:r>
              <a:rPr lang="en-US" dirty="0"/>
              <a:t> volume de dados</a:t>
            </a:r>
          </a:p>
          <a:p>
            <a:pPr lvl="1"/>
            <a:r>
              <a:rPr lang="en-US" b="1" dirty="0" smtClean="0"/>
              <a:t>INSERT + Truncate</a:t>
            </a:r>
          </a:p>
          <a:p>
            <a:pPr lvl="1"/>
            <a:r>
              <a:rPr lang="en-US" b="1" dirty="0" err="1" smtClean="0"/>
              <a:t>Clausula</a:t>
            </a:r>
            <a:r>
              <a:rPr lang="en-US" b="1" dirty="0" smtClean="0"/>
              <a:t> Output</a:t>
            </a:r>
          </a:p>
          <a:p>
            <a:pPr lvl="1"/>
            <a:r>
              <a:rPr lang="en-US" b="1" dirty="0"/>
              <a:t>Particionamento</a:t>
            </a:r>
            <a:endParaRPr lang="en-US" b="1" dirty="0" smtClean="0"/>
          </a:p>
          <a:p>
            <a:endParaRPr lang="pt-BR" b="1" dirty="0"/>
          </a:p>
        </p:txBody>
      </p:sp>
    </p:spTree>
    <p:extLst>
      <p:ext uri="{BB962C8B-B14F-4D97-AF65-F5344CB8AC3E}">
        <p14:creationId xmlns:p14="http://schemas.microsoft.com/office/powerpoint/2010/main" val="36666002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OUTPUT</a:t>
            </a:r>
            <a:endParaRPr lang="pt-BR" dirty="0"/>
          </a:p>
        </p:txBody>
      </p:sp>
      <p:sp>
        <p:nvSpPr>
          <p:cNvPr id="3" name="Espaço Reservado para Texto 2"/>
          <p:cNvSpPr>
            <a:spLocks noGrp="1"/>
          </p:cNvSpPr>
          <p:nvPr>
            <p:ph type="body" sz="quarter" idx="10"/>
          </p:nvPr>
        </p:nvSpPr>
        <p:spPr>
          <a:xfrm>
            <a:off x="327791" y="1196752"/>
            <a:ext cx="8358187" cy="3071820"/>
          </a:xfrm>
        </p:spPr>
        <p:txBody>
          <a:bodyPr>
            <a:normAutofit fontScale="92500" lnSpcReduction="10000"/>
          </a:bodyPr>
          <a:lstStyle/>
          <a:p>
            <a:r>
              <a:rPr lang="pt-BR" dirty="0" smtClean="0"/>
              <a:t>Cláusula que gera um </a:t>
            </a:r>
            <a:r>
              <a:rPr lang="pt-BR" dirty="0" err="1" smtClean="0"/>
              <a:t>resultset</a:t>
            </a:r>
            <a:r>
              <a:rPr lang="pt-BR" dirty="0" smtClean="0"/>
              <a:t> com dados das linhas afetadas pelos comandos de modificação</a:t>
            </a:r>
          </a:p>
          <a:p>
            <a:pPr lvl="1"/>
            <a:r>
              <a:rPr lang="pt-BR" dirty="0" smtClean="0"/>
              <a:t>Aplicável a INSERT, UPDATE, DELETE, MERGE</a:t>
            </a:r>
          </a:p>
          <a:p>
            <a:pPr lvl="1"/>
            <a:r>
              <a:rPr lang="pt-BR" dirty="0" smtClean="0"/>
              <a:t>Trabalha com tabelas virtuais chamadas </a:t>
            </a:r>
            <a:r>
              <a:rPr lang="pt-BR" i="1" dirty="0" err="1" smtClean="0"/>
              <a:t>inserted</a:t>
            </a:r>
            <a:r>
              <a:rPr lang="pt-BR" dirty="0" smtClean="0"/>
              <a:t> e </a:t>
            </a:r>
            <a:r>
              <a:rPr lang="pt-BR" i="1" dirty="0" err="1" smtClean="0"/>
              <a:t>deleted</a:t>
            </a:r>
            <a:r>
              <a:rPr lang="pt-BR" dirty="0" smtClean="0"/>
              <a:t>, que são </a:t>
            </a:r>
            <a:r>
              <a:rPr lang="pt-BR" dirty="0" err="1" smtClean="0"/>
              <a:t>populadas</a:t>
            </a:r>
            <a:r>
              <a:rPr lang="pt-BR" dirty="0" smtClean="0"/>
              <a:t> de acordo com o comando executado:</a:t>
            </a:r>
          </a:p>
          <a:p>
            <a:pPr lvl="2"/>
            <a:r>
              <a:rPr lang="pt-BR" dirty="0" smtClean="0"/>
              <a:t>DELETE: </a:t>
            </a:r>
            <a:r>
              <a:rPr lang="pt-BR" i="1" dirty="0" err="1" smtClean="0"/>
              <a:t>deleted</a:t>
            </a:r>
            <a:endParaRPr lang="pt-BR" i="1" dirty="0" smtClean="0"/>
          </a:p>
          <a:p>
            <a:pPr lvl="2"/>
            <a:r>
              <a:rPr lang="pt-BR" dirty="0" smtClean="0"/>
              <a:t>INSERT: </a:t>
            </a:r>
            <a:r>
              <a:rPr lang="pt-BR" i="1" dirty="0" err="1" smtClean="0"/>
              <a:t>inserted</a:t>
            </a:r>
            <a:endParaRPr lang="pt-BR" i="1" dirty="0" smtClean="0"/>
          </a:p>
          <a:p>
            <a:pPr lvl="2"/>
            <a:r>
              <a:rPr lang="pt-BR" dirty="0" smtClean="0"/>
              <a:t>UPDATE: </a:t>
            </a:r>
            <a:r>
              <a:rPr lang="pt-BR" i="1" dirty="0" err="1" smtClean="0"/>
              <a:t>deleted</a:t>
            </a:r>
            <a:r>
              <a:rPr lang="pt-BR" dirty="0" smtClean="0"/>
              <a:t>, </a:t>
            </a:r>
            <a:r>
              <a:rPr lang="pt-BR" i="1" dirty="0" err="1" smtClean="0"/>
              <a:t>inserted</a:t>
            </a:r>
            <a:endParaRPr lang="pt-BR" i="1" dirty="0" smtClean="0"/>
          </a:p>
          <a:p>
            <a:endParaRPr lang="pt-BR" dirty="0"/>
          </a:p>
        </p:txBody>
      </p:sp>
      <p:sp>
        <p:nvSpPr>
          <p:cNvPr id="4" name="CaixaDeTexto 3"/>
          <p:cNvSpPr txBox="1"/>
          <p:nvPr/>
        </p:nvSpPr>
        <p:spPr>
          <a:xfrm>
            <a:off x="357158" y="4365104"/>
            <a:ext cx="8358246" cy="163121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pt-BR" sz="2000" dirty="0" smtClean="0"/>
              <a:t>-- Acrescenta o DDD (61) a todos os registros que não tem DDD</a:t>
            </a:r>
          </a:p>
          <a:p>
            <a:r>
              <a:rPr lang="pt-BR" sz="2000" dirty="0" smtClean="0"/>
              <a:t>UPDATE Agenda</a:t>
            </a:r>
          </a:p>
          <a:p>
            <a:r>
              <a:rPr lang="pt-BR" sz="2000" dirty="0" smtClean="0"/>
              <a:t>SET Telefone = '(61) ' + Telefone</a:t>
            </a:r>
          </a:p>
          <a:p>
            <a:r>
              <a:rPr lang="pt-BR" sz="2000" dirty="0" smtClean="0"/>
              <a:t>OUTPUT </a:t>
            </a:r>
            <a:r>
              <a:rPr lang="pt-BR" sz="2000" dirty="0" err="1" smtClean="0"/>
              <a:t>inserted</a:t>
            </a:r>
            <a:r>
              <a:rPr lang="pt-BR" sz="2000" dirty="0" smtClean="0"/>
              <a:t>.*, </a:t>
            </a:r>
            <a:r>
              <a:rPr lang="pt-BR" sz="2000" dirty="0" err="1" smtClean="0"/>
              <a:t>deleted</a:t>
            </a:r>
            <a:r>
              <a:rPr lang="pt-BR" sz="2000" dirty="0" smtClean="0"/>
              <a:t>.*</a:t>
            </a:r>
          </a:p>
          <a:p>
            <a:r>
              <a:rPr lang="pt-BR" sz="2000" dirty="0" smtClean="0"/>
              <a:t>WHERE Telefone NOT LIKE '(%)%'</a:t>
            </a:r>
          </a:p>
        </p:txBody>
      </p:sp>
    </p:spTree>
    <p:extLst>
      <p:ext uri="{BB962C8B-B14F-4D97-AF65-F5344CB8AC3E}">
        <p14:creationId xmlns:p14="http://schemas.microsoft.com/office/powerpoint/2010/main" val="2851703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OUTPUT</a:t>
            </a:r>
            <a:endParaRPr lang="pt-BR" dirty="0"/>
          </a:p>
        </p:txBody>
      </p:sp>
      <p:sp>
        <p:nvSpPr>
          <p:cNvPr id="3" name="Espaço Reservado para Texto 2"/>
          <p:cNvSpPr>
            <a:spLocks noGrp="1"/>
          </p:cNvSpPr>
          <p:nvPr>
            <p:ph type="body" sz="quarter" idx="10"/>
          </p:nvPr>
        </p:nvSpPr>
        <p:spPr>
          <a:xfrm>
            <a:off x="327791" y="1196752"/>
            <a:ext cx="8358187" cy="3071820"/>
          </a:xfrm>
        </p:spPr>
        <p:txBody>
          <a:bodyPr>
            <a:normAutofit fontScale="92500" lnSpcReduction="10000"/>
          </a:bodyPr>
          <a:lstStyle/>
          <a:p>
            <a:r>
              <a:rPr lang="pt-BR" dirty="0" smtClean="0"/>
              <a:t>Cláusula que gera um </a:t>
            </a:r>
            <a:r>
              <a:rPr lang="pt-BR" dirty="0" err="1" smtClean="0"/>
              <a:t>resultset</a:t>
            </a:r>
            <a:r>
              <a:rPr lang="pt-BR" dirty="0" smtClean="0"/>
              <a:t> com dados das linhas afetadas pelos comandos de modificação</a:t>
            </a:r>
          </a:p>
          <a:p>
            <a:pPr lvl="1"/>
            <a:r>
              <a:rPr lang="pt-BR" dirty="0" smtClean="0"/>
              <a:t>Aplicável a INSERT, UPDATE, DELETE, MERGE</a:t>
            </a:r>
          </a:p>
          <a:p>
            <a:pPr lvl="1"/>
            <a:r>
              <a:rPr lang="pt-BR" dirty="0" smtClean="0"/>
              <a:t>Trabalha com tabelas virtuais chamadas </a:t>
            </a:r>
            <a:r>
              <a:rPr lang="pt-BR" i="1" dirty="0" err="1" smtClean="0"/>
              <a:t>inserted</a:t>
            </a:r>
            <a:r>
              <a:rPr lang="pt-BR" dirty="0" smtClean="0"/>
              <a:t> e </a:t>
            </a:r>
            <a:r>
              <a:rPr lang="pt-BR" i="1" dirty="0" err="1" smtClean="0"/>
              <a:t>deleted</a:t>
            </a:r>
            <a:r>
              <a:rPr lang="pt-BR" dirty="0" smtClean="0"/>
              <a:t>, que são </a:t>
            </a:r>
            <a:r>
              <a:rPr lang="pt-BR" dirty="0" err="1" smtClean="0"/>
              <a:t>populadas</a:t>
            </a:r>
            <a:r>
              <a:rPr lang="pt-BR" dirty="0" smtClean="0"/>
              <a:t> de acordo com o comando executado:</a:t>
            </a:r>
          </a:p>
          <a:p>
            <a:pPr lvl="2"/>
            <a:r>
              <a:rPr lang="pt-BR" dirty="0" smtClean="0"/>
              <a:t>DELETE: </a:t>
            </a:r>
            <a:r>
              <a:rPr lang="pt-BR" i="1" dirty="0" err="1" smtClean="0"/>
              <a:t>deleted</a:t>
            </a:r>
            <a:endParaRPr lang="pt-BR" i="1" dirty="0" smtClean="0"/>
          </a:p>
          <a:p>
            <a:pPr lvl="2"/>
            <a:r>
              <a:rPr lang="pt-BR" dirty="0" smtClean="0"/>
              <a:t>INSERT: </a:t>
            </a:r>
            <a:r>
              <a:rPr lang="pt-BR" i="1" dirty="0" err="1" smtClean="0"/>
              <a:t>inserted</a:t>
            </a:r>
            <a:endParaRPr lang="pt-BR" i="1" dirty="0" smtClean="0"/>
          </a:p>
          <a:p>
            <a:pPr lvl="2"/>
            <a:r>
              <a:rPr lang="pt-BR" dirty="0" smtClean="0"/>
              <a:t>UPDATE: </a:t>
            </a:r>
            <a:r>
              <a:rPr lang="pt-BR" i="1" dirty="0" err="1" smtClean="0"/>
              <a:t>deleted</a:t>
            </a:r>
            <a:r>
              <a:rPr lang="pt-BR" dirty="0" smtClean="0"/>
              <a:t>, </a:t>
            </a:r>
            <a:r>
              <a:rPr lang="pt-BR" i="1" dirty="0" err="1" smtClean="0"/>
              <a:t>inserted</a:t>
            </a:r>
            <a:endParaRPr lang="pt-BR" i="1" dirty="0" smtClean="0"/>
          </a:p>
          <a:p>
            <a:endParaRPr lang="pt-BR" dirty="0"/>
          </a:p>
        </p:txBody>
      </p:sp>
      <p:sp>
        <p:nvSpPr>
          <p:cNvPr id="4" name="CaixaDeTexto 3"/>
          <p:cNvSpPr txBox="1"/>
          <p:nvPr/>
        </p:nvSpPr>
        <p:spPr>
          <a:xfrm>
            <a:off x="357158" y="4365104"/>
            <a:ext cx="8358246" cy="163121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pt-BR" sz="2000" dirty="0" smtClean="0"/>
              <a:t>-- Acrescenta o DDD (61) a todos os registros que não tem DDD</a:t>
            </a:r>
          </a:p>
          <a:p>
            <a:r>
              <a:rPr lang="pt-BR" sz="2000" dirty="0" smtClean="0"/>
              <a:t>UPDATE Agenda</a:t>
            </a:r>
          </a:p>
          <a:p>
            <a:r>
              <a:rPr lang="pt-BR" sz="2000" dirty="0" smtClean="0"/>
              <a:t>SET Telefone = '(61) ' + Telefone</a:t>
            </a:r>
          </a:p>
          <a:p>
            <a:r>
              <a:rPr lang="pt-BR" sz="2000" dirty="0" smtClean="0"/>
              <a:t>OUTPUT </a:t>
            </a:r>
            <a:r>
              <a:rPr lang="pt-BR" sz="2000" dirty="0" err="1" smtClean="0"/>
              <a:t>inserted</a:t>
            </a:r>
            <a:r>
              <a:rPr lang="pt-BR" sz="2000" dirty="0" smtClean="0"/>
              <a:t>.*, </a:t>
            </a:r>
            <a:r>
              <a:rPr lang="pt-BR" sz="2000" dirty="0" err="1" smtClean="0"/>
              <a:t>deleted</a:t>
            </a:r>
            <a:r>
              <a:rPr lang="pt-BR" sz="2000" dirty="0" smtClean="0"/>
              <a:t>.*</a:t>
            </a:r>
          </a:p>
          <a:p>
            <a:r>
              <a:rPr lang="pt-BR" sz="2000" dirty="0" smtClean="0"/>
              <a:t>WHERE Telefone NOT LIKE '(%)%'</a:t>
            </a:r>
          </a:p>
        </p:txBody>
      </p:sp>
    </p:spTree>
    <p:extLst>
      <p:ext uri="{BB962C8B-B14F-4D97-AF65-F5344CB8AC3E}">
        <p14:creationId xmlns:p14="http://schemas.microsoft.com/office/powerpoint/2010/main" val="2523039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MERGE</a:t>
            </a:r>
            <a:endParaRPr lang="pt-BR" dirty="0"/>
          </a:p>
        </p:txBody>
      </p:sp>
      <p:sp>
        <p:nvSpPr>
          <p:cNvPr id="3" name="Espaço Reservado para Texto 2"/>
          <p:cNvSpPr>
            <a:spLocks noGrp="1"/>
          </p:cNvSpPr>
          <p:nvPr>
            <p:ph type="body" sz="quarter" idx="10"/>
          </p:nvPr>
        </p:nvSpPr>
        <p:spPr/>
        <p:txBody>
          <a:bodyPr/>
          <a:lstStyle/>
          <a:p>
            <a:r>
              <a:rPr lang="pt-BR" dirty="0" smtClean="0"/>
              <a:t>Nova instrução no SQL Server 2008, muito poderosa para juntar conjuntos de registros distintos</a:t>
            </a:r>
          </a:p>
          <a:p>
            <a:r>
              <a:rPr lang="pt-BR" dirty="0" smtClean="0"/>
              <a:t>Excelente para ambientes de suporte a decisão e processos de unificação de dados</a:t>
            </a:r>
          </a:p>
          <a:p>
            <a:r>
              <a:rPr lang="pt-BR" dirty="0" smtClean="0"/>
              <a:t>Executa </a:t>
            </a:r>
            <a:r>
              <a:rPr lang="pt-BR" dirty="0" err="1" smtClean="0"/>
              <a:t>INSERT’s</a:t>
            </a:r>
            <a:r>
              <a:rPr lang="pt-BR" dirty="0" smtClean="0"/>
              <a:t>, </a:t>
            </a:r>
            <a:r>
              <a:rPr lang="pt-BR" dirty="0" err="1" smtClean="0"/>
              <a:t>UPDATE’s</a:t>
            </a:r>
            <a:r>
              <a:rPr lang="pt-BR" dirty="0" smtClean="0"/>
              <a:t> ou </a:t>
            </a:r>
            <a:r>
              <a:rPr lang="pt-BR" dirty="0" err="1" smtClean="0"/>
              <a:t>DELETE’s</a:t>
            </a:r>
            <a:r>
              <a:rPr lang="pt-BR" dirty="0" smtClean="0"/>
              <a:t> em tabela destino com base no resultado de um JOIN com consulta origem dos dados</a:t>
            </a:r>
          </a:p>
          <a:p>
            <a:endParaRPr lang="pt-BR" dirty="0"/>
          </a:p>
        </p:txBody>
      </p:sp>
    </p:spTree>
    <p:extLst>
      <p:ext uri="{BB962C8B-B14F-4D97-AF65-F5344CB8AC3E}">
        <p14:creationId xmlns:p14="http://schemas.microsoft.com/office/powerpoint/2010/main" val="1484268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MERGE</a:t>
            </a:r>
            <a:endParaRPr lang="pt-BR" dirty="0"/>
          </a:p>
        </p:txBody>
      </p:sp>
      <p:sp>
        <p:nvSpPr>
          <p:cNvPr id="4" name="CaixaDeTexto 3"/>
          <p:cNvSpPr txBox="1"/>
          <p:nvPr/>
        </p:nvSpPr>
        <p:spPr>
          <a:xfrm>
            <a:off x="285720" y="1571612"/>
            <a:ext cx="8572560" cy="34778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pt-BR" sz="2000" dirty="0" smtClean="0"/>
              <a:t>MERGE </a:t>
            </a:r>
          </a:p>
          <a:p>
            <a:r>
              <a:rPr lang="pt-BR" sz="2000" dirty="0" smtClean="0"/>
              <a:t>	Agenda AS A</a:t>
            </a:r>
          </a:p>
          <a:p>
            <a:r>
              <a:rPr lang="pt-BR" sz="2000" dirty="0" smtClean="0"/>
              <a:t>	USING </a:t>
            </a:r>
            <a:r>
              <a:rPr lang="pt-BR" sz="2000" dirty="0" err="1" smtClean="0"/>
              <a:t>Suppliers</a:t>
            </a:r>
            <a:r>
              <a:rPr lang="pt-BR" sz="2000" dirty="0" smtClean="0"/>
              <a:t> S</a:t>
            </a:r>
          </a:p>
          <a:p>
            <a:r>
              <a:rPr lang="pt-BR" sz="2000" dirty="0" smtClean="0"/>
              <a:t>	ON (</a:t>
            </a:r>
            <a:r>
              <a:rPr lang="pt-BR" sz="2000" dirty="0" err="1" smtClean="0"/>
              <a:t>A.Codigo</a:t>
            </a:r>
            <a:r>
              <a:rPr lang="pt-BR" sz="2000" dirty="0" smtClean="0"/>
              <a:t> = </a:t>
            </a:r>
            <a:r>
              <a:rPr lang="pt-BR" sz="2000" dirty="0" err="1" smtClean="0"/>
              <a:t>S.SupplierID</a:t>
            </a:r>
            <a:r>
              <a:rPr lang="pt-BR" sz="2000" dirty="0" smtClean="0"/>
              <a:t>)</a:t>
            </a:r>
          </a:p>
          <a:p>
            <a:r>
              <a:rPr lang="en-US" sz="2000" dirty="0" smtClean="0"/>
              <a:t>	WHEN NOT MATCHED BY TARGET</a:t>
            </a:r>
          </a:p>
          <a:p>
            <a:r>
              <a:rPr lang="en-US" sz="2000" dirty="0" smtClean="0"/>
              <a:t>		THEN INSERT VALUES (</a:t>
            </a:r>
            <a:r>
              <a:rPr lang="en-US" sz="2000" dirty="0" err="1" smtClean="0"/>
              <a:t>SupplierID</a:t>
            </a:r>
            <a:r>
              <a:rPr lang="en-US" sz="2000" dirty="0" smtClean="0"/>
              <a:t>, </a:t>
            </a:r>
            <a:r>
              <a:rPr lang="en-US" sz="2000" dirty="0" err="1" smtClean="0"/>
              <a:t>ContactName</a:t>
            </a:r>
            <a:r>
              <a:rPr lang="en-US" sz="2000" dirty="0" smtClean="0"/>
              <a:t>, Phone, NULL)</a:t>
            </a:r>
          </a:p>
          <a:p>
            <a:r>
              <a:rPr lang="pt-BR" sz="2000" dirty="0" smtClean="0"/>
              <a:t>	WHEN MATCHED </a:t>
            </a:r>
          </a:p>
          <a:p>
            <a:r>
              <a:rPr lang="en-US" sz="2000" dirty="0" smtClean="0"/>
              <a:t>		THEN UPDATE SET Nome = </a:t>
            </a:r>
            <a:r>
              <a:rPr lang="en-US" sz="2000" dirty="0" err="1" smtClean="0"/>
              <a:t>ContactName</a:t>
            </a:r>
            <a:r>
              <a:rPr lang="en-US" sz="2000" dirty="0" smtClean="0"/>
              <a:t>, </a:t>
            </a:r>
            <a:r>
              <a:rPr lang="en-US" sz="2000" dirty="0" err="1" smtClean="0"/>
              <a:t>Telefone</a:t>
            </a:r>
            <a:r>
              <a:rPr lang="en-US" sz="2000" dirty="0" smtClean="0"/>
              <a:t> = Phone</a:t>
            </a:r>
          </a:p>
          <a:p>
            <a:r>
              <a:rPr lang="en-US" sz="2000" dirty="0" smtClean="0"/>
              <a:t>	WHEN NOT MATCHED BY SOURCE</a:t>
            </a:r>
          </a:p>
          <a:p>
            <a:r>
              <a:rPr lang="pt-BR" sz="2000" dirty="0" smtClean="0"/>
              <a:t>		THEN DELETE</a:t>
            </a:r>
          </a:p>
          <a:p>
            <a:r>
              <a:rPr lang="pt-BR" sz="2000" dirty="0" smtClean="0"/>
              <a:t>	OUTPUT $</a:t>
            </a:r>
            <a:r>
              <a:rPr lang="pt-BR" sz="2000" dirty="0" err="1" smtClean="0"/>
              <a:t>action</a:t>
            </a:r>
            <a:r>
              <a:rPr lang="pt-BR" sz="2000" dirty="0" smtClean="0"/>
              <a:t>, </a:t>
            </a:r>
            <a:r>
              <a:rPr lang="pt-BR" sz="2000" dirty="0" err="1" smtClean="0"/>
              <a:t>inserted</a:t>
            </a:r>
            <a:r>
              <a:rPr lang="pt-BR" sz="2000" dirty="0" smtClean="0"/>
              <a:t>.*, </a:t>
            </a:r>
            <a:r>
              <a:rPr lang="pt-BR" sz="2000" dirty="0" err="1" smtClean="0"/>
              <a:t>deleted</a:t>
            </a:r>
            <a:r>
              <a:rPr lang="pt-BR" sz="2000" dirty="0" smtClean="0"/>
              <a:t>.*;</a:t>
            </a:r>
          </a:p>
        </p:txBody>
      </p:sp>
    </p:spTree>
    <p:extLst>
      <p:ext uri="{BB962C8B-B14F-4D97-AF65-F5344CB8AC3E}">
        <p14:creationId xmlns:p14="http://schemas.microsoft.com/office/powerpoint/2010/main" val="4288469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theme/theme1.xml><?xml version="1.0" encoding="utf-8"?>
<a:theme xmlns:a="http://schemas.openxmlformats.org/drawingml/2006/main" name="Curso SQL Server 2010">
  <a:themeElements>
    <a:clrScheme name="Escritório">
      <a:dk1>
        <a:sysClr val="windowText" lastClr="171717"/>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171717"/>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171717"/>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5E47A7C71D6B147BBBC477A86ED3DF8" ma:contentTypeVersion="0" ma:contentTypeDescription="Create a new document." ma:contentTypeScope="" ma:versionID="bdbea8965a10c76edfbec1e7ccf6ca1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10D3D95C-755D-451D-8617-9D0741C0C6C2}">
  <ds:schemaRefs>
    <ds:schemaRef ds:uri="http://schemas.microsoft.com/sharepoint/v3/contenttype/forms"/>
  </ds:schemaRefs>
</ds:datastoreItem>
</file>

<file path=customXml/itemProps2.xml><?xml version="1.0" encoding="utf-8"?>
<ds:datastoreItem xmlns:ds="http://schemas.openxmlformats.org/officeDocument/2006/customXml" ds:itemID="{EC79D0BA-7750-4590-8916-AAD182C728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BFB21DAA-24F8-4345-ACAA-CAEF895D90B7}">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Curso SQL Server 2010</Template>
  <TotalTime>3446</TotalTime>
  <Words>841</Words>
  <Application>Microsoft Office PowerPoint</Application>
  <PresentationFormat>Apresentação na tela (4:3)</PresentationFormat>
  <Paragraphs>196</Paragraphs>
  <Slides>9</Slides>
  <Notes>6</Notes>
  <HiddenSlides>0</HiddenSlides>
  <MMClips>0</MMClips>
  <ScaleCrop>false</ScaleCrop>
  <HeadingPairs>
    <vt:vector size="4" baseType="variant">
      <vt:variant>
        <vt:lpstr>Tema</vt:lpstr>
      </vt:variant>
      <vt:variant>
        <vt:i4>1</vt:i4>
      </vt:variant>
      <vt:variant>
        <vt:lpstr>Títulos de slides</vt:lpstr>
      </vt:variant>
      <vt:variant>
        <vt:i4>9</vt:i4>
      </vt:variant>
    </vt:vector>
  </HeadingPairs>
  <TitlesOfParts>
    <vt:vector size="10" baseType="lpstr">
      <vt:lpstr>Curso SQL Server 2010</vt:lpstr>
      <vt:lpstr>Apresentação do PowerPoint</vt:lpstr>
      <vt:lpstr>Apresentação do PowerPoint</vt:lpstr>
      <vt:lpstr>INSERTs</vt:lpstr>
      <vt:lpstr>DELETEs</vt:lpstr>
      <vt:lpstr>OUTPUT</vt:lpstr>
      <vt:lpstr>OUTPUT</vt:lpstr>
      <vt:lpstr>MERGE</vt:lpstr>
      <vt:lpstr>MERGE</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Fabiano Neves Amorim</dc:creator>
  <cp:lastModifiedBy>Fabiano</cp:lastModifiedBy>
  <cp:revision>133</cp:revision>
  <dcterms:created xsi:type="dcterms:W3CDTF">2010-05-17T16:38:52Z</dcterms:created>
  <dcterms:modified xsi:type="dcterms:W3CDTF">2012-04-20T04:23:52Z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0x01010015E47A7C71D6B147BBBC477A86ED3DF8</vt:lpwstr>
  </property>
</Properties>
</file>