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97" r:id="rId6"/>
    <p:sldId id="258" r:id="rId7"/>
    <p:sldId id="298" r:id="rId8"/>
    <p:sldId id="290" r:id="rId9"/>
    <p:sldId id="289" r:id="rId10"/>
    <p:sldId id="293" r:id="rId11"/>
    <p:sldId id="295" r:id="rId12"/>
    <p:sldId id="294" r:id="rId13"/>
    <p:sldId id="296" r:id="rId14"/>
    <p:sldId id="300" r:id="rId15"/>
    <p:sldId id="301" r:id="rId16"/>
    <p:sldId id="303" r:id="rId17"/>
    <p:sldId id="279" r:id="rId18"/>
    <p:sldId id="302" r:id="rId19"/>
    <p:sldId id="283" r:id="rId20"/>
    <p:sldId id="284" r:id="rId21"/>
    <p:sldId id="285"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85085" autoAdjust="0"/>
  </p:normalViewPr>
  <p:slideViewPr>
    <p:cSldViewPr>
      <p:cViewPr>
        <p:scale>
          <a:sx n="70" d="100"/>
          <a:sy n="70" d="100"/>
        </p:scale>
        <p:origin x="-2094" y="-7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19/04/2012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‹nº›</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19/04/2012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‹nº›</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20000"/>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20000"/>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16</a:t>
            </a:fld>
            <a:endParaRPr lang="pt-BR"/>
          </a:p>
        </p:txBody>
      </p:sp>
    </p:spTree>
    <p:extLst>
      <p:ext uri="{BB962C8B-B14F-4D97-AF65-F5344CB8AC3E}">
        <p14:creationId xmlns:p14="http://schemas.microsoft.com/office/powerpoint/2010/main" val="1077224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‹nº›</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SQL11 – T-SQL Expert</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10 – Teste unitário com T-SQL</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10 |</a:t>
            </a:r>
            <a:r>
              <a:rPr lang="pt-BR" sz="1600" b="0" dirty="0" smtClean="0">
                <a:solidFill>
                  <a:schemeClr val="tx2"/>
                </a:solidFill>
              </a:rPr>
              <a:t> Teste</a:t>
            </a:r>
            <a:r>
              <a:rPr lang="pt-BR" sz="1600" b="0" baseline="0" dirty="0" smtClean="0">
                <a:solidFill>
                  <a:schemeClr val="tx2"/>
                </a:solidFill>
              </a:rPr>
              <a:t> unitário com T-SQL</a:t>
            </a:r>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01 |</a:t>
            </a:r>
            <a:r>
              <a:rPr lang="pt-BR" sz="1600" b="0" dirty="0" smtClean="0">
                <a:solidFill>
                  <a:schemeClr val="tx2"/>
                </a:solidFill>
              </a:rPr>
              <a:t> Otimização, Tabelas e Consultas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19/04/2012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C#</a:t>
            </a:r>
            <a:endParaRPr lang="en-US" dirty="0"/>
          </a:p>
        </p:txBody>
      </p:sp>
      <p:sp>
        <p:nvSpPr>
          <p:cNvPr id="3" name="Espaço Reservado para Texto 2"/>
          <p:cNvSpPr>
            <a:spLocks noGrp="1"/>
          </p:cNvSpPr>
          <p:nvPr>
            <p:ph type="body" sz="quarter" idx="10"/>
          </p:nvPr>
        </p:nvSpPr>
        <p:spPr/>
        <p:txBody>
          <a:bodyPr>
            <a:normAutofit/>
          </a:bodyPr>
          <a:lstStyle/>
          <a:p>
            <a:r>
              <a:rPr lang="pt-BR" sz="3200" dirty="0" err="1" smtClean="0"/>
              <a:t>NUnit</a:t>
            </a:r>
            <a:endParaRPr lang="pt-BR" sz="3200"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024802" cy="4172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380" y="3218700"/>
            <a:ext cx="9001156" cy="714356"/>
          </a:xfrm>
        </p:spPr>
        <p:txBody>
          <a:bodyPr/>
          <a:lstStyle/>
          <a:p>
            <a:r>
              <a:rPr lang="pt-BR" dirty="0" err="1" smtClean="0"/>
              <a:t>Database</a:t>
            </a:r>
            <a:r>
              <a:rPr lang="pt-BR" dirty="0" smtClean="0"/>
              <a:t> Unit Test</a:t>
            </a:r>
            <a:endParaRPr lang="pt-BR" dirty="0"/>
          </a:p>
        </p:txBody>
      </p:sp>
      <p:sp>
        <p:nvSpPr>
          <p:cNvPr id="3" name="Espaço Reservado para Texto 2"/>
          <p:cNvSpPr>
            <a:spLocks noGrp="1"/>
          </p:cNvSpPr>
          <p:nvPr>
            <p:ph type="body" sz="quarter" idx="10"/>
          </p:nvPr>
        </p:nvSpPr>
        <p:spPr/>
        <p:txBody>
          <a:bodyPr/>
          <a:lstStyle/>
          <a:p>
            <a:r>
              <a:rPr lang="pt-BR" dirty="0" smtClean="0"/>
              <a:t>Testes unitários de banco de dados</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 geral</a:t>
            </a:r>
            <a:endParaRPr lang="pt-BR" dirty="0"/>
          </a:p>
        </p:txBody>
      </p:sp>
      <p:sp>
        <p:nvSpPr>
          <p:cNvPr id="3" name="Espaço Reservado para Texto 2"/>
          <p:cNvSpPr>
            <a:spLocks noGrp="1"/>
          </p:cNvSpPr>
          <p:nvPr>
            <p:ph type="body" sz="quarter" idx="10"/>
          </p:nvPr>
        </p:nvSpPr>
        <p:spPr>
          <a:xfrm>
            <a:off x="357188" y="1428750"/>
            <a:ext cx="8358187" cy="4880570"/>
          </a:xfrm>
        </p:spPr>
        <p:txBody>
          <a:bodyPr>
            <a:normAutofit fontScale="92500" lnSpcReduction="10000"/>
          </a:bodyPr>
          <a:lstStyle/>
          <a:p>
            <a:r>
              <a:rPr lang="pt-BR" dirty="0"/>
              <a:t>Usualmente o desenvolvedor não testa até o banco de dados.</a:t>
            </a:r>
          </a:p>
          <a:p>
            <a:pPr lvl="1"/>
            <a:r>
              <a:rPr lang="pt-BR" dirty="0"/>
              <a:t>Muitos detalhes que complicam os testes de BD e os testes ficam na camada de acesso a dados.</a:t>
            </a:r>
          </a:p>
          <a:p>
            <a:pPr lvl="1"/>
            <a:r>
              <a:rPr lang="pt-BR" dirty="0"/>
              <a:t>Setup não é simples</a:t>
            </a:r>
          </a:p>
          <a:p>
            <a:pPr lvl="1"/>
            <a:r>
              <a:rPr lang="pt-BR" dirty="0" err="1"/>
              <a:t>By</a:t>
            </a:r>
            <a:r>
              <a:rPr lang="pt-BR" dirty="0"/>
              <a:t> </a:t>
            </a:r>
            <a:r>
              <a:rPr lang="pt-BR" dirty="0" err="1"/>
              <a:t>the</a:t>
            </a:r>
            <a:r>
              <a:rPr lang="pt-BR" dirty="0"/>
              <a:t> book, testes unitários não devem haver dependência entre si... Um pouco complicado para testes no banco de dados.</a:t>
            </a:r>
          </a:p>
          <a:p>
            <a:r>
              <a:rPr lang="pt-BR" dirty="0"/>
              <a:t>E o desenvolvedor T-SQL? Está fadado a não “garantir a qualidade” do código com testes?</a:t>
            </a:r>
          </a:p>
          <a:p>
            <a:pPr lvl="1"/>
            <a:r>
              <a:rPr lang="pt-BR" dirty="0"/>
              <a:t>Banco de dados com procedures? Funções? Triggers?</a:t>
            </a:r>
          </a:p>
          <a:p>
            <a:r>
              <a:rPr lang="pt-BR" dirty="0"/>
              <a:t>Que tal pensarmos um pouco como trabalhar com código unitário e T-SQL...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Visão geral</a:t>
            </a:r>
            <a:endParaRPr lang="pt-BR" dirty="0"/>
          </a:p>
        </p:txBody>
      </p:sp>
      <p:sp>
        <p:nvSpPr>
          <p:cNvPr id="3" name="Espaço Reservado para Texto 2"/>
          <p:cNvSpPr>
            <a:spLocks noGrp="1"/>
          </p:cNvSpPr>
          <p:nvPr>
            <p:ph type="body" sz="quarter" idx="10"/>
          </p:nvPr>
        </p:nvSpPr>
        <p:spPr>
          <a:xfrm>
            <a:off x="357188" y="1428750"/>
            <a:ext cx="8358187" cy="4880570"/>
          </a:xfrm>
        </p:spPr>
        <p:txBody>
          <a:bodyPr>
            <a:normAutofit/>
          </a:bodyPr>
          <a:lstStyle/>
          <a:p>
            <a:r>
              <a:rPr lang="pt-BR" dirty="0" smtClean="0"/>
              <a:t>Procedimento e funções oferecem normalmente uma entrada e uma saída</a:t>
            </a:r>
          </a:p>
          <a:p>
            <a:r>
              <a:rPr lang="pt-BR" dirty="0" smtClean="0"/>
              <a:t>Nossa unidade passa a ser estes procedimentos</a:t>
            </a:r>
          </a:p>
          <a:p>
            <a:r>
              <a:rPr lang="pt-BR" dirty="0" smtClean="0"/>
              <a:t>Porém a saída esperada pode variar</a:t>
            </a:r>
          </a:p>
          <a:p>
            <a:pPr lvl="1"/>
            <a:r>
              <a:rPr lang="pt-BR" dirty="0" smtClean="0"/>
              <a:t>Simples como um valor</a:t>
            </a:r>
          </a:p>
          <a:p>
            <a:pPr lvl="1"/>
            <a:r>
              <a:rPr lang="pt-BR" dirty="0" smtClean="0"/>
              <a:t>Complexo como atualizações de N tabelas</a:t>
            </a:r>
          </a:p>
          <a:p>
            <a:r>
              <a:rPr lang="pt-BR" dirty="0" smtClean="0"/>
              <a:t>Modelo de programação livre dos testes com T-SQL dá maior flexibilidade</a:t>
            </a:r>
          </a:p>
          <a:p>
            <a:pPr lvl="1"/>
            <a:r>
              <a:rPr lang="pt-BR" dirty="0" smtClean="0"/>
              <a:t>E também um pouco de trabalho</a:t>
            </a:r>
          </a:p>
        </p:txBody>
      </p:sp>
    </p:spTree>
    <p:extLst>
      <p:ext uri="{BB962C8B-B14F-4D97-AF65-F5344CB8AC3E}">
        <p14:creationId xmlns:p14="http://schemas.microsoft.com/office/powerpoint/2010/main" val="4050704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Database</a:t>
            </a:r>
            <a:r>
              <a:rPr lang="pt-BR" dirty="0" smtClean="0"/>
              <a:t> Unit Test</a:t>
            </a:r>
            <a:endParaRPr lang="pt-BR" dirty="0"/>
          </a:p>
        </p:txBody>
      </p:sp>
      <p:sp>
        <p:nvSpPr>
          <p:cNvPr id="3" name="Espaço Reservado para Texto 2"/>
          <p:cNvSpPr>
            <a:spLocks noGrp="1"/>
          </p:cNvSpPr>
          <p:nvPr>
            <p:ph type="body" sz="quarter" idx="10"/>
          </p:nvPr>
        </p:nvSpPr>
        <p:spPr>
          <a:xfrm>
            <a:off x="357188" y="1428750"/>
            <a:ext cx="8358187" cy="4808562"/>
          </a:xfrm>
        </p:spPr>
        <p:txBody>
          <a:bodyPr>
            <a:normAutofit/>
          </a:bodyPr>
          <a:lstStyle/>
          <a:p>
            <a:r>
              <a:rPr lang="pt-BR" dirty="0" smtClean="0"/>
              <a:t>Abordagem do “homem pobre”</a:t>
            </a:r>
            <a:endParaRPr lang="pt-BR" dirty="0" smtClean="0"/>
          </a:p>
          <a:p>
            <a:pPr lvl="1"/>
            <a:r>
              <a:rPr lang="pt-BR" dirty="0" smtClean="0"/>
              <a:t>Não utiliza ferramentas de terceiros</a:t>
            </a:r>
          </a:p>
          <a:p>
            <a:pPr lvl="1"/>
            <a:r>
              <a:rPr lang="pt-BR" dirty="0" smtClean="0"/>
              <a:t>Scripts de setup (.</a:t>
            </a:r>
            <a:r>
              <a:rPr lang="pt-BR" dirty="0" err="1" smtClean="0"/>
              <a:t>bat</a:t>
            </a:r>
            <a:r>
              <a:rPr lang="pt-BR" dirty="0" smtClean="0"/>
              <a:t>) preparam o ambiente para execução dos testes</a:t>
            </a:r>
          </a:p>
          <a:p>
            <a:pPr lvl="1"/>
            <a:r>
              <a:rPr lang="pt-BR" dirty="0" smtClean="0"/>
              <a:t>Um arquivo com a bateria de testes de cada procedimento</a:t>
            </a:r>
            <a:endParaRPr lang="pt-BR" dirty="0" smtClean="0"/>
          </a:p>
          <a:p>
            <a:r>
              <a:rPr lang="pt-BR" dirty="0"/>
              <a:t>Os testes unitários pregam isolamento entre os testes</a:t>
            </a:r>
          </a:p>
          <a:p>
            <a:pPr lvl="1"/>
            <a:r>
              <a:rPr lang="pt-BR" dirty="0"/>
              <a:t>Setup e tear </a:t>
            </a:r>
            <a:r>
              <a:rPr lang="pt-BR" dirty="0" err="1" smtClean="0"/>
              <a:t>down</a:t>
            </a:r>
            <a:r>
              <a:rPr lang="pt-BR" dirty="0" smtClean="0"/>
              <a:t> entre testes é complexo</a:t>
            </a:r>
          </a:p>
          <a:p>
            <a:pPr lvl="1"/>
            <a:r>
              <a:rPr lang="pt-BR" dirty="0" smtClean="0"/>
              <a:t>Então vamos ferir esta regra e manter uma dependência entre os testes</a:t>
            </a:r>
            <a:endParaRPr lang="pt-BR" dirty="0"/>
          </a:p>
          <a:p>
            <a:endParaRPr lang="pt-BR" dirty="0" smtClean="0"/>
          </a:p>
          <a:p>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218700"/>
            <a:ext cx="9001156" cy="714356"/>
          </a:xfrm>
        </p:spPr>
        <p:txBody>
          <a:bodyPr/>
          <a:lstStyle/>
          <a:p>
            <a:r>
              <a:rPr lang="pt-BR" dirty="0" smtClean="0"/>
              <a:t>Demo</a:t>
            </a:r>
            <a:endParaRPr lang="pt-BR" dirty="0"/>
          </a:p>
        </p:txBody>
      </p:sp>
      <p:sp>
        <p:nvSpPr>
          <p:cNvPr id="3" name="Espaço Reservado para Texto 2"/>
          <p:cNvSpPr>
            <a:spLocks noGrp="1"/>
          </p:cNvSpPr>
          <p:nvPr>
            <p:ph type="body" sz="quarter" idx="10"/>
          </p:nvPr>
        </p:nvSpPr>
        <p:spPr/>
        <p:txBody>
          <a:bodyPr/>
          <a:lstStyle/>
          <a:p>
            <a:r>
              <a:rPr lang="pt-BR" dirty="0" smtClean="0"/>
              <a:t>Criando seu teste unitário para T-SQL</a:t>
            </a:r>
            <a:endParaRPr lang="pt-BR" dirty="0"/>
          </a:p>
        </p:txBody>
      </p:sp>
    </p:spTree>
    <p:extLst>
      <p:ext uri="{BB962C8B-B14F-4D97-AF65-F5344CB8AC3E}">
        <p14:creationId xmlns:p14="http://schemas.microsoft.com/office/powerpoint/2010/main" val="4131296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a:t>O desenvolvedor T-SQL pode sim melhorar a qualidade do seu código com testes unitários</a:t>
            </a:r>
          </a:p>
          <a:p>
            <a:r>
              <a:rPr lang="pt-BR" dirty="0"/>
              <a:t>Existem ferramentas para ajudar nos testes ou criar </a:t>
            </a:r>
            <a:r>
              <a:rPr lang="pt-BR" dirty="0" err="1"/>
              <a:t>suites</a:t>
            </a:r>
            <a:r>
              <a:rPr lang="pt-BR" dirty="0"/>
              <a:t> de testes.</a:t>
            </a:r>
          </a:p>
          <a:p>
            <a:pPr lvl="1"/>
            <a:r>
              <a:rPr lang="pt-BR" dirty="0"/>
              <a:t>Tempo de startup um pouco maior para o DBA que não está acostumado com o Visual Studio.</a:t>
            </a:r>
          </a:p>
          <a:p>
            <a:r>
              <a:rPr lang="pt-BR" dirty="0"/>
              <a:t>Um pouco de criatividade pode ajudá-los a montar uma </a:t>
            </a:r>
            <a:r>
              <a:rPr lang="pt-BR" dirty="0" smtClean="0"/>
              <a:t>suíte </a:t>
            </a:r>
            <a:r>
              <a:rPr lang="pt-BR" dirty="0"/>
              <a:t>de </a:t>
            </a:r>
            <a:r>
              <a:rPr lang="pt-BR" dirty="0" smtClean="0"/>
              <a:t>testes bem </a:t>
            </a:r>
            <a:r>
              <a:rPr lang="pt-BR" dirty="0"/>
              <a:t>efetiva.</a:t>
            </a:r>
          </a:p>
          <a:p>
            <a:r>
              <a:rPr lang="pt-BR" dirty="0"/>
              <a:t>Somente aquele que vive um pouco os testes unitários perceberá o valor deles</a:t>
            </a:r>
            <a:r>
              <a:rPr lang="pt-BR" dirty="0" smtClean="0"/>
              <a:t>.</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Recursos</a:t>
            </a:r>
            <a:endParaRPr lang="pt-BR" dirty="0"/>
          </a:p>
        </p:txBody>
      </p:sp>
      <p:sp>
        <p:nvSpPr>
          <p:cNvPr id="3" name="Espaço Reservado para Texto 2"/>
          <p:cNvSpPr>
            <a:spLocks noGrp="1"/>
          </p:cNvSpPr>
          <p:nvPr>
            <p:ph type="body" sz="quarter" idx="10"/>
          </p:nvPr>
        </p:nvSpPr>
        <p:spPr/>
        <p:txBody>
          <a:bodyPr/>
          <a:lstStyle/>
          <a:p>
            <a:r>
              <a:rPr lang="pt-BR" dirty="0" smtClean="0"/>
              <a:t>Livros:</a:t>
            </a:r>
          </a:p>
          <a:p>
            <a:pPr lvl="1"/>
            <a:r>
              <a:rPr lang="pt-BR" dirty="0" err="1" smtClean="0"/>
              <a:t>xUnit</a:t>
            </a:r>
            <a:r>
              <a:rPr lang="pt-BR" dirty="0" smtClean="0"/>
              <a:t> Test </a:t>
            </a:r>
            <a:r>
              <a:rPr lang="pt-BR" dirty="0" err="1" smtClean="0"/>
              <a:t>Patterns</a:t>
            </a:r>
            <a:endParaRPr lang="pt-BR" dirty="0" smtClean="0"/>
          </a:p>
          <a:p>
            <a:pPr lvl="1"/>
            <a:r>
              <a:rPr lang="pt-BR" dirty="0" smtClean="0"/>
              <a:t>The </a:t>
            </a:r>
            <a:r>
              <a:rPr lang="pt-BR" dirty="0" err="1" smtClean="0"/>
              <a:t>art</a:t>
            </a:r>
            <a:r>
              <a:rPr lang="pt-BR" dirty="0" smtClean="0"/>
              <a:t> </a:t>
            </a:r>
            <a:r>
              <a:rPr lang="pt-BR" dirty="0" err="1" smtClean="0"/>
              <a:t>of</a:t>
            </a:r>
            <a:r>
              <a:rPr lang="pt-BR" dirty="0" smtClean="0"/>
              <a:t> </a:t>
            </a:r>
            <a:r>
              <a:rPr lang="pt-BR" dirty="0" err="1" smtClean="0"/>
              <a:t>unit</a:t>
            </a:r>
            <a:r>
              <a:rPr lang="pt-BR" dirty="0" smtClean="0"/>
              <a:t> </a:t>
            </a:r>
            <a:r>
              <a:rPr lang="pt-BR" dirty="0" err="1" smtClean="0"/>
              <a:t>testing</a:t>
            </a:r>
            <a:endParaRPr lang="pt-BR" dirty="0" smtClean="0"/>
          </a:p>
          <a:p>
            <a:r>
              <a:rPr lang="pt-BR" dirty="0" err="1" smtClean="0"/>
              <a:t>tSQLt</a:t>
            </a:r>
            <a:endParaRPr lang="pt-BR" dirty="0" smtClean="0"/>
          </a:p>
          <a:p>
            <a:pPr lvl="1"/>
            <a:r>
              <a:rPr lang="pt-BR" dirty="0" smtClean="0"/>
              <a:t>Unit teste framework para T-SQL</a:t>
            </a:r>
          </a:p>
          <a:p>
            <a:r>
              <a:rPr lang="pt-BR" dirty="0" smtClean="0"/>
              <a:t>Visual Studio </a:t>
            </a:r>
            <a:r>
              <a:rPr lang="pt-BR" dirty="0" err="1" smtClean="0"/>
              <a:t>Database</a:t>
            </a:r>
            <a:r>
              <a:rPr lang="pt-BR" dirty="0" smtClean="0"/>
              <a:t> </a:t>
            </a:r>
            <a:r>
              <a:rPr lang="pt-BR" dirty="0" smtClean="0"/>
              <a:t>Professional – </a:t>
            </a:r>
            <a:r>
              <a:rPr lang="pt-BR" dirty="0" err="1" smtClean="0"/>
              <a:t>aka</a:t>
            </a:r>
            <a:r>
              <a:rPr lang="pt-BR" dirty="0" smtClean="0"/>
              <a:t> </a:t>
            </a:r>
            <a:r>
              <a:rPr lang="pt-BR" dirty="0" smtClean="0"/>
              <a:t>Data </a:t>
            </a:r>
            <a:r>
              <a:rPr lang="pt-BR" dirty="0" err="1" smtClean="0"/>
              <a:t>Dude</a:t>
            </a:r>
            <a:endParaRPr lang="pt-BR" dirty="0" smtClean="0"/>
          </a:p>
          <a:p>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4"/>
          </p:nvPr>
        </p:nvSpPr>
        <p:spPr/>
        <p:txBody>
          <a:bodyPr/>
          <a:lstStyle/>
          <a:p>
            <a:r>
              <a:rPr lang="pt-BR" dirty="0" smtClean="0"/>
              <a:t>SQL11 – T-SQL Expert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Agenda</a:t>
            </a:r>
            <a:endParaRPr lang="pt-BR" dirty="0"/>
          </a:p>
        </p:txBody>
      </p:sp>
      <p:sp>
        <p:nvSpPr>
          <p:cNvPr id="4" name="Espaço Reservado para Texto 3"/>
          <p:cNvSpPr>
            <a:spLocks noGrp="1"/>
          </p:cNvSpPr>
          <p:nvPr>
            <p:ph type="body" sz="quarter" idx="10"/>
          </p:nvPr>
        </p:nvSpPr>
        <p:spPr>
          <a:xfrm>
            <a:off x="357188" y="1428750"/>
            <a:ext cx="8358187" cy="5096594"/>
          </a:xfrm>
        </p:spPr>
        <p:txBody>
          <a:bodyPr>
            <a:normAutofit/>
          </a:bodyPr>
          <a:lstStyle/>
          <a:p>
            <a:r>
              <a:rPr lang="pt-BR" dirty="0" smtClean="0"/>
              <a:t>Definição e objetivos</a:t>
            </a:r>
            <a:endParaRPr lang="pt-BR" dirty="0"/>
          </a:p>
          <a:p>
            <a:r>
              <a:rPr lang="en-US" dirty="0" err="1" smtClean="0"/>
              <a:t>Ferramentas</a:t>
            </a:r>
            <a:r>
              <a:rPr lang="en-US" dirty="0" smtClean="0"/>
              <a:t> </a:t>
            </a:r>
            <a:r>
              <a:rPr lang="en-US" dirty="0"/>
              <a:t>e frameworks</a:t>
            </a:r>
          </a:p>
          <a:p>
            <a:r>
              <a:rPr lang="en-US" dirty="0"/>
              <a:t>Testes </a:t>
            </a:r>
            <a:r>
              <a:rPr lang="en-US" dirty="0" err="1"/>
              <a:t>unitários</a:t>
            </a:r>
            <a:r>
              <a:rPr lang="en-US" dirty="0"/>
              <a:t> </a:t>
            </a:r>
            <a:r>
              <a:rPr lang="en-US" dirty="0" err="1"/>
              <a:t>para</a:t>
            </a:r>
            <a:r>
              <a:rPr lang="en-US" dirty="0"/>
              <a:t> </a:t>
            </a:r>
            <a:r>
              <a:rPr lang="en-US" dirty="0" err="1"/>
              <a:t>banco</a:t>
            </a:r>
            <a:r>
              <a:rPr lang="en-US" dirty="0"/>
              <a:t> de dados</a:t>
            </a:r>
          </a:p>
          <a:p>
            <a:r>
              <a:rPr lang="pt-BR" dirty="0"/>
              <a:t>Demo</a:t>
            </a:r>
          </a:p>
          <a:p>
            <a:r>
              <a:rPr lang="pt-BR" dirty="0"/>
              <a:t>Conclusão</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218700"/>
            <a:ext cx="9001156" cy="714356"/>
          </a:xfrm>
        </p:spPr>
        <p:txBody>
          <a:bodyPr/>
          <a:lstStyle/>
          <a:p>
            <a:r>
              <a:rPr lang="pt-BR" dirty="0"/>
              <a:t>Definição e objetivos</a:t>
            </a:r>
          </a:p>
        </p:txBody>
      </p:sp>
      <p:sp>
        <p:nvSpPr>
          <p:cNvPr id="3" name="Espaço Reservado para Texto 2"/>
          <p:cNvSpPr>
            <a:spLocks noGrp="1"/>
          </p:cNvSpPr>
          <p:nvPr>
            <p:ph type="body" sz="quarter" idx="10"/>
          </p:nvPr>
        </p:nvSpPr>
        <p:spPr/>
        <p:txBody>
          <a:bodyPr/>
          <a:lstStyle/>
          <a:p>
            <a:r>
              <a:rPr lang="pt-BR" dirty="0" smtClean="0"/>
              <a:t>Conhecendo um pouco sobre testes unitários</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Definição</a:t>
            </a:r>
            <a:endParaRPr lang="pt-BR" dirty="0"/>
          </a:p>
        </p:txBody>
      </p:sp>
      <p:sp>
        <p:nvSpPr>
          <p:cNvPr id="4" name="Espaço Reservado para Texto 3"/>
          <p:cNvSpPr>
            <a:spLocks noGrp="1"/>
          </p:cNvSpPr>
          <p:nvPr>
            <p:ph type="body" sz="quarter" idx="10"/>
          </p:nvPr>
        </p:nvSpPr>
        <p:spPr>
          <a:xfrm>
            <a:off x="357188" y="1124744"/>
            <a:ext cx="8358187" cy="5256584"/>
          </a:xfrm>
        </p:spPr>
        <p:txBody>
          <a:bodyPr>
            <a:normAutofit fontScale="92500"/>
          </a:bodyPr>
          <a:lstStyle/>
          <a:p>
            <a:r>
              <a:rPr lang="en-US" dirty="0"/>
              <a:t>“In computer programming, unit testing is a method by which individual units of source code are tested to determine if they are fit for use.”</a:t>
            </a:r>
          </a:p>
          <a:p>
            <a:r>
              <a:rPr lang="en-US" dirty="0"/>
              <a:t>“A unit is the smallest testable part of an application.”</a:t>
            </a:r>
            <a:endParaRPr lang="pt-BR" dirty="0"/>
          </a:p>
          <a:p>
            <a:r>
              <a:rPr lang="pt-BR" dirty="0"/>
              <a:t>“</a:t>
            </a:r>
            <a:r>
              <a:rPr lang="en-US" dirty="0"/>
              <a:t>In procedural programming a unit may be an individual function or procedure.</a:t>
            </a:r>
            <a:r>
              <a:rPr lang="pt-BR" dirty="0"/>
              <a:t>”</a:t>
            </a:r>
          </a:p>
          <a:p>
            <a:r>
              <a:rPr lang="pt-BR" dirty="0"/>
              <a:t>Kent Beck tem papel fundamental na história</a:t>
            </a:r>
          </a:p>
          <a:p>
            <a:pPr lvl="1"/>
            <a:r>
              <a:rPr lang="pt-BR" dirty="0"/>
              <a:t>“</a:t>
            </a:r>
            <a:r>
              <a:rPr lang="en-US" dirty="0"/>
              <a:t>Kent Beck is an American software engineer and the creator of the Extreme Programming and Test Driven Development software development methodologies. Beck was one of the 17 original signatories of the Agile Manifesto in 2001.</a:t>
            </a:r>
            <a:r>
              <a:rPr lang="pt-BR" dirty="0"/>
              <a:t>”</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Objetivos</a:t>
            </a:r>
            <a:endParaRPr lang="pt-BR" dirty="0"/>
          </a:p>
        </p:txBody>
      </p:sp>
      <p:sp>
        <p:nvSpPr>
          <p:cNvPr id="4" name="Espaço Reservado para Texto 3"/>
          <p:cNvSpPr>
            <a:spLocks noGrp="1"/>
          </p:cNvSpPr>
          <p:nvPr>
            <p:ph type="body" sz="quarter" idx="10"/>
          </p:nvPr>
        </p:nvSpPr>
        <p:spPr>
          <a:xfrm>
            <a:off x="357188" y="1428750"/>
            <a:ext cx="8358187" cy="4808562"/>
          </a:xfrm>
        </p:spPr>
        <p:txBody>
          <a:bodyPr>
            <a:normAutofit fontScale="85000" lnSpcReduction="10000"/>
          </a:bodyPr>
          <a:lstStyle/>
          <a:p>
            <a:r>
              <a:rPr lang="pt-BR" dirty="0"/>
              <a:t>Facilitar mudança</a:t>
            </a:r>
          </a:p>
          <a:p>
            <a:pPr lvl="1"/>
            <a:r>
              <a:rPr lang="pt-BR" dirty="0"/>
              <a:t>De código (</a:t>
            </a:r>
            <a:r>
              <a:rPr lang="pt-BR" dirty="0" err="1"/>
              <a:t>Refactoring</a:t>
            </a:r>
            <a:r>
              <a:rPr lang="pt-BR" dirty="0"/>
              <a:t>)</a:t>
            </a:r>
          </a:p>
          <a:p>
            <a:pPr lvl="1"/>
            <a:r>
              <a:rPr lang="pt-BR" dirty="0"/>
              <a:t>De regras de negócio</a:t>
            </a:r>
          </a:p>
          <a:p>
            <a:r>
              <a:rPr lang="pt-BR" dirty="0"/>
              <a:t>Simplificar integração</a:t>
            </a:r>
          </a:p>
          <a:p>
            <a:pPr lvl="1"/>
            <a:r>
              <a:rPr lang="pt-BR" dirty="0"/>
              <a:t>Testes </a:t>
            </a:r>
            <a:r>
              <a:rPr lang="pt-BR" dirty="0" err="1"/>
              <a:t>bottom-up</a:t>
            </a:r>
            <a:r>
              <a:rPr lang="pt-BR" dirty="0"/>
              <a:t> simplificam quando juntamos as pequenas partes</a:t>
            </a:r>
          </a:p>
          <a:p>
            <a:pPr lvl="1"/>
            <a:r>
              <a:rPr lang="pt-BR" dirty="0"/>
              <a:t>É diferente de testes de integração!</a:t>
            </a:r>
          </a:p>
          <a:p>
            <a:r>
              <a:rPr lang="pt-BR" dirty="0"/>
              <a:t>Documentação</a:t>
            </a:r>
          </a:p>
          <a:p>
            <a:pPr lvl="1"/>
            <a:r>
              <a:rPr lang="pt-BR" dirty="0"/>
              <a:t>É efetivamente uma documentação viva do código</a:t>
            </a:r>
          </a:p>
          <a:p>
            <a:pPr lvl="1"/>
            <a:r>
              <a:rPr lang="pt-BR" dirty="0"/>
              <a:t>Desenvolvedores podem olhar o teste e entender como utilizar a API</a:t>
            </a:r>
          </a:p>
          <a:p>
            <a:r>
              <a:rPr lang="pt-BR" dirty="0"/>
              <a:t>Garantia de design e padrões</a:t>
            </a:r>
          </a:p>
          <a:p>
            <a:pPr lvl="1"/>
            <a:r>
              <a:rPr lang="pt-BR" dirty="0"/>
              <a:t>Principalmente com TDD, os testes de unidade podem garantir que os contratos serão respeitados.</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Objetivos</a:t>
            </a:r>
            <a:endParaRPr lang="en-US" dirty="0"/>
          </a:p>
        </p:txBody>
      </p:sp>
      <p:sp>
        <p:nvSpPr>
          <p:cNvPr id="3" name="Espaço Reservado para Texto 2"/>
          <p:cNvSpPr>
            <a:spLocks noGrp="1"/>
          </p:cNvSpPr>
          <p:nvPr>
            <p:ph type="body" sz="quarter" idx="10"/>
          </p:nvPr>
        </p:nvSpPr>
        <p:spPr>
          <a:xfrm>
            <a:off x="357188" y="1428750"/>
            <a:ext cx="8358187" cy="4808562"/>
          </a:xfrm>
        </p:spPr>
        <p:txBody>
          <a:bodyPr>
            <a:normAutofit/>
          </a:bodyPr>
          <a:lstStyle/>
          <a:p>
            <a:r>
              <a:rPr lang="pt-BR" dirty="0"/>
              <a:t>Garantir separação de interface e implementação</a:t>
            </a:r>
          </a:p>
          <a:p>
            <a:pPr lvl="1"/>
            <a:r>
              <a:rPr lang="pt-BR" dirty="0"/>
              <a:t>Não só UI mas também interfaces de programação</a:t>
            </a:r>
          </a:p>
          <a:p>
            <a:r>
              <a:rPr lang="pt-BR" dirty="0"/>
              <a:t>Melhora a qualidade do código gerado</a:t>
            </a:r>
          </a:p>
          <a:p>
            <a:pPr lvl="1"/>
            <a:r>
              <a:rPr lang="pt-BR" dirty="0"/>
              <a:t>E você entende melhor o que está codificando</a:t>
            </a:r>
          </a:p>
          <a:p>
            <a:r>
              <a:rPr lang="pt-BR" dirty="0"/>
              <a:t>Você se torna um melhor desenvolvedor</a:t>
            </a:r>
          </a:p>
          <a:p>
            <a:pPr lvl="1"/>
            <a:r>
              <a:rPr lang="pt-BR" dirty="0"/>
              <a:t>Com um maior cuidado e mais atento a detalhes, você acaba por aprender mais.</a:t>
            </a:r>
          </a:p>
          <a:p>
            <a:r>
              <a:rPr lang="pt-BR" dirty="0"/>
              <a:t>Minimiza o medo da hora H</a:t>
            </a:r>
          </a:p>
          <a:p>
            <a:pPr lvl="1"/>
            <a:r>
              <a:rPr lang="pt-BR" dirty="0"/>
              <a:t>Chegou a hora de fazer o </a:t>
            </a:r>
            <a:r>
              <a:rPr lang="pt-BR" dirty="0" err="1"/>
              <a:t>deploy</a:t>
            </a:r>
            <a:r>
              <a:rPr lang="pt-BR" dirty="0"/>
              <a:t> da sua solução em produção.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Primeiras impressões</a:t>
            </a:r>
            <a:endParaRPr lang="en-US" dirty="0"/>
          </a:p>
        </p:txBody>
      </p:sp>
      <p:sp>
        <p:nvSpPr>
          <p:cNvPr id="3" name="Espaço Reservado para Texto 2"/>
          <p:cNvSpPr>
            <a:spLocks noGrp="1"/>
          </p:cNvSpPr>
          <p:nvPr>
            <p:ph type="body" sz="quarter" idx="10"/>
          </p:nvPr>
        </p:nvSpPr>
        <p:spPr/>
        <p:txBody>
          <a:bodyPr>
            <a:normAutofit fontScale="92500" lnSpcReduction="10000"/>
          </a:bodyPr>
          <a:lstStyle/>
          <a:p>
            <a:r>
              <a:rPr lang="pt-BR" dirty="0"/>
              <a:t>Eu estou gastando muito tempo com testes de unidade e minha produtividade caiu.</a:t>
            </a:r>
          </a:p>
          <a:p>
            <a:r>
              <a:rPr lang="pt-BR" dirty="0"/>
              <a:t>Para cada 10 linhas que eu codifico preciso escrever 100 linhas de teste.</a:t>
            </a:r>
          </a:p>
          <a:p>
            <a:r>
              <a:rPr lang="pt-BR" dirty="0"/>
              <a:t>Eu programo </a:t>
            </a:r>
            <a:r>
              <a:rPr lang="pt-BR" dirty="0" err="1"/>
              <a:t>muuuiitttoo</a:t>
            </a:r>
            <a:r>
              <a:rPr lang="pt-BR" dirty="0"/>
              <a:t> e não preciso de testes unitários.</a:t>
            </a:r>
          </a:p>
          <a:p>
            <a:r>
              <a:rPr lang="pt-BR" dirty="0"/>
              <a:t>Eu já testei tudo o que era possível</a:t>
            </a:r>
          </a:p>
          <a:p>
            <a:endParaRPr lang="pt-BR" dirty="0"/>
          </a:p>
          <a:p>
            <a:pPr marL="0" indent="0" algn="ctr">
              <a:buNone/>
            </a:pPr>
            <a:r>
              <a:rPr lang="pt-BR" i="1" dirty="0"/>
              <a:t>Realmente não é simples ver o valor dos testes unitários até que você viva a experiência.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Framework e ferramentas</a:t>
            </a:r>
            <a:endParaRPr lang="en-US" dirty="0"/>
          </a:p>
        </p:txBody>
      </p:sp>
      <p:sp>
        <p:nvSpPr>
          <p:cNvPr id="3" name="Espaço Reservado para Texto 2"/>
          <p:cNvSpPr>
            <a:spLocks noGrp="1"/>
          </p:cNvSpPr>
          <p:nvPr>
            <p:ph type="body" sz="quarter" idx="10"/>
          </p:nvPr>
        </p:nvSpPr>
        <p:spPr>
          <a:xfrm>
            <a:off x="357188" y="1428750"/>
            <a:ext cx="8358187" cy="4736554"/>
          </a:xfrm>
        </p:spPr>
        <p:txBody>
          <a:bodyPr>
            <a:normAutofit/>
          </a:bodyPr>
          <a:lstStyle/>
          <a:p>
            <a:r>
              <a:rPr lang="pt-BR" dirty="0" err="1"/>
              <a:t>xUnit</a:t>
            </a:r>
            <a:r>
              <a:rPr lang="pt-BR" dirty="0"/>
              <a:t> frameworks</a:t>
            </a:r>
          </a:p>
          <a:p>
            <a:pPr lvl="1"/>
            <a:r>
              <a:rPr lang="pt-BR" dirty="0"/>
              <a:t>Várias frameworks para testes unitários agora são chamados coletivamente de </a:t>
            </a:r>
            <a:r>
              <a:rPr lang="pt-BR" dirty="0" err="1"/>
              <a:t>xUnit</a:t>
            </a:r>
            <a:r>
              <a:rPr lang="pt-BR" dirty="0"/>
              <a:t> </a:t>
            </a:r>
            <a:r>
              <a:rPr lang="pt-BR" dirty="0" err="1"/>
              <a:t>tests</a:t>
            </a:r>
            <a:r>
              <a:rPr lang="pt-BR" dirty="0"/>
              <a:t>.</a:t>
            </a:r>
          </a:p>
          <a:p>
            <a:pPr lvl="1"/>
            <a:r>
              <a:rPr lang="pt-BR" dirty="0" err="1"/>
              <a:t>JUnit</a:t>
            </a:r>
            <a:r>
              <a:rPr lang="pt-BR" dirty="0"/>
              <a:t>, </a:t>
            </a:r>
            <a:r>
              <a:rPr lang="pt-BR" dirty="0" err="1"/>
              <a:t>NUnit</a:t>
            </a:r>
            <a:r>
              <a:rPr lang="pt-BR" dirty="0"/>
              <a:t>, </a:t>
            </a:r>
            <a:r>
              <a:rPr lang="pt-BR" dirty="0" err="1"/>
              <a:t>cppUnit</a:t>
            </a:r>
            <a:r>
              <a:rPr lang="pt-BR" dirty="0"/>
              <a:t>, etc.</a:t>
            </a:r>
          </a:p>
          <a:p>
            <a:r>
              <a:rPr lang="pt-BR" dirty="0"/>
              <a:t>Ferramentas diversas para testes de unidade (usam frameworks diversos)</a:t>
            </a:r>
          </a:p>
          <a:p>
            <a:pPr lvl="1"/>
            <a:r>
              <a:rPr lang="pt-BR" dirty="0"/>
              <a:t>Eclipse</a:t>
            </a:r>
          </a:p>
          <a:p>
            <a:pPr lvl="1"/>
            <a:r>
              <a:rPr lang="pt-BR" dirty="0" err="1"/>
              <a:t>NetBean</a:t>
            </a:r>
            <a:endParaRPr lang="pt-BR" dirty="0"/>
          </a:p>
          <a:p>
            <a:pPr lvl="1"/>
            <a:r>
              <a:rPr lang="pt-BR" dirty="0"/>
              <a:t>Visual Studio 2010 Professional</a:t>
            </a:r>
          </a:p>
          <a:p>
            <a:pPr lvl="1"/>
            <a:r>
              <a:rPr lang="pt-BR" dirty="0"/>
              <a:t>Visual Studio </a:t>
            </a:r>
            <a:r>
              <a:rPr lang="pt-BR" dirty="0" err="1"/>
              <a:t>Database</a:t>
            </a:r>
            <a:r>
              <a:rPr lang="pt-BR" dirty="0"/>
              <a:t> Professional (2008) = </a:t>
            </a:r>
            <a:r>
              <a:rPr lang="pt-BR" dirty="0" err="1"/>
              <a:t>DataDude</a:t>
            </a:r>
            <a:endParaRPr lang="pt-BR"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BDDE8392FBFCB49B5618AE07350B2F7" ma:contentTypeVersion="0" ma:contentTypeDescription="Crie um novo documento." ma:contentTypeScope="" ma:versionID="807afa852a202cb7d5385bb3c072a03a">
  <xsd:schema xmlns:xsd="http://www.w3.org/2001/XMLSchema" xmlns:xs="http://www.w3.org/2001/XMLSchema" xmlns:p="http://schemas.microsoft.com/office/2006/metadata/properties" targetNamespace="http://schemas.microsoft.com/office/2006/metadata/properties" ma:root="true" ma:fieldsID="6e078010f886becc52d8153076464f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366D9E1-6B0F-4CB8-903B-998D5CE179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3.xml><?xml version="1.0" encoding="utf-8"?>
<ds:datastoreItem xmlns:ds="http://schemas.openxmlformats.org/officeDocument/2006/customXml" ds:itemID="{BFB21DAA-24F8-4345-ACAA-CAEF895D90B7}">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3366</TotalTime>
  <Words>727</Words>
  <Application>Microsoft Office PowerPoint</Application>
  <PresentationFormat>Apresentação na tela (4:3)</PresentationFormat>
  <Paragraphs>99</Paragraphs>
  <Slides>18</Slides>
  <Notes>4</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Curso SQL Server 2010</vt:lpstr>
      <vt:lpstr>Apresentação do PowerPoint</vt:lpstr>
      <vt:lpstr>Apresentação do PowerPoint</vt:lpstr>
      <vt:lpstr>Agenda</vt:lpstr>
      <vt:lpstr>Definição e objetivos</vt:lpstr>
      <vt:lpstr>Definição</vt:lpstr>
      <vt:lpstr>Objetivos</vt:lpstr>
      <vt:lpstr>Objetivos</vt:lpstr>
      <vt:lpstr>Primeiras impressões</vt:lpstr>
      <vt:lpstr>Framework e ferramentas</vt:lpstr>
      <vt:lpstr>Exemplo C#</vt:lpstr>
      <vt:lpstr>Database Unit Test</vt:lpstr>
      <vt:lpstr>Visão geral</vt:lpstr>
      <vt:lpstr>Visão geral</vt:lpstr>
      <vt:lpstr>Database Unit Test</vt:lpstr>
      <vt:lpstr>Demo</vt:lpstr>
      <vt:lpstr>Conclusão</vt:lpstr>
      <vt:lpstr>Apresentação do PowerPoint</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10 - Unit Test com T-SQL</dc:title>
  <dc:creator>Fabiano Neves Amorim</dc:creator>
  <cp:lastModifiedBy>Luciano Caixeta Moreira</cp:lastModifiedBy>
  <cp:revision>115</cp:revision>
  <dcterms:created xsi:type="dcterms:W3CDTF">2010-05-17T16:38:52Z</dcterms:created>
  <dcterms:modified xsi:type="dcterms:W3CDTF">2012-04-19T19:31:06Z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0x010100FBDDE8392FBFCB49B5618AE07350B2F7</vt:lpwstr>
  </property>
</Properties>
</file>