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64" r:id="rId5"/>
    <p:sldId id="265" r:id="rId6"/>
    <p:sldId id="269" r:id="rId7"/>
    <p:sldId id="266" r:id="rId8"/>
    <p:sldId id="268" r:id="rId9"/>
  </p:sldIdLst>
  <p:sldSz cx="9144000" cy="6858000" type="screen4x3"/>
  <p:notesSz cx="7102475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7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68" autoAdjust="0"/>
    <p:restoredTop sz="94660"/>
  </p:normalViewPr>
  <p:slideViewPr>
    <p:cSldViewPr>
      <p:cViewPr varScale="1">
        <p:scale>
          <a:sx n="79" d="100"/>
          <a:sy n="79" d="100"/>
        </p:scale>
        <p:origin x="145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0A36356-310E-48AB-9A6C-240778C50482}" type="datetimeFigureOut">
              <a:rPr lang="pt-BR" smtClean="0"/>
              <a:pPr/>
              <a:t>09/10/2017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0A3E0F9-0F36-45BE-B61F-21B436874BF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473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F9B7E-5C76-47E6-B775-8C2B07871485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BC3FC-A47C-4117-9672-D73C83C679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92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7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28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24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32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45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09/10/2017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7" name="Imagem 7" descr="tela_ppt_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10080625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35719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357188" y="1428750"/>
            <a:ext cx="8358187" cy="4429125"/>
          </a:xfrm>
        </p:spPr>
        <p:txBody>
          <a:bodyPr/>
          <a:lstStyle>
            <a:lvl1pPr>
              <a:buFontTx/>
              <a:buBlip>
                <a:blip r:embed="rId3"/>
              </a:buBlip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289522" y="6175119"/>
            <a:ext cx="551329" cy="482384"/>
          </a:xfrm>
          <a:prstGeom prst="rect">
            <a:avLst/>
          </a:prstGeom>
          <a:blipFill dpi="0" rotWithShape="1">
            <a:blip r:embed="rId4">
              <a:alphaModFix amt="3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/>
              <a:t>Digite aqui o título da demonstração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Digite aqui uma descrição (opcional) da demonstração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09/10/2017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5122" name="Picture 2" descr="C:\Users\altair.junior.SRNIMBUS\Documents\Sr.Nimbus\Apresentações + vinhetas\Apresentações telas para ppt\Monito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-142900"/>
            <a:ext cx="3929090" cy="3929090"/>
          </a:xfrm>
          <a:prstGeom prst="rect">
            <a:avLst/>
          </a:prstGeom>
          <a:noFill/>
        </p:spPr>
      </p:pic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Demo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35" y="6048182"/>
            <a:ext cx="684740" cy="6847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úvida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09/10/2017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Dúvidas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2" descr="C:\Users\altair.junior.SRNIMBUS\Documents\Sr.Nimbus\Imagens Sr.Nimbus\Apresentações\Perguntas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28604"/>
            <a:ext cx="3416559" cy="4357694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35" y="6048182"/>
            <a:ext cx="684740" cy="6847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/>
              <a:t>Digite aqui o título do laboratório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Digite aqui uma descrição (opcional) do laboratório0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09/10/2017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Laboratório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4" descr="C:\Users\altair.junior.SRNIMBUS\Documents\Sr.Nimbus\Imagens Sr.Nimbus\Apresentações\Scienc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357166"/>
            <a:ext cx="3173413" cy="3163888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35" y="6048182"/>
            <a:ext cx="684740" cy="68474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7C303-D4C7-4197-B44E-BE56BBAEFD13}" type="datetimeFigureOut">
              <a:rPr lang="pt-BR" smtClean="0"/>
              <a:pPr/>
              <a:t>09/10/2017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74" r:id="rId3"/>
    <p:sldLayoutId id="2147483675" r:id="rId4"/>
    <p:sldLayoutId id="2147483676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chemeClr val="accent1">
              <a:lumMod val="75000"/>
            </a:schemeClr>
          </a:solidFill>
          <a:latin typeface="Euphemia UCA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>
              <a:lumMod val="75000"/>
              <a:lumOff val="25000"/>
            </a:schemeClr>
          </a:solidFill>
          <a:latin typeface="Euphemia UCAS" pitchFamily="34" charset="0"/>
          <a:ea typeface="+mn-ea"/>
          <a:cs typeface="+mn-cs"/>
        </a:defRPr>
      </a:lvl2pPr>
      <a:lvl3pPr marL="360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3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hyperlink" Target="http://blogfabiano.com/" TargetMode="External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hyperlink" Target="https://www.simple-talk.com/author/fabiano-amorim/" TargetMode="External"/><Relationship Id="rId10" Type="http://schemas.openxmlformats.org/officeDocument/2006/relationships/image" Target="../media/image14.png"/><Relationship Id="rId4" Type="http://schemas.openxmlformats.org/officeDocument/2006/relationships/hyperlink" Target="https://www.facebook.com/fabiano.nevesamorim" TargetMode="External"/><Relationship Id="rId9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8">
            <a:extLst>
              <a:ext uri="{FF2B5EF4-FFF2-40B4-BE49-F238E27FC236}">
                <a16:creationId xmlns:a16="http://schemas.microsoft.com/office/drawing/2014/main" id="{A1D0CF77-D61A-4B2C-BC83-6FB655F08AAC}"/>
              </a:ext>
            </a:extLst>
          </p:cNvPr>
          <p:cNvSpPr txBox="1">
            <a:spLocks/>
          </p:cNvSpPr>
          <p:nvPr/>
        </p:nvSpPr>
        <p:spPr>
          <a:xfrm>
            <a:off x="0" y="148694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Euphemia UCAS" pitchFamily="34" charset="0"/>
                <a:ea typeface="+mn-ea"/>
                <a:cs typeface="+mn-cs"/>
              </a:defRPr>
            </a:lvl2pPr>
            <a:lvl3pPr marL="360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Fabiano Neves Amorim</a:t>
            </a:r>
          </a:p>
          <a:p>
            <a:pPr lvl="1"/>
            <a:r>
              <a:rPr lang="en-US" sz="1800" dirty="0">
                <a:hlinkClick r:id="rId3"/>
              </a:rPr>
              <a:t>http://blogfabiano.com</a:t>
            </a:r>
            <a:r>
              <a:rPr lang="en-US" sz="1800" dirty="0"/>
              <a:t> </a:t>
            </a:r>
          </a:p>
          <a:p>
            <a:pPr lvl="1"/>
            <a:r>
              <a:rPr lang="en-US" sz="2000" dirty="0"/>
              <a:t>SQL Server MVP</a:t>
            </a:r>
          </a:p>
          <a:p>
            <a:pPr lvl="1"/>
            <a:r>
              <a:rPr lang="en-US" sz="2000" dirty="0"/>
              <a:t>Pythian – Love your data!</a:t>
            </a:r>
          </a:p>
          <a:p>
            <a:pPr lvl="1"/>
            <a:r>
              <a:rPr lang="en-US" sz="2000" dirty="0"/>
              <a:t>Twitter: @</a:t>
            </a:r>
            <a:r>
              <a:rPr lang="en-US" sz="2000" dirty="0" err="1"/>
              <a:t>mcflyamorim</a:t>
            </a:r>
            <a:endParaRPr lang="en-US" sz="2000" dirty="0"/>
          </a:p>
          <a:p>
            <a:pPr lvl="1"/>
            <a:r>
              <a:rPr lang="en-US" sz="2000" dirty="0"/>
              <a:t>Facebook: </a:t>
            </a:r>
            <a:r>
              <a:rPr lang="en-US" sz="2000" dirty="0">
                <a:hlinkClick r:id="rId4"/>
              </a:rPr>
              <a:t>https://www.facebook.com/fabiano.nevesamorim</a:t>
            </a:r>
            <a:endParaRPr lang="en-US" sz="2000" dirty="0"/>
          </a:p>
          <a:p>
            <a:pPr lvl="1"/>
            <a:r>
              <a:rPr lang="en-US" sz="2000" dirty="0" err="1"/>
              <a:t>Artigos</a:t>
            </a:r>
            <a:r>
              <a:rPr lang="en-US" sz="2000" dirty="0"/>
              <a:t>: </a:t>
            </a:r>
            <a:r>
              <a:rPr lang="en-US" sz="2000" dirty="0">
                <a:hlinkClick r:id="rId5"/>
              </a:rPr>
              <a:t>https://www.simple-talk.com/author/fabiano-amorim/</a:t>
            </a:r>
            <a:r>
              <a:rPr lang="en-US" sz="2000" dirty="0"/>
              <a:t> </a:t>
            </a:r>
          </a:p>
          <a:p>
            <a:pPr lvl="1"/>
            <a:r>
              <a:rPr lang="en-US" sz="2000" dirty="0" err="1"/>
              <a:t>Livros</a:t>
            </a:r>
            <a:r>
              <a:rPr lang="en-US" sz="2000" dirty="0"/>
              <a:t>:</a:t>
            </a:r>
            <a:br>
              <a:rPr lang="en-US" sz="1600" dirty="0"/>
            </a:br>
            <a:endParaRPr lang="en-US" sz="1600" dirty="0"/>
          </a:p>
          <a:p>
            <a:pPr marL="457200" lvl="1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14" name="Title 17">
            <a:extLst>
              <a:ext uri="{FF2B5EF4-FFF2-40B4-BE49-F238E27FC236}">
                <a16:creationId xmlns:a16="http://schemas.microsoft.com/office/drawing/2014/main" id="{18F966A8-2E8A-499A-937C-2C79064DE1B3}"/>
              </a:ext>
            </a:extLst>
          </p:cNvPr>
          <p:cNvSpPr txBox="1">
            <a:spLocks/>
          </p:cNvSpPr>
          <p:nvPr/>
        </p:nvSpPr>
        <p:spPr>
          <a:xfrm>
            <a:off x="0" y="174625"/>
            <a:ext cx="8229600" cy="501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chemeClr val="accent1">
                    <a:lumMod val="75000"/>
                  </a:schemeClr>
                </a:solidFill>
                <a:latin typeface="Euphemia UCAS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dirty="0" err="1"/>
              <a:t>Quem</a:t>
            </a:r>
            <a:r>
              <a:rPr lang="en-US" dirty="0"/>
              <a:t> </a:t>
            </a:r>
            <a:r>
              <a:rPr lang="en-US" dirty="0" err="1"/>
              <a:t>sou</a:t>
            </a:r>
            <a:r>
              <a:rPr lang="en-US" dirty="0"/>
              <a:t> </a:t>
            </a:r>
            <a:r>
              <a:rPr lang="en-US" dirty="0" err="1"/>
              <a:t>eu</a:t>
            </a:r>
            <a:endParaRPr 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C706780-CA99-4CED-AA02-0356257D9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740" y="4722007"/>
            <a:ext cx="1336224" cy="1721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06813D-80C9-4702-9CAF-8D4F5552C7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980" y="4722007"/>
            <a:ext cx="1233861" cy="1721168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4D8ADDFC-2FF5-406C-BC97-2E7C79EF8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338" y="2276872"/>
            <a:ext cx="552927" cy="22607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91CD069-471D-4A99-975C-97D8342CDC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87314" y="4722007"/>
            <a:ext cx="1283263" cy="172116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ACFD696-3981-432D-944A-7788EDA5F1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9552" y="5180418"/>
            <a:ext cx="2251413" cy="80434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E348AF0-2009-47E0-B20D-4F9A073CF0AB}"/>
              </a:ext>
            </a:extLst>
          </p:cNvPr>
          <p:cNvGrpSpPr/>
          <p:nvPr/>
        </p:nvGrpSpPr>
        <p:grpSpPr>
          <a:xfrm>
            <a:off x="4644008" y="86871"/>
            <a:ext cx="4400823" cy="3017606"/>
            <a:chOff x="198474" y="0"/>
            <a:chExt cx="9144000" cy="658575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04999F0-3E99-4EC5-837A-EB2F860E2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98474" y="0"/>
              <a:ext cx="9144000" cy="658575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A07364C-DA64-4DDE-9A21-C897E8E6B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14401" y="2643809"/>
              <a:ext cx="2554357" cy="28482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44624"/>
            <a:ext cx="9001156" cy="714356"/>
          </a:xfrm>
        </p:spPr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57188" y="908720"/>
            <a:ext cx="8535292" cy="5400600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01 - Introdução à otimização no SQL Server</a:t>
            </a:r>
          </a:p>
          <a:p>
            <a:r>
              <a:rPr lang="pt-BR" dirty="0"/>
              <a:t>02 – Índices</a:t>
            </a:r>
          </a:p>
          <a:p>
            <a:r>
              <a:rPr lang="pt-BR" dirty="0"/>
              <a:t>03 – Estatísticas</a:t>
            </a:r>
          </a:p>
          <a:p>
            <a:r>
              <a:rPr lang="pt-BR" dirty="0"/>
              <a:t>04 - Operadores</a:t>
            </a:r>
          </a:p>
          <a:p>
            <a:pPr lvl="1"/>
            <a:r>
              <a:rPr lang="pt-BR" dirty="0"/>
              <a:t>04.1 - Operadores - Index scan e </a:t>
            </a:r>
            <a:r>
              <a:rPr lang="pt-BR" dirty="0" err="1"/>
              <a:t>table</a:t>
            </a:r>
            <a:r>
              <a:rPr lang="pt-BR" dirty="0"/>
              <a:t> scan</a:t>
            </a:r>
          </a:p>
          <a:p>
            <a:pPr lvl="1"/>
            <a:r>
              <a:rPr lang="pt-BR" dirty="0"/>
              <a:t>04.2 - Operadores - Index seek</a:t>
            </a:r>
          </a:p>
          <a:p>
            <a:pPr lvl="1"/>
            <a:r>
              <a:rPr lang="en-US" dirty="0"/>
              <a:t>04.3 - </a:t>
            </a:r>
            <a:r>
              <a:rPr lang="en-US" dirty="0" err="1"/>
              <a:t>Operadores</a:t>
            </a:r>
            <a:r>
              <a:rPr lang="en-US" dirty="0"/>
              <a:t> - RID Lookup e KEY Lookup</a:t>
            </a:r>
          </a:p>
          <a:p>
            <a:pPr lvl="1"/>
            <a:r>
              <a:rPr lang="pt-BR" dirty="0"/>
              <a:t>04.4 - Operadores - Sort, ordenação na aplicação ou no banco de dados</a:t>
            </a:r>
          </a:p>
          <a:p>
            <a:pPr lvl="1"/>
            <a:r>
              <a:rPr lang="pt-BR" dirty="0"/>
              <a:t>04.5 - Operadores – </a:t>
            </a:r>
            <a:r>
              <a:rPr lang="pt-BR" dirty="0" err="1"/>
              <a:t>Spools</a:t>
            </a:r>
            <a:endParaRPr lang="pt-BR" dirty="0"/>
          </a:p>
          <a:p>
            <a:pPr lvl="1"/>
            <a:r>
              <a:rPr lang="pt-BR" dirty="0"/>
              <a:t>04.6 - Operadores - Loop, Merge, Hash join</a:t>
            </a:r>
          </a:p>
          <a:p>
            <a:pPr lvl="1"/>
            <a:r>
              <a:rPr lang="pt-BR" dirty="0"/>
              <a:t>04.7 - Operadores - Merge </a:t>
            </a:r>
            <a:r>
              <a:rPr lang="pt-BR" dirty="0" err="1"/>
              <a:t>interval</a:t>
            </a:r>
            <a:endParaRPr lang="pt-BR" dirty="0"/>
          </a:p>
          <a:p>
            <a:pPr lvl="1"/>
            <a:r>
              <a:rPr lang="pt-BR" dirty="0"/>
              <a:t>04.8 - Operadores - Split, Sort e </a:t>
            </a:r>
            <a:r>
              <a:rPr lang="pt-BR" dirty="0" err="1"/>
              <a:t>Collapse</a:t>
            </a:r>
            <a:endParaRPr lang="pt-BR" dirty="0"/>
          </a:p>
          <a:p>
            <a:pPr lvl="1"/>
            <a:r>
              <a:rPr lang="pt-BR" dirty="0"/>
              <a:t>04.9 - Operadores – </a:t>
            </a:r>
            <a:r>
              <a:rPr lang="pt-BR" dirty="0" err="1"/>
              <a:t>Assert</a:t>
            </a:r>
            <a:endParaRPr lang="pt-BR" dirty="0"/>
          </a:p>
          <a:p>
            <a:pPr lvl="1"/>
            <a:r>
              <a:rPr lang="pt-BR" dirty="0"/>
              <a:t>04.10 - Operadores - Compute </a:t>
            </a:r>
            <a:r>
              <a:rPr lang="pt-BR" dirty="0" err="1"/>
              <a:t>scalar</a:t>
            </a:r>
            <a:endParaRPr lang="pt-BR" dirty="0"/>
          </a:p>
          <a:p>
            <a:pPr lvl="1"/>
            <a:r>
              <a:rPr lang="pt-BR" dirty="0"/>
              <a:t>04.11 - Operadores - </a:t>
            </a:r>
            <a:r>
              <a:rPr lang="pt-BR" dirty="0" err="1"/>
              <a:t>Concatenation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44624"/>
            <a:ext cx="9001156" cy="714356"/>
          </a:xfrm>
        </p:spPr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57188" y="908720"/>
            <a:ext cx="8535292" cy="5400600"/>
          </a:xfrm>
        </p:spPr>
        <p:txBody>
          <a:bodyPr>
            <a:normAutofit fontScale="92500" lnSpcReduction="20000"/>
          </a:bodyPr>
          <a:lstStyle/>
          <a:p>
            <a:r>
              <a:rPr lang="pt-BR" strike="sngStrike" dirty="0"/>
              <a:t>05 - Plano de execução avançado</a:t>
            </a:r>
          </a:p>
          <a:p>
            <a:pPr lvl="1"/>
            <a:r>
              <a:rPr lang="pt-BR" strike="sngStrike" dirty="0"/>
              <a:t>Detalhando o processo de otimização de uma consulta</a:t>
            </a:r>
          </a:p>
          <a:p>
            <a:pPr lvl="1"/>
            <a:r>
              <a:rPr lang="pt-BR" strike="sngStrike" dirty="0"/>
              <a:t>Entendendo conceitos importantes</a:t>
            </a:r>
          </a:p>
          <a:p>
            <a:pPr lvl="1"/>
            <a:r>
              <a:rPr lang="pt-BR" strike="sngStrike" dirty="0"/>
              <a:t>Comandos avançados</a:t>
            </a:r>
          </a:p>
          <a:p>
            <a:pPr lvl="1"/>
            <a:r>
              <a:rPr lang="pt-BR" dirty="0"/>
              <a:t>Novidades no otimizador de consultas do SQL Server 2014/2016/2017</a:t>
            </a:r>
          </a:p>
          <a:p>
            <a:pPr lvl="1"/>
            <a:r>
              <a:rPr lang="pt-BR" strike="sngStrike" dirty="0"/>
              <a:t>Bugs, gaps na funcionalidade</a:t>
            </a:r>
          </a:p>
          <a:p>
            <a:r>
              <a:rPr lang="pt-BR" dirty="0"/>
              <a:t>06 – </a:t>
            </a:r>
            <a:r>
              <a:rPr lang="pt-BR" dirty="0" err="1"/>
              <a:t>Functions</a:t>
            </a:r>
            <a:endParaRPr lang="pt-BR" dirty="0"/>
          </a:p>
          <a:p>
            <a:r>
              <a:rPr lang="pt-BR" strike="sngStrike" dirty="0"/>
              <a:t>07 – Triggers</a:t>
            </a:r>
          </a:p>
          <a:p>
            <a:r>
              <a:rPr lang="pt-BR" dirty="0"/>
              <a:t>08 - </a:t>
            </a:r>
            <a:r>
              <a:rPr lang="pt-BR" dirty="0" err="1"/>
              <a:t>Windowing</a:t>
            </a:r>
            <a:r>
              <a:rPr lang="pt-BR" dirty="0"/>
              <a:t> </a:t>
            </a:r>
            <a:r>
              <a:rPr lang="pt-BR" dirty="0" err="1"/>
              <a:t>functions</a:t>
            </a:r>
            <a:endParaRPr lang="pt-BR" dirty="0"/>
          </a:p>
          <a:p>
            <a:r>
              <a:rPr lang="pt-BR" dirty="0"/>
              <a:t>09 - </a:t>
            </a:r>
            <a:r>
              <a:rPr lang="pt-BR" dirty="0" err="1"/>
              <a:t>CTEs</a:t>
            </a:r>
            <a:r>
              <a:rPr lang="pt-BR" dirty="0"/>
              <a:t>, </a:t>
            </a:r>
            <a:r>
              <a:rPr lang="pt-BR" dirty="0" err="1"/>
              <a:t>CrossApply</a:t>
            </a:r>
            <a:r>
              <a:rPr lang="pt-BR" dirty="0"/>
              <a:t> e </a:t>
            </a:r>
            <a:r>
              <a:rPr lang="pt-BR" dirty="0" err="1"/>
              <a:t>Pivot</a:t>
            </a:r>
            <a:endParaRPr lang="pt-BR" dirty="0"/>
          </a:p>
          <a:p>
            <a:r>
              <a:rPr lang="pt-BR" dirty="0"/>
              <a:t>10 - </a:t>
            </a:r>
            <a:r>
              <a:rPr lang="pt-BR" dirty="0" err="1"/>
              <a:t>Stored</a:t>
            </a:r>
            <a:r>
              <a:rPr lang="pt-BR" dirty="0"/>
              <a:t> Procedures</a:t>
            </a:r>
          </a:p>
          <a:p>
            <a:r>
              <a:rPr lang="pt-BR" dirty="0"/>
              <a:t>11 - Boas práticas e mitos</a:t>
            </a:r>
          </a:p>
        </p:txBody>
      </p:sp>
    </p:spTree>
    <p:extLst>
      <p:ext uri="{BB962C8B-B14F-4D97-AF65-F5344CB8AC3E}">
        <p14:creationId xmlns:p14="http://schemas.microsoft.com/office/powerpoint/2010/main" val="1161122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Horário de aula</a:t>
            </a:r>
          </a:p>
          <a:p>
            <a:r>
              <a:rPr lang="pt-BR" dirty="0"/>
              <a:t>Apresentação teórica + demos</a:t>
            </a:r>
          </a:p>
          <a:p>
            <a:r>
              <a:rPr lang="pt-BR" dirty="0"/>
              <a:t>Laboratórios e painel de discussão</a:t>
            </a:r>
          </a:p>
          <a:p>
            <a:r>
              <a:rPr lang="pt-BR" dirty="0">
                <a:latin typeface="+mj-lt"/>
              </a:rPr>
              <a:t>Respostas dos laboratórios e scripts das demonstrações serão disponibilizados para todos.</a:t>
            </a:r>
          </a:p>
        </p:txBody>
      </p:sp>
    </p:spTree>
    <p:extLst>
      <p:ext uri="{BB962C8B-B14F-4D97-AF65-F5344CB8AC3E}">
        <p14:creationId xmlns:p14="http://schemas.microsoft.com/office/powerpoint/2010/main" val="240908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pessoal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sz="3000" dirty="0">
                <a:latin typeface="+mj-lt"/>
              </a:rPr>
              <a:t>Nome</a:t>
            </a:r>
          </a:p>
          <a:p>
            <a:r>
              <a:rPr lang="pt-BR" sz="3000" dirty="0">
                <a:latin typeface="+mj-lt"/>
              </a:rPr>
              <a:t>Cargo / Função</a:t>
            </a:r>
          </a:p>
          <a:p>
            <a:r>
              <a:rPr lang="pt-BR" sz="3000" dirty="0">
                <a:latin typeface="+mj-lt"/>
              </a:rPr>
              <a:t>Experiência com o SQL Server / Certificações</a:t>
            </a:r>
          </a:p>
          <a:p>
            <a:r>
              <a:rPr lang="pt-BR" sz="3000" dirty="0">
                <a:latin typeface="+mj-lt"/>
              </a:rPr>
              <a:t>Expectativa em relação ao curso</a:t>
            </a:r>
          </a:p>
          <a:p>
            <a:r>
              <a:rPr lang="en-US" sz="3000" dirty="0" err="1">
                <a:latin typeface="+mj-lt"/>
              </a:rPr>
              <a:t>Já</a:t>
            </a:r>
            <a:r>
              <a:rPr lang="en-US" sz="3000" dirty="0">
                <a:latin typeface="+mj-lt"/>
              </a:rPr>
              <a:t> fez </a:t>
            </a:r>
            <a:r>
              <a:rPr lang="en-US" sz="3000" dirty="0" err="1">
                <a:latin typeface="+mj-lt"/>
              </a:rPr>
              <a:t>algum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curso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na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Sr.Nimbus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ou</a:t>
            </a:r>
            <a:r>
              <a:rPr lang="en-US" sz="3000" dirty="0">
                <a:latin typeface="+mj-lt"/>
              </a:rPr>
              <a:t> com o Fabiano Amorim ?</a:t>
            </a:r>
          </a:p>
          <a:p>
            <a:r>
              <a:rPr lang="en-US" sz="3000" dirty="0" err="1">
                <a:latin typeface="+mj-lt"/>
              </a:rPr>
              <a:t>Já</a:t>
            </a:r>
            <a:r>
              <a:rPr lang="en-US" sz="3000" dirty="0">
                <a:latin typeface="+mj-lt"/>
              </a:rPr>
              <a:t> tem SQL 2014/2016/2017 </a:t>
            </a:r>
            <a:r>
              <a:rPr lang="en-US" sz="3000" dirty="0">
                <a:latin typeface="+mj-lt"/>
                <a:sym typeface="Wingdings" panose="05000000000000000000" pitchFamily="2" charset="2"/>
              </a:rPr>
              <a:t>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em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produção</a:t>
            </a:r>
            <a:r>
              <a:rPr lang="en-US" sz="3000" dirty="0">
                <a:latin typeface="+mj-lt"/>
              </a:rPr>
              <a:t>?</a:t>
            </a:r>
          </a:p>
          <a:p>
            <a:endParaRPr lang="pt-BR" sz="3000" dirty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7972601"/>
      </p:ext>
    </p:extLst>
  </p:cSld>
  <p:clrMapOvr>
    <a:masterClrMapping/>
  </p:clrMapOvr>
</p:sld>
</file>

<file path=ppt/theme/theme1.xml><?xml version="1.0" encoding="utf-8"?>
<a:theme xmlns:a="http://schemas.openxmlformats.org/drawingml/2006/main" name="Curso SQL Server 2010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E47A7C71D6B147BBBC477A86ED3DF8" ma:contentTypeVersion="0" ma:contentTypeDescription="Create a new document." ma:contentTypeScope="" ma:versionID="bdbea8965a10c76edfbec1e7ccf6ca1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0D3D95C-755D-451D-8617-9D0741C0C6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79D0BA-7750-4590-8916-AAD182C728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BFB21DAA-24F8-4345-ACAA-CAEF895D90B7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Curso SQL Server 2010</Template>
  <TotalTime>268</TotalTime>
  <Words>286</Words>
  <Application>Microsoft Office PowerPoint</Application>
  <PresentationFormat>On-screen Show (4:3)</PresentationFormat>
  <Paragraphs>55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Euphemia</vt:lpstr>
      <vt:lpstr>Euphemia UCAS</vt:lpstr>
      <vt:lpstr>Wingdings</vt:lpstr>
      <vt:lpstr>Curso SQL Server 2010</vt:lpstr>
      <vt:lpstr>PowerPoint Presentation</vt:lpstr>
      <vt:lpstr>Agenda</vt:lpstr>
      <vt:lpstr>Agenda</vt:lpstr>
      <vt:lpstr>Metodologia </vt:lpstr>
      <vt:lpstr>Apresentação pessoal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Fabiano Amorim</dc:creator>
  <cp:lastModifiedBy>Fabiano Neves Amorim</cp:lastModifiedBy>
  <cp:revision>73</cp:revision>
  <dcterms:created xsi:type="dcterms:W3CDTF">2010-05-17T16:38:52Z</dcterms:created>
  <dcterms:modified xsi:type="dcterms:W3CDTF">2017-10-09T21:00:03Z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0x01010015E47A7C71D6B147BBBC477A86ED3DF8</vt:lpwstr>
  </property>
</Properties>
</file>