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1" r:id="rId7"/>
    <p:sldId id="264" r:id="rId8"/>
    <p:sldId id="265" r:id="rId9"/>
    <p:sldId id="269" r:id="rId10"/>
    <p:sldId id="266" r:id="rId11"/>
    <p:sldId id="267" r:id="rId12"/>
    <p:sldId id="268" r:id="rId13"/>
    <p:sldId id="272" r:id="rId14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 varScale="1">
        <p:scale>
          <a:sx n="79" d="100"/>
          <a:sy n="79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3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289522" y="6175119"/>
            <a:ext cx="551329" cy="482384"/>
          </a:xfrm>
          <a:prstGeom prst="rect">
            <a:avLst/>
          </a:prstGeom>
          <a:blipFill dpi="0" rotWithShape="1">
            <a:blip r:embed="rId4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/>
              <a:t>Digite aqui o título da demonstração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5" y="6048182"/>
            <a:ext cx="684740" cy="684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5" y="6048182"/>
            <a:ext cx="684740" cy="684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/>
              <a:t>Digite aqui o título do laboratório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5" y="6048182"/>
            <a:ext cx="684740" cy="6847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40986" y="2738900"/>
            <a:ext cx="1368152" cy="1296144"/>
          </a:xfrm>
          <a:prstGeom prst="rect">
            <a:avLst/>
          </a:prstGeom>
          <a:blipFill>
            <a:blip r:embed="rId3">
              <a:alphaModFix amt="3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WhatsApp?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Grupo de ex-</a:t>
            </a:r>
            <a:r>
              <a:rPr lang="en-US" sz="3000" dirty="0" err="1">
                <a:latin typeface="+mj-lt"/>
              </a:rPr>
              <a:t>alunos</a:t>
            </a:r>
            <a:r>
              <a:rPr lang="en-US" sz="3000" dirty="0">
                <a:latin typeface="+mj-lt"/>
              </a:rPr>
              <a:t>…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5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18" y="72001"/>
            <a:ext cx="9001156" cy="714356"/>
          </a:xfrm>
        </p:spPr>
        <p:txBody>
          <a:bodyPr/>
          <a:lstStyle/>
          <a:p>
            <a:r>
              <a:rPr lang="pt-BR" dirty="0"/>
              <a:t>Lembre-se do juramento!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67" y="2132856"/>
            <a:ext cx="49531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i="1" dirty="0">
                <a:ln w="12700">
                  <a:solidFill>
                    <a:srgbClr val="39471D"/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“No dia mais claro, na noite mais escura, no tuning mais desafiador e plano de execução mais sombrio nenhum problema de performance escapará da minha visão. As queries que assombram os servidores sucumbirão diante do meu conhecimento!”</a:t>
            </a:r>
            <a:endParaRPr lang="en-US" sz="2200" b="1" i="1" dirty="0">
              <a:ln w="12700">
                <a:solidFill>
                  <a:srgbClr val="39471D"/>
                </a:solidFill>
                <a:prstDash val="solid"/>
              </a:ln>
              <a:solidFill>
                <a:schemeClr val="accent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95710"/>
            <a:ext cx="388207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0648"/>
            <a:ext cx="5112568" cy="5221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2910" y="5661248"/>
            <a:ext cx="70861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0000"/>
                </a:solidFill>
                <a:latin typeface="arial" panose="020B0604020202020204" pitchFamily="34" charset="0"/>
              </a:rPr>
              <a:t>EXATEMENTE, é a Scarlett Johansson…</a:t>
            </a:r>
          </a:p>
          <a:p>
            <a:pPr algn="ctr"/>
            <a:r>
              <a:rPr lang="pt-BR" sz="2800" b="1" i="1" dirty="0">
                <a:solidFill>
                  <a:srgbClr val="000000"/>
                </a:solidFill>
                <a:latin typeface="arial" panose="020B0604020202020204" pitchFamily="34" charset="0"/>
              </a:rPr>
              <a:t>Chupa Batman!</a:t>
            </a:r>
            <a:endParaRPr lang="en-US" sz="28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842419"/>
            <a:ext cx="241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1" y="5656416"/>
            <a:ext cx="1800200" cy="7360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41"/>
          <p:cNvSpPr>
            <a:spLocks noChangeArrowheads="1"/>
          </p:cNvSpPr>
          <p:nvPr/>
        </p:nvSpPr>
        <p:spPr bwMode="auto">
          <a:xfrm>
            <a:off x="251520" y="1412776"/>
            <a:ext cx="8509161" cy="243723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"</a:t>
            </a:r>
            <a:r>
              <a:rPr lang="pt-BR" dirty="0" err="1">
                <a:solidFill>
                  <a:srgbClr val="171717"/>
                </a:solidFill>
                <a:latin typeface="Consolas" panose="020B0609020204030204" pitchFamily="49" charset="0"/>
              </a:rPr>
              <a:t>About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me:" </a:t>
            </a:r>
          </a:p>
          <a:p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'Fabiano Neves Amorim'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'SQL Server MVP'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'fabiano_amorim@bol.com.br | @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mcflyamorim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'Database consultant – Pythian(Love your data)'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'https://www.facebook.com/fabiano.nevesamorim'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pt-BR" strike="sngStrik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'https://www.orkut.com/mcflyamorim'</a:t>
            </a:r>
            <a:r>
              <a:rPr lang="pt-BR" strike="sngStrik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trike="sngStrike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'http://blogfabiano.com'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Tab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"About me:"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58" y="4671290"/>
            <a:ext cx="1336224" cy="172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98" y="4671290"/>
            <a:ext cx="1233861" cy="1721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4671290"/>
            <a:ext cx="1283263" cy="1721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01" y="4671290"/>
            <a:ext cx="2251413" cy="804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908720"/>
            <a:ext cx="8535292" cy="5400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01 - Introdução à otimização no SQL Server</a:t>
            </a:r>
          </a:p>
          <a:p>
            <a:r>
              <a:rPr lang="pt-BR" dirty="0"/>
              <a:t>02 – Índices</a:t>
            </a:r>
          </a:p>
          <a:p>
            <a:r>
              <a:rPr lang="pt-BR" dirty="0"/>
              <a:t>03 – Estatísticas</a:t>
            </a:r>
          </a:p>
          <a:p>
            <a:r>
              <a:rPr lang="pt-BR" dirty="0"/>
              <a:t>04 - Operadores</a:t>
            </a:r>
          </a:p>
          <a:p>
            <a:pPr lvl="1"/>
            <a:r>
              <a:rPr lang="pt-BR" dirty="0"/>
              <a:t>04.1 - Operadores - Index scan e </a:t>
            </a:r>
            <a:r>
              <a:rPr lang="pt-BR" dirty="0" err="1"/>
              <a:t>table</a:t>
            </a:r>
            <a:r>
              <a:rPr lang="pt-BR" dirty="0"/>
              <a:t> scan</a:t>
            </a:r>
          </a:p>
          <a:p>
            <a:pPr lvl="1"/>
            <a:r>
              <a:rPr lang="pt-BR" dirty="0"/>
              <a:t>04.2 - Operadores - Index seek</a:t>
            </a:r>
          </a:p>
          <a:p>
            <a:pPr lvl="1"/>
            <a:r>
              <a:rPr lang="en-US" dirty="0"/>
              <a:t>04.3 - </a:t>
            </a:r>
            <a:r>
              <a:rPr lang="en-US" dirty="0" err="1"/>
              <a:t>Operadores</a:t>
            </a:r>
            <a:r>
              <a:rPr lang="en-US" dirty="0"/>
              <a:t> - RID Lookup e KEY Lookup</a:t>
            </a:r>
          </a:p>
          <a:p>
            <a:pPr lvl="1"/>
            <a:r>
              <a:rPr lang="pt-BR" dirty="0"/>
              <a:t>04.4 - Operadores - Sort, ordenação na aplicação ou no banco de dados</a:t>
            </a:r>
          </a:p>
          <a:p>
            <a:pPr lvl="1"/>
            <a:r>
              <a:rPr lang="pt-BR" dirty="0"/>
              <a:t>04.5 - Operadores – </a:t>
            </a:r>
            <a:r>
              <a:rPr lang="pt-BR" dirty="0" err="1"/>
              <a:t>Spools</a:t>
            </a:r>
            <a:endParaRPr lang="pt-BR" dirty="0"/>
          </a:p>
          <a:p>
            <a:pPr lvl="1"/>
            <a:r>
              <a:rPr lang="pt-BR" dirty="0"/>
              <a:t>04.6 - Operadores - Loop, Merge, Hash join</a:t>
            </a:r>
          </a:p>
          <a:p>
            <a:pPr lvl="1"/>
            <a:r>
              <a:rPr lang="pt-BR" dirty="0"/>
              <a:t>04.7 - Operadores - Merge </a:t>
            </a:r>
            <a:r>
              <a:rPr lang="pt-BR" dirty="0" err="1"/>
              <a:t>interval</a:t>
            </a:r>
            <a:endParaRPr lang="pt-BR" dirty="0"/>
          </a:p>
          <a:p>
            <a:pPr lvl="1"/>
            <a:r>
              <a:rPr lang="pt-BR" dirty="0"/>
              <a:t>04.8 - Operadores - Split, Sort e </a:t>
            </a:r>
            <a:r>
              <a:rPr lang="pt-BR" dirty="0" err="1"/>
              <a:t>Collapse</a:t>
            </a:r>
            <a:endParaRPr lang="pt-BR" dirty="0"/>
          </a:p>
          <a:p>
            <a:pPr lvl="1"/>
            <a:r>
              <a:rPr lang="pt-BR" dirty="0"/>
              <a:t>04.9 - Operadores – </a:t>
            </a:r>
            <a:r>
              <a:rPr lang="pt-BR" dirty="0" err="1"/>
              <a:t>Assert</a:t>
            </a:r>
            <a:endParaRPr lang="pt-BR" dirty="0"/>
          </a:p>
          <a:p>
            <a:pPr lvl="1"/>
            <a:r>
              <a:rPr lang="pt-BR" dirty="0"/>
              <a:t>04.10 - Operadores - Compute </a:t>
            </a:r>
            <a:r>
              <a:rPr lang="pt-BR" dirty="0" err="1"/>
              <a:t>scalar</a:t>
            </a:r>
            <a:endParaRPr lang="pt-BR" dirty="0"/>
          </a:p>
          <a:p>
            <a:pPr lvl="1"/>
            <a:r>
              <a:rPr lang="pt-BR" dirty="0"/>
              <a:t>04.11 - Operadores - </a:t>
            </a:r>
            <a:r>
              <a:rPr lang="pt-BR" dirty="0" err="1"/>
              <a:t>Concatenation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908720"/>
            <a:ext cx="8535292" cy="54006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05 - Plano de execução avançado</a:t>
            </a:r>
          </a:p>
          <a:p>
            <a:pPr lvl="1"/>
            <a:r>
              <a:rPr lang="pt-BR" dirty="0"/>
              <a:t>Detalhando o processo de otimização de uma consulta</a:t>
            </a:r>
          </a:p>
          <a:p>
            <a:pPr lvl="1"/>
            <a:r>
              <a:rPr lang="pt-BR" dirty="0"/>
              <a:t>Entendendo conceitos importantes</a:t>
            </a:r>
          </a:p>
          <a:p>
            <a:pPr lvl="1"/>
            <a:r>
              <a:rPr lang="pt-BR" dirty="0"/>
              <a:t>Comandos avançados</a:t>
            </a:r>
          </a:p>
          <a:p>
            <a:pPr lvl="1"/>
            <a:r>
              <a:rPr lang="pt-BR" dirty="0"/>
              <a:t>Novidades no otimizador de consultas do SQL </a:t>
            </a:r>
            <a:r>
              <a:rPr lang="pt-BR"/>
              <a:t>Server 2014/2016/2016</a:t>
            </a:r>
            <a:endParaRPr lang="pt-BR" dirty="0"/>
          </a:p>
          <a:p>
            <a:pPr lvl="1"/>
            <a:r>
              <a:rPr lang="pt-BR" dirty="0"/>
              <a:t>Bugs, gaps na funcionalidade</a:t>
            </a:r>
          </a:p>
          <a:p>
            <a:r>
              <a:rPr lang="pt-BR" dirty="0"/>
              <a:t>06 – </a:t>
            </a:r>
            <a:r>
              <a:rPr lang="pt-BR" dirty="0" err="1"/>
              <a:t>Functions</a:t>
            </a:r>
            <a:endParaRPr lang="pt-BR" dirty="0"/>
          </a:p>
          <a:p>
            <a:r>
              <a:rPr lang="pt-BR" dirty="0"/>
              <a:t>07 – Triggers</a:t>
            </a:r>
          </a:p>
          <a:p>
            <a:r>
              <a:rPr lang="pt-BR" dirty="0"/>
              <a:t>08 - </a:t>
            </a:r>
            <a:r>
              <a:rPr lang="pt-BR" dirty="0" err="1"/>
              <a:t>Windowing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  <a:p>
            <a:r>
              <a:rPr lang="pt-BR" dirty="0"/>
              <a:t>09 - </a:t>
            </a:r>
            <a:r>
              <a:rPr lang="pt-BR" dirty="0" err="1"/>
              <a:t>CTEs</a:t>
            </a:r>
            <a:r>
              <a:rPr lang="pt-BR" dirty="0"/>
              <a:t>, </a:t>
            </a:r>
            <a:r>
              <a:rPr lang="pt-BR" dirty="0" err="1"/>
              <a:t>CrossApply</a:t>
            </a:r>
            <a:r>
              <a:rPr lang="pt-BR" dirty="0"/>
              <a:t> e </a:t>
            </a:r>
            <a:r>
              <a:rPr lang="pt-BR" dirty="0" err="1"/>
              <a:t>Pivot</a:t>
            </a:r>
            <a:endParaRPr lang="pt-BR" dirty="0"/>
          </a:p>
          <a:p>
            <a:r>
              <a:rPr lang="pt-BR" dirty="0"/>
              <a:t>10 -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11 - Boas práticas e mitos</a:t>
            </a:r>
          </a:p>
        </p:txBody>
      </p:sp>
    </p:spTree>
    <p:extLst>
      <p:ext uri="{BB962C8B-B14F-4D97-AF65-F5344CB8AC3E}">
        <p14:creationId xmlns:p14="http://schemas.microsoft.com/office/powerpoint/2010/main" val="116112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Horário de aula</a:t>
            </a:r>
          </a:p>
          <a:p>
            <a:r>
              <a:rPr lang="pt-BR" dirty="0"/>
              <a:t>Apresentação teórica + demos</a:t>
            </a:r>
          </a:p>
          <a:p>
            <a:r>
              <a:rPr lang="pt-BR" dirty="0"/>
              <a:t>Laboratórios e painel de discussão</a:t>
            </a:r>
          </a:p>
          <a:p>
            <a:r>
              <a:rPr lang="pt-BR" dirty="0">
                <a:latin typeface="+mj-lt"/>
              </a:rPr>
              <a:t>Respostas dos laboratórios e scripts das demonstrações serão disponibilizados para todos.</a:t>
            </a:r>
          </a:p>
        </p:txBody>
      </p:sp>
    </p:spTree>
    <p:extLst>
      <p:ext uri="{BB962C8B-B14F-4D97-AF65-F5344CB8AC3E}">
        <p14:creationId xmlns:p14="http://schemas.microsoft.com/office/powerpoint/2010/main" val="240908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básicas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Aparelho celular</a:t>
            </a:r>
          </a:p>
          <a:p>
            <a:r>
              <a:rPr lang="pt-BR" dirty="0">
                <a:latin typeface="+mj-lt"/>
              </a:rPr>
              <a:t>Máquinas de trabalho</a:t>
            </a:r>
          </a:p>
          <a:p>
            <a:r>
              <a:rPr lang="pt-BR" dirty="0">
                <a:latin typeface="+mj-lt"/>
              </a:rPr>
              <a:t>Acesso à Internet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1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Nome</a:t>
            </a:r>
          </a:p>
          <a:p>
            <a:r>
              <a:rPr lang="pt-BR" sz="3000" dirty="0">
                <a:latin typeface="+mj-lt"/>
              </a:rPr>
              <a:t>Empresa</a:t>
            </a:r>
          </a:p>
          <a:p>
            <a:r>
              <a:rPr lang="pt-BR" sz="3000" dirty="0">
                <a:latin typeface="+mj-lt"/>
              </a:rPr>
              <a:t>Cargo / Função</a:t>
            </a:r>
          </a:p>
          <a:p>
            <a:r>
              <a:rPr lang="pt-BR" sz="3000" dirty="0">
                <a:latin typeface="+mj-lt"/>
              </a:rPr>
              <a:t>Experiência com o SQL Server / Certificações</a:t>
            </a:r>
          </a:p>
          <a:p>
            <a:r>
              <a:rPr lang="pt-BR" sz="3000" dirty="0">
                <a:latin typeface="+mj-lt"/>
              </a:rPr>
              <a:t>Expectativa em relação ao curso</a:t>
            </a:r>
          </a:p>
          <a:p>
            <a:r>
              <a:rPr lang="en-US" sz="3000" dirty="0" err="1">
                <a:latin typeface="+mj-lt"/>
              </a:rPr>
              <a:t>Já</a:t>
            </a:r>
            <a:r>
              <a:rPr lang="en-US" sz="3000" dirty="0">
                <a:latin typeface="+mj-lt"/>
              </a:rPr>
              <a:t> fez </a:t>
            </a:r>
            <a:r>
              <a:rPr lang="en-US" sz="3000" dirty="0" err="1">
                <a:latin typeface="+mj-lt"/>
              </a:rPr>
              <a:t>algum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curso</a:t>
            </a:r>
            <a:r>
              <a:rPr lang="en-US" sz="3000" dirty="0">
                <a:latin typeface="+mj-lt"/>
              </a:rPr>
              <a:t> da Nimbus ?</a:t>
            </a:r>
          </a:p>
          <a:p>
            <a:r>
              <a:rPr lang="en-US" sz="3000" dirty="0" err="1">
                <a:latin typeface="+mj-lt"/>
              </a:rPr>
              <a:t>Já</a:t>
            </a:r>
            <a:r>
              <a:rPr lang="en-US" sz="3000" dirty="0">
                <a:latin typeface="+mj-lt"/>
              </a:rPr>
              <a:t> tem </a:t>
            </a:r>
            <a:r>
              <a:rPr lang="en-US" sz="3000">
                <a:latin typeface="+mj-lt"/>
              </a:rPr>
              <a:t>SQL 2014/2016 </a:t>
            </a:r>
            <a:r>
              <a:rPr lang="en-US" sz="3000" dirty="0" err="1">
                <a:latin typeface="+mj-lt"/>
              </a:rPr>
              <a:t>em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produção</a:t>
            </a:r>
            <a:r>
              <a:rPr lang="en-US" sz="3000" dirty="0">
                <a:latin typeface="+mj-lt"/>
              </a:rPr>
              <a:t>?</a:t>
            </a:r>
          </a:p>
          <a:p>
            <a:endParaRPr lang="pt-BR" sz="30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972601"/>
      </p:ext>
    </p:extLst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266</TotalTime>
  <Words>389</Words>
  <Application>Microsoft Office PowerPoint</Application>
  <PresentationFormat>On-screen Show (4:3)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PowerPoint Presentation</vt:lpstr>
      <vt:lpstr>Lembre-se do juramento!</vt:lpstr>
      <vt:lpstr>PowerPoint Presentation</vt:lpstr>
      <vt:lpstr>Apresentação pessoal</vt:lpstr>
      <vt:lpstr>Agenda</vt:lpstr>
      <vt:lpstr>Agenda</vt:lpstr>
      <vt:lpstr>Metodologia </vt:lpstr>
      <vt:lpstr>Informações básicas</vt:lpstr>
      <vt:lpstr>Apresentação pessoal</vt:lpstr>
      <vt:lpstr>WhatsApp?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Neves Amorim</cp:lastModifiedBy>
  <cp:revision>67</cp:revision>
  <dcterms:created xsi:type="dcterms:W3CDTF">2010-05-17T16:38:52Z</dcterms:created>
  <dcterms:modified xsi:type="dcterms:W3CDTF">2017-10-09T21:00:21Z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