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8" r:id="rId6"/>
    <p:sldId id="338" r:id="rId7"/>
    <p:sldId id="289" r:id="rId8"/>
    <p:sldId id="306" r:id="rId9"/>
    <p:sldId id="349" r:id="rId10"/>
    <p:sldId id="350" r:id="rId11"/>
    <p:sldId id="352" r:id="rId12"/>
    <p:sldId id="351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5" r:id="rId21"/>
    <p:sldId id="340" r:id="rId22"/>
    <p:sldId id="319" r:id="rId23"/>
    <p:sldId id="320" r:id="rId24"/>
    <p:sldId id="321" r:id="rId25"/>
    <p:sldId id="353" r:id="rId26"/>
    <p:sldId id="354" r:id="rId27"/>
    <p:sldId id="343" r:id="rId28"/>
    <p:sldId id="344" r:id="rId29"/>
    <p:sldId id="345" r:id="rId30"/>
    <p:sldId id="346" r:id="rId31"/>
    <p:sldId id="348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283" r:id="rId41"/>
    <p:sldId id="284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2336" autoAdjust="0"/>
  </p:normalViewPr>
  <p:slideViewPr>
    <p:cSldViewPr>
      <p:cViewPr varScale="1">
        <p:scale>
          <a:sx n="77" d="100"/>
          <a:sy n="77" d="100"/>
        </p:scale>
        <p:origin x="150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19/02/2017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19/02/2017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BaseLine</a:t>
            </a:r>
            <a:r>
              <a:rPr lang="en-US" dirty="0"/>
              <a:t>, </a:t>
            </a:r>
          </a:p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é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pró-ativo</a:t>
            </a:r>
            <a:r>
              <a:rPr lang="en-US" dirty="0"/>
              <a:t> e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atuais</a:t>
            </a:r>
            <a:r>
              <a:rPr lang="en-US" dirty="0"/>
              <a:t> do </a:t>
            </a:r>
            <a:r>
              <a:rPr lang="en-US" dirty="0" err="1"/>
              <a:t>servidor</a:t>
            </a:r>
            <a:r>
              <a:rPr lang="en-US" dirty="0"/>
              <a:t>, </a:t>
            </a:r>
            <a:r>
              <a:rPr lang="en-US" dirty="0" err="1"/>
              <a:t>começando</a:t>
            </a:r>
            <a:r>
              <a:rPr lang="en-US" dirty="0"/>
              <a:t> com a </a:t>
            </a:r>
            <a:r>
              <a:rPr lang="en-US" dirty="0" err="1"/>
              <a:t>criação</a:t>
            </a:r>
            <a:r>
              <a:rPr lang="en-US" dirty="0"/>
              <a:t> de um </a:t>
            </a:r>
            <a:r>
              <a:rPr lang="en-US" dirty="0" err="1"/>
              <a:t>BaseLine</a:t>
            </a:r>
            <a:r>
              <a:rPr lang="en-US" dirty="0"/>
              <a:t>. O</a:t>
            </a:r>
            <a:r>
              <a:rPr lang="en-US" baseline="0" dirty="0"/>
              <a:t> </a:t>
            </a:r>
            <a:r>
              <a:rPr lang="en-US" baseline="0" dirty="0" err="1"/>
              <a:t>aluno</a:t>
            </a:r>
            <a:r>
              <a:rPr lang="en-US" baseline="0" dirty="0"/>
              <a:t> tem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terminar</a:t>
            </a:r>
            <a:r>
              <a:rPr lang="en-US" baseline="0" dirty="0"/>
              <a:t> o </a:t>
            </a:r>
            <a:r>
              <a:rPr lang="en-US" baseline="0" dirty="0" err="1"/>
              <a:t>treinamento</a:t>
            </a:r>
            <a:r>
              <a:rPr lang="en-US" baseline="0" dirty="0"/>
              <a:t> </a:t>
            </a:r>
            <a:r>
              <a:rPr lang="en-US" baseline="0" dirty="0" err="1"/>
              <a:t>apto</a:t>
            </a:r>
            <a:r>
              <a:rPr lang="en-US" baseline="0" dirty="0"/>
              <a:t> a </a:t>
            </a:r>
            <a:r>
              <a:rPr lang="en-US" baseline="0" dirty="0" err="1"/>
              <a:t>capturar</a:t>
            </a:r>
            <a:r>
              <a:rPr lang="en-US" baseline="0" dirty="0"/>
              <a:t> </a:t>
            </a:r>
            <a:r>
              <a:rPr lang="en-US" baseline="0" dirty="0" err="1"/>
              <a:t>tudo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tem de </a:t>
            </a:r>
            <a:r>
              <a:rPr lang="en-US" baseline="0" dirty="0" err="1"/>
              <a:t>ruim</a:t>
            </a:r>
            <a:r>
              <a:rPr lang="en-US" baseline="0" dirty="0"/>
              <a:t> no </a:t>
            </a:r>
            <a:r>
              <a:rPr lang="en-US" baseline="0" dirty="0" err="1"/>
              <a:t>servidor</a:t>
            </a:r>
            <a:r>
              <a:rPr lang="en-US" baseline="0" dirty="0"/>
              <a:t> </a:t>
            </a:r>
            <a:r>
              <a:rPr lang="en-US" baseline="0" dirty="0" err="1"/>
              <a:t>relacionado</a:t>
            </a:r>
            <a:r>
              <a:rPr lang="en-US" baseline="0" dirty="0"/>
              <a:t> a T-SQL e </a:t>
            </a:r>
            <a:r>
              <a:rPr lang="en-US" baseline="0" dirty="0" err="1"/>
              <a:t>corrigir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problemas</a:t>
            </a:r>
            <a:r>
              <a:rPr lang="en-US" baseline="0" dirty="0"/>
              <a:t>… Dar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foco</a:t>
            </a:r>
            <a:r>
              <a:rPr lang="en-US" baseline="0" dirty="0"/>
              <a:t> a T-SQL, </a:t>
            </a:r>
            <a:r>
              <a:rPr lang="en-US" baseline="0" dirty="0" err="1"/>
              <a:t>ou</a:t>
            </a:r>
            <a:r>
              <a:rPr lang="en-US" baseline="0" dirty="0"/>
              <a:t> </a:t>
            </a:r>
            <a:r>
              <a:rPr lang="en-US" baseline="0" dirty="0" err="1"/>
              <a:t>seja</a:t>
            </a:r>
            <a:r>
              <a:rPr lang="en-US" baseline="0" dirty="0"/>
              <a:t>, Profiler, </a:t>
            </a:r>
            <a:r>
              <a:rPr lang="en-US" baseline="0" dirty="0" err="1"/>
              <a:t>ClearTrace</a:t>
            </a:r>
            <a:r>
              <a:rPr lang="en-US" baseline="0" dirty="0"/>
              <a:t> e Locks… Overview do </a:t>
            </a:r>
            <a:r>
              <a:rPr lang="en-US" baseline="0" dirty="0" err="1"/>
              <a:t>PerfMon</a:t>
            </a:r>
            <a:r>
              <a:rPr lang="en-US" baseline="0" dirty="0"/>
              <a:t> e DMVs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Profiler:</a:t>
            </a:r>
          </a:p>
          <a:p>
            <a:r>
              <a:rPr lang="en-US" dirty="0" err="1"/>
              <a:t>Começar</a:t>
            </a:r>
            <a:r>
              <a:rPr lang="en-US" dirty="0"/>
              <a:t> demos com Profiler,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template </a:t>
            </a:r>
            <a:r>
              <a:rPr lang="en-US" dirty="0" err="1"/>
              <a:t>para</a:t>
            </a:r>
            <a:r>
              <a:rPr lang="en-US" dirty="0"/>
              <a:t> um server side trace, e </a:t>
            </a: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observados</a:t>
            </a:r>
            <a:r>
              <a:rPr lang="en-US" dirty="0"/>
              <a:t> no default trace</a:t>
            </a:r>
            <a:r>
              <a:rPr lang="en-US" baseline="0" dirty="0"/>
              <a:t> (SQL2005)</a:t>
            </a:r>
          </a:p>
          <a:p>
            <a:endParaRPr lang="en-US" baseline="0" dirty="0"/>
          </a:p>
          <a:p>
            <a:r>
              <a:rPr lang="en-US" baseline="0" dirty="0" err="1"/>
              <a:t>ClearTrace</a:t>
            </a:r>
            <a:r>
              <a:rPr lang="en-US" baseline="0" dirty="0"/>
              <a:t>:</a:t>
            </a:r>
          </a:p>
          <a:p>
            <a:r>
              <a:rPr lang="en-US" baseline="0" dirty="0" err="1"/>
              <a:t>ClearTrace</a:t>
            </a:r>
            <a:r>
              <a:rPr lang="en-US" baseline="0" dirty="0"/>
              <a:t> </a:t>
            </a:r>
            <a:r>
              <a:rPr lang="en-US" baseline="0" dirty="0" err="1"/>
              <a:t>pode</a:t>
            </a:r>
            <a:r>
              <a:rPr lang="en-US" baseline="0" dirty="0"/>
              <a:t> e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utiizado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normalização</a:t>
            </a:r>
            <a:r>
              <a:rPr lang="en-US" baseline="0" dirty="0"/>
              <a:t> dos dados </a:t>
            </a:r>
            <a:r>
              <a:rPr lang="en-US" baseline="0" dirty="0" err="1"/>
              <a:t>contidos</a:t>
            </a:r>
            <a:r>
              <a:rPr lang="en-US" baseline="0" dirty="0"/>
              <a:t> </a:t>
            </a:r>
            <a:r>
              <a:rPr lang="en-US" baseline="0" dirty="0" err="1"/>
              <a:t>nos</a:t>
            </a:r>
            <a:r>
              <a:rPr lang="en-US" baseline="0" dirty="0"/>
              <a:t> traces. (</a:t>
            </a:r>
            <a:r>
              <a:rPr lang="en-US" baseline="0" dirty="0" err="1"/>
              <a:t>Criar</a:t>
            </a:r>
            <a:r>
              <a:rPr lang="en-US" baseline="0" dirty="0"/>
              <a:t> excel com TOP 100 </a:t>
            </a:r>
            <a:r>
              <a:rPr lang="en-US" baseline="0" dirty="0" err="1"/>
              <a:t>consultas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uso</a:t>
            </a:r>
            <a:r>
              <a:rPr lang="en-US" baseline="0" dirty="0"/>
              <a:t> de CPU/Reads/Writes/Duration/</a:t>
            </a:r>
            <a:r>
              <a:rPr lang="en-US" baseline="0" dirty="0" err="1"/>
              <a:t>ExecutionCount</a:t>
            </a:r>
            <a:r>
              <a:rPr lang="en-US" baseline="0" dirty="0"/>
              <a:t>). Na </a:t>
            </a:r>
            <a:r>
              <a:rPr lang="en-US" baseline="0" dirty="0" err="1"/>
              <a:t>demostração</a:t>
            </a:r>
            <a:r>
              <a:rPr lang="en-US" baseline="0" dirty="0"/>
              <a:t> </a:t>
            </a:r>
            <a:r>
              <a:rPr lang="en-US" baseline="0" dirty="0" err="1"/>
              <a:t>utilizar</a:t>
            </a:r>
            <a:r>
              <a:rPr lang="en-US" baseline="0" dirty="0"/>
              <a:t> um </a:t>
            </a:r>
            <a:r>
              <a:rPr lang="en-US" baseline="0" dirty="0" err="1"/>
              <a:t>banco</a:t>
            </a:r>
            <a:r>
              <a:rPr lang="en-US" baseline="0" dirty="0"/>
              <a:t> de dados com </a:t>
            </a:r>
            <a:r>
              <a:rPr lang="en-US" baseline="0" dirty="0" err="1"/>
              <a:t>várias</a:t>
            </a:r>
            <a:r>
              <a:rPr lang="en-US" baseline="0" dirty="0"/>
              <a:t> </a:t>
            </a:r>
            <a:r>
              <a:rPr lang="en-US" baseline="0" dirty="0" err="1"/>
              <a:t>informações</a:t>
            </a:r>
            <a:r>
              <a:rPr lang="en-US" baseline="0" dirty="0"/>
              <a:t> de trace </a:t>
            </a:r>
            <a:r>
              <a:rPr lang="en-US" baseline="0" dirty="0" err="1"/>
              <a:t>capturadas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Comentar</a:t>
            </a:r>
            <a:r>
              <a:rPr lang="en-US" baseline="0" dirty="0"/>
              <a:t> do </a:t>
            </a:r>
            <a:r>
              <a:rPr lang="en-US" baseline="0" dirty="0" err="1"/>
              <a:t>caso</a:t>
            </a:r>
            <a:r>
              <a:rPr lang="en-US" baseline="0" dirty="0"/>
              <a:t> </a:t>
            </a:r>
            <a:r>
              <a:rPr lang="en-US" baseline="0" dirty="0" err="1"/>
              <a:t>onde</a:t>
            </a:r>
            <a:r>
              <a:rPr lang="en-US" baseline="0" dirty="0"/>
              <a:t> </a:t>
            </a:r>
            <a:r>
              <a:rPr lang="en-US" baseline="0" dirty="0" err="1"/>
              <a:t>existia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procedure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demorava</a:t>
            </a:r>
            <a:r>
              <a:rPr lang="en-US" baseline="0" dirty="0"/>
              <a:t> 3 </a:t>
            </a:r>
            <a:r>
              <a:rPr lang="en-US" baseline="0" dirty="0" err="1"/>
              <a:t>dias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executada</a:t>
            </a:r>
            <a:r>
              <a:rPr lang="en-US" baseline="0" dirty="0"/>
              <a:t>. Uma </a:t>
            </a:r>
            <a:r>
              <a:rPr lang="en-US" baseline="0" dirty="0" err="1"/>
              <a:t>proc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chamava</a:t>
            </a:r>
            <a:r>
              <a:rPr lang="en-US" baseline="0" dirty="0"/>
              <a:t> </a:t>
            </a:r>
            <a:r>
              <a:rPr lang="en-US" baseline="0" dirty="0" err="1"/>
              <a:t>outra</a:t>
            </a:r>
            <a:r>
              <a:rPr lang="en-US" baseline="0" dirty="0"/>
              <a:t> </a:t>
            </a:r>
            <a:r>
              <a:rPr lang="en-US" baseline="0" dirty="0" err="1"/>
              <a:t>proc</a:t>
            </a:r>
            <a:r>
              <a:rPr lang="en-US" baseline="0" dirty="0"/>
              <a:t>,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chamava</a:t>
            </a:r>
            <a:r>
              <a:rPr lang="en-US" baseline="0" dirty="0"/>
              <a:t> </a:t>
            </a:r>
            <a:r>
              <a:rPr lang="en-US" baseline="0" dirty="0" err="1"/>
              <a:t>outra</a:t>
            </a:r>
            <a:r>
              <a:rPr lang="en-US" baseline="0" dirty="0"/>
              <a:t> </a:t>
            </a:r>
            <a:r>
              <a:rPr lang="en-US" baseline="0" dirty="0" err="1"/>
              <a:t>proc</a:t>
            </a:r>
            <a:r>
              <a:rPr lang="en-US" baseline="0" dirty="0"/>
              <a:t>,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utilizava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function,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utilizava</a:t>
            </a:r>
            <a:r>
              <a:rPr lang="en-US" baseline="0" dirty="0"/>
              <a:t> </a:t>
            </a:r>
            <a:r>
              <a:rPr lang="en-US" baseline="0" dirty="0" err="1"/>
              <a:t>outra</a:t>
            </a:r>
            <a:r>
              <a:rPr lang="en-US" baseline="0" dirty="0"/>
              <a:t> function,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utilizava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view… Como </a:t>
            </a:r>
            <a:r>
              <a:rPr lang="en-US" baseline="0" dirty="0" err="1"/>
              <a:t>melhorar</a:t>
            </a:r>
            <a:r>
              <a:rPr lang="en-US" baseline="0" dirty="0"/>
              <a:t> a </a:t>
            </a:r>
            <a:r>
              <a:rPr lang="en-US" baseline="0" dirty="0" err="1"/>
              <a:t>proc</a:t>
            </a:r>
            <a:r>
              <a:rPr lang="en-US" baseline="0" dirty="0"/>
              <a:t> com o </a:t>
            </a:r>
            <a:r>
              <a:rPr lang="en-US" baseline="0" dirty="0" err="1"/>
              <a:t>menor</a:t>
            </a:r>
            <a:r>
              <a:rPr lang="en-US" baseline="0" dirty="0"/>
              <a:t> </a:t>
            </a:r>
            <a:r>
              <a:rPr lang="en-US" baseline="0" dirty="0" err="1"/>
              <a:t>custo</a:t>
            </a:r>
            <a:r>
              <a:rPr lang="en-US" baseline="0" dirty="0"/>
              <a:t>/</a:t>
            </a:r>
            <a:r>
              <a:rPr lang="en-US" baseline="0" dirty="0" err="1"/>
              <a:t>benefício</a:t>
            </a:r>
            <a:r>
              <a:rPr lang="en-US" baseline="0" dirty="0"/>
              <a:t> </a:t>
            </a:r>
            <a:r>
              <a:rPr lang="en-US" baseline="0" dirty="0" err="1"/>
              <a:t>possível</a:t>
            </a:r>
            <a:r>
              <a:rPr lang="en-US" baseline="0" dirty="0"/>
              <a:t>? </a:t>
            </a:r>
          </a:p>
          <a:p>
            <a:r>
              <a:rPr lang="en-US" baseline="0" dirty="0" err="1"/>
              <a:t>Utilizei</a:t>
            </a:r>
            <a:r>
              <a:rPr lang="en-US" baseline="0" dirty="0"/>
              <a:t> o </a:t>
            </a:r>
            <a:r>
              <a:rPr lang="en-US" baseline="0" dirty="0" err="1"/>
              <a:t>ClearTrace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identificar</a:t>
            </a:r>
            <a:r>
              <a:rPr lang="en-US" baseline="0" dirty="0"/>
              <a:t> </a:t>
            </a:r>
            <a:r>
              <a:rPr lang="en-US" baseline="0" dirty="0" err="1"/>
              <a:t>quais</a:t>
            </a:r>
            <a:r>
              <a:rPr lang="en-US" baseline="0" dirty="0"/>
              <a:t> </a:t>
            </a:r>
            <a:r>
              <a:rPr lang="en-US" baseline="0" dirty="0" err="1"/>
              <a:t>instruções</a:t>
            </a:r>
            <a:r>
              <a:rPr lang="en-US" baseline="0" dirty="0"/>
              <a:t> </a:t>
            </a:r>
            <a:r>
              <a:rPr lang="en-US" baseline="0" dirty="0" err="1"/>
              <a:t>poderiam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melhoradas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r>
              <a:rPr lang="en-US" baseline="0" dirty="0" err="1"/>
              <a:t>PerfMon</a:t>
            </a:r>
            <a:r>
              <a:rPr lang="en-US" baseline="0" dirty="0"/>
              <a:t>:</a:t>
            </a:r>
          </a:p>
          <a:p>
            <a:r>
              <a:rPr lang="en-US" baseline="0" dirty="0" err="1"/>
              <a:t>Mostrar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criar</a:t>
            </a:r>
            <a:r>
              <a:rPr lang="en-US" baseline="0" dirty="0"/>
              <a:t> um </a:t>
            </a:r>
            <a:r>
              <a:rPr lang="en-US" baseline="0" dirty="0" err="1"/>
              <a:t>PerfMon</a:t>
            </a:r>
            <a:r>
              <a:rPr lang="en-US" baseline="0" dirty="0"/>
              <a:t> template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capturar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dados </a:t>
            </a:r>
            <a:r>
              <a:rPr lang="en-US" baseline="0" dirty="0" err="1"/>
              <a:t>sobre</a:t>
            </a:r>
            <a:r>
              <a:rPr lang="en-US" baseline="0" dirty="0"/>
              <a:t> o serv. </a:t>
            </a:r>
            <a:r>
              <a:rPr lang="en-US" baseline="0" dirty="0" err="1"/>
              <a:t>Importar</a:t>
            </a:r>
            <a:r>
              <a:rPr lang="en-US" baseline="0" dirty="0"/>
              <a:t> no excel e </a:t>
            </a:r>
            <a:r>
              <a:rPr lang="en-US" baseline="0" dirty="0" err="1"/>
              <a:t>gerar</a:t>
            </a:r>
            <a:r>
              <a:rPr lang="en-US" baseline="0" dirty="0"/>
              <a:t> </a:t>
            </a:r>
            <a:r>
              <a:rPr lang="en-US" baseline="0" dirty="0" err="1"/>
              <a:t>tabela</a:t>
            </a:r>
            <a:r>
              <a:rPr lang="en-US" baseline="0" dirty="0"/>
              <a:t> </a:t>
            </a:r>
            <a:r>
              <a:rPr lang="en-US" baseline="0" dirty="0" err="1"/>
              <a:t>dinâmica</a:t>
            </a:r>
            <a:r>
              <a:rPr lang="en-US" baseline="0" dirty="0"/>
              <a:t> com </a:t>
            </a:r>
            <a:r>
              <a:rPr lang="en-US" baseline="0" dirty="0" err="1"/>
              <a:t>gráficos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DMVs:</a:t>
            </a:r>
          </a:p>
          <a:p>
            <a:r>
              <a:rPr lang="en-US" baseline="0" dirty="0" err="1"/>
              <a:t>Utilizar</a:t>
            </a:r>
            <a:r>
              <a:rPr lang="en-US" baseline="0" dirty="0"/>
              <a:t> a </a:t>
            </a:r>
            <a:r>
              <a:rPr lang="en-US" baseline="0" dirty="0" err="1"/>
              <a:t>index_usage_stats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identificar</a:t>
            </a:r>
            <a:r>
              <a:rPr lang="en-US" baseline="0" dirty="0"/>
              <a:t> </a:t>
            </a:r>
            <a:r>
              <a:rPr lang="en-US" baseline="0" dirty="0" err="1"/>
              <a:t>quais</a:t>
            </a:r>
            <a:r>
              <a:rPr lang="en-US" baseline="0" dirty="0"/>
              <a:t> </a:t>
            </a:r>
            <a:r>
              <a:rPr lang="en-US" baseline="0" dirty="0" err="1"/>
              <a:t>são</a:t>
            </a:r>
            <a:r>
              <a:rPr lang="en-US" baseline="0" dirty="0"/>
              <a:t> as </a:t>
            </a:r>
            <a:r>
              <a:rPr lang="en-US" baseline="0" dirty="0" err="1"/>
              <a:t>tabelas</a:t>
            </a:r>
            <a:r>
              <a:rPr lang="en-US" baseline="0" dirty="0"/>
              <a:t>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acessadas</a:t>
            </a:r>
            <a:r>
              <a:rPr lang="en-US" baseline="0" dirty="0"/>
              <a:t>/</a:t>
            </a:r>
            <a:r>
              <a:rPr lang="en-US" baseline="0" dirty="0" err="1"/>
              <a:t>modificadas</a:t>
            </a:r>
            <a:r>
              <a:rPr lang="en-US" baseline="0" dirty="0"/>
              <a:t> no </a:t>
            </a:r>
            <a:r>
              <a:rPr lang="en-US" baseline="0" dirty="0" err="1"/>
              <a:t>banco</a:t>
            </a:r>
            <a:r>
              <a:rPr lang="en-US" baseline="0" dirty="0"/>
              <a:t> de dados. </a:t>
            </a:r>
          </a:p>
          <a:p>
            <a:r>
              <a:rPr lang="en-US" baseline="0" dirty="0" err="1"/>
              <a:t>Utilizar</a:t>
            </a:r>
            <a:r>
              <a:rPr lang="en-US" baseline="0" dirty="0"/>
              <a:t> a </a:t>
            </a:r>
            <a:r>
              <a:rPr lang="en-US" baseline="0" dirty="0" err="1"/>
              <a:t>io_virtual_file_stats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identificar</a:t>
            </a:r>
            <a:r>
              <a:rPr lang="en-US" baseline="0" dirty="0"/>
              <a:t> </a:t>
            </a:r>
            <a:r>
              <a:rPr lang="en-US" baseline="0" dirty="0" err="1"/>
              <a:t>qual</a:t>
            </a:r>
            <a:r>
              <a:rPr lang="en-US" baseline="0" dirty="0"/>
              <a:t> é o </a:t>
            </a:r>
            <a:r>
              <a:rPr lang="en-US" baseline="0" dirty="0" err="1"/>
              <a:t>banco</a:t>
            </a:r>
            <a:r>
              <a:rPr lang="en-US" baseline="0" dirty="0"/>
              <a:t> de dados com </a:t>
            </a:r>
            <a:r>
              <a:rPr lang="en-US" baseline="0" dirty="0" err="1"/>
              <a:t>maior</a:t>
            </a:r>
            <a:r>
              <a:rPr lang="en-US" baseline="0" dirty="0"/>
              <a:t> </a:t>
            </a:r>
            <a:r>
              <a:rPr lang="en-US" baseline="0" dirty="0" err="1"/>
              <a:t>número</a:t>
            </a:r>
            <a:r>
              <a:rPr lang="en-US" baseline="0" dirty="0"/>
              <a:t> de reads/writes…</a:t>
            </a:r>
          </a:p>
          <a:p>
            <a:endParaRPr lang="en-US" baseline="0" dirty="0"/>
          </a:p>
          <a:p>
            <a:r>
              <a:rPr lang="en-US" baseline="0" dirty="0"/>
              <a:t>Locks:</a:t>
            </a:r>
          </a:p>
          <a:p>
            <a:r>
              <a:rPr lang="en-US" baseline="0" dirty="0" err="1"/>
              <a:t>Apresentar</a:t>
            </a:r>
            <a:r>
              <a:rPr lang="en-US" baseline="0" dirty="0"/>
              <a:t> </a:t>
            </a:r>
            <a:r>
              <a:rPr lang="en-US" baseline="0" dirty="0" err="1"/>
              <a:t>sp_whoisactive</a:t>
            </a:r>
            <a:r>
              <a:rPr lang="en-US" baseline="0" dirty="0"/>
              <a:t> e </a:t>
            </a:r>
            <a:r>
              <a:rPr lang="en-US" baseline="0" dirty="0" err="1"/>
              <a:t>mostrar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monitorar</a:t>
            </a:r>
            <a:r>
              <a:rPr lang="en-US" baseline="0" dirty="0"/>
              <a:t> locks </a:t>
            </a:r>
            <a:r>
              <a:rPr lang="en-US" baseline="0" dirty="0" err="1"/>
              <a:t>utilizando</a:t>
            </a:r>
            <a:r>
              <a:rPr lang="en-US" baseline="0" dirty="0"/>
              <a:t> </a:t>
            </a:r>
            <a:r>
              <a:rPr lang="en-US" baseline="0" dirty="0" err="1"/>
              <a:t>esta</a:t>
            </a:r>
            <a:r>
              <a:rPr lang="en-US" baseline="0" dirty="0"/>
              <a:t> proc.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7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7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/>
              <a:t>SQL11 – T-SQL Expert</a:t>
            </a:r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01 – Query </a:t>
            </a:r>
            <a:r>
              <a:rPr lang="pt-BR" sz="3200" b="1" cap="none" spc="0" dirty="0" err="1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Tuning</a:t>
            </a:r>
            <a:endParaRPr lang="pt-BR" sz="3200" b="1" cap="none" spc="0" baseline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/>
              <a:t>Seção do módulo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/>
              <a:t>Clique para descrever a seção, se necessário</a:t>
            </a:r>
          </a:p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/>
              <a:t>Digite aqui o título da demonstração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19/02/2017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19/02/2017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/>
              <a:t>Digite aqui o título do laboratório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19/02/2017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‘F’)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.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Código 1:</a:t>
            </a:r>
          </a:p>
        </p:txBody>
      </p:sp>
    </p:spTree>
    <p:extLst>
      <p:ext uri="{BB962C8B-B14F-4D97-AF65-F5344CB8AC3E}">
        <p14:creationId xmlns:p14="http://schemas.microsoft.com/office/powerpoint/2010/main" val="291165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FOR EACH(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IF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‘F’)</a:t>
            </a:r>
          </a:p>
          <a:p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  IF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FOR EACH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.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Código 2:</a:t>
            </a:r>
          </a:p>
        </p:txBody>
      </p:sp>
    </p:spTree>
    <p:extLst>
      <p:ext uri="{BB962C8B-B14F-4D97-AF65-F5344CB8AC3E}">
        <p14:creationId xmlns:p14="http://schemas.microsoft.com/office/powerpoint/2010/main" val="32357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398929" y="1905000"/>
            <a:ext cx="8534400" cy="3810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FOR EACH(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FOR EACH 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Alunos_Classe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Alunos_Classe.Ramo_Atividade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‘TI’)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IF (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Alunos_Classe.Sexo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‘F’)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Alunos_Classe.Nome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  PRINT (‘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Endereço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: ’ +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.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3035" y="144333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Código 3:</a:t>
            </a:r>
          </a:p>
        </p:txBody>
      </p:sp>
    </p:spTree>
    <p:extLst>
      <p:ext uri="{BB962C8B-B14F-4D97-AF65-F5344CB8AC3E}">
        <p14:creationId xmlns:p14="http://schemas.microsoft.com/office/powerpoint/2010/main" val="28088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/>
              <a:t>Outras opções a serem consideradas na criação do código de acesso:</a:t>
            </a:r>
          </a:p>
          <a:p>
            <a:pPr lvl="1"/>
            <a:r>
              <a:rPr lang="pt-BR" sz="1500" dirty="0"/>
              <a:t>Avaliar possíveis Índices</a:t>
            </a:r>
          </a:p>
          <a:p>
            <a:pPr lvl="1"/>
            <a:r>
              <a:rPr lang="pt-BR" sz="1500" dirty="0"/>
              <a:t>Ordenar as tabelas para fazer um Merge </a:t>
            </a:r>
            <a:r>
              <a:rPr lang="pt-BR" sz="1500" dirty="0" err="1"/>
              <a:t>Join</a:t>
            </a:r>
            <a:endParaRPr lang="pt-BR" sz="1500" dirty="0"/>
          </a:p>
          <a:p>
            <a:pPr lvl="1"/>
            <a:r>
              <a:rPr lang="pt-BR" sz="1500" dirty="0"/>
              <a:t>Aproveitar ordem dos índices para fazer o Merge </a:t>
            </a:r>
            <a:r>
              <a:rPr lang="pt-BR" sz="1500" dirty="0" err="1"/>
              <a:t>Join</a:t>
            </a:r>
            <a:endParaRPr lang="pt-BR" sz="1500" dirty="0"/>
          </a:p>
          <a:p>
            <a:pPr lvl="1"/>
            <a:r>
              <a:rPr lang="pt-BR" sz="1500" dirty="0"/>
              <a:t>Avaliar memória disponível</a:t>
            </a:r>
          </a:p>
          <a:p>
            <a:pPr lvl="1"/>
            <a:r>
              <a:rPr lang="pt-BR" sz="1500" dirty="0"/>
              <a:t>Avaliar pressão de CPU</a:t>
            </a:r>
          </a:p>
          <a:p>
            <a:pPr lvl="1"/>
            <a:r>
              <a:rPr lang="pt-BR" sz="1500" dirty="0" err="1"/>
              <a:t>Hash</a:t>
            </a:r>
            <a:r>
              <a:rPr lang="pt-BR" sz="1500" dirty="0"/>
              <a:t> </a:t>
            </a:r>
            <a:r>
              <a:rPr lang="pt-BR" sz="1500" dirty="0" err="1"/>
              <a:t>Join</a:t>
            </a:r>
            <a:endParaRPr lang="pt-BR" sz="1500" dirty="0"/>
          </a:p>
          <a:p>
            <a:pPr lvl="1"/>
            <a:r>
              <a:rPr lang="pt-BR" sz="1500" dirty="0"/>
              <a:t>Considerar paralelismo</a:t>
            </a:r>
          </a:p>
          <a:p>
            <a:pPr lvl="1"/>
            <a:r>
              <a:rPr lang="pt-BR" sz="1500" dirty="0"/>
              <a:t>Criar estatísticas</a:t>
            </a:r>
          </a:p>
          <a:p>
            <a:pPr lvl="1"/>
            <a:r>
              <a:rPr lang="pt-BR" sz="1500" dirty="0"/>
              <a:t>Atualizar estatísticas</a:t>
            </a:r>
          </a:p>
          <a:p>
            <a:pPr lvl="1"/>
            <a:r>
              <a:rPr lang="pt-BR" sz="1500" dirty="0"/>
              <a:t>Reutilizar plano do cache</a:t>
            </a:r>
          </a:p>
          <a:p>
            <a:pPr lvl="1"/>
            <a:r>
              <a:rPr lang="pt-BR" sz="1500" dirty="0" err="1"/>
              <a:t>View</a:t>
            </a:r>
            <a:r>
              <a:rPr lang="pt-BR" sz="1500" dirty="0"/>
              <a:t> Indexada</a:t>
            </a:r>
          </a:p>
          <a:p>
            <a:pPr lvl="1"/>
            <a:r>
              <a:rPr lang="pt-BR" sz="1500" dirty="0"/>
              <a:t>Remover código redundante</a:t>
            </a:r>
          </a:p>
          <a:p>
            <a:pPr lvl="1"/>
            <a:r>
              <a:rPr lang="pt-BR" sz="1500" dirty="0"/>
              <a:t>Detectar contradições</a:t>
            </a:r>
          </a:p>
          <a:p>
            <a:pPr lvl="1"/>
            <a:r>
              <a:rPr lang="pt-BR" sz="1500" dirty="0"/>
              <a:t>Converter expressões</a:t>
            </a:r>
          </a:p>
          <a:p>
            <a:pPr lvl="1"/>
            <a:r>
              <a:rPr lang="pt-BR" sz="1500" dirty="0"/>
              <a:t>Evitar acesso a tabelas (Utilizando </a:t>
            </a:r>
            <a:r>
              <a:rPr lang="pt-BR" sz="1500" dirty="0" err="1"/>
              <a:t>trusted</a:t>
            </a:r>
            <a:r>
              <a:rPr lang="pt-BR" sz="1500" dirty="0"/>
              <a:t> </a:t>
            </a:r>
            <a:r>
              <a:rPr lang="pt-BR" sz="1500" dirty="0" err="1"/>
              <a:t>Foreign</a:t>
            </a:r>
            <a:r>
              <a:rPr lang="pt-BR" sz="1500" dirty="0"/>
              <a:t> Keys)</a:t>
            </a:r>
          </a:p>
          <a:p>
            <a:pPr lvl="1"/>
            <a:r>
              <a:rPr lang="pt-BR" sz="1500" dirty="0"/>
              <a:t>Identificar correlação</a:t>
            </a:r>
          </a:p>
          <a:p>
            <a:pPr lvl="1"/>
            <a:r>
              <a:rPr lang="pt-BR" sz="1500" b="1" dirty="0">
                <a:solidFill>
                  <a:srgbClr val="FF0000"/>
                </a:solidFill>
              </a:rPr>
              <a:t>MUITO MAIS...</a:t>
            </a:r>
          </a:p>
          <a:p>
            <a:pPr lvl="1"/>
            <a:endParaRPr lang="pt-BR" sz="1600" dirty="0"/>
          </a:p>
          <a:p>
            <a:pPr lvl="1"/>
            <a:endParaRPr lang="pt-BR" sz="2000" dirty="0"/>
          </a:p>
          <a:p>
            <a:pPr lvl="1"/>
            <a:endParaRPr lang="pt-BR" sz="2400" dirty="0"/>
          </a:p>
          <a:p>
            <a:endParaRPr lang="pt-BR" sz="28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36637"/>
            <a:ext cx="9144000" cy="5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70564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tângulo 2052"/>
          <p:cNvSpPr/>
          <p:nvPr/>
        </p:nvSpPr>
        <p:spPr>
          <a:xfrm>
            <a:off x="228598" y="3352800"/>
            <a:ext cx="87056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Parse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valida se o código digitado é válido. Gera um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que é uma representação gráfica do comando em formato de uma árvore.</a:t>
            </a:r>
          </a:p>
          <a:p>
            <a:r>
              <a:rPr lang="pt-BR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Algebrizer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onde as tabelas e campos na query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tree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comparados com o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metadata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do banco de dados para validar se os objetos acessados realmente existem. Nesta fase um “*” será expandido pelo nome das colunas, os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datatypes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das colunas são carregados,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views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são expandidas, um sinônimo é interpretado. </a:t>
            </a:r>
          </a:p>
          <a:p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Optimize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faz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mágica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52BB619-1403-4088-8881-155B3B7A23F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46173"/>
            <a:ext cx="5567362" cy="47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>
                <a:solidFill>
                  <a:prstClr val="black"/>
                </a:solidFill>
                <a:latin typeface="Arial"/>
                <a:cs typeface="+mn-cs"/>
              </a:rPr>
              <a:t>Exemplo de um </a:t>
            </a:r>
            <a:r>
              <a:rPr lang="pt-BR" sz="2000" kern="0" dirty="0" err="1">
                <a:solidFill>
                  <a:prstClr val="black"/>
                </a:solidFill>
                <a:latin typeface="Arial"/>
                <a:cs typeface="+mn-cs"/>
              </a:rPr>
              <a:t>QueryTree</a:t>
            </a:r>
            <a:r>
              <a:rPr lang="pt-BR" sz="2000" kern="0" dirty="0">
                <a:solidFill>
                  <a:prstClr val="black"/>
                </a:solidFill>
                <a:latin typeface="Arial"/>
                <a:cs typeface="+mn-cs"/>
              </a:rPr>
              <a:t> gerado após o parse</a:t>
            </a:r>
          </a:p>
        </p:txBody>
      </p:sp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2682" y="2133600"/>
            <a:ext cx="5399006" cy="219945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     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Calibri"/>
                <a:cs typeface="Times New Roman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Value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AS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Value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INNER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JOIN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Customers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    ON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CustomerID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CustomerID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OrderDate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'19960801'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GROUP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ORDER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BY</a:t>
            </a:r>
            <a:r>
              <a:rPr lang="en-US" sz="1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Customers</a:t>
            </a:r>
            <a:r>
              <a:rPr lang="en-US" sz="14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en-US" sz="1400" dirty="0" err="1">
                <a:latin typeface="Courier New"/>
                <a:ea typeface="Calibri"/>
                <a:cs typeface="Times New Roman"/>
              </a:rPr>
              <a:t>CompanyName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205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220102" y="1828801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en-US" dirty="0">
                <a:latin typeface="Courier New"/>
                <a:ea typeface="Calibri"/>
                <a:cs typeface="Times New Roman"/>
              </a:rPr>
              <a:t> Orders</a:t>
            </a:r>
            <a:endParaRPr lang="pt-B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WHERE</a:t>
            </a:r>
            <a:r>
              <a:rPr lang="en-US" dirty="0">
                <a:latin typeface="Courier New"/>
                <a:ea typeface="Calibri"/>
                <a:cs typeface="Times New Roman"/>
              </a:rPr>
              <a:t> CustomerID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BETWEEN</a:t>
            </a:r>
            <a:r>
              <a:rPr lang="en-US" dirty="0">
                <a:latin typeface="Courier New"/>
                <a:ea typeface="Calibri"/>
                <a:cs typeface="Times New Roman"/>
              </a:rPr>
              <a:t> 10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AND</a:t>
            </a:r>
            <a:r>
              <a:rPr lang="en-US" dirty="0">
                <a:latin typeface="Courier New"/>
                <a:ea typeface="Calibri"/>
                <a:cs typeface="Times New Roman"/>
              </a:rPr>
              <a:t> 5</a:t>
            </a:r>
            <a:endParaRPr lang="pt-BR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143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>
                <a:solidFill>
                  <a:prstClr val="black"/>
                </a:solidFill>
                <a:latin typeface="Arial"/>
                <a:cs typeface="+mn-cs"/>
              </a:rPr>
              <a:t>Exemplo simplification</a:t>
            </a:r>
          </a:p>
        </p:txBody>
      </p:sp>
      <p:pic>
        <p:nvPicPr>
          <p:cNvPr id="13" name="Imagem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600" y="1880779"/>
            <a:ext cx="3348038" cy="1047750"/>
          </a:xfrm>
          <a:prstGeom prst="rect">
            <a:avLst/>
          </a:prstGeom>
        </p:spPr>
      </p:pic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95597" y="3941565"/>
            <a:ext cx="5086108" cy="1219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DECLARE</a:t>
            </a:r>
            <a:r>
              <a:rPr lang="en-US" dirty="0">
                <a:latin typeface="Courier New"/>
                <a:ea typeface="Calibri"/>
                <a:cs typeface="Times New Roman"/>
              </a:rPr>
              <a:t> @t1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TABLE 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id </a:t>
            </a:r>
            <a:r>
              <a:rPr lang="en-US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Integer</a:t>
            </a:r>
            <a:r>
              <a:rPr lang="en-US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)</a:t>
            </a:r>
            <a:endParaRPr lang="pt-BR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SELECT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*</a:t>
            </a:r>
            <a:r>
              <a:rPr lang="pt-BR" dirty="0">
                <a:latin typeface="Courier New"/>
                <a:ea typeface="Calibri"/>
                <a:cs typeface="Times New Roman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FROM</a:t>
            </a:r>
            <a:r>
              <a:rPr lang="pt-BR" dirty="0">
                <a:latin typeface="Courier New"/>
                <a:ea typeface="Calibri"/>
                <a:cs typeface="Times New Roman"/>
              </a:rPr>
              <a:t> @t1</a:t>
            </a:r>
            <a:endParaRPr lang="pt-BR" sz="2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124505" y="32557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2000" kern="0" dirty="0">
                <a:solidFill>
                  <a:prstClr val="black"/>
                </a:solidFill>
                <a:latin typeface="Arial"/>
                <a:cs typeface="+mn-cs"/>
              </a:rPr>
              <a:t>Exemplo trivial plan</a:t>
            </a:r>
          </a:p>
        </p:txBody>
      </p:sp>
      <p:pic>
        <p:nvPicPr>
          <p:cNvPr id="17" name="Imagem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574724" y="3824898"/>
            <a:ext cx="4033839" cy="15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2999"/>
            <a:ext cx="8686800" cy="469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78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Visualizando</a:t>
            </a:r>
            <a:r>
              <a:rPr lang="en-US" sz="4000" dirty="0"/>
              <a:t> um </a:t>
            </a:r>
            <a:r>
              <a:rPr lang="en-US" sz="4000" dirty="0" err="1"/>
              <a:t>plano</a:t>
            </a:r>
            <a:r>
              <a:rPr lang="en-US" sz="4000" dirty="0"/>
              <a:t> de </a:t>
            </a:r>
            <a:r>
              <a:rPr lang="en-US" sz="4000" dirty="0" err="1"/>
              <a:t>execução</a:t>
            </a:r>
            <a:endParaRPr lang="en-US" sz="40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auto">
          <a:xfrm>
            <a:off x="152400" y="1147268"/>
            <a:ext cx="5562600" cy="1967407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600" dirty="0">
                <a:solidFill>
                  <a:srgbClr val="0000FF"/>
                </a:solidFill>
              </a:rPr>
              <a:t>SELECT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*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FROM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OrderID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Customers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CustomerID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INNER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JOIN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endParaRPr lang="pt-BR" sz="1600" dirty="0">
              <a:solidFill>
                <a:prstClr val="black"/>
              </a:solidFill>
            </a:endParaRPr>
          </a:p>
          <a:p>
            <a:r>
              <a:rPr lang="pt-BR" sz="1600" dirty="0">
                <a:solidFill>
                  <a:prstClr val="black"/>
                </a:solidFill>
              </a:rPr>
              <a:t>    </a:t>
            </a:r>
            <a:r>
              <a:rPr lang="pt-BR" sz="1600" dirty="0">
                <a:solidFill>
                  <a:srgbClr val="0000FF"/>
                </a:solidFill>
              </a:rPr>
              <a:t>ON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Products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808080"/>
                </a:solidFill>
              </a:rPr>
              <a:t>=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 err="1">
                <a:solidFill>
                  <a:prstClr val="black"/>
                </a:solidFill>
              </a:rPr>
              <a:t>Order_Details</a:t>
            </a:r>
            <a:r>
              <a:rPr lang="pt-BR" sz="1600" dirty="0" err="1">
                <a:solidFill>
                  <a:srgbClr val="808080"/>
                </a:solidFill>
              </a:rPr>
              <a:t>.</a:t>
            </a:r>
            <a:r>
              <a:rPr lang="pt-BR" sz="1600" dirty="0" err="1">
                <a:solidFill>
                  <a:prstClr val="black"/>
                </a:solidFill>
              </a:rPr>
              <a:t>ProductID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3133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 flipH="1">
            <a:off x="6400800" y="1371600"/>
            <a:ext cx="533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38" y="2162175"/>
            <a:ext cx="7905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6919334" y="240166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CTRL-L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90875"/>
            <a:ext cx="87820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4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5096594"/>
          </a:xfrm>
        </p:spPr>
        <p:txBody>
          <a:bodyPr>
            <a:normAutofit/>
          </a:bodyPr>
          <a:lstStyle/>
          <a:p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endParaRPr lang="pt-BR" dirty="0"/>
          </a:p>
          <a:p>
            <a:r>
              <a:rPr lang="pt-BR" dirty="0"/>
              <a:t>Overview planos de execução</a:t>
            </a:r>
          </a:p>
          <a:p>
            <a:r>
              <a:rPr lang="pt-BR" sz="2000" dirty="0"/>
              <a:t>IFF(@tempo = ‘da tempo’, DEBUG|BASELINE|PROFILER|CLEARTRACE...)</a:t>
            </a:r>
          </a:p>
          <a:p>
            <a:r>
              <a:rPr lang="pt-BR" sz="2800" dirty="0" err="1"/>
              <a:t>Bonus</a:t>
            </a:r>
            <a:r>
              <a:rPr lang="pt-BR" sz="2800" dirty="0"/>
              <a:t> – Relatório Otimização dev... “</a:t>
            </a:r>
            <a:r>
              <a:rPr lang="pt-BR" sz="2800" dirty="0" err="1"/>
              <a:t>I’m</a:t>
            </a:r>
            <a:r>
              <a:rPr lang="pt-BR" sz="2800" dirty="0"/>
              <a:t> a dba </a:t>
            </a:r>
            <a:r>
              <a:rPr lang="pt-BR" sz="2800" dirty="0" err="1"/>
              <a:t>now</a:t>
            </a:r>
            <a:r>
              <a:rPr lang="pt-BR" sz="2800" dirty="0"/>
              <a:t> </a:t>
            </a:r>
            <a:r>
              <a:rPr lang="pt-BR" sz="2800" dirty="0" err="1"/>
              <a:t>what</a:t>
            </a:r>
            <a:r>
              <a:rPr lang="pt-BR" sz="2800"/>
              <a:t>...”</a:t>
            </a:r>
            <a:endParaRPr lang="pt-BR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/>
              <a:t>Lendo</a:t>
            </a:r>
            <a:r>
              <a:rPr lang="en-US" sz="4000" dirty="0"/>
              <a:t> um </a:t>
            </a:r>
            <a:r>
              <a:rPr lang="en-US" sz="4000" dirty="0" err="1"/>
              <a:t>plano</a:t>
            </a:r>
            <a:r>
              <a:rPr lang="en-US" sz="4000" dirty="0"/>
              <a:t> de </a:t>
            </a:r>
            <a:r>
              <a:rPr lang="en-US" sz="4000" dirty="0" err="1"/>
              <a:t>execução</a:t>
            </a:r>
            <a:endParaRPr lang="en-US" sz="4000" dirty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Composto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Operadores</a:t>
            </a:r>
            <a:endParaRPr lang="en-US" sz="2400" dirty="0"/>
          </a:p>
          <a:p>
            <a:r>
              <a:rPr lang="en-US" sz="2400" dirty="0"/>
              <a:t>Lido da </a:t>
            </a:r>
            <a:r>
              <a:rPr lang="en-US" sz="2400" dirty="0" err="1"/>
              <a:t>direita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a </a:t>
            </a:r>
            <a:r>
              <a:rPr lang="en-US" sz="2400" dirty="0" err="1"/>
              <a:t>esquerda</a:t>
            </a:r>
            <a:r>
              <a:rPr lang="en-US" sz="2400" dirty="0"/>
              <a:t> e de </a:t>
            </a:r>
            <a:r>
              <a:rPr lang="en-US" sz="2400" dirty="0" err="1"/>
              <a:t>cima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baixo</a:t>
            </a:r>
            <a:endParaRPr lang="en-US" sz="2400" dirty="0"/>
          </a:p>
          <a:p>
            <a:r>
              <a:rPr lang="en-US" sz="2400" dirty="0" err="1"/>
              <a:t>Icone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navegar</a:t>
            </a:r>
            <a:r>
              <a:rPr lang="en-US" sz="2400" dirty="0"/>
              <a:t> no </a:t>
            </a:r>
            <a:r>
              <a:rPr lang="en-US" sz="2400" dirty="0" err="1"/>
              <a:t>plano</a:t>
            </a:r>
            <a:endParaRPr lang="en-US" sz="2400" dirty="0"/>
          </a:p>
          <a:p>
            <a:r>
              <a:rPr lang="en-US" sz="2400" dirty="0"/>
              <a:t>Zoom In e Zoom Out</a:t>
            </a:r>
          </a:p>
          <a:p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operador</a:t>
            </a:r>
            <a:r>
              <a:rPr lang="en-US" sz="2400" dirty="0"/>
              <a:t> </a:t>
            </a:r>
            <a:r>
              <a:rPr lang="en-US" sz="2400" dirty="0" err="1"/>
              <a:t>contem</a:t>
            </a:r>
            <a:r>
              <a:rPr lang="en-US" sz="2400" dirty="0"/>
              <a:t> </a:t>
            </a:r>
            <a:r>
              <a:rPr lang="en-US" sz="2400" dirty="0" err="1"/>
              <a:t>dicas</a:t>
            </a:r>
            <a:r>
              <a:rPr lang="en-US" sz="2400" dirty="0"/>
              <a:t> e </a:t>
            </a:r>
            <a:r>
              <a:rPr lang="en-US" sz="2400" dirty="0" err="1"/>
              <a:t>propriedades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43350"/>
            <a:ext cx="1247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9216"/>
            <a:ext cx="28765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57579"/>
            <a:ext cx="2524125" cy="221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 descr="Merge join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11" y="5410200"/>
            <a:ext cx="60959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lustered index scan operato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0984"/>
            <a:ext cx="520884" cy="5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3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/>
              <a:t>Lendo</a:t>
            </a:r>
            <a:r>
              <a:rPr lang="en-US" sz="4000" dirty="0"/>
              <a:t> um </a:t>
            </a:r>
            <a:r>
              <a:rPr lang="en-US" sz="4000" dirty="0" err="1"/>
              <a:t>plano</a:t>
            </a:r>
            <a:r>
              <a:rPr lang="en-US" sz="4000" dirty="0"/>
              <a:t> de </a:t>
            </a:r>
            <a:r>
              <a:rPr lang="en-US" sz="4000" dirty="0" err="1"/>
              <a:t>execução</a:t>
            </a:r>
            <a:endParaRPr lang="en-US" sz="4000" dirty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Lido da </a:t>
            </a:r>
            <a:r>
              <a:rPr lang="en-US" sz="2400" dirty="0" err="1"/>
              <a:t>direita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a </a:t>
            </a:r>
            <a:r>
              <a:rPr lang="en-US" sz="2400" dirty="0" err="1"/>
              <a:t>esquerda</a:t>
            </a:r>
            <a:r>
              <a:rPr lang="en-US" sz="2400" dirty="0"/>
              <a:t> e de </a:t>
            </a:r>
            <a:r>
              <a:rPr lang="en-US" sz="2400" dirty="0" err="1"/>
              <a:t>cima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baixo</a:t>
            </a:r>
            <a:endParaRPr lang="en-US" sz="2400" dirty="0"/>
          </a:p>
          <a:p>
            <a:r>
              <a:rPr lang="en-US" sz="2400" dirty="0" err="1"/>
              <a:t>Executado</a:t>
            </a:r>
            <a:r>
              <a:rPr lang="en-US" sz="2400" dirty="0"/>
              <a:t> da </a:t>
            </a:r>
            <a:r>
              <a:rPr lang="en-US" sz="2400" dirty="0" err="1"/>
              <a:t>esqueda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direita</a:t>
            </a:r>
            <a:endParaRPr lang="en-US" sz="24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21</a:t>
            </a:fld>
            <a:endParaRPr lang="en-US" sz="1200" dirty="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610600" cy="250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8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" y="3521037"/>
            <a:ext cx="9051897" cy="140960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93668"/>
            <a:ext cx="9001156" cy="714356"/>
          </a:xfrm>
        </p:spPr>
        <p:txBody>
          <a:bodyPr/>
          <a:lstStyle/>
          <a:p>
            <a:r>
              <a:rPr lang="en-US" dirty="0"/>
              <a:t>Execution plan flow</a:t>
            </a:r>
            <a:endParaRPr lang="pt-BR" dirty="0"/>
          </a:p>
        </p:txBody>
      </p:sp>
      <p:sp>
        <p:nvSpPr>
          <p:cNvPr id="7" name="CaixaDeTexto 10"/>
          <p:cNvSpPr txBox="1"/>
          <p:nvPr/>
        </p:nvSpPr>
        <p:spPr>
          <a:xfrm>
            <a:off x="-1908720" y="6113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Table</a:t>
            </a:r>
            <a:r>
              <a:rPr lang="pt-BR" dirty="0"/>
              <a:t>: Tab1</a:t>
            </a:r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4427984" y="1467058"/>
            <a:ext cx="4180729" cy="141998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Col1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FF00FF"/>
                </a:solidFill>
                <a:latin typeface="Consolas"/>
              </a:rPr>
              <a:t>COUNT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ID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)</a:t>
            </a:r>
            <a:endParaRPr lang="pt-BR" sz="2400" dirty="0">
              <a:solidFill>
                <a:srgbClr val="171717"/>
              </a:solidFill>
              <a:latin typeface="Consolas"/>
            </a:endParaRPr>
          </a:p>
          <a:p>
            <a:r>
              <a:rPr lang="pt-BR" sz="2400" dirty="0">
                <a:solidFill>
                  <a:srgbClr val="171717"/>
                </a:solidFill>
                <a:latin typeface="Consolas"/>
              </a:rPr>
              <a:t> 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Tab1</a:t>
            </a:r>
            <a:endParaRPr lang="pt-BR" sz="2400" dirty="0">
              <a:solidFill>
                <a:srgbClr val="171717"/>
              </a:solidFill>
              <a:latin typeface="Consolas"/>
            </a:endParaRPr>
          </a:p>
          <a:p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Col1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42259" y="3607793"/>
            <a:ext cx="2705541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9"/>
          <p:cNvSpPr/>
          <p:nvPr/>
        </p:nvSpPr>
        <p:spPr>
          <a:xfrm>
            <a:off x="1514150" y="3604496"/>
            <a:ext cx="133485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3093487" y="3606061"/>
            <a:ext cx="1489262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4830536" y="3601200"/>
            <a:ext cx="133485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328176" y="4955916"/>
            <a:ext cx="1581361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ComputeScalar.Open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98666" y="5224350"/>
            <a:ext cx="1803125" cy="227379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ComputeScalar.GetNext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292613" y="5485404"/>
            <a:ext cx="1652485" cy="231950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ComputeScalar.Close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134318" y="4961280"/>
            <a:ext cx="1403376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StreamAgg.Open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056119" y="5230785"/>
            <a:ext cx="1522518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StreamAgg.GetNext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138345" y="5496643"/>
            <a:ext cx="1395321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StreamAgg.Close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950454" y="4961280"/>
            <a:ext cx="1083473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Sort.Open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909452" y="5230785"/>
            <a:ext cx="1187212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Sort.GetNext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89328" y="5496643"/>
            <a:ext cx="1035218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Sort.Close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670658" y="4961197"/>
            <a:ext cx="2068750" cy="24817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ClusteredIndexScan.Open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648127" y="5230785"/>
            <a:ext cx="2152940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ClusteredIndexScan.GetNext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693974" y="5496643"/>
            <a:ext cx="2080522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ClusteredIndexScan.Close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899822" y="1052736"/>
            <a:ext cx="1526916" cy="230832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ID|Col1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1 | B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2 | B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3 | A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4 | A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| C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</a:p>
        </p:txBody>
      </p:sp>
      <p:cxnSp>
        <p:nvCxnSpPr>
          <p:cNvPr id="5" name="Straight Arrow Connector 4"/>
          <p:cNvCxnSpPr>
            <a:stCxn id="12" idx="0"/>
          </p:cNvCxnSpPr>
          <p:nvPr/>
        </p:nvCxnSpPr>
        <p:spPr>
          <a:xfrm flipV="1">
            <a:off x="5497966" y="2636912"/>
            <a:ext cx="1150161" cy="964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42070" y="3573016"/>
            <a:ext cx="17880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3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|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4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|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1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|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2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|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|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3138345" y="3789040"/>
            <a:ext cx="1475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A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2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B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2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C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1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dirty="0"/>
          </a:p>
        </p:txBody>
      </p: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838118" y="1850879"/>
            <a:ext cx="3255310" cy="17551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54966 0.25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54966 0.2638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4966 0.2703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54966 0.2768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54966 0.283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45 0.24699 L 0.31337 0.2574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50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07 0.27014 L 0.31337 0.25972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532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89 0.26851 L 0.31181 0.2685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45 0.27686 L 0.31337 0.2768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89 0.27894 L 0.31337 0.2831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L -0.18246 -0.00046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85 L -0.18247 0.003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417 L -0.18438 0.0081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0.19618 0.00023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18 0.00023 L -0.37743 0.00023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1459 L -0.18733 0.01505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1065 L -0.18246 0.01296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3 0.00672 L -0.19688 0.00672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78 0.00672 L -0.37865 0.00672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84 0.01481 L -0.19236 0.01319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39 0.01944 L -0.37517 0.01944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5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8" grpId="0" animBg="1"/>
      <p:bldP spid="22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8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35" y="2276872"/>
            <a:ext cx="52101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0" y="3396947"/>
            <a:ext cx="8462650" cy="15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93668"/>
            <a:ext cx="9001156" cy="714356"/>
          </a:xfrm>
        </p:spPr>
        <p:txBody>
          <a:bodyPr/>
          <a:lstStyle/>
          <a:p>
            <a:r>
              <a:rPr lang="en-US" dirty="0" err="1"/>
              <a:t>Caso</a:t>
            </a:r>
            <a:r>
              <a:rPr lang="en-US" dirty="0"/>
              <a:t> do scan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scan…</a:t>
            </a:r>
            <a:endParaRPr lang="pt-BR" dirty="0"/>
          </a:p>
        </p:txBody>
      </p:sp>
      <p:sp>
        <p:nvSpPr>
          <p:cNvPr id="7" name="CaixaDeTexto 10"/>
          <p:cNvSpPr txBox="1"/>
          <p:nvPr/>
        </p:nvSpPr>
        <p:spPr>
          <a:xfrm>
            <a:off x="-1908720" y="6113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Table</a:t>
            </a:r>
            <a:r>
              <a:rPr lang="pt-BR" dirty="0"/>
              <a:t>: Tab1</a:t>
            </a:r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4796584" y="1236973"/>
            <a:ext cx="3045377" cy="881822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FF00FF"/>
                </a:solidFill>
                <a:latin typeface="Consolas"/>
              </a:rPr>
              <a:t>MAX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ID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)</a:t>
            </a:r>
            <a:endParaRPr lang="pt-BR" sz="2400" dirty="0">
              <a:solidFill>
                <a:srgbClr val="171717"/>
              </a:solidFill>
              <a:latin typeface="Consolas"/>
            </a:endParaRPr>
          </a:p>
          <a:p>
            <a:r>
              <a:rPr lang="pt-BR" sz="2400" dirty="0">
                <a:solidFill>
                  <a:srgbClr val="171717"/>
                </a:solidFill>
                <a:latin typeface="Consolas"/>
              </a:rPr>
              <a:t> 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Tab1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02837" y="3539283"/>
            <a:ext cx="3141050" cy="1389642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2052196" y="3534053"/>
            <a:ext cx="167813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4245253" y="3557904"/>
            <a:ext cx="133485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263585" y="5005524"/>
            <a:ext cx="1403376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StreamAgg.Open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185386" y="5275029"/>
            <a:ext cx="1522518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StreamAgg.GetNext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267612" y="5540887"/>
            <a:ext cx="1395321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StreamAgg.Close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361894" y="4990776"/>
            <a:ext cx="1083473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Top.Open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320892" y="5260281"/>
            <a:ext cx="1187212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Top.GetNext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400768" y="5526139"/>
            <a:ext cx="1035218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Top.Close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55435" y="4961197"/>
            <a:ext cx="2068750" cy="24817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ClusteredIndexScan.Open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444208" y="5230785"/>
            <a:ext cx="2152940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ClusteredIndexScan.GetNext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490055" y="5496643"/>
            <a:ext cx="2080522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ClusteredIndexScan.Close</a:t>
            </a:r>
            <a:r>
              <a:rPr lang="en-US" sz="1000" b="1" dirty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899822" y="1052736"/>
            <a:ext cx="1526916" cy="230832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ID|Col1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1 | B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2 | B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3 | A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4 | A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| C    |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</a:p>
        </p:txBody>
      </p:sp>
      <p:cxnSp>
        <p:nvCxnSpPr>
          <p:cNvPr id="5" name="Straight Arrow Connector 4"/>
          <p:cNvCxnSpPr>
            <a:stCxn id="12" idx="2"/>
            <a:endCxn id="1030" idx="0"/>
          </p:cNvCxnSpPr>
          <p:nvPr/>
        </p:nvCxnSpPr>
        <p:spPr>
          <a:xfrm>
            <a:off x="4912683" y="4854048"/>
            <a:ext cx="413097" cy="1095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92" y="5949280"/>
            <a:ext cx="200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687996" y="404757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|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2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52605 0.1886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8 1.85185E-6 L -0.24723 1.85185E-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23 1.85185E-6 L -0.46771 -0.0013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771 -0.00139 L -0.66459 -0.0013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6" grpId="0" animBg="1"/>
      <p:bldP spid="17" grpId="0" animBg="1"/>
      <p:bldP spid="17" grpId="1" animBg="1"/>
      <p:bldP spid="18" grpId="0" animBg="1"/>
      <p:bldP spid="22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Estimated </a:t>
            </a:r>
            <a:r>
              <a:rPr lang="en-US" sz="4000" dirty="0" err="1"/>
              <a:t>vs</a:t>
            </a:r>
            <a:r>
              <a:rPr lang="en-US" sz="4000" dirty="0"/>
              <a:t> Actual Plans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32845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0350"/>
            <a:ext cx="648368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92044" y="123086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Plano Estimado</a:t>
            </a:r>
            <a:r>
              <a:rPr lang="pt-BR" dirty="0"/>
              <a:t>, 200 mil linhas da tabela de Pedidos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592044" y="3701018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Plano Atual</a:t>
            </a:r>
            <a:r>
              <a:rPr lang="pt-BR" dirty="0"/>
              <a:t>, 0 linhas</a:t>
            </a:r>
          </a:p>
        </p:txBody>
      </p:sp>
    </p:spTree>
    <p:extLst>
      <p:ext uri="{BB962C8B-B14F-4D97-AF65-F5344CB8AC3E}">
        <p14:creationId xmlns:p14="http://schemas.microsoft.com/office/powerpoint/2010/main" val="3419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Operadores</a:t>
            </a:r>
            <a:r>
              <a:rPr lang="en-US" sz="4000" dirty="0"/>
              <a:t> (Operators </a:t>
            </a:r>
            <a:r>
              <a:rPr lang="en-US" sz="4000" dirty="0" err="1"/>
              <a:t>ou</a:t>
            </a:r>
            <a:r>
              <a:rPr lang="en-US" sz="4000" dirty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Planos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formados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Operadores</a:t>
            </a:r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: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56097"/>
              </p:ext>
            </p:extLst>
          </p:nvPr>
        </p:nvGraphicFramePr>
        <p:xfrm>
          <a:off x="838200" y="2667000"/>
          <a:ext cx="6096000" cy="18542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Seek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/>
                        <a:t>Scan</a:t>
                      </a:r>
                      <a:endParaRPr lang="pt-BR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Joins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/>
                        <a:t>Aggregações</a:t>
                      </a:r>
                      <a:endParaRPr lang="pt-BR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Sorts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/>
                        <a:t>Spools</a:t>
                      </a:r>
                      <a:endParaRPr lang="pt-BR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 err="1"/>
                        <a:t>Insert</a:t>
                      </a:r>
                      <a:endParaRPr lang="pt-BR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Filter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i="1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Operadores</a:t>
            </a:r>
            <a:r>
              <a:rPr lang="en-US" sz="4000" dirty="0"/>
              <a:t> (Operators </a:t>
            </a:r>
            <a:r>
              <a:rPr lang="en-US" sz="4000" dirty="0" err="1"/>
              <a:t>ou</a:t>
            </a:r>
            <a:r>
              <a:rPr lang="en-US" sz="4000" dirty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/>
              <a:t>Operadores Lógicos</a:t>
            </a:r>
          </a:p>
          <a:p>
            <a:pPr lvl="1"/>
            <a:r>
              <a:rPr lang="pt-BR" sz="1600" dirty="0"/>
              <a:t>Descreve conceitualmente a tarefa que será realizada</a:t>
            </a:r>
          </a:p>
          <a:p>
            <a:pPr lvl="1"/>
            <a:r>
              <a:rPr lang="pt-BR" sz="1600" dirty="0"/>
              <a:t>Ex.: </a:t>
            </a:r>
            <a:r>
              <a:rPr lang="pt-BR" sz="1600" dirty="0" err="1"/>
              <a:t>Right</a:t>
            </a:r>
            <a:r>
              <a:rPr lang="pt-BR" sz="1600" dirty="0"/>
              <a:t> </a:t>
            </a:r>
            <a:r>
              <a:rPr lang="pt-BR" sz="1600" dirty="0" err="1"/>
              <a:t>Outer</a:t>
            </a:r>
            <a:r>
              <a:rPr lang="pt-BR" sz="1600" dirty="0"/>
              <a:t> </a:t>
            </a:r>
            <a:r>
              <a:rPr lang="pt-BR" sz="1600" dirty="0" err="1"/>
              <a:t>Join</a:t>
            </a:r>
            <a:r>
              <a:rPr lang="pt-BR" sz="1600" dirty="0"/>
              <a:t> e </a:t>
            </a:r>
            <a:r>
              <a:rPr lang="pt-BR" sz="1600" dirty="0" err="1"/>
              <a:t>Aggregate</a:t>
            </a:r>
            <a:endParaRPr lang="pt-BR" sz="1600" dirty="0"/>
          </a:p>
          <a:p>
            <a:r>
              <a:rPr lang="pt-BR" sz="2000" dirty="0"/>
              <a:t>Operadores Físicos</a:t>
            </a:r>
          </a:p>
          <a:p>
            <a:pPr lvl="1"/>
            <a:r>
              <a:rPr lang="pt-BR" sz="1600" dirty="0"/>
              <a:t>Operação física descrita no operadores lógicos</a:t>
            </a:r>
          </a:p>
          <a:p>
            <a:pPr lvl="1"/>
            <a:r>
              <a:rPr lang="pt-BR" sz="1600" dirty="0"/>
              <a:t>Ex.: </a:t>
            </a:r>
            <a:r>
              <a:rPr lang="pt-BR" sz="1600" dirty="0" err="1"/>
              <a:t>Hash</a:t>
            </a:r>
            <a:r>
              <a:rPr lang="pt-BR" sz="1600" dirty="0"/>
              <a:t> Match e </a:t>
            </a:r>
            <a:r>
              <a:rPr lang="pt-BR" sz="1600" dirty="0" err="1"/>
              <a:t>Stream</a:t>
            </a:r>
            <a:r>
              <a:rPr lang="pt-BR" sz="1600" dirty="0"/>
              <a:t> </a:t>
            </a:r>
            <a:r>
              <a:rPr lang="pt-BR" sz="1600" dirty="0" err="1"/>
              <a:t>Aggregate</a:t>
            </a:r>
            <a:endParaRPr lang="pt-BR" sz="1600" dirty="0"/>
          </a:p>
          <a:p>
            <a:r>
              <a:rPr lang="pt-BR" sz="2000" dirty="0"/>
              <a:t>Operadores do tipo “</a:t>
            </a:r>
            <a:r>
              <a:rPr lang="pt-BR" sz="2000" dirty="0" err="1"/>
              <a:t>NonBlocking</a:t>
            </a:r>
            <a:r>
              <a:rPr lang="pt-BR" sz="2000" dirty="0"/>
              <a:t>”</a:t>
            </a:r>
          </a:p>
          <a:p>
            <a:pPr lvl="1"/>
            <a:r>
              <a:rPr lang="pt-BR" sz="1600" dirty="0"/>
              <a:t>Lê, processa e já retorna a linha para o próximo operador</a:t>
            </a:r>
          </a:p>
          <a:p>
            <a:pPr lvl="1"/>
            <a:r>
              <a:rPr lang="pt-BR" sz="1600" dirty="0"/>
              <a:t>Ex.: </a:t>
            </a:r>
            <a:r>
              <a:rPr lang="pt-BR" sz="1600" dirty="0" err="1"/>
              <a:t>Nested</a:t>
            </a:r>
            <a:r>
              <a:rPr lang="pt-BR" sz="1600" dirty="0"/>
              <a:t> Loop ou </a:t>
            </a:r>
            <a:r>
              <a:rPr lang="pt-BR" sz="1600" dirty="0" err="1"/>
              <a:t>Lazy</a:t>
            </a:r>
            <a:r>
              <a:rPr lang="pt-BR" sz="1600" dirty="0"/>
              <a:t> </a:t>
            </a:r>
            <a:r>
              <a:rPr lang="pt-BR" sz="1600" dirty="0" err="1"/>
              <a:t>Spool</a:t>
            </a:r>
            <a:endParaRPr lang="pt-BR" sz="1600" dirty="0"/>
          </a:p>
          <a:p>
            <a:r>
              <a:rPr lang="pt-BR" sz="2000" dirty="0"/>
              <a:t>Operadores do tipo “</a:t>
            </a:r>
            <a:r>
              <a:rPr lang="pt-BR" sz="2000" dirty="0" err="1"/>
              <a:t>Blocking</a:t>
            </a:r>
            <a:r>
              <a:rPr lang="pt-BR" sz="2000" dirty="0"/>
              <a:t>” ou “Stop </a:t>
            </a:r>
            <a:r>
              <a:rPr lang="pt-BR" sz="2000" dirty="0" err="1"/>
              <a:t>and</a:t>
            </a:r>
            <a:r>
              <a:rPr lang="pt-BR" sz="2000" dirty="0"/>
              <a:t> Go”</a:t>
            </a:r>
          </a:p>
          <a:p>
            <a:pPr lvl="1"/>
            <a:r>
              <a:rPr lang="en-US" sz="1600" dirty="0" err="1"/>
              <a:t>Podem</a:t>
            </a:r>
            <a:r>
              <a:rPr lang="en-US" sz="1600" dirty="0"/>
              <a:t> </a:t>
            </a:r>
            <a:r>
              <a:rPr lang="en-US" sz="1600" dirty="0" err="1"/>
              <a:t>afetar</a:t>
            </a:r>
            <a:r>
              <a:rPr lang="en-US" sz="1600" dirty="0"/>
              <a:t> a performance de </a:t>
            </a:r>
            <a:r>
              <a:rPr lang="en-US" sz="1600" dirty="0" err="1"/>
              <a:t>consultas</a:t>
            </a:r>
            <a:r>
              <a:rPr lang="en-US" sz="1600" dirty="0"/>
              <a:t> com TOP </a:t>
            </a:r>
            <a:r>
              <a:rPr lang="en-US" sz="1600" dirty="0" err="1"/>
              <a:t>ou</a:t>
            </a:r>
            <a:r>
              <a:rPr lang="en-US" sz="1600" dirty="0"/>
              <a:t> FAST N </a:t>
            </a:r>
            <a:r>
              <a:rPr lang="en-US" sz="1600" dirty="0" err="1"/>
              <a:t>ou</a:t>
            </a:r>
            <a:r>
              <a:rPr lang="en-US" sz="1600" dirty="0"/>
              <a:t> EXISTS.</a:t>
            </a:r>
          </a:p>
          <a:p>
            <a:pPr lvl="1"/>
            <a:r>
              <a:rPr lang="pt-BR" sz="1600" dirty="0"/>
              <a:t>Ex.: </a:t>
            </a:r>
            <a:r>
              <a:rPr lang="pt-BR" sz="1600" dirty="0" err="1"/>
              <a:t>Sort</a:t>
            </a:r>
            <a:r>
              <a:rPr lang="pt-BR" sz="1600" dirty="0"/>
              <a:t> ou </a:t>
            </a:r>
            <a:r>
              <a:rPr lang="pt-BR" sz="1600" dirty="0" err="1"/>
              <a:t>Eager</a:t>
            </a:r>
            <a:r>
              <a:rPr lang="pt-BR" sz="1600" dirty="0"/>
              <a:t> </a:t>
            </a:r>
            <a:r>
              <a:rPr lang="pt-BR" sz="1600" dirty="0" err="1"/>
              <a:t>Spool</a:t>
            </a:r>
            <a:endParaRPr lang="pt-BR" sz="16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26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9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Operadores</a:t>
            </a:r>
            <a:r>
              <a:rPr lang="en-US" sz="4000" dirty="0"/>
              <a:t> (Operators </a:t>
            </a:r>
            <a:r>
              <a:rPr lang="en-US" sz="4000" dirty="0" err="1"/>
              <a:t>ou</a:t>
            </a:r>
            <a:r>
              <a:rPr lang="en-US" sz="4000" dirty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Propriedades</a:t>
            </a:r>
            <a:r>
              <a:rPr lang="en-US" sz="2000" dirty="0"/>
              <a:t> dos </a:t>
            </a:r>
            <a:r>
              <a:rPr lang="en-US" sz="2000" dirty="0" err="1"/>
              <a:t>Operadores</a:t>
            </a:r>
            <a:r>
              <a:rPr lang="en-US" sz="2000" dirty="0"/>
              <a:t>:</a:t>
            </a:r>
          </a:p>
          <a:p>
            <a:endParaRPr lang="pt-BR" sz="16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95" y="1752600"/>
            <a:ext cx="2896705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752600"/>
            <a:ext cx="2872903" cy="489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2941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1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Operadores</a:t>
            </a:r>
            <a:r>
              <a:rPr lang="en-US" sz="4000" dirty="0"/>
              <a:t> (Operators </a:t>
            </a:r>
            <a:r>
              <a:rPr lang="en-US" sz="4000" dirty="0" err="1"/>
              <a:t>ou</a:t>
            </a:r>
            <a:r>
              <a:rPr lang="en-US" sz="4000" dirty="0"/>
              <a:t> Iterators)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/>
              <a:t>O que significa este número Cost ?</a:t>
            </a:r>
          </a:p>
          <a:p>
            <a:pPr marL="0" indent="0">
              <a:buNone/>
            </a:pPr>
            <a:endParaRPr lang="pt-BR" sz="2000"/>
          </a:p>
          <a:p>
            <a:r>
              <a:rPr lang="pt-BR" sz="2000"/>
              <a:t>Em nossas máquinas o número não representa milisegundos ou segundos. É apenas um número para comparação entre os planos e medir o custo dos operadores</a:t>
            </a:r>
          </a:p>
          <a:p>
            <a:r>
              <a:rPr lang="pt-BR" sz="2000"/>
              <a:t>Benchmark criado provavelmente </a:t>
            </a:r>
          </a:p>
          <a:p>
            <a:pPr marL="0" indent="0">
              <a:buNone/>
            </a:pPr>
            <a:r>
              <a:rPr lang="pt-BR" sz="2000"/>
              <a:t>     no SQL Server 7.0</a:t>
            </a:r>
          </a:p>
          <a:p>
            <a:r>
              <a:rPr lang="pt-BR" sz="2000"/>
              <a:t>Na máquina do Nick isso representa </a:t>
            </a:r>
          </a:p>
          <a:p>
            <a:pPr marL="0" indent="0">
              <a:buNone/>
            </a:pPr>
            <a:r>
              <a:rPr lang="pt-BR" sz="2000"/>
              <a:t>     segundos</a:t>
            </a:r>
          </a:p>
          <a:p>
            <a:r>
              <a:rPr lang="pt-BR" sz="2000"/>
              <a:t>O que rodava na máquina dele em 1 </a:t>
            </a:r>
          </a:p>
          <a:p>
            <a:pPr marL="0" indent="0">
              <a:buNone/>
            </a:pPr>
            <a:r>
              <a:rPr lang="pt-BR" sz="2000"/>
              <a:t>     segundo roda em nossa máquina em </a:t>
            </a:r>
          </a:p>
          <a:p>
            <a:pPr marL="0" indent="0">
              <a:buNone/>
            </a:pPr>
            <a:r>
              <a:rPr lang="pt-BR" sz="2000"/>
              <a:t>     0.000...</a:t>
            </a:r>
          </a:p>
          <a:p>
            <a:endParaRPr lang="pt-BR" sz="160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28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6005"/>
            <a:ext cx="2085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2876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5362575" y="5181600"/>
            <a:ext cx="2790825" cy="5362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33400" y="6172200"/>
            <a:ext cx="544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Blog do MCM Christian Bolton, confirmado por Craig </a:t>
            </a:r>
            <a:r>
              <a:rPr lang="pt-BR" sz="1200" dirty="0" err="1"/>
              <a:t>Freedman</a:t>
            </a:r>
            <a:r>
              <a:rPr lang="pt-BR" sz="1200" dirty="0"/>
              <a:t> MS</a:t>
            </a:r>
          </a:p>
        </p:txBody>
      </p:sp>
    </p:spTree>
    <p:extLst>
      <p:ext uri="{BB962C8B-B14F-4D97-AF65-F5344CB8AC3E}">
        <p14:creationId xmlns:p14="http://schemas.microsoft.com/office/powerpoint/2010/main" val="377300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Plano de </a:t>
            </a:r>
            <a:r>
              <a:rPr lang="en-US" sz="4000" dirty="0" err="1"/>
              <a:t>Execução</a:t>
            </a:r>
            <a:r>
              <a:rPr lang="en-US" sz="4000" dirty="0"/>
              <a:t> - </a:t>
            </a:r>
            <a:r>
              <a:rPr lang="en-US" sz="4000" dirty="0" err="1"/>
              <a:t>Setas</a:t>
            </a:r>
            <a:endParaRPr lang="en-US" sz="4000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/>
              <a:t>Analisar a espessura das setas</a:t>
            </a:r>
          </a:p>
          <a:p>
            <a:r>
              <a:rPr lang="pt-BR" sz="2000" dirty="0"/>
              <a:t>Comparar os valores do plano estimado VS atual</a:t>
            </a:r>
          </a:p>
          <a:p>
            <a:endParaRPr lang="pt-BR" sz="16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29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419600"/>
            <a:ext cx="83439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09825"/>
            <a:ext cx="85344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 flipH="1">
            <a:off x="4800600" y="2743200"/>
            <a:ext cx="10668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6" idx="3"/>
          </p:cNvCxnSpPr>
          <p:nvPr/>
        </p:nvCxnSpPr>
        <p:spPr>
          <a:xfrm flipH="1">
            <a:off x="6013932" y="5257800"/>
            <a:ext cx="1453668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05000" y="3886200"/>
            <a:ext cx="548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Consegue ver a diferença na espessura da seta? </a:t>
            </a:r>
            <a:r>
              <a:rPr lang="pt-BR" i="1" dirty="0">
                <a:sym typeface="Wingdings" pitchFamily="2" charset="2"/>
              </a:rPr>
              <a:t></a:t>
            </a:r>
            <a:endParaRPr lang="pt-BR" i="1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43200" y="2846294"/>
            <a:ext cx="1905000" cy="9637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057400" y="5835134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Estimativa um pouco equivocada! </a:t>
            </a:r>
            <a:r>
              <a:rPr lang="pt-BR" i="1" dirty="0">
                <a:sym typeface="Wingdings" pitchFamily="2" charset="2"/>
              </a:rPr>
              <a:t>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670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Processo de otimização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23528" y="1916832"/>
            <a:ext cx="8358187" cy="4464496"/>
          </a:xfrm>
        </p:spPr>
        <p:txBody>
          <a:bodyPr>
            <a:noAutofit/>
          </a:bodyPr>
          <a:lstStyle/>
          <a:p>
            <a:r>
              <a:rPr lang="en-US" sz="2800" dirty="0"/>
              <a:t>Como </a:t>
            </a:r>
            <a:r>
              <a:rPr lang="en-US" sz="2800" dirty="0" err="1"/>
              <a:t>identificar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problemas</a:t>
            </a:r>
            <a:r>
              <a:rPr lang="en-US" sz="2800" dirty="0"/>
              <a:t> </a:t>
            </a:r>
            <a:r>
              <a:rPr lang="en-US" sz="2800" dirty="0" err="1"/>
              <a:t>atuais</a:t>
            </a:r>
            <a:r>
              <a:rPr lang="en-US" sz="2800" dirty="0"/>
              <a:t>?</a:t>
            </a:r>
          </a:p>
          <a:p>
            <a:r>
              <a:rPr lang="en-US" sz="2800" dirty="0" err="1"/>
              <a:t>Considerando</a:t>
            </a:r>
            <a:r>
              <a:rPr lang="en-US" sz="2800" dirty="0"/>
              <a:t> </a:t>
            </a:r>
            <a:r>
              <a:rPr lang="en-US" sz="2800" dirty="0" err="1"/>
              <a:t>todo</a:t>
            </a:r>
            <a:r>
              <a:rPr lang="en-US" sz="2800" dirty="0"/>
              <a:t> o </a:t>
            </a:r>
            <a:r>
              <a:rPr lang="en-US" sz="2800" dirty="0" err="1"/>
              <a:t>processo</a:t>
            </a:r>
            <a:r>
              <a:rPr lang="en-US" sz="2800" dirty="0"/>
              <a:t>, </a:t>
            </a:r>
            <a:r>
              <a:rPr lang="en-US" sz="2800" dirty="0" err="1"/>
              <a:t>qual</a:t>
            </a:r>
            <a:r>
              <a:rPr lang="en-US" sz="2800" dirty="0"/>
              <a:t> é o </a:t>
            </a:r>
            <a:r>
              <a:rPr lang="en-US" sz="2800" dirty="0" err="1"/>
              <a:t>percentual</a:t>
            </a:r>
            <a:r>
              <a:rPr lang="en-US" sz="2800" dirty="0"/>
              <a:t> de tempo </a:t>
            </a:r>
            <a:r>
              <a:rPr lang="en-US" sz="2800" dirty="0" err="1"/>
              <a:t>gasto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SQL Server?</a:t>
            </a:r>
          </a:p>
          <a:p>
            <a:r>
              <a:rPr lang="en-US" sz="2800" dirty="0" err="1"/>
              <a:t>Qual</a:t>
            </a:r>
            <a:r>
              <a:rPr lang="en-US" sz="2800" dirty="0"/>
              <a:t> </a:t>
            </a:r>
            <a:r>
              <a:rPr lang="en-US" sz="2800" dirty="0" err="1"/>
              <a:t>procedimento</a:t>
            </a:r>
            <a:r>
              <a:rPr lang="en-US" sz="2800" dirty="0"/>
              <a:t> </a:t>
            </a:r>
            <a:r>
              <a:rPr lang="en-US" sz="2800" dirty="0" err="1"/>
              <a:t>devo</a:t>
            </a:r>
            <a:r>
              <a:rPr lang="en-US" sz="2800" dirty="0"/>
              <a:t> </a:t>
            </a:r>
            <a:r>
              <a:rPr lang="en-US" sz="2800" dirty="0" err="1"/>
              <a:t>otimizar</a:t>
            </a:r>
            <a:r>
              <a:rPr lang="en-US" sz="2800" dirty="0"/>
              <a:t>?</a:t>
            </a:r>
          </a:p>
          <a:p>
            <a:r>
              <a:rPr lang="en-US" sz="2800" dirty="0" err="1"/>
              <a:t>Isolar</a:t>
            </a:r>
            <a:r>
              <a:rPr lang="en-US" sz="2800" dirty="0"/>
              <a:t> o </a:t>
            </a:r>
            <a:r>
              <a:rPr lang="en-US" sz="2800" dirty="0" err="1"/>
              <a:t>problema</a:t>
            </a:r>
            <a:endParaRPr lang="en-US" sz="2800" dirty="0"/>
          </a:p>
          <a:p>
            <a:r>
              <a:rPr lang="en-US" sz="2800" dirty="0" err="1"/>
              <a:t>Criar</a:t>
            </a:r>
            <a:r>
              <a:rPr lang="en-US" sz="2800" dirty="0"/>
              <a:t> </a:t>
            </a:r>
            <a:r>
              <a:rPr lang="en-US" sz="2800" dirty="0" err="1"/>
              <a:t>ambiente</a:t>
            </a:r>
            <a:r>
              <a:rPr lang="en-US" sz="2800" dirty="0"/>
              <a:t> de testes</a:t>
            </a:r>
          </a:p>
        </p:txBody>
      </p:sp>
    </p:spTree>
    <p:extLst>
      <p:ext uri="{BB962C8B-B14F-4D97-AF65-F5344CB8AC3E}">
        <p14:creationId xmlns:p14="http://schemas.microsoft.com/office/powerpoint/2010/main" val="2760199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/>
              <a:t>Dicas</a:t>
            </a:r>
            <a:r>
              <a:rPr lang="en-US" sz="4000" dirty="0"/>
              <a:t> – </a:t>
            </a:r>
            <a:r>
              <a:rPr lang="en-US" sz="4000" dirty="0" err="1"/>
              <a:t>Comparar</a:t>
            </a:r>
            <a:r>
              <a:rPr lang="en-US" sz="4000" dirty="0"/>
              <a:t> </a:t>
            </a:r>
            <a:r>
              <a:rPr lang="en-US" sz="4000" dirty="0" err="1"/>
              <a:t>planos</a:t>
            </a:r>
            <a:endParaRPr lang="en-US" sz="4000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dirty="0"/>
              <a:t>Comparar dois planos utilizando os percentuais das consultas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30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9" y="2209800"/>
            <a:ext cx="8996363" cy="391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1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/>
              <a:t>Dicas</a:t>
            </a:r>
            <a:r>
              <a:rPr lang="en-US" sz="4000" dirty="0"/>
              <a:t> – </a:t>
            </a:r>
            <a:r>
              <a:rPr lang="en-US" sz="4000" dirty="0" err="1"/>
              <a:t>Planos</a:t>
            </a:r>
            <a:r>
              <a:rPr lang="en-US" sz="4000" dirty="0"/>
              <a:t> </a:t>
            </a:r>
            <a:r>
              <a:rPr lang="en-US" sz="4000" dirty="0" err="1"/>
              <a:t>muito</a:t>
            </a:r>
            <a:r>
              <a:rPr lang="en-US" sz="4000" dirty="0"/>
              <a:t> </a:t>
            </a:r>
            <a:r>
              <a:rPr lang="en-US" sz="4000" dirty="0" err="1"/>
              <a:t>grandes</a:t>
            </a:r>
            <a:r>
              <a:rPr lang="en-US" sz="4000" dirty="0"/>
              <a:t> - 1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Alguns planos simplesmente são ilegíveis com o modo estimado (CTRL-L)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48880"/>
            <a:ext cx="8992415" cy="404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/>
              <a:t>Dicas</a:t>
            </a:r>
            <a:r>
              <a:rPr lang="en-US" sz="4000" dirty="0"/>
              <a:t> – </a:t>
            </a:r>
            <a:r>
              <a:rPr lang="en-US" sz="4000" dirty="0" err="1"/>
              <a:t>Planos</a:t>
            </a:r>
            <a:r>
              <a:rPr lang="en-US" sz="4000" dirty="0"/>
              <a:t> </a:t>
            </a:r>
            <a:r>
              <a:rPr lang="en-US" sz="4000" dirty="0" err="1"/>
              <a:t>muito</a:t>
            </a:r>
            <a:r>
              <a:rPr lang="en-US" sz="4000" dirty="0"/>
              <a:t> </a:t>
            </a:r>
            <a:r>
              <a:rPr lang="en-US" sz="4000" dirty="0" err="1"/>
              <a:t>grandes</a:t>
            </a:r>
            <a:r>
              <a:rPr lang="en-US" sz="4000" dirty="0"/>
              <a:t> - 2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7188" y="1160115"/>
            <a:ext cx="8358187" cy="4429125"/>
          </a:xfrm>
        </p:spPr>
        <p:txBody>
          <a:bodyPr>
            <a:normAutofit/>
          </a:bodyPr>
          <a:lstStyle/>
          <a:p>
            <a:r>
              <a:rPr lang="pt-BR" sz="2000" dirty="0"/>
              <a:t>Ligar a geração do plano atual (CTRL-M)</a:t>
            </a:r>
          </a:p>
          <a:p>
            <a:r>
              <a:rPr lang="pt-BR" sz="2000" dirty="0"/>
              <a:t>Cuidado para não travar o SSMS com muitos planos</a:t>
            </a:r>
          </a:p>
          <a:p>
            <a:r>
              <a:rPr lang="pt-BR" sz="2000" dirty="0"/>
              <a:t>Alternativa para planos muito grandes é utilizar os eventos de captura do plano do  Profiler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32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64" y="2667000"/>
            <a:ext cx="8667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791200" y="2762934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Clicar no botão ou</a:t>
            </a:r>
          </a:p>
          <a:p>
            <a:r>
              <a:rPr lang="pt-BR" dirty="0"/>
              <a:t>pressionar CTRL-M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7950"/>
            <a:ext cx="38290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2750747" y="2815750"/>
            <a:ext cx="2049853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7" y="3662083"/>
            <a:ext cx="3949773" cy="241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43" y="3657600"/>
            <a:ext cx="4194204" cy="241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9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/>
              <a:t>Dicas</a:t>
            </a:r>
            <a:r>
              <a:rPr lang="en-US" sz="4000" dirty="0"/>
              <a:t> – </a:t>
            </a:r>
            <a:r>
              <a:rPr lang="en-US" sz="4000" dirty="0" err="1"/>
              <a:t>Planos</a:t>
            </a:r>
            <a:r>
              <a:rPr lang="en-US" sz="4000" dirty="0"/>
              <a:t> </a:t>
            </a:r>
            <a:r>
              <a:rPr lang="en-US" sz="4000" dirty="0" err="1"/>
              <a:t>Complexos</a:t>
            </a:r>
            <a:endParaRPr lang="en-US" sz="4000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000" dirty="0"/>
              <a:t>Assim como existem planos ilegíveis. Existem aqueles impossíveis de ler.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1532"/>
            <a:ext cx="8629090" cy="41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100167" y="5971401"/>
            <a:ext cx="244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Contribuição do MVP @</a:t>
            </a:r>
            <a:r>
              <a:rPr lang="pt-BR" sz="1200" dirty="0" err="1"/>
              <a:t>Zavaschi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868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8461604" cy="714356"/>
          </a:xfrm>
        </p:spPr>
        <p:txBody>
          <a:bodyPr/>
          <a:lstStyle/>
          <a:p>
            <a:r>
              <a:rPr lang="en-US" dirty="0" err="1"/>
              <a:t>BaseLine</a:t>
            </a:r>
            <a:r>
              <a:rPr lang="en-US" dirty="0"/>
              <a:t> e </a:t>
            </a:r>
            <a:r>
              <a:rPr lang="en-US" dirty="0" err="1"/>
              <a:t>Monitoramento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196752"/>
            <a:ext cx="864096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Profiler</a:t>
            </a:r>
          </a:p>
          <a:p>
            <a:pPr lvl="1"/>
            <a:r>
              <a:rPr lang="en-US" dirty="0"/>
              <a:t>Server Side Trace</a:t>
            </a:r>
          </a:p>
          <a:p>
            <a:pPr lvl="1"/>
            <a:r>
              <a:rPr lang="en-US" dirty="0"/>
              <a:t>Default trace</a:t>
            </a:r>
          </a:p>
          <a:p>
            <a:r>
              <a:rPr lang="en-US" dirty="0" err="1"/>
              <a:t>ClearTrace</a:t>
            </a:r>
            <a:endParaRPr lang="en-US" dirty="0"/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 err="1"/>
              <a:t>Relog</a:t>
            </a:r>
            <a:endParaRPr lang="en-US" dirty="0"/>
          </a:p>
          <a:p>
            <a:r>
              <a:rPr lang="en-US" dirty="0"/>
              <a:t>DMVs</a:t>
            </a:r>
          </a:p>
          <a:p>
            <a:pPr lvl="1"/>
            <a:r>
              <a:rPr lang="pt-BR" dirty="0" err="1"/>
              <a:t>dm_db_index_usage_stats</a:t>
            </a:r>
            <a:endParaRPr lang="pt-BR" dirty="0"/>
          </a:p>
          <a:p>
            <a:pPr lvl="1"/>
            <a:r>
              <a:rPr lang="en-US" dirty="0" err="1"/>
              <a:t>sys.dm_io_virtual_file_stats</a:t>
            </a:r>
            <a:endParaRPr lang="en-US" dirty="0"/>
          </a:p>
          <a:p>
            <a:r>
              <a:rPr lang="en-US" dirty="0"/>
              <a:t>Locks</a:t>
            </a:r>
          </a:p>
          <a:p>
            <a:pPr lvl="1"/>
            <a:r>
              <a:rPr lang="en-US" dirty="0" err="1"/>
              <a:t>sp_whoisactive</a:t>
            </a:r>
            <a:r>
              <a:rPr lang="en-US" dirty="0"/>
              <a:t> @</a:t>
            </a:r>
            <a:r>
              <a:rPr lang="en-US" dirty="0" err="1"/>
              <a:t>Get_Locks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Blocked process report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614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Criação</a:t>
            </a:r>
            <a:r>
              <a:rPr lang="en-US" sz="3600" dirty="0"/>
              <a:t> </a:t>
            </a:r>
            <a:r>
              <a:rPr lang="en-US" sz="3600" dirty="0" err="1"/>
              <a:t>BaseLine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81102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SQL Query Stress</a:t>
            </a:r>
            <a:br>
              <a:rPr lang="en-US" sz="3600" dirty="0"/>
            </a:br>
            <a:r>
              <a:rPr lang="en-US" sz="3600" dirty="0"/>
              <a:t>SQL Load Generator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9554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Entenda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um </a:t>
            </a:r>
            <a:r>
              <a:rPr lang="en-US" dirty="0" err="1"/>
              <a:t>plano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!</a:t>
            </a:r>
            <a:endParaRPr lang="pt-BR" dirty="0"/>
          </a:p>
          <a:p>
            <a:r>
              <a:rPr lang="pt-BR" dirty="0"/>
              <a:t>Conhecer as ferramentas que auxiliam no processo de </a:t>
            </a:r>
            <a:r>
              <a:rPr lang="pt-BR" dirty="0" err="1"/>
              <a:t>tuning</a:t>
            </a:r>
            <a:endParaRPr lang="pt-BR" dirty="0"/>
          </a:p>
          <a:p>
            <a:r>
              <a:rPr lang="en-US" dirty="0" err="1"/>
              <a:t>Criar</a:t>
            </a:r>
            <a:r>
              <a:rPr lang="en-US" dirty="0"/>
              <a:t> um baseline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se </a:t>
            </a:r>
            <a:r>
              <a:rPr lang="en-US" dirty="0" err="1"/>
              <a:t>basear</a:t>
            </a:r>
            <a:endParaRPr lang="en-US" dirty="0"/>
          </a:p>
          <a:p>
            <a:r>
              <a:rPr lang="en-US" dirty="0"/>
              <a:t>Tuning pro-</a:t>
            </a:r>
            <a:r>
              <a:rPr lang="en-US" dirty="0" err="1"/>
              <a:t>ativo</a:t>
            </a:r>
            <a:r>
              <a:rPr lang="en-US" dirty="0"/>
              <a:t> é </a:t>
            </a:r>
            <a:r>
              <a:rPr lang="en-US" dirty="0" err="1"/>
              <a:t>melhor</a:t>
            </a:r>
            <a:r>
              <a:rPr lang="en-US" dirty="0"/>
              <a:t> 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valorizado</a:t>
            </a:r>
            <a:r>
              <a:rPr lang="en-US" dirty="0"/>
              <a:t>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espere</a:t>
            </a:r>
            <a:r>
              <a:rPr lang="en-US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chegar</a:t>
            </a:r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o SQL Server é o </a:t>
            </a:r>
            <a:r>
              <a:rPr lang="en-US" dirty="0" err="1"/>
              <a:t>culpado</a:t>
            </a: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Processo de otimização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8358187" cy="5040560"/>
          </a:xfrm>
        </p:spPr>
        <p:txBody>
          <a:bodyPr>
            <a:noAutofit/>
          </a:bodyPr>
          <a:lstStyle/>
          <a:p>
            <a:r>
              <a:rPr lang="pt-BR" sz="2800" dirty="0"/>
              <a:t>Várias peças nesse quebra-cabeça</a:t>
            </a:r>
          </a:p>
          <a:p>
            <a:pPr lvl="1"/>
            <a:r>
              <a:rPr lang="pt-BR" dirty="0"/>
              <a:t>Sistema Operacional</a:t>
            </a:r>
          </a:p>
          <a:p>
            <a:pPr lvl="1"/>
            <a:r>
              <a:rPr lang="pt-BR" dirty="0"/>
              <a:t>Hardware</a:t>
            </a:r>
          </a:p>
          <a:p>
            <a:pPr lvl="1"/>
            <a:r>
              <a:rPr lang="en-US" dirty="0" err="1"/>
              <a:t>Modelagem</a:t>
            </a:r>
            <a:endParaRPr lang="pt-BR" dirty="0"/>
          </a:p>
          <a:p>
            <a:pPr lvl="1"/>
            <a:r>
              <a:rPr lang="pt-BR" dirty="0"/>
              <a:t>Plano de execução</a:t>
            </a:r>
          </a:p>
          <a:p>
            <a:pPr lvl="2"/>
            <a:r>
              <a:rPr lang="en-US" sz="2000" dirty="0" err="1"/>
              <a:t>Recompilação</a:t>
            </a:r>
            <a:endParaRPr lang="en-US" sz="2000" dirty="0"/>
          </a:p>
          <a:p>
            <a:pPr lvl="2"/>
            <a:r>
              <a:rPr lang="en-US" sz="2000" dirty="0"/>
              <a:t>Plano </a:t>
            </a:r>
            <a:r>
              <a:rPr lang="en-US" sz="2000" dirty="0" err="1"/>
              <a:t>ruim</a:t>
            </a:r>
            <a:endParaRPr lang="en-US" sz="2000" dirty="0"/>
          </a:p>
          <a:p>
            <a:pPr lvl="2"/>
            <a:r>
              <a:rPr lang="en-US" sz="2000" dirty="0"/>
              <a:t>…</a:t>
            </a:r>
            <a:endParaRPr lang="pt-BR" sz="2000" dirty="0"/>
          </a:p>
          <a:p>
            <a:pPr lvl="1"/>
            <a:r>
              <a:rPr lang="pt-BR" dirty="0"/>
              <a:t>Indexação</a:t>
            </a:r>
          </a:p>
          <a:p>
            <a:pPr lvl="1"/>
            <a:r>
              <a:rPr lang="en-US" dirty="0" err="1"/>
              <a:t>Estatísticas</a:t>
            </a:r>
            <a:endParaRPr lang="en-US" dirty="0"/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...</a:t>
            </a:r>
            <a:endParaRPr lang="pt-BR" dirty="0"/>
          </a:p>
          <a:p>
            <a:endParaRPr lang="pt-B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/>
              <a:t>Na linguagem ANSI SQL você diz o que quer, e não como/onde buscar a informação</a:t>
            </a:r>
          </a:p>
          <a:p>
            <a:r>
              <a:rPr lang="en-US" sz="2800" dirty="0"/>
              <a:t>SQL Server tem </a:t>
            </a:r>
            <a:r>
              <a:rPr lang="en-US" sz="2800" dirty="0" err="1"/>
              <a:t>otimizador</a:t>
            </a:r>
            <a:r>
              <a:rPr lang="en-US" sz="2800" dirty="0"/>
              <a:t> </a:t>
            </a:r>
            <a:r>
              <a:rPr lang="en-US" sz="2800" dirty="0" err="1"/>
              <a:t>baseado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custo</a:t>
            </a:r>
            <a:r>
              <a:rPr lang="en-US" sz="2800" dirty="0"/>
              <a:t> (</a:t>
            </a:r>
            <a:r>
              <a:rPr lang="en-US" sz="2800" dirty="0" err="1"/>
              <a:t>fundado</a:t>
            </a:r>
            <a:r>
              <a:rPr lang="en-US" sz="2800" dirty="0"/>
              <a:t> no </a:t>
            </a:r>
            <a:r>
              <a:rPr lang="en-US" sz="2800" dirty="0" err="1"/>
              <a:t>cascate</a:t>
            </a:r>
            <a:r>
              <a:rPr lang="en-US" sz="2800" dirty="0"/>
              <a:t> framework)</a:t>
            </a:r>
            <a:endParaRPr lang="pt-BR" sz="2800" dirty="0"/>
          </a:p>
          <a:p>
            <a:r>
              <a:rPr lang="pt-BR" sz="2800" dirty="0"/>
              <a:t>Evitar códigos  procedurais (linha a linha) e sempre tentar “pensar set-</a:t>
            </a:r>
            <a:r>
              <a:rPr lang="pt-BR" sz="2800" dirty="0" err="1"/>
              <a:t>based</a:t>
            </a:r>
            <a:r>
              <a:rPr lang="pt-BR" sz="2800" dirty="0"/>
              <a:t>”</a:t>
            </a:r>
          </a:p>
          <a:p>
            <a:endParaRPr lang="pt-BR" sz="2800" dirty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2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7751" y="1181025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Primeira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tentativa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Fritar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no prato</a:t>
            </a:r>
          </a:p>
        </p:txBody>
      </p:sp>
      <p:pic>
        <p:nvPicPr>
          <p:cNvPr id="7" name="Picture 2" descr="http://c3.quickcachr.fotos.sapo.pt/i/Be20603fd/8489510_VYny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2" y="1366763"/>
            <a:ext cx="2324808" cy="205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944" y="720432"/>
            <a:ext cx="380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: </a:t>
            </a:r>
            <a:r>
              <a:rPr lang="en-US" dirty="0" err="1"/>
              <a:t>Primeira</a:t>
            </a:r>
            <a:r>
              <a:rPr lang="en-US" dirty="0"/>
              <a:t> Aula!</a:t>
            </a:r>
          </a:p>
          <a:p>
            <a:pPr algn="ctr"/>
            <a:r>
              <a:rPr lang="en-US" dirty="0" err="1"/>
              <a:t>Lição</a:t>
            </a:r>
            <a:r>
              <a:rPr lang="en-US" dirty="0"/>
              <a:t> 1 – </a:t>
            </a:r>
            <a:r>
              <a:rPr lang="en-US" b="1" i="1" dirty="0" err="1"/>
              <a:t>Fritar</a:t>
            </a:r>
            <a:r>
              <a:rPr lang="en-US" b="1" i="1" dirty="0"/>
              <a:t> um </a:t>
            </a:r>
            <a:r>
              <a:rPr lang="en-US" b="1" i="1" dirty="0" err="1"/>
              <a:t>ovo</a:t>
            </a:r>
            <a:endParaRPr lang="pt-BR" b="1" i="1" dirty="0"/>
          </a:p>
        </p:txBody>
      </p:sp>
      <p:pic>
        <p:nvPicPr>
          <p:cNvPr id="9" name="Picture 6" descr="http://1.bp.blogspot.com/-_UvPk3oEWeY/T2zqrnak6tI/AAAAAAAADbU/N4TRazXcUkw/s200/homem+aranha+me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3" y="4313313"/>
            <a:ext cx="17240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04" y="4232940"/>
            <a:ext cx="1710082" cy="196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310689" y="1183589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Segunda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tentativa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pt-BR" b="1" i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</a:t>
            </a:r>
            <a:r>
              <a:rPr lang="pt-BR" b="1" i="1" dirty="0">
                <a:solidFill>
                  <a:srgbClr val="FFFF00"/>
                </a:solidFill>
              </a:rPr>
              <a:t>na geladeira</a:t>
            </a:r>
            <a:endParaRPr lang="pt-BR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Fritar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no prato</a:t>
            </a:r>
          </a:p>
        </p:txBody>
      </p:sp>
      <p:sp>
        <p:nvSpPr>
          <p:cNvPr id="12" name="Flowchart: Sequential Access Storage 11"/>
          <p:cNvSpPr/>
          <p:nvPr/>
        </p:nvSpPr>
        <p:spPr>
          <a:xfrm flipH="1">
            <a:off x="1487919" y="4158247"/>
            <a:ext cx="1671641" cy="812291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o </a:t>
            </a:r>
            <a:r>
              <a:rPr lang="en-US" dirty="0" err="1"/>
              <a:t>ovo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4539" y="4273364"/>
            <a:ext cx="1714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owchart: Sequential Access Storage 13"/>
          <p:cNvSpPr/>
          <p:nvPr/>
        </p:nvSpPr>
        <p:spPr>
          <a:xfrm flipH="1">
            <a:off x="-2944146" y="4065561"/>
            <a:ext cx="2553013" cy="940883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 </a:t>
            </a:r>
            <a:r>
              <a:rPr lang="en-US" dirty="0" err="1"/>
              <a:t>sua</a:t>
            </a:r>
            <a:r>
              <a:rPr lang="en-US" dirty="0"/>
              <a:t> casa </a:t>
            </a:r>
            <a:r>
              <a:rPr lang="en-US" dirty="0" err="1"/>
              <a:t>geladeira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aberta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12671173" y="1181024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Terceira </a:t>
            </a:r>
            <a:r>
              <a:rPr lang="en-US" b="1" dirty="0" err="1">
                <a:solidFill>
                  <a:schemeClr val="tx1"/>
                </a:solidFill>
              </a:rPr>
              <a:t>tentativa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i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1" dirty="0" err="1">
                <a:solidFill>
                  <a:srgbClr val="FFFF00"/>
                </a:solidFill>
              </a:rPr>
              <a:t>Abrir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geladeira</a:t>
            </a:r>
            <a:endParaRPr lang="pt-BR" b="1" i="1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</a:t>
            </a:r>
            <a:r>
              <a:rPr lang="pt-BR" b="1" i="1" dirty="0">
                <a:solidFill>
                  <a:srgbClr val="FFFF00"/>
                </a:solidFill>
              </a:rPr>
              <a:t>na geladeira</a:t>
            </a:r>
            <a:endParaRPr lang="pt-BR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Fritar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no prato</a:t>
            </a: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5" y="4353510"/>
            <a:ext cx="1733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883" y="4367797"/>
            <a:ext cx="1733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07" y="4232940"/>
            <a:ext cx="11334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Flowchart: Sequential Access Storage 18"/>
          <p:cNvSpPr/>
          <p:nvPr/>
        </p:nvSpPr>
        <p:spPr>
          <a:xfrm flipH="1">
            <a:off x="1847236" y="1651380"/>
            <a:ext cx="3220064" cy="3668918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/>
              <a:t>E se não tiver mais ovo na geladeira?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/>
              <a:t>E se a geladeira estiver quebrada e o ovo estragado?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/>
              <a:t>E se a geladeira tiver um cadeado?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/>
              <a:t>E se você estiver com a mão ocupada com alguma coisa?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600" dirty="0" err="1"/>
              <a:t>Geladeira</a:t>
            </a:r>
            <a:r>
              <a:rPr lang="en-US" sz="1600" dirty="0"/>
              <a:t> </a:t>
            </a:r>
            <a:r>
              <a:rPr lang="en-US" sz="1600" dirty="0" err="1"/>
              <a:t>vai</a:t>
            </a:r>
            <a:r>
              <a:rPr lang="en-US" sz="1600" dirty="0"/>
              <a:t> </a:t>
            </a:r>
            <a:r>
              <a:rPr lang="en-US" sz="1600" dirty="0" err="1"/>
              <a:t>ficar</a:t>
            </a:r>
            <a:r>
              <a:rPr lang="en-US" sz="1600" dirty="0"/>
              <a:t> </a:t>
            </a:r>
            <a:r>
              <a:rPr lang="en-US" sz="1600" dirty="0" err="1"/>
              <a:t>aberta</a:t>
            </a:r>
            <a:r>
              <a:rPr lang="en-US" sz="1600" dirty="0"/>
              <a:t> </a:t>
            </a:r>
            <a:r>
              <a:rPr lang="en-US" sz="1600" dirty="0" err="1"/>
              <a:t>pra</a:t>
            </a:r>
            <a:r>
              <a:rPr lang="en-US" sz="1600" dirty="0"/>
              <a:t> </a:t>
            </a:r>
            <a:r>
              <a:rPr lang="en-US" sz="1600" dirty="0" err="1"/>
              <a:t>sempre</a:t>
            </a:r>
            <a:r>
              <a:rPr lang="en-US" sz="1600" dirty="0"/>
              <a:t>?</a:t>
            </a:r>
            <a:endParaRPr lang="pt-BR" sz="1600" dirty="0"/>
          </a:p>
        </p:txBody>
      </p:sp>
      <p:pic>
        <p:nvPicPr>
          <p:cNvPr id="20" name="Picture 14" descr="http://1.bp.blogspot.com/-ta3e2gMw15s/TdaSQZNVwcI/AAAAAAAAAKo/kcaQhAJgInU/s1600/OriginalTro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05696" y="4150143"/>
            <a:ext cx="2286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158247"/>
            <a:ext cx="16287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42844" y="44624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r>
              <a:rPr lang="pt-BR" sz="2800" dirty="0"/>
              <a:t>Porque pensar set-</a:t>
            </a:r>
            <a:r>
              <a:rPr lang="pt-BR" sz="2800" dirty="0" err="1"/>
              <a:t>based</a:t>
            </a:r>
            <a:r>
              <a:rPr lang="pt-BR" sz="2800" dirty="0"/>
              <a:t> é tão difícil ?</a:t>
            </a:r>
          </a:p>
        </p:txBody>
      </p:sp>
    </p:spTree>
    <p:extLst>
      <p:ext uri="{BB962C8B-B14F-4D97-AF65-F5344CB8AC3E}">
        <p14:creationId xmlns:p14="http://schemas.microsoft.com/office/powerpoint/2010/main" val="424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0.01366 L 0.41823 0.013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0.46892 -2.96296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60729 -4.4444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49479 -2.59259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0.01968 L 0.80243 0.0196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83646 0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99288 -0.0020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cageri.com.br/images/ovos_vermelhos_embalad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4" y="1462517"/>
            <a:ext cx="3810101" cy="29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856117"/>
            <a:ext cx="4176215" cy="2008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Tenho 6 caixas de ovos fechadas e de tamanhos variados, quero que você olhe cada caixa e me entregue todas as caixas que contêm a mesma quantidade de ovos.</a:t>
            </a: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O que pensamos em fazer?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999" y="3015166"/>
            <a:ext cx="4176215" cy="200806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</a:rPr>
              <a:t>Abrir as caixas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</a:rPr>
              <a:t>Contar os ovos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Separar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>
                <a:solidFill>
                  <a:schemeClr val="tx1"/>
                </a:solidFill>
              </a:rPr>
              <a:t>caixas</a:t>
            </a:r>
            <a:r>
              <a:rPr lang="en-US" b="1" dirty="0">
                <a:solidFill>
                  <a:schemeClr val="tx1"/>
                </a:solidFill>
              </a:rPr>
              <a:t> com </a:t>
            </a:r>
            <a:r>
              <a:rPr lang="en-US" b="1" dirty="0" err="1">
                <a:solidFill>
                  <a:schemeClr val="tx1"/>
                </a:solidFill>
              </a:rPr>
              <a:t>mesma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quantidade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Fechar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>
                <a:solidFill>
                  <a:schemeClr val="tx1"/>
                </a:solidFill>
              </a:rPr>
              <a:t>caixas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Me </a:t>
            </a:r>
            <a:r>
              <a:rPr lang="en-US" b="1" dirty="0" err="1">
                <a:solidFill>
                  <a:schemeClr val="tx1"/>
                </a:solidFill>
              </a:rPr>
              <a:t>entregar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>
                <a:solidFill>
                  <a:schemeClr val="tx1"/>
                </a:solidFill>
              </a:rPr>
              <a:t>caixas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separadas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76010" y="3258451"/>
            <a:ext cx="3712194" cy="15214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Olhar</a:t>
            </a:r>
            <a:r>
              <a:rPr lang="en-US" b="1" dirty="0">
                <a:solidFill>
                  <a:schemeClr val="tx1"/>
                </a:solidFill>
              </a:rPr>
              <a:t> a </a:t>
            </a:r>
            <a:r>
              <a:rPr lang="en-US" b="1" dirty="0" err="1">
                <a:solidFill>
                  <a:schemeClr val="tx1"/>
                </a:solidFill>
              </a:rPr>
              <a:t>quantidade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ovos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embalagem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Separar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>
                <a:solidFill>
                  <a:schemeClr val="tx1"/>
                </a:solidFill>
              </a:rPr>
              <a:t>caixas</a:t>
            </a:r>
            <a:r>
              <a:rPr lang="en-US" b="1" dirty="0">
                <a:solidFill>
                  <a:schemeClr val="tx1"/>
                </a:solidFill>
              </a:rPr>
              <a:t> com a </a:t>
            </a:r>
            <a:r>
              <a:rPr lang="en-US" b="1" dirty="0" err="1">
                <a:solidFill>
                  <a:schemeClr val="tx1"/>
                </a:solidFill>
              </a:rPr>
              <a:t>mesma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quantidade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Me </a:t>
            </a:r>
            <a:r>
              <a:rPr lang="en-US" b="1" dirty="0" err="1">
                <a:solidFill>
                  <a:schemeClr val="tx1"/>
                </a:solidFill>
              </a:rPr>
              <a:t>entregar</a:t>
            </a:r>
            <a:r>
              <a:rPr lang="en-US" b="1" dirty="0">
                <a:solidFill>
                  <a:schemeClr val="tx1"/>
                </a:solidFill>
              </a:rPr>
              <a:t> as </a:t>
            </a:r>
            <a:r>
              <a:rPr lang="en-US" b="1" dirty="0" err="1">
                <a:solidFill>
                  <a:schemeClr val="tx1"/>
                </a:solidFill>
              </a:rPr>
              <a:t>caixas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separadas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420" y="5616054"/>
            <a:ext cx="8513829" cy="450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Uma solução vê os ovos (cursor para contar os ovos), e outra vê as caixas (sets)!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2844" y="44624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r>
              <a:rPr lang="pt-BR" sz="2800" dirty="0"/>
              <a:t>Porque pensar set-</a:t>
            </a:r>
            <a:r>
              <a:rPr lang="pt-BR" sz="2800" dirty="0" err="1"/>
              <a:t>based</a:t>
            </a:r>
            <a:r>
              <a:rPr lang="pt-BR" sz="2800" dirty="0"/>
              <a:t> é tão difícil ?</a:t>
            </a:r>
          </a:p>
        </p:txBody>
      </p:sp>
    </p:spTree>
    <p:extLst>
      <p:ext uri="{BB962C8B-B14F-4D97-AF65-F5344CB8AC3E}">
        <p14:creationId xmlns:p14="http://schemas.microsoft.com/office/powerpoint/2010/main" val="33306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08233E-6 L -0.48646 1.082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0364" y="3717032"/>
            <a:ext cx="5486400" cy="921648"/>
          </a:xfrm>
        </p:spPr>
        <p:txBody>
          <a:bodyPr>
            <a:normAutofit/>
          </a:bodyPr>
          <a:lstStyle/>
          <a:p>
            <a:r>
              <a:rPr lang="pt-BR" dirty="0"/>
              <a:t>Exercício – Consulta para retornar pedidos com mesma quantidade de itens vendidos</a:t>
            </a:r>
          </a:p>
        </p:txBody>
      </p:sp>
    </p:spTree>
    <p:extLst>
      <p:ext uri="{BB962C8B-B14F-4D97-AF65-F5344CB8AC3E}">
        <p14:creationId xmlns:p14="http://schemas.microsoft.com/office/powerpoint/2010/main" val="352911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Otimizador de </a:t>
            </a:r>
            <a:r>
              <a:rPr lang="en-US" sz="4000" dirty="0" err="1"/>
              <a:t>Consultas</a:t>
            </a:r>
            <a:endParaRPr lang="en-US" sz="4000" dirty="0"/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err="1"/>
              <a:t>Otimizador</a:t>
            </a:r>
            <a:r>
              <a:rPr lang="pt-BR" sz="2800" dirty="0"/>
              <a:t> de consultas decide qual é o melhor caminho para ler os dados</a:t>
            </a: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1524000" y="3254896"/>
            <a:ext cx="5562600" cy="2054225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SELECT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a.Nome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e.Endereco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Alunos_Classe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AS a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Endereco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AS e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ON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a.ID_End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e.ID_End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a.Ramo_Atividade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‘TI’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AND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a.Sexo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‘F’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95400" y="2492896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Seleciona o endereço de todos os alunos que trabalham </a:t>
            </a:r>
          </a:p>
          <a:p>
            <a:r>
              <a:rPr lang="pt-BR" dirty="0"/>
              <a:t>com informática e são do sexo feminino:</a:t>
            </a:r>
          </a:p>
        </p:txBody>
      </p:sp>
    </p:spTree>
    <p:extLst>
      <p:ext uri="{BB962C8B-B14F-4D97-AF65-F5344CB8AC3E}">
        <p14:creationId xmlns:p14="http://schemas.microsoft.com/office/powerpoint/2010/main" val="107542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64371C5-8A70-4CF9-965B-A919208DC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3955</TotalTime>
  <Words>2293</Words>
  <Application>Microsoft Office PowerPoint</Application>
  <PresentationFormat>On-screen Show (4:3)</PresentationFormat>
  <Paragraphs>473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Euphemia</vt:lpstr>
      <vt:lpstr>Euphemia UCAS</vt:lpstr>
      <vt:lpstr>Lucida Console</vt:lpstr>
      <vt:lpstr>Times New Roman</vt:lpstr>
      <vt:lpstr>Verdana</vt:lpstr>
      <vt:lpstr>Wingdings</vt:lpstr>
      <vt:lpstr>Curso SQL Server 2010</vt:lpstr>
      <vt:lpstr>PowerPoint Presentation</vt:lpstr>
      <vt:lpstr>Agenda</vt:lpstr>
      <vt:lpstr>Processo de otimização</vt:lpstr>
      <vt:lpstr>Processo de otimização</vt:lpstr>
      <vt:lpstr>Otimizador de Consultas</vt:lpstr>
      <vt:lpstr>PowerPoint Presentation</vt:lpstr>
      <vt:lpstr>PowerPoint Presentation</vt:lpstr>
      <vt:lpstr>Exercício – Consulta para retornar pedidos com mesma quantidade de itens vendidos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Otimizador de Consultas</vt:lpstr>
      <vt:lpstr>Visualizando um plano de execução</vt:lpstr>
      <vt:lpstr>Lendo um plano de execução</vt:lpstr>
      <vt:lpstr>Lendo um plano de execução</vt:lpstr>
      <vt:lpstr>Execution plan flow</vt:lpstr>
      <vt:lpstr>Caso do scan que não faz scan…</vt:lpstr>
      <vt:lpstr>Estimated vs Actual Plans</vt:lpstr>
      <vt:lpstr>Operadores (Operators ou Iterators)</vt:lpstr>
      <vt:lpstr>Operadores (Operators ou Iterators)</vt:lpstr>
      <vt:lpstr>Operadores (Operators ou Iterators)</vt:lpstr>
      <vt:lpstr>Operadores (Operators ou Iterators)</vt:lpstr>
      <vt:lpstr>Plano de Execução - Setas</vt:lpstr>
      <vt:lpstr>Dicas – Comparar planos</vt:lpstr>
      <vt:lpstr>Dicas – Planos muito grandes - 1</vt:lpstr>
      <vt:lpstr>Dicas – Planos muito grandes - 2</vt:lpstr>
      <vt:lpstr>Dicas – Planos Complexos</vt:lpstr>
      <vt:lpstr>BaseLine e Monitoramento</vt:lpstr>
      <vt:lpstr>Criação BaseLine</vt:lpstr>
      <vt:lpstr>SQL Query Stress SQL Load Generator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01 - Query Tuning</dc:title>
  <dc:creator>Fabiano Neves Amorim</dc:creator>
  <cp:lastModifiedBy>Fabiano Neves Amorim</cp:lastModifiedBy>
  <cp:revision>188</cp:revision>
  <dcterms:created xsi:type="dcterms:W3CDTF">2010-05-17T16:38:52Z</dcterms:created>
  <dcterms:modified xsi:type="dcterms:W3CDTF">2017-02-19T23:37:21Z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