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6" r:id="rId6"/>
    <p:sldId id="267" r:id="rId7"/>
    <p:sldId id="258" r:id="rId8"/>
    <p:sldId id="259" r:id="rId9"/>
    <p:sldId id="260" r:id="rId10"/>
    <p:sldId id="261" r:id="rId11"/>
    <p:sldId id="262" r:id="rId12"/>
    <p:sldId id="263" r:id="rId13"/>
    <p:sldId id="265" r:id="rId14"/>
    <p:sldId id="264"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7103" autoAdjust="0"/>
  </p:normalViewPr>
  <p:slideViewPr>
    <p:cSldViewPr>
      <p:cViewPr>
        <p:scale>
          <a:sx n="60" d="100"/>
          <a:sy n="60" d="100"/>
        </p:scale>
        <p:origin x="-7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28/12/2012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28/12/2012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effectLst>
                  <a:outerShdw blurRad="38100" dist="38100" dir="2700000" algn="tl">
                    <a:srgbClr val="000000"/>
                  </a:outerShdw>
                </a:effectLst>
              </a:rPr>
              <a:t>"There are three kinds of lies: lies, damned lies, and statistics.“</a:t>
            </a:r>
          </a:p>
          <a:p>
            <a:endParaRPr lang="en-US" dirty="0" smtClean="0"/>
          </a:p>
          <a:p>
            <a:r>
              <a:rPr lang="en-US" dirty="0" smtClean="0"/>
              <a:t>Quote is often attributed to Benjamin Disraeli. According to http://www.york.ac.uk/depts/maths/histstat/lies.htm Courtney is the true source.</a:t>
            </a:r>
          </a:p>
          <a:p>
            <a:endParaRPr lang="en-US" dirty="0" smtClean="0"/>
          </a:p>
          <a:p>
            <a:r>
              <a:rPr lang="en-US" dirty="0" smtClean="0"/>
              <a:t>Leonard Henry Courtney, Baron Courtney (1832-1918)</a:t>
            </a:r>
          </a:p>
          <a:p>
            <a:r>
              <a:rPr lang="en-US" dirty="0" smtClean="0"/>
              <a:t>English politician and man of letters, eldest son of J. S. Courtney Smith's prizeman, and was elected a fellow of his college, St John's. He was called to the bar at Lincoln's Inn in 1858, was professor of political economy at University College from 1872 to 1875, and in December 1876, after a previous unsuccessful attempt, was elected to parliament for </a:t>
            </a:r>
            <a:r>
              <a:rPr lang="en-US" dirty="0" err="1" smtClean="0"/>
              <a:t>Liskeard</a:t>
            </a:r>
            <a:r>
              <a:rPr lang="en-US" dirty="0" smtClean="0"/>
              <a:t> in the Liberal interest. He continued to represent the borough, and the district into which it was merged by the Reform Act of 1885, until 1900, when his attitude towards the South African War - he was one of the foremost of the so-called " Pro-Boer " party - compelled his retirement. </a:t>
            </a:r>
            <a:endParaRPr lang="en-US" b="1" dirty="0" smtClean="0"/>
          </a:p>
        </p:txBody>
      </p:sp>
      <p:sp>
        <p:nvSpPr>
          <p:cNvPr id="4" name="Slide Number Placeholder 3"/>
          <p:cNvSpPr>
            <a:spLocks noGrp="1"/>
          </p:cNvSpPr>
          <p:nvPr>
            <p:ph type="sldNum" sz="quarter" idx="10"/>
          </p:nvPr>
        </p:nvSpPr>
        <p:spPr/>
        <p:txBody>
          <a:bodyPr/>
          <a:lstStyle/>
          <a:p>
            <a:fld id="{A9148EEA-AE54-4A47-9D83-BAC7ABD75B75}" type="slidenum">
              <a:rPr lang="pt-BR" smtClean="0"/>
              <a:pPr/>
              <a:t>2</a:t>
            </a:fld>
            <a:endParaRPr lang="pt-BR"/>
          </a:p>
        </p:txBody>
      </p:sp>
    </p:spTree>
    <p:extLst>
      <p:ext uri="{BB962C8B-B14F-4D97-AF65-F5344CB8AC3E}">
        <p14:creationId xmlns:p14="http://schemas.microsoft.com/office/powerpoint/2010/main" val="168102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Tópico “</a:t>
            </a:r>
            <a:r>
              <a:rPr lang="en-US" dirty="0" smtClean="0"/>
              <a:t>Index Statistics </a:t>
            </a:r>
            <a:r>
              <a:rPr lang="pt-BR" dirty="0" smtClean="0"/>
              <a:t>”</a:t>
            </a:r>
            <a:r>
              <a:rPr lang="pt-BR" baseline="0" dirty="0" smtClean="0"/>
              <a:t> no BOL: </a:t>
            </a:r>
            <a:r>
              <a:rPr lang="pt-BR" baseline="0" dirty="0" err="1" smtClean="0"/>
              <a:t>ms-help</a:t>
            </a:r>
            <a:r>
              <a:rPr lang="pt-BR" baseline="0" dirty="0" smtClean="0"/>
              <a:t>://MS.SQLCC.v10/MS.SQLSVR.v10.</a:t>
            </a:r>
            <a:r>
              <a:rPr lang="pt-BR" baseline="0" dirty="0" err="1" smtClean="0"/>
              <a:t>en</a:t>
            </a:r>
            <a:r>
              <a:rPr lang="pt-BR" baseline="0" dirty="0" smtClean="0"/>
              <a:t>/s10de_1devconc/</a:t>
            </a:r>
            <a:r>
              <a:rPr lang="pt-BR" baseline="0" dirty="0" err="1" smtClean="0"/>
              <a:t>html</a:t>
            </a:r>
            <a:r>
              <a:rPr lang="pt-BR" baseline="0" dirty="0" smtClean="0"/>
              <a:t>/b86a88ba-4f7c-4e19-9fbd-2f8bcd3be14a.</a:t>
            </a:r>
            <a:r>
              <a:rPr lang="pt-BR" baseline="0" dirty="0" err="1" smtClean="0"/>
              <a:t>htm</a:t>
            </a:r>
            <a:endParaRPr lang="en-US" dirty="0" smtClean="0"/>
          </a:p>
          <a:p>
            <a:endParaRPr lang="en-US" dirty="0" smtClean="0"/>
          </a:p>
          <a:p>
            <a:r>
              <a:rPr lang="en-US" dirty="0" smtClean="0"/>
              <a:t>SQL Server allows for statistical information to be created regarding the distribution of values in a column. The query optimizer uses this statistical information to determine the optimal query plan by estimating the cost of using an index to evaluate the query.</a:t>
            </a:r>
          </a:p>
          <a:p>
            <a:endParaRPr lang="en-US" dirty="0" smtClean="0"/>
          </a:p>
          <a:p>
            <a:r>
              <a:rPr lang="en-US" dirty="0" smtClean="0"/>
              <a:t>When statistics are created, the Database Engine sorts the values of the columns on which the statistics are being built and creates a </a:t>
            </a:r>
            <a:r>
              <a:rPr lang="en-US" i="1" dirty="0" smtClean="0"/>
              <a:t>histogram</a:t>
            </a:r>
            <a:r>
              <a:rPr lang="en-US" dirty="0" smtClean="0"/>
              <a:t> based on up to 200 of these values, separated by intervals. The histogram specifies how many rows exactly match each interval value, how many rows fall within an interval, and a calculation of the density of values, or the incidence of duplicate values, within an interval.</a:t>
            </a:r>
          </a:p>
          <a:p>
            <a:endParaRPr lang="en-US" dirty="0" smtClean="0"/>
          </a:p>
          <a:p>
            <a:r>
              <a:rPr lang="en-US" dirty="0" smtClean="0"/>
              <a:t>Additional information is collected by statistics created on </a:t>
            </a:r>
            <a:r>
              <a:rPr lang="en-US" b="1" dirty="0" smtClean="0"/>
              <a:t>char</a:t>
            </a:r>
            <a:r>
              <a:rPr lang="en-US" dirty="0" smtClean="0"/>
              <a:t>, </a:t>
            </a:r>
            <a:r>
              <a:rPr lang="en-US" b="1" dirty="0" err="1" smtClean="0"/>
              <a:t>varchar</a:t>
            </a:r>
            <a:r>
              <a:rPr lang="en-US" dirty="0" smtClean="0"/>
              <a:t>, </a:t>
            </a:r>
            <a:r>
              <a:rPr lang="en-US" b="1" dirty="0" err="1" smtClean="0"/>
              <a:t>varchar</a:t>
            </a:r>
            <a:r>
              <a:rPr lang="en-US" b="1" dirty="0" smtClean="0"/>
              <a:t>(max)</a:t>
            </a:r>
            <a:r>
              <a:rPr lang="en-US" dirty="0" smtClean="0"/>
              <a:t>, </a:t>
            </a:r>
            <a:r>
              <a:rPr lang="en-US" b="1" dirty="0" err="1" smtClean="0"/>
              <a:t>nchar</a:t>
            </a:r>
            <a:r>
              <a:rPr lang="en-US" dirty="0" smtClean="0"/>
              <a:t>, </a:t>
            </a:r>
            <a:r>
              <a:rPr lang="en-US" b="1" dirty="0" err="1" smtClean="0"/>
              <a:t>nvarchar</a:t>
            </a:r>
            <a:r>
              <a:rPr lang="en-US" dirty="0" smtClean="0"/>
              <a:t>, </a:t>
            </a:r>
            <a:r>
              <a:rPr lang="en-US" b="1" dirty="0" err="1" smtClean="0"/>
              <a:t>nvarchar</a:t>
            </a:r>
            <a:r>
              <a:rPr lang="en-US" b="1" dirty="0" smtClean="0"/>
              <a:t>(max)</a:t>
            </a:r>
            <a:r>
              <a:rPr lang="en-US" dirty="0" smtClean="0"/>
              <a:t>, </a:t>
            </a:r>
            <a:r>
              <a:rPr lang="en-US" b="1" dirty="0" smtClean="0"/>
              <a:t>text</a:t>
            </a:r>
            <a:r>
              <a:rPr lang="en-US" dirty="0" smtClean="0"/>
              <a:t>, and</a:t>
            </a:r>
            <a:r>
              <a:rPr lang="en-US" b="1" dirty="0" smtClean="0"/>
              <a:t> </a:t>
            </a:r>
            <a:r>
              <a:rPr lang="en-US" b="1" dirty="0" err="1" smtClean="0"/>
              <a:t>ntext</a:t>
            </a:r>
            <a:r>
              <a:rPr lang="en-US" dirty="0" smtClean="0"/>
              <a:t> columns. This information, called a </a:t>
            </a:r>
            <a:r>
              <a:rPr lang="en-US" i="1" dirty="0" smtClean="0"/>
              <a:t>string summary</a:t>
            </a:r>
            <a:r>
              <a:rPr lang="en-US" dirty="0" smtClean="0"/>
              <a:t>, helps the query optimizer estimate the selectivity of query predicates on string patterns. String summaries lead to more accurate estimates of result set sizes and frequently better query plans when LIKE conditions are present in a query. This includes conditions such as WHERE </a:t>
            </a:r>
            <a:r>
              <a:rPr lang="en-US" dirty="0" err="1" smtClean="0"/>
              <a:t>ProductName</a:t>
            </a:r>
            <a:r>
              <a:rPr lang="en-US" dirty="0" smtClean="0"/>
              <a:t> LIKE '%Bike' and WHERE Name LIKE '[CS]</a:t>
            </a:r>
            <a:r>
              <a:rPr lang="en-US" dirty="0" err="1" smtClean="0"/>
              <a:t>heryl</a:t>
            </a:r>
            <a:r>
              <a:rPr lang="en-US" dirty="0" smtClean="0"/>
              <a:t>'.</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4</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Considerações</a:t>
            </a:r>
            <a:r>
              <a:rPr lang="pt-BR" baseline="0" dirty="0" smtClean="0"/>
              <a:t> interessantes sobre estatísticas por </a:t>
            </a:r>
            <a:r>
              <a:rPr lang="pt-BR" baseline="0" dirty="0" err="1" smtClean="0"/>
              <a:t>Kimberly</a:t>
            </a:r>
            <a:r>
              <a:rPr lang="pt-BR" baseline="0" dirty="0" smtClean="0"/>
              <a:t> </a:t>
            </a:r>
            <a:r>
              <a:rPr lang="pt-BR" baseline="0" dirty="0" err="1" smtClean="0"/>
              <a:t>Tripp</a:t>
            </a:r>
            <a:r>
              <a:rPr lang="pt-BR" baseline="0" dirty="0" smtClean="0"/>
              <a:t>: http://www.sqlskills.com/BLOGS/KIMBERLY/category/Statistics.</a:t>
            </a:r>
            <a:r>
              <a:rPr lang="pt-BR" baseline="0" dirty="0" err="1" smtClean="0"/>
              <a:t>aspx</a:t>
            </a:r>
            <a:endParaRPr lang="pt-BR" baseline="0" dirty="0" smtClean="0"/>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5</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SQL07 - Recursos de Otimização para o desenvolvedor</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01 – Introdução à otimização no SQL Server</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28/12/2012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28/12/2012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4" r:id="rId4"/>
    <p:sldLayoutId id="2147483675" r:id="rId5"/>
    <p:sldLayoutId id="2147483676" r:id="rId6"/>
    <p:sldLayoutId id="2147483677" r:id="rId7"/>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blogs.solidq.com/fabianosqlserver/Post.aspx?ID=29&amp;title=Statistics+VS+Index+Rebuild"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Conclusão</a:t>
            </a:r>
            <a:endParaRPr lang="pt-BR" dirty="0"/>
          </a:p>
        </p:txBody>
      </p:sp>
      <p:sp>
        <p:nvSpPr>
          <p:cNvPr id="5" name="Espaço Reservado para Texto 4"/>
          <p:cNvSpPr>
            <a:spLocks noGrp="1"/>
          </p:cNvSpPr>
          <p:nvPr>
            <p:ph type="body" sz="quarter" idx="10"/>
          </p:nvPr>
        </p:nvSpPr>
        <p:spPr/>
        <p:txBody>
          <a:bodyPr>
            <a:normAutofit lnSpcReduction="10000"/>
          </a:bodyPr>
          <a:lstStyle/>
          <a:p>
            <a:r>
              <a:rPr lang="pt-BR" dirty="0" smtClean="0"/>
              <a:t>O </a:t>
            </a:r>
            <a:r>
              <a:rPr lang="pt-BR" dirty="0" err="1" smtClean="0"/>
              <a:t>query</a:t>
            </a:r>
            <a:r>
              <a:rPr lang="pt-BR" dirty="0" smtClean="0"/>
              <a:t> </a:t>
            </a:r>
            <a:r>
              <a:rPr lang="pt-BR" dirty="0" err="1" smtClean="0"/>
              <a:t>optimizer</a:t>
            </a:r>
            <a:r>
              <a:rPr lang="pt-BR" dirty="0" smtClean="0"/>
              <a:t> é o mecanismo mais elaborado do SQL Server e continuamente recebe melhorias.</a:t>
            </a:r>
          </a:p>
          <a:p>
            <a:r>
              <a:rPr lang="pt-BR" dirty="0" smtClean="0"/>
              <a:t>Falta de estatísticas e consultas mal escritas são normalmente as causas da má escolha dos planos pelo SQL Server.</a:t>
            </a:r>
          </a:p>
          <a:p>
            <a:pPr lvl="1"/>
            <a:r>
              <a:rPr lang="pt-BR" dirty="0" smtClean="0"/>
              <a:t>Erros acontecem, mas são raros ou </a:t>
            </a:r>
            <a:r>
              <a:rPr lang="pt-BR" dirty="0" err="1" smtClean="0"/>
              <a:t>bugs</a:t>
            </a:r>
            <a:r>
              <a:rPr lang="pt-BR" dirty="0" smtClean="0"/>
              <a:t>! </a:t>
            </a:r>
            <a:r>
              <a:rPr lang="pt-BR" dirty="0" smtClean="0">
                <a:sym typeface="Wingdings" pitchFamily="2" charset="2"/>
              </a:rPr>
              <a:t></a:t>
            </a:r>
            <a:endParaRPr lang="pt-BR" dirty="0" smtClean="0"/>
          </a:p>
          <a:p>
            <a:r>
              <a:rPr lang="pt-BR" dirty="0" smtClean="0"/>
              <a:t>É interessante deixar o QO trabalhar, pois eventualmente ele pode trazer novos planos (e melhores) para suas consultas.</a:t>
            </a:r>
          </a:p>
          <a:p>
            <a:endParaRPr lang="pt-BR" dirty="0"/>
          </a:p>
        </p:txBody>
      </p:sp>
    </p:spTree>
    <p:extLst>
      <p:ext uri="{BB962C8B-B14F-4D97-AF65-F5344CB8AC3E}">
        <p14:creationId xmlns:p14="http://schemas.microsoft.com/office/powerpoint/2010/main" val="247896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dirty="0" smtClean="0"/>
              <a:t>Um dos recursos mais elaborados do SQL Server</a:t>
            </a:r>
            <a:endParaRPr lang="pt-BR" dirty="0"/>
          </a:p>
        </p:txBody>
      </p:sp>
      <p:sp>
        <p:nvSpPr>
          <p:cNvPr id="5" name="Espaço Reservado para Texto 4"/>
          <p:cNvSpPr>
            <a:spLocks noGrp="1"/>
          </p:cNvSpPr>
          <p:nvPr>
            <p:ph type="body" sz="half" idx="2"/>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11</a:t>
            </a:fld>
            <a:endParaRPr lang="pt-BR"/>
          </a:p>
        </p:txBody>
      </p:sp>
    </p:spTree>
    <p:extLst>
      <p:ext uri="{BB962C8B-B14F-4D97-AF65-F5344CB8AC3E}">
        <p14:creationId xmlns:p14="http://schemas.microsoft.com/office/powerpoint/2010/main" val="77583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Introdução</a:t>
            </a:r>
            <a:r>
              <a:rPr lang="en-US" dirty="0" smtClean="0"/>
              <a:t> a </a:t>
            </a:r>
            <a:r>
              <a:rPr lang="en-US" dirty="0" err="1" smtClean="0"/>
              <a:t>estatísticas</a:t>
            </a:r>
            <a:endParaRPr lang="pt-BR" dirty="0"/>
          </a:p>
        </p:txBody>
      </p:sp>
      <p:sp>
        <p:nvSpPr>
          <p:cNvPr id="3" name="Text Placeholder 2"/>
          <p:cNvSpPr>
            <a:spLocks noGrp="1"/>
          </p:cNvSpPr>
          <p:nvPr>
            <p:ph type="body" sz="quarter" idx="10"/>
          </p:nvPr>
        </p:nvSpPr>
        <p:spPr>
          <a:xfrm>
            <a:off x="323528" y="1988840"/>
            <a:ext cx="8358187" cy="3312368"/>
          </a:xfrm>
        </p:spPr>
        <p:txBody>
          <a:bodyPr anchor="t">
            <a:normAutofit/>
          </a:bodyPr>
          <a:lstStyle/>
          <a:p>
            <a:pPr marL="0" indent="0" algn="ctr">
              <a:buClr>
                <a:schemeClr val="hlink"/>
              </a:buClr>
              <a:buSzPct val="120000"/>
              <a:buNone/>
            </a:pPr>
            <a:r>
              <a:rPr lang="pt-BR" sz="4400" i="1" dirty="0" smtClean="0">
                <a:solidFill>
                  <a:schemeClr val="tx1"/>
                </a:solidFill>
                <a:effectLst>
                  <a:outerShdw blurRad="38100" dist="38100" dir="2700000" algn="tl">
                    <a:srgbClr val="000000">
                      <a:alpha val="43137"/>
                    </a:srgbClr>
                  </a:outerShdw>
                </a:effectLst>
              </a:rPr>
              <a:t>“Existem três tipos de mentiras: mentiras, mentiras mal contadas e estatísticas”</a:t>
            </a:r>
          </a:p>
          <a:p>
            <a:pPr marL="0" indent="0" algn="r">
              <a:buClr>
                <a:schemeClr val="hlink"/>
              </a:buClr>
              <a:buSzPct val="120000"/>
              <a:buNone/>
            </a:pPr>
            <a:r>
              <a:rPr lang="en-US" sz="2800" i="1" dirty="0" smtClean="0">
                <a:solidFill>
                  <a:schemeClr val="tx1"/>
                </a:solidFill>
                <a:effectLst>
                  <a:outerShdw blurRad="38100" dist="38100" dir="2700000" algn="tl">
                    <a:srgbClr val="000000">
                      <a:alpha val="43137"/>
                    </a:srgbClr>
                  </a:outerShdw>
                </a:effectLst>
              </a:rPr>
              <a:t>(</a:t>
            </a:r>
            <a:r>
              <a:rPr lang="en-US" sz="2800" i="1" dirty="0">
                <a:solidFill>
                  <a:schemeClr val="tx1"/>
                </a:solidFill>
                <a:effectLst>
                  <a:outerShdw blurRad="38100" dist="38100" dir="2700000" algn="tl">
                    <a:srgbClr val="000000">
                      <a:alpha val="43137"/>
                    </a:srgbClr>
                  </a:outerShdw>
                </a:effectLst>
              </a:rPr>
              <a:t>Leonard Henry Courtney)</a:t>
            </a:r>
            <a:r>
              <a:rPr lang="en-US" sz="4800" dirty="0">
                <a:solidFill>
                  <a:schemeClr val="tx1"/>
                </a:solidFill>
                <a:effectLst>
                  <a:outerShdw blurRad="38100" dist="38100" dir="2700000" algn="tl">
                    <a:srgbClr val="000000">
                      <a:alpha val="43137"/>
                    </a:srgbClr>
                  </a:outerShdw>
                </a:effectLst>
              </a:rPr>
              <a:t> </a:t>
            </a:r>
            <a:endParaRPr lang="en-US" sz="4800" dirty="0" smtClean="0">
              <a:solidFill>
                <a:schemeClr val="tx1"/>
              </a:solidFill>
              <a:effectLst>
                <a:outerShdw blurRad="38100" dist="38100" dir="2700000" algn="tl">
                  <a:srgbClr val="000000">
                    <a:alpha val="43137"/>
                  </a:srgbClr>
                </a:outerShdw>
              </a:effectLst>
            </a:endParaRPr>
          </a:p>
          <a:p>
            <a:pPr marL="0" indent="0" algn="ctr">
              <a:buClr>
                <a:schemeClr val="hlink"/>
              </a:buClr>
              <a:buSzPct val="120000"/>
              <a:buNone/>
            </a:pPr>
            <a:endParaRPr lang="en-US" sz="7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570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660"/>
            <a:ext cx="9001156" cy="1074396"/>
          </a:xfrm>
        </p:spPr>
        <p:txBody>
          <a:bodyPr/>
          <a:lstStyle/>
          <a:p>
            <a:r>
              <a:rPr lang="pt-BR" dirty="0" err="1" smtClean="0"/>
              <a:t>German</a:t>
            </a:r>
            <a:r>
              <a:rPr lang="pt-BR" dirty="0" smtClean="0"/>
              <a:t> </a:t>
            </a:r>
            <a:r>
              <a:rPr lang="pt-BR" dirty="0" err="1" smtClean="0"/>
              <a:t>tank</a:t>
            </a:r>
            <a:r>
              <a:rPr lang="pt-BR" dirty="0" smtClean="0"/>
              <a:t> </a:t>
            </a:r>
            <a:r>
              <a:rPr lang="pt-BR" dirty="0" err="1" smtClean="0"/>
              <a:t>problem</a:t>
            </a:r>
            <a:r>
              <a:rPr lang="pt-BR" dirty="0" smtClean="0"/>
              <a:t> </a:t>
            </a:r>
            <a:br>
              <a:rPr lang="pt-BR" dirty="0" smtClean="0"/>
            </a:br>
            <a:r>
              <a:rPr lang="pt-BR" sz="2000" dirty="0" smtClean="0">
                <a:effectLst/>
              </a:rPr>
              <a:t>História interessante (leia-se  geek)</a:t>
            </a:r>
            <a:endParaRPr lang="pt-BR" sz="3200" dirty="0">
              <a:effectLs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980728"/>
            <a:ext cx="4161966" cy="289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2372384306"/>
              </p:ext>
            </p:extLst>
          </p:nvPr>
        </p:nvGraphicFramePr>
        <p:xfrm>
          <a:off x="409739" y="5013176"/>
          <a:ext cx="8410733" cy="1512168"/>
        </p:xfrm>
        <a:graphic>
          <a:graphicData uri="http://schemas.openxmlformats.org/drawingml/2006/table">
            <a:tbl>
              <a:tblPr>
                <a:tableStyleId>{D7AC3CCA-C797-4891-BE02-D94E43425B78}</a:tableStyleId>
              </a:tblPr>
              <a:tblGrid>
                <a:gridCol w="1357233"/>
                <a:gridCol w="2591082"/>
                <a:gridCol w="2611646"/>
                <a:gridCol w="1850772"/>
              </a:tblGrid>
              <a:tr h="378042">
                <a:tc>
                  <a:txBody>
                    <a:bodyPr/>
                    <a:lstStyle/>
                    <a:p>
                      <a:pPr algn="ctr" fontAlgn="b"/>
                      <a:r>
                        <a:rPr lang="pt-BR" sz="1600" u="none" strike="noStrike" dirty="0">
                          <a:effectLst/>
                        </a:rPr>
                        <a:t>Mês</a:t>
                      </a:r>
                      <a:endParaRPr lang="pt-BR" sz="1600" b="1" i="0" u="none" strike="noStrike" dirty="0">
                        <a:solidFill>
                          <a:srgbClr val="FFFFFF"/>
                        </a:solidFill>
                        <a:effectLst/>
                        <a:latin typeface="Calibri"/>
                      </a:endParaRPr>
                    </a:p>
                  </a:txBody>
                  <a:tcPr marL="9525" marR="9525" marT="9525" marB="0" anchor="ctr"/>
                </a:tc>
                <a:tc>
                  <a:txBody>
                    <a:bodyPr/>
                    <a:lstStyle/>
                    <a:p>
                      <a:pPr algn="ctr" fontAlgn="b"/>
                      <a:r>
                        <a:rPr lang="pt-BR" sz="1600" u="none" strike="noStrike">
                          <a:effectLst/>
                        </a:rPr>
                        <a:t>Estimativa da Inteligência</a:t>
                      </a:r>
                      <a:endParaRPr lang="pt-BR" sz="1600" b="1" i="0" u="none" strike="noStrike">
                        <a:solidFill>
                          <a:srgbClr val="FFFFFF"/>
                        </a:solidFill>
                        <a:effectLst/>
                        <a:latin typeface="Calibri"/>
                      </a:endParaRPr>
                    </a:p>
                  </a:txBody>
                  <a:tcPr marL="9525" marR="9525" marT="9525" marB="0" anchor="ctr"/>
                </a:tc>
                <a:tc>
                  <a:txBody>
                    <a:bodyPr/>
                    <a:lstStyle/>
                    <a:p>
                      <a:pPr algn="ctr" fontAlgn="b"/>
                      <a:r>
                        <a:rPr lang="pt-BR" sz="1600" u="none" strike="noStrike">
                          <a:effectLst/>
                        </a:rPr>
                        <a:t>Estimatíva pela Estatística</a:t>
                      </a:r>
                      <a:endParaRPr lang="pt-BR" sz="1600" b="1" i="0" u="none" strike="noStrike">
                        <a:solidFill>
                          <a:srgbClr val="FFFFFF"/>
                        </a:solidFill>
                        <a:effectLst/>
                        <a:latin typeface="Calibri"/>
                      </a:endParaRPr>
                    </a:p>
                  </a:txBody>
                  <a:tcPr marL="9525" marR="9525" marT="9525" marB="0" anchor="ctr"/>
                </a:tc>
                <a:tc>
                  <a:txBody>
                    <a:bodyPr/>
                    <a:lstStyle/>
                    <a:p>
                      <a:pPr algn="ctr" fontAlgn="b"/>
                      <a:r>
                        <a:rPr lang="pt-BR" sz="1600" u="none" strike="noStrike">
                          <a:effectLst/>
                        </a:rPr>
                        <a:t>Registros Alemães</a:t>
                      </a:r>
                      <a:endParaRPr lang="pt-BR" sz="1600" b="1" i="0" u="none" strike="noStrike">
                        <a:solidFill>
                          <a:srgbClr val="FFFFFF"/>
                        </a:solidFill>
                        <a:effectLst/>
                        <a:latin typeface="Calibri"/>
                      </a:endParaRPr>
                    </a:p>
                  </a:txBody>
                  <a:tcPr marL="9525" marR="9525" marT="9525" marB="0" anchor="ctr"/>
                </a:tc>
              </a:tr>
              <a:tr h="378042">
                <a:tc>
                  <a:txBody>
                    <a:bodyPr/>
                    <a:lstStyle/>
                    <a:p>
                      <a:pPr algn="ctr" fontAlgn="b"/>
                      <a:r>
                        <a:rPr lang="pt-BR" sz="1600" u="none" strike="noStrike">
                          <a:effectLst/>
                        </a:rPr>
                        <a:t>June 1940</a:t>
                      </a:r>
                      <a:endParaRPr lang="pt-BR" sz="1600" b="0" i="0" u="none" strike="noStrike">
                        <a:solidFill>
                          <a:srgbClr val="171717"/>
                        </a:solidFill>
                        <a:effectLst/>
                        <a:latin typeface="Calibri"/>
                      </a:endParaRPr>
                    </a:p>
                  </a:txBody>
                  <a:tcPr marL="9525" marR="9525" marT="9525" marB="0" anchor="ctr"/>
                </a:tc>
                <a:tc>
                  <a:txBody>
                    <a:bodyPr/>
                    <a:lstStyle/>
                    <a:p>
                      <a:pPr algn="ctr" fontAlgn="b"/>
                      <a:r>
                        <a:rPr lang="pt-BR" sz="1600" u="none" strike="noStrike" dirty="0">
                          <a:effectLst/>
                        </a:rPr>
                        <a:t>1000</a:t>
                      </a:r>
                      <a:endParaRPr lang="pt-BR" sz="1600" b="0" i="0" u="none" strike="noStrike" dirty="0">
                        <a:solidFill>
                          <a:srgbClr val="171717"/>
                        </a:solidFill>
                        <a:effectLst/>
                        <a:latin typeface="Calibri"/>
                      </a:endParaRPr>
                    </a:p>
                  </a:txBody>
                  <a:tcPr marL="9525" marR="9525" marT="9525" marB="0" anchor="ctr"/>
                </a:tc>
                <a:tc>
                  <a:txBody>
                    <a:bodyPr/>
                    <a:lstStyle/>
                    <a:p>
                      <a:pPr algn="ctr" fontAlgn="b"/>
                      <a:r>
                        <a:rPr lang="pt-BR" sz="1600" u="none" strike="noStrike" dirty="0">
                          <a:effectLst/>
                        </a:rPr>
                        <a:t>169</a:t>
                      </a:r>
                      <a:endParaRPr lang="pt-BR" sz="1600" b="0" i="0" u="none" strike="noStrike" dirty="0">
                        <a:solidFill>
                          <a:srgbClr val="171717"/>
                        </a:solidFill>
                        <a:effectLst/>
                        <a:latin typeface="Calibri"/>
                      </a:endParaRPr>
                    </a:p>
                  </a:txBody>
                  <a:tcPr marL="9525" marR="9525" marT="9525" marB="0" anchor="ctr"/>
                </a:tc>
                <a:tc>
                  <a:txBody>
                    <a:bodyPr/>
                    <a:lstStyle/>
                    <a:p>
                      <a:pPr algn="ctr" fontAlgn="b"/>
                      <a:r>
                        <a:rPr lang="pt-BR" sz="1600" u="none" strike="noStrike" dirty="0">
                          <a:effectLst/>
                        </a:rPr>
                        <a:t>122</a:t>
                      </a:r>
                      <a:endParaRPr lang="pt-BR" sz="1600" b="0" i="0" u="none" strike="noStrike" dirty="0">
                        <a:solidFill>
                          <a:srgbClr val="171717"/>
                        </a:solidFill>
                        <a:effectLst/>
                        <a:latin typeface="Calibri"/>
                      </a:endParaRPr>
                    </a:p>
                  </a:txBody>
                  <a:tcPr marL="9525" marR="9525" marT="9525" marB="0" anchor="ctr"/>
                </a:tc>
              </a:tr>
              <a:tr h="378042">
                <a:tc>
                  <a:txBody>
                    <a:bodyPr/>
                    <a:lstStyle/>
                    <a:p>
                      <a:pPr algn="ctr" fontAlgn="b"/>
                      <a:r>
                        <a:rPr lang="pt-BR" sz="1600" u="none" strike="noStrike">
                          <a:effectLst/>
                        </a:rPr>
                        <a:t>June 1941</a:t>
                      </a:r>
                      <a:endParaRPr lang="pt-BR" sz="1600" b="0" i="0" u="none" strike="noStrike">
                        <a:solidFill>
                          <a:srgbClr val="171717"/>
                        </a:solidFill>
                        <a:effectLst/>
                        <a:latin typeface="Calibri"/>
                      </a:endParaRPr>
                    </a:p>
                  </a:txBody>
                  <a:tcPr marL="9525" marR="9525" marT="9525" marB="0" anchor="ctr"/>
                </a:tc>
                <a:tc>
                  <a:txBody>
                    <a:bodyPr/>
                    <a:lstStyle/>
                    <a:p>
                      <a:pPr algn="ctr" fontAlgn="b"/>
                      <a:r>
                        <a:rPr lang="pt-BR" sz="1600" u="none" strike="noStrike" dirty="0">
                          <a:effectLst/>
                        </a:rPr>
                        <a:t>1550</a:t>
                      </a:r>
                      <a:endParaRPr lang="pt-BR" sz="1600" b="0" i="0" u="none" strike="noStrike" dirty="0">
                        <a:solidFill>
                          <a:srgbClr val="171717"/>
                        </a:solidFill>
                        <a:effectLst/>
                        <a:latin typeface="Calibri"/>
                      </a:endParaRPr>
                    </a:p>
                  </a:txBody>
                  <a:tcPr marL="9525" marR="9525" marT="9525" marB="0" anchor="ctr"/>
                </a:tc>
                <a:tc>
                  <a:txBody>
                    <a:bodyPr/>
                    <a:lstStyle/>
                    <a:p>
                      <a:pPr algn="ctr" fontAlgn="b"/>
                      <a:r>
                        <a:rPr lang="pt-BR" sz="1600" u="none" strike="noStrike" dirty="0">
                          <a:effectLst/>
                        </a:rPr>
                        <a:t>244</a:t>
                      </a:r>
                      <a:endParaRPr lang="pt-BR" sz="1600" b="0" i="0" u="none" strike="noStrike" dirty="0">
                        <a:solidFill>
                          <a:srgbClr val="171717"/>
                        </a:solidFill>
                        <a:effectLst/>
                        <a:latin typeface="Calibri"/>
                      </a:endParaRPr>
                    </a:p>
                  </a:txBody>
                  <a:tcPr marL="9525" marR="9525" marT="9525" marB="0" anchor="ctr"/>
                </a:tc>
                <a:tc>
                  <a:txBody>
                    <a:bodyPr/>
                    <a:lstStyle/>
                    <a:p>
                      <a:pPr algn="ctr" fontAlgn="b"/>
                      <a:r>
                        <a:rPr lang="pt-BR" sz="1600" u="none" strike="noStrike">
                          <a:effectLst/>
                        </a:rPr>
                        <a:t>271</a:t>
                      </a:r>
                      <a:endParaRPr lang="pt-BR" sz="1600" b="0" i="0" u="none" strike="noStrike">
                        <a:solidFill>
                          <a:srgbClr val="171717"/>
                        </a:solidFill>
                        <a:effectLst/>
                        <a:latin typeface="Calibri"/>
                      </a:endParaRPr>
                    </a:p>
                  </a:txBody>
                  <a:tcPr marL="9525" marR="9525" marT="9525" marB="0" anchor="ctr"/>
                </a:tc>
              </a:tr>
              <a:tr h="378042">
                <a:tc>
                  <a:txBody>
                    <a:bodyPr/>
                    <a:lstStyle/>
                    <a:p>
                      <a:pPr algn="ctr" fontAlgn="b"/>
                      <a:r>
                        <a:rPr lang="pt-BR" sz="1600" u="none" strike="noStrike">
                          <a:effectLst/>
                        </a:rPr>
                        <a:t>August 1942</a:t>
                      </a:r>
                      <a:endParaRPr lang="pt-BR" sz="1600" b="0" i="0" u="none" strike="noStrike">
                        <a:solidFill>
                          <a:srgbClr val="171717"/>
                        </a:solidFill>
                        <a:effectLst/>
                        <a:latin typeface="Calibri"/>
                      </a:endParaRPr>
                    </a:p>
                  </a:txBody>
                  <a:tcPr marL="9525" marR="9525" marT="9525" marB="0" anchor="ctr"/>
                </a:tc>
                <a:tc>
                  <a:txBody>
                    <a:bodyPr/>
                    <a:lstStyle/>
                    <a:p>
                      <a:pPr algn="ctr" fontAlgn="b"/>
                      <a:r>
                        <a:rPr lang="pt-BR" sz="1600" u="none" strike="noStrike" dirty="0">
                          <a:effectLst/>
                        </a:rPr>
                        <a:t>1550</a:t>
                      </a:r>
                      <a:endParaRPr lang="pt-BR" sz="1600" b="0" i="0" u="none" strike="noStrike" dirty="0">
                        <a:solidFill>
                          <a:srgbClr val="171717"/>
                        </a:solidFill>
                        <a:effectLst/>
                        <a:latin typeface="Calibri"/>
                      </a:endParaRPr>
                    </a:p>
                  </a:txBody>
                  <a:tcPr marL="9525" marR="9525" marT="9525" marB="0" anchor="ctr"/>
                </a:tc>
                <a:tc>
                  <a:txBody>
                    <a:bodyPr/>
                    <a:lstStyle/>
                    <a:p>
                      <a:pPr algn="ctr" fontAlgn="b"/>
                      <a:r>
                        <a:rPr lang="pt-BR" sz="1600" u="none" strike="noStrike">
                          <a:effectLst/>
                        </a:rPr>
                        <a:t>327</a:t>
                      </a:r>
                      <a:endParaRPr lang="pt-BR" sz="1600" b="0" i="0" u="none" strike="noStrike">
                        <a:solidFill>
                          <a:srgbClr val="171717"/>
                        </a:solidFill>
                        <a:effectLst/>
                        <a:latin typeface="Calibri"/>
                      </a:endParaRPr>
                    </a:p>
                  </a:txBody>
                  <a:tcPr marL="9525" marR="9525" marT="9525" marB="0" anchor="ctr"/>
                </a:tc>
                <a:tc>
                  <a:txBody>
                    <a:bodyPr/>
                    <a:lstStyle/>
                    <a:p>
                      <a:pPr algn="ctr" fontAlgn="b"/>
                      <a:r>
                        <a:rPr lang="pt-BR" sz="1600" u="none" strike="noStrike" dirty="0">
                          <a:effectLst/>
                        </a:rPr>
                        <a:t>342</a:t>
                      </a:r>
                      <a:endParaRPr lang="pt-BR" sz="1600" b="0" i="0" u="none" strike="noStrike" dirty="0">
                        <a:solidFill>
                          <a:srgbClr val="171717"/>
                        </a:solidFill>
                        <a:effectLst/>
                        <a:latin typeface="Calibri"/>
                      </a:endParaRPr>
                    </a:p>
                  </a:txBody>
                  <a:tcPr marL="9525" marR="9525" marT="9525" marB="0" anchor="ctr"/>
                </a:tc>
              </a:tr>
            </a:tbl>
          </a:graphicData>
        </a:graphic>
      </p:graphicFrame>
      <p:sp>
        <p:nvSpPr>
          <p:cNvPr id="7" name="Rectangle 6"/>
          <p:cNvSpPr/>
          <p:nvPr/>
        </p:nvSpPr>
        <p:spPr>
          <a:xfrm>
            <a:off x="129572" y="980728"/>
            <a:ext cx="4586444" cy="3416320"/>
          </a:xfrm>
          <a:prstGeom prst="rect">
            <a:avLst/>
          </a:prstGeom>
        </p:spPr>
        <p:txBody>
          <a:bodyPr wrap="square">
            <a:spAutoFit/>
          </a:bodyPr>
          <a:lstStyle/>
          <a:p>
            <a:pPr marL="285750" indent="-285750">
              <a:buFont typeface="Arial" pitchFamily="34" charset="0"/>
              <a:buChar char="•"/>
            </a:pPr>
            <a:r>
              <a:rPr lang="pt-BR" b="1" dirty="0" smtClean="0"/>
              <a:t>Matemáticos usaram número de série (transmissão, motor, chassi…) de peças dos tanques para identificar um padrão</a:t>
            </a:r>
          </a:p>
          <a:p>
            <a:pPr marL="285750" indent="-285750">
              <a:buFont typeface="Arial" pitchFamily="34" charset="0"/>
              <a:buChar char="•"/>
            </a:pPr>
            <a:r>
              <a:rPr lang="pt-BR" b="1" dirty="0" smtClean="0"/>
              <a:t>Números eram sequenciais: 1,2,3,4…N</a:t>
            </a:r>
          </a:p>
          <a:p>
            <a:pPr marL="285750" indent="-285750">
              <a:buFont typeface="Arial" pitchFamily="34" charset="0"/>
              <a:buChar char="•"/>
            </a:pPr>
            <a:r>
              <a:rPr lang="pt-BR" b="1" dirty="0" smtClean="0"/>
              <a:t>Exemplo:</a:t>
            </a:r>
          </a:p>
          <a:p>
            <a:pPr marL="742950" lvl="1" indent="-285750">
              <a:buFont typeface="Arial" pitchFamily="34" charset="0"/>
              <a:buChar char="•"/>
            </a:pPr>
            <a:r>
              <a:rPr lang="pt-BR" b="1" dirty="0" smtClean="0"/>
              <a:t>Número de série da transmissão dos tanques obtidos em combate: 20, 31, 43, 78 e 92</a:t>
            </a:r>
          </a:p>
          <a:p>
            <a:pPr marL="742950" lvl="1" indent="-285750">
              <a:buFont typeface="Arial" pitchFamily="34" charset="0"/>
              <a:buChar char="•"/>
            </a:pPr>
            <a:r>
              <a:rPr lang="pt-BR" b="1" dirty="0" smtClean="0"/>
              <a:t>Fórmula: </a:t>
            </a:r>
          </a:p>
          <a:p>
            <a:pPr lvl="2"/>
            <a:r>
              <a:rPr lang="pt-BR" b="1" dirty="0" err="1" smtClean="0"/>
              <a:t>QtdeAmostras</a:t>
            </a:r>
            <a:r>
              <a:rPr lang="pt-BR" b="1" dirty="0" smtClean="0"/>
              <a:t> = 5 tanques</a:t>
            </a:r>
          </a:p>
          <a:p>
            <a:pPr lvl="2"/>
            <a:r>
              <a:rPr lang="en-US" b="1" dirty="0" err="1" smtClean="0"/>
              <a:t>MaiorAmostra</a:t>
            </a:r>
            <a:r>
              <a:rPr lang="en-US" b="1" dirty="0" smtClean="0"/>
              <a:t> = 92</a:t>
            </a:r>
          </a:p>
          <a:p>
            <a:pPr lvl="2"/>
            <a:r>
              <a:rPr lang="en-US" b="1" dirty="0" smtClean="0"/>
              <a:t>N = </a:t>
            </a:r>
            <a:r>
              <a:rPr lang="en-US" b="1" dirty="0" err="1"/>
              <a:t>n</a:t>
            </a:r>
            <a:r>
              <a:rPr lang="en-US" b="1" dirty="0" err="1" smtClean="0"/>
              <a:t>úmero</a:t>
            </a:r>
            <a:r>
              <a:rPr lang="en-US" b="1" dirty="0" smtClean="0"/>
              <a:t> </a:t>
            </a:r>
            <a:r>
              <a:rPr lang="en-US" b="1" dirty="0" err="1" smtClean="0"/>
              <a:t>desconhecido</a:t>
            </a:r>
            <a:endParaRPr lang="en-US" b="1" dirty="0" smtClean="0"/>
          </a:p>
        </p:txBody>
      </p:sp>
      <p:sp>
        <p:nvSpPr>
          <p:cNvPr id="8" name="Rectangle 7"/>
          <p:cNvSpPr/>
          <p:nvPr/>
        </p:nvSpPr>
        <p:spPr>
          <a:xfrm>
            <a:off x="1" y="4077072"/>
            <a:ext cx="9144000" cy="1200329"/>
          </a:xfrm>
          <a:prstGeom prst="rect">
            <a:avLst/>
          </a:prstGeom>
        </p:spPr>
        <p:txBody>
          <a:bodyPr wrap="square">
            <a:spAutoFit/>
          </a:bodyPr>
          <a:lstStyle/>
          <a:p>
            <a:endParaRPr lang="en-US" b="1" dirty="0"/>
          </a:p>
          <a:p>
            <a:pPr algn="ctr"/>
            <a:r>
              <a:rPr lang="en-US" b="1" dirty="0"/>
              <a:t>N = (</a:t>
            </a:r>
            <a:r>
              <a:rPr lang="en-US" b="1" dirty="0" err="1"/>
              <a:t>MaiorAmostra</a:t>
            </a:r>
            <a:r>
              <a:rPr lang="en-US" b="1" dirty="0"/>
              <a:t> -1) * (</a:t>
            </a:r>
            <a:r>
              <a:rPr lang="pt-BR" b="1" dirty="0" err="1"/>
              <a:t>QtdeAmostras</a:t>
            </a:r>
            <a:r>
              <a:rPr lang="pt-BR" b="1" dirty="0"/>
              <a:t> </a:t>
            </a:r>
            <a:r>
              <a:rPr lang="en-US" b="1" dirty="0"/>
              <a:t>+1) / </a:t>
            </a:r>
            <a:r>
              <a:rPr lang="pt-BR" b="1" dirty="0" err="1"/>
              <a:t>QtdeAmostras</a:t>
            </a:r>
            <a:endParaRPr lang="en-US" b="1" dirty="0"/>
          </a:p>
          <a:p>
            <a:pPr algn="ctr"/>
            <a:r>
              <a:rPr lang="en-US" b="1" dirty="0"/>
              <a:t>N = (92-1) * (5+1) / 5 = 109.2</a:t>
            </a:r>
          </a:p>
          <a:p>
            <a:endParaRPr lang="pt-BR" b="1" dirty="0"/>
          </a:p>
        </p:txBody>
      </p:sp>
      <p:sp>
        <p:nvSpPr>
          <p:cNvPr id="10" name="CaixaDeTexto 12"/>
          <p:cNvSpPr txBox="1"/>
          <p:nvPr/>
        </p:nvSpPr>
        <p:spPr>
          <a:xfrm>
            <a:off x="4627150" y="6562596"/>
            <a:ext cx="4553362" cy="338554"/>
          </a:xfrm>
          <a:prstGeom prst="rect">
            <a:avLst/>
          </a:prstGeom>
          <a:noFill/>
        </p:spPr>
        <p:txBody>
          <a:bodyPr wrap="none" rtlCol="0">
            <a:spAutoFit/>
          </a:bodyPr>
          <a:lstStyle/>
          <a:p>
            <a:r>
              <a:rPr lang="pt-BR" sz="1600" i="1" dirty="0"/>
              <a:t>http://en.wikipedia.org/wiki/German_tank_problem</a:t>
            </a:r>
          </a:p>
        </p:txBody>
      </p:sp>
    </p:spTree>
    <p:extLst>
      <p:ext uri="{BB962C8B-B14F-4D97-AF65-F5344CB8AC3E}">
        <p14:creationId xmlns:p14="http://schemas.microsoft.com/office/powerpoint/2010/main" val="592342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Estatísticas no SQL Server</a:t>
            </a:r>
            <a:endParaRPr lang="pt-BR" dirty="0"/>
          </a:p>
        </p:txBody>
      </p:sp>
      <p:sp>
        <p:nvSpPr>
          <p:cNvPr id="3" name="Espaço Reservado para Texto 2"/>
          <p:cNvSpPr>
            <a:spLocks noGrp="1"/>
          </p:cNvSpPr>
          <p:nvPr>
            <p:ph type="body" sz="quarter" idx="10"/>
          </p:nvPr>
        </p:nvSpPr>
        <p:spPr>
          <a:xfrm>
            <a:off x="357188" y="1428750"/>
            <a:ext cx="8358187" cy="5024586"/>
          </a:xfrm>
        </p:spPr>
        <p:txBody>
          <a:bodyPr>
            <a:normAutofit fontScale="85000" lnSpcReduction="10000"/>
          </a:bodyPr>
          <a:lstStyle/>
          <a:p>
            <a:r>
              <a:rPr lang="pt-BR" dirty="0" smtClean="0"/>
              <a:t>O SQL Server precisa de estatísticas para tentar criar bons planos de execução.</a:t>
            </a:r>
          </a:p>
          <a:p>
            <a:pPr lvl="0"/>
            <a:r>
              <a:rPr lang="pt-BR" dirty="0">
                <a:solidFill>
                  <a:prstClr val="black">
                    <a:lumMod val="75000"/>
                    <a:lumOff val="25000"/>
                  </a:prstClr>
                </a:solidFill>
              </a:rPr>
              <a:t>Estatísticas mantém informações sobre a distribuição dos dados em uma ou mais colunas</a:t>
            </a:r>
          </a:p>
          <a:p>
            <a:pPr lvl="0"/>
            <a:r>
              <a:rPr lang="pt-BR" dirty="0">
                <a:solidFill>
                  <a:prstClr val="black">
                    <a:lumMod val="75000"/>
                    <a:lumOff val="25000"/>
                  </a:prstClr>
                </a:solidFill>
              </a:rPr>
              <a:t>Mantém um histograma com até 200 amostras dos dados</a:t>
            </a:r>
          </a:p>
          <a:p>
            <a:r>
              <a:rPr lang="pt-BR" dirty="0" smtClean="0"/>
              <a:t>Estatísticas são criadas automaticamente nos índices definidos pelo DBA.</a:t>
            </a:r>
          </a:p>
          <a:p>
            <a:r>
              <a:rPr lang="pt-BR" dirty="0" smtClean="0"/>
              <a:t>Novas estatísticas podem ser criadas automaticamente pelo SQL Server, sendo nomeadas como _WA_SYS_....</a:t>
            </a:r>
          </a:p>
          <a:p>
            <a:pPr lvl="1"/>
            <a:r>
              <a:rPr lang="pt-BR" dirty="0" smtClean="0"/>
              <a:t>É um indicativo de que o </a:t>
            </a:r>
            <a:r>
              <a:rPr lang="pt-BR" dirty="0" err="1" smtClean="0"/>
              <a:t>query</a:t>
            </a:r>
            <a:r>
              <a:rPr lang="pt-BR" dirty="0" smtClean="0"/>
              <a:t> </a:t>
            </a:r>
            <a:r>
              <a:rPr lang="pt-BR" dirty="0" err="1" smtClean="0"/>
              <a:t>optimizer</a:t>
            </a:r>
            <a:r>
              <a:rPr lang="pt-BR" dirty="0" smtClean="0"/>
              <a:t> precisou desses dados para montar um plano.</a:t>
            </a:r>
          </a:p>
          <a:p>
            <a:pPr lvl="1"/>
            <a:r>
              <a:rPr lang="pt-BR" dirty="0" smtClean="0"/>
              <a:t>Merece um índice?</a:t>
            </a:r>
          </a:p>
          <a:p>
            <a:endParaRPr lang="pt-BR" dirty="0"/>
          </a:p>
        </p:txBody>
      </p:sp>
    </p:spTree>
    <p:extLst>
      <p:ext uri="{BB962C8B-B14F-4D97-AF65-F5344CB8AC3E}">
        <p14:creationId xmlns:p14="http://schemas.microsoft.com/office/powerpoint/2010/main" val="2161033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Estatísticas no SQL Server</a:t>
            </a:r>
            <a:endParaRPr lang="pt-BR" dirty="0"/>
          </a:p>
        </p:txBody>
      </p:sp>
      <p:sp>
        <p:nvSpPr>
          <p:cNvPr id="3" name="Espaço Reservado para Texto 2"/>
          <p:cNvSpPr>
            <a:spLocks noGrp="1"/>
          </p:cNvSpPr>
          <p:nvPr>
            <p:ph type="body" sz="quarter" idx="10"/>
          </p:nvPr>
        </p:nvSpPr>
        <p:spPr/>
        <p:txBody>
          <a:bodyPr>
            <a:normAutofit/>
          </a:bodyPr>
          <a:lstStyle/>
          <a:p>
            <a:r>
              <a:rPr lang="pt-BR" dirty="0" smtClean="0"/>
              <a:t>A geração automática de estatísticas somente se dá para uma coluna, isto é, não são geradas estatísticas sobre combinação de colunas.</a:t>
            </a:r>
          </a:p>
          <a:p>
            <a:r>
              <a:rPr lang="pt-BR" dirty="0" smtClean="0"/>
              <a:t>E qual o custo de se manter as estatísticas?</a:t>
            </a:r>
          </a:p>
          <a:p>
            <a:pPr lvl="1"/>
            <a:r>
              <a:rPr lang="pt-BR" dirty="0" smtClean="0"/>
              <a:t>Eventuais </a:t>
            </a:r>
            <a:r>
              <a:rPr lang="pt-BR" dirty="0" err="1" smtClean="0"/>
              <a:t>recompilações</a:t>
            </a:r>
            <a:r>
              <a:rPr lang="pt-BR" dirty="0" smtClean="0"/>
              <a:t> das estatísticas.</a:t>
            </a:r>
          </a:p>
          <a:p>
            <a:pPr lvl="1"/>
            <a:r>
              <a:rPr lang="pt-BR" dirty="0" smtClean="0"/>
              <a:t>Muito pouco espaço em disco.</a:t>
            </a:r>
          </a:p>
          <a:p>
            <a:r>
              <a:rPr lang="pt-BR" dirty="0" smtClean="0"/>
              <a:t>Então é interessante mantermos muitas </a:t>
            </a:r>
            <a:r>
              <a:rPr lang="pt-BR" dirty="0" err="1" smtClean="0"/>
              <a:t>estastísticas</a:t>
            </a:r>
            <a:r>
              <a:rPr lang="pt-BR" dirty="0" smtClean="0"/>
              <a:t>?</a:t>
            </a:r>
          </a:p>
          <a:p>
            <a:pPr lvl="1"/>
            <a:r>
              <a:rPr lang="pt-BR" dirty="0" smtClean="0"/>
              <a:t>Depende! </a:t>
            </a:r>
            <a:r>
              <a:rPr lang="pt-BR" dirty="0" smtClean="0">
                <a:sym typeface="Wingdings" pitchFamily="2" charset="2"/>
              </a:rPr>
              <a:t>, no geral, sim!</a:t>
            </a:r>
            <a:endParaRPr lang="pt-BR" dirty="0" smtClean="0"/>
          </a:p>
          <a:p>
            <a:endParaRPr lang="pt-BR" dirty="0"/>
          </a:p>
        </p:txBody>
      </p:sp>
    </p:spTree>
    <p:extLst>
      <p:ext uri="{BB962C8B-B14F-4D97-AF65-F5344CB8AC3E}">
        <p14:creationId xmlns:p14="http://schemas.microsoft.com/office/powerpoint/2010/main" val="256567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88913"/>
            <a:ext cx="8229600" cy="792162"/>
          </a:xfrm>
        </p:spPr>
        <p:txBody>
          <a:bodyPr/>
          <a:lstStyle/>
          <a:p>
            <a:r>
              <a:rPr lang="pt-BR" dirty="0"/>
              <a:t>Visualizando as Estatísticas</a:t>
            </a:r>
            <a:endParaRPr lang="pt-BR" dirty="0" smtClean="0"/>
          </a:p>
        </p:txBody>
      </p:sp>
      <p:sp>
        <p:nvSpPr>
          <p:cNvPr id="6" name="Content Placeholder 2"/>
          <p:cNvSpPr txBox="1">
            <a:spLocks/>
          </p:cNvSpPr>
          <p:nvPr/>
        </p:nvSpPr>
        <p:spPr>
          <a:xfrm>
            <a:off x="457200" y="1268415"/>
            <a:ext cx="8229600" cy="5056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Blip>
                <a:blip r:embed="rId2"/>
              </a:buBlip>
            </a:pPr>
            <a:r>
              <a:rPr lang="pt-BR" sz="2400" b="1" dirty="0" smtClean="0"/>
              <a:t>DBCC </a:t>
            </a:r>
            <a:r>
              <a:rPr lang="pt-BR" sz="2400" b="1" dirty="0"/>
              <a:t>SHOW_STATISTICS ( </a:t>
            </a:r>
            <a:r>
              <a:rPr lang="pt-BR" sz="2400" b="1" dirty="0" err="1"/>
              <a:t>table_or_indexed_view_name</a:t>
            </a:r>
            <a:r>
              <a:rPr lang="pt-BR" sz="2400" b="1" dirty="0"/>
              <a:t> , </a:t>
            </a:r>
            <a:r>
              <a:rPr lang="pt-BR" sz="2400" b="1" dirty="0" err="1"/>
              <a:t>target</a:t>
            </a:r>
            <a:r>
              <a:rPr lang="pt-BR" sz="2400" b="1" dirty="0"/>
              <a:t> ) [ WITH [ NO_INFOMSGS ] &lt; </a:t>
            </a:r>
            <a:r>
              <a:rPr lang="pt-BR" sz="2400" b="1" dirty="0" err="1"/>
              <a:t>option</a:t>
            </a:r>
            <a:r>
              <a:rPr lang="pt-BR" sz="2400" b="1" dirty="0"/>
              <a:t> &gt; [ , n ] ] &lt; </a:t>
            </a:r>
            <a:r>
              <a:rPr lang="pt-BR" sz="2400" b="1" dirty="0" err="1"/>
              <a:t>option</a:t>
            </a:r>
            <a:r>
              <a:rPr lang="pt-BR" sz="2400" b="1" dirty="0"/>
              <a:t> &gt; :: = STAT_HEADER | DENSITY_VECTOR | HISTOGRAM | STATS_STREAM</a:t>
            </a:r>
          </a:p>
          <a:p>
            <a:pPr lvl="0">
              <a:buBlip>
                <a:blip r:embed="rId2"/>
              </a:buBlip>
            </a:pPr>
            <a:r>
              <a:rPr lang="pt-BR" sz="2400" b="1" dirty="0" err="1"/>
              <a:t>sys.stats</a:t>
            </a:r>
            <a:endParaRPr lang="pt-BR" sz="2400" b="1" dirty="0"/>
          </a:p>
          <a:p>
            <a:pPr lvl="0">
              <a:buBlip>
                <a:blip r:embed="rId2"/>
              </a:buBlip>
            </a:pPr>
            <a:r>
              <a:rPr lang="pt-BR" sz="2400" b="1" dirty="0" err="1"/>
              <a:t>sys.stats_columns</a:t>
            </a:r>
            <a:endParaRPr lang="pt-BR" sz="2400" b="1" dirty="0"/>
          </a:p>
          <a:p>
            <a:pPr lvl="0">
              <a:buBlip>
                <a:blip r:embed="rId2"/>
              </a:buBlip>
            </a:pPr>
            <a:r>
              <a:rPr lang="pt-BR" sz="2400" b="1" dirty="0"/>
              <a:t>STATS_DATE ( </a:t>
            </a:r>
            <a:r>
              <a:rPr lang="pt-BR" sz="2400" b="1" dirty="0" err="1"/>
              <a:t>object_id</a:t>
            </a:r>
            <a:r>
              <a:rPr lang="pt-BR" sz="2400" b="1" dirty="0"/>
              <a:t> , </a:t>
            </a:r>
            <a:r>
              <a:rPr lang="pt-BR" sz="2400" b="1" dirty="0" err="1"/>
              <a:t>stats_id</a:t>
            </a:r>
            <a:r>
              <a:rPr lang="pt-BR" sz="2400" b="1" dirty="0"/>
              <a:t> )</a:t>
            </a:r>
          </a:p>
          <a:p>
            <a:pPr lvl="0">
              <a:buBlip>
                <a:blip r:embed="rId2"/>
              </a:buBlip>
            </a:pPr>
            <a:r>
              <a:rPr lang="pt-BR" sz="2400" b="1" dirty="0" err="1"/>
              <a:t>sp_autostats</a:t>
            </a:r>
            <a:r>
              <a:rPr lang="pt-BR" sz="2400" b="1" dirty="0"/>
              <a:t> [ @</a:t>
            </a:r>
            <a:r>
              <a:rPr lang="pt-BR" sz="2400" b="1" dirty="0" err="1"/>
              <a:t>tblname</a:t>
            </a:r>
            <a:r>
              <a:rPr lang="pt-BR" sz="2400" b="1" dirty="0"/>
              <a:t> = ] '</a:t>
            </a:r>
            <a:r>
              <a:rPr lang="pt-BR" sz="2400" b="1" dirty="0" err="1"/>
              <a:t>table_or_indexed_view_name</a:t>
            </a:r>
            <a:r>
              <a:rPr lang="pt-BR" sz="2400" b="1" dirty="0"/>
              <a:t>' </a:t>
            </a:r>
          </a:p>
          <a:p>
            <a:pPr marL="0" lvl="0" indent="0">
              <a:buNone/>
            </a:pPr>
            <a:r>
              <a:rPr lang="pt-BR" sz="2400" b="1" dirty="0"/>
              <a:t>	[ , [ @</a:t>
            </a:r>
            <a:r>
              <a:rPr lang="pt-BR" sz="2400" b="1" dirty="0" err="1"/>
              <a:t>flagc</a:t>
            </a:r>
            <a:r>
              <a:rPr lang="pt-BR" sz="2400" b="1" dirty="0"/>
              <a:t> = ] '</a:t>
            </a:r>
            <a:r>
              <a:rPr lang="pt-BR" sz="2400" b="1" dirty="0" err="1"/>
              <a:t>stats_value</a:t>
            </a:r>
            <a:r>
              <a:rPr lang="pt-BR" sz="2400" b="1" dirty="0"/>
              <a:t>' ] </a:t>
            </a:r>
          </a:p>
          <a:p>
            <a:pPr marL="0" lvl="0" indent="0">
              <a:buNone/>
            </a:pPr>
            <a:r>
              <a:rPr lang="pt-BR" sz="2400" b="1" dirty="0" smtClean="0"/>
              <a:t>	[ </a:t>
            </a:r>
            <a:r>
              <a:rPr lang="pt-BR" sz="2400" b="1" dirty="0"/>
              <a:t>, [ @</a:t>
            </a:r>
            <a:r>
              <a:rPr lang="pt-BR" sz="2400" b="1" dirty="0" err="1"/>
              <a:t>indname</a:t>
            </a:r>
            <a:r>
              <a:rPr lang="pt-BR" sz="2400" b="1" dirty="0"/>
              <a:t> = ] '</a:t>
            </a:r>
            <a:r>
              <a:rPr lang="pt-BR" sz="2400" b="1" dirty="0" err="1"/>
              <a:t>statistics_name</a:t>
            </a:r>
            <a:r>
              <a:rPr lang="pt-BR" sz="2400" b="1" dirty="0"/>
              <a:t>' ]</a:t>
            </a:r>
          </a:p>
          <a:p>
            <a:pPr lvl="0">
              <a:buBlip>
                <a:blip r:embed="rId2"/>
              </a:buBlip>
            </a:pPr>
            <a:endParaRPr lang="pt-BR" sz="2400" dirty="0" smtClean="0"/>
          </a:p>
          <a:p>
            <a:endParaRPr lang="pt-BR" sz="2400" dirty="0" smtClean="0"/>
          </a:p>
          <a:p>
            <a:endParaRPr lang="pt-BR" sz="1600" dirty="0" smtClean="0"/>
          </a:p>
        </p:txBody>
      </p:sp>
    </p:spTree>
    <p:extLst>
      <p:ext uri="{BB962C8B-B14F-4D97-AF65-F5344CB8AC3E}">
        <p14:creationId xmlns:p14="http://schemas.microsoft.com/office/powerpoint/2010/main" val="214812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88913"/>
            <a:ext cx="8229600" cy="792162"/>
          </a:xfrm>
        </p:spPr>
        <p:txBody>
          <a:bodyPr/>
          <a:lstStyle/>
          <a:p>
            <a:r>
              <a:rPr lang="en-US" i="1" dirty="0"/>
              <a:t>DBCC SHOW_STATISTICS</a:t>
            </a:r>
            <a:endParaRPr lang="pt-BR"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885950"/>
            <a:ext cx="84010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aixaDeTexto 6"/>
          <p:cNvSpPr txBox="1"/>
          <p:nvPr/>
        </p:nvSpPr>
        <p:spPr>
          <a:xfrm>
            <a:off x="381000" y="1428750"/>
            <a:ext cx="4677306" cy="369332"/>
          </a:xfrm>
          <a:prstGeom prst="rect">
            <a:avLst/>
          </a:prstGeom>
          <a:noFill/>
        </p:spPr>
        <p:txBody>
          <a:bodyPr wrap="none" rtlCol="0">
            <a:spAutoFit/>
          </a:bodyPr>
          <a:lstStyle/>
          <a:p>
            <a:r>
              <a:rPr lang="pt-BR" b="1" dirty="0" smtClean="0"/>
              <a:t>Resultado do DBCC SHOW_STATISTICS:</a:t>
            </a:r>
            <a:endParaRPr lang="pt-BR" b="1" dirty="0"/>
          </a:p>
        </p:txBody>
      </p:sp>
    </p:spTree>
    <p:extLst>
      <p:ext uri="{BB962C8B-B14F-4D97-AF65-F5344CB8AC3E}">
        <p14:creationId xmlns:p14="http://schemas.microsoft.com/office/powerpoint/2010/main" val="85569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88913"/>
            <a:ext cx="8229600" cy="792162"/>
          </a:xfrm>
        </p:spPr>
        <p:txBody>
          <a:bodyPr/>
          <a:lstStyle/>
          <a:p>
            <a:r>
              <a:rPr lang="en-US" i="1" dirty="0"/>
              <a:t>DBCC SHOW_STATISTICS</a:t>
            </a:r>
            <a:endParaRPr lang="pt-BR" dirty="0" smtClean="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253" y="1206081"/>
            <a:ext cx="4377947" cy="13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24200"/>
            <a:ext cx="8705941" cy="198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41"/>
          <p:cNvSpPr>
            <a:spLocks noChangeArrowheads="1"/>
          </p:cNvSpPr>
          <p:nvPr/>
        </p:nvSpPr>
        <p:spPr bwMode="auto">
          <a:xfrm>
            <a:off x="1434353" y="5202401"/>
            <a:ext cx="6185647" cy="360199"/>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sz="1600" b="1" dirty="0">
                <a:solidFill>
                  <a:srgbClr val="002060"/>
                </a:solidFill>
                <a:latin typeface="Lucida Console" pitchFamily="49" charset="0"/>
              </a:rPr>
              <a:t>Valor procurado (50) está entre as linhas 5 e 6</a:t>
            </a:r>
            <a:endParaRPr lang="en-US" sz="1600" b="1" dirty="0" smtClean="0">
              <a:solidFill>
                <a:srgbClr val="002060"/>
              </a:solidFill>
              <a:latin typeface="Lucida Console" pitchFamily="49" charset="0"/>
            </a:endParaRPr>
          </a:p>
        </p:txBody>
      </p:sp>
      <p:sp>
        <p:nvSpPr>
          <p:cNvPr id="11" name="AutoShape 41"/>
          <p:cNvSpPr>
            <a:spLocks noChangeArrowheads="1"/>
          </p:cNvSpPr>
          <p:nvPr/>
        </p:nvSpPr>
        <p:spPr bwMode="auto">
          <a:xfrm>
            <a:off x="457200" y="1161144"/>
            <a:ext cx="3886200" cy="114300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sz="2000" dirty="0" smtClean="0">
                <a:solidFill>
                  <a:srgbClr val="002060"/>
                </a:solidFill>
                <a:latin typeface="Lucida Console" pitchFamily="49" charset="0"/>
              </a:rPr>
              <a:t>SELECT *</a:t>
            </a:r>
          </a:p>
          <a:p>
            <a:r>
              <a:rPr lang="en-US" sz="2000" dirty="0" smtClean="0">
                <a:solidFill>
                  <a:srgbClr val="002060"/>
                </a:solidFill>
                <a:latin typeface="Lucida Console" pitchFamily="49" charset="0"/>
              </a:rPr>
              <a:t>  FROM </a:t>
            </a:r>
            <a:r>
              <a:rPr lang="en-US" sz="2000" smtClean="0">
                <a:solidFill>
                  <a:srgbClr val="002060"/>
                </a:solidFill>
                <a:latin typeface="Lucida Console" pitchFamily="49" charset="0"/>
              </a:rPr>
              <a:t>Order_DetailsBig</a:t>
            </a:r>
            <a:endParaRPr lang="en-US" sz="2000" dirty="0" smtClean="0">
              <a:solidFill>
                <a:srgbClr val="002060"/>
              </a:solidFill>
              <a:latin typeface="Lucida Console" pitchFamily="49" charset="0"/>
            </a:endParaRPr>
          </a:p>
          <a:p>
            <a:r>
              <a:rPr lang="en-US" sz="2000" dirty="0" smtClean="0">
                <a:solidFill>
                  <a:srgbClr val="002060"/>
                </a:solidFill>
                <a:latin typeface="Lucida Console" pitchFamily="49" charset="0"/>
              </a:rPr>
              <a:t> WHERE Quantity = 50</a:t>
            </a:r>
          </a:p>
        </p:txBody>
      </p:sp>
      <p:sp>
        <p:nvSpPr>
          <p:cNvPr id="12" name="AutoShape 41"/>
          <p:cNvSpPr>
            <a:spLocks noChangeArrowheads="1"/>
          </p:cNvSpPr>
          <p:nvPr/>
        </p:nvSpPr>
        <p:spPr bwMode="auto">
          <a:xfrm>
            <a:off x="304800" y="2738421"/>
            <a:ext cx="8366226" cy="33528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pPr algn="ctr"/>
            <a:r>
              <a:rPr lang="en-US" sz="1600" b="1" dirty="0"/>
              <a:t>DBCC SHOW_STATISTICS (</a:t>
            </a:r>
            <a:r>
              <a:rPr lang="en-US" sz="1600" b="1" dirty="0" err="1"/>
              <a:t>Order_DetailsBig</a:t>
            </a:r>
            <a:r>
              <a:rPr lang="en-US" sz="1600" b="1" dirty="0"/>
              <a:t>, </a:t>
            </a:r>
            <a:r>
              <a:rPr lang="en-US" sz="1600" b="1" dirty="0" err="1"/>
              <a:t>Stats_Quantity</a:t>
            </a:r>
            <a:r>
              <a:rPr lang="en-US" sz="1600" b="1" dirty="0"/>
              <a:t>) WITH HISTOGRAM</a:t>
            </a:r>
          </a:p>
        </p:txBody>
      </p:sp>
      <p:sp>
        <p:nvSpPr>
          <p:cNvPr id="13" name="AutoShape 41"/>
          <p:cNvSpPr>
            <a:spLocks noChangeArrowheads="1"/>
          </p:cNvSpPr>
          <p:nvPr/>
        </p:nvSpPr>
        <p:spPr bwMode="auto">
          <a:xfrm>
            <a:off x="228600" y="5271247"/>
            <a:ext cx="8610600" cy="87168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sz="1600" b="1" dirty="0">
                <a:solidFill>
                  <a:srgbClr val="002060"/>
                </a:solidFill>
                <a:latin typeface="Lucida Console" pitchFamily="49" charset="0"/>
              </a:rPr>
              <a:t>RANGE_HI_KEY = Valor chave de cada amostra</a:t>
            </a:r>
          </a:p>
          <a:p>
            <a:r>
              <a:rPr lang="pt-BR" sz="1600" b="1" dirty="0" err="1">
                <a:solidFill>
                  <a:srgbClr val="002060"/>
                </a:solidFill>
                <a:latin typeface="Lucida Console" pitchFamily="49" charset="0"/>
              </a:rPr>
              <a:t>Ex</a:t>
            </a:r>
            <a:r>
              <a:rPr lang="pt-BR" sz="1600" b="1" dirty="0">
                <a:solidFill>
                  <a:srgbClr val="002060"/>
                </a:solidFill>
                <a:latin typeface="Lucida Console" pitchFamily="49" charset="0"/>
              </a:rPr>
              <a:t>: Linha 6 temos o valor 70 que contêm informações para valores entre 48 (47 (Linha 5) + 1) até 70</a:t>
            </a:r>
            <a:endParaRPr lang="en-US" sz="1600" b="1" dirty="0" smtClean="0">
              <a:solidFill>
                <a:srgbClr val="002060"/>
              </a:solidFill>
              <a:latin typeface="Lucida Console" pitchFamily="49" charset="0"/>
            </a:endParaRPr>
          </a:p>
        </p:txBody>
      </p:sp>
      <p:sp>
        <p:nvSpPr>
          <p:cNvPr id="14" name="AutoShape 41"/>
          <p:cNvSpPr>
            <a:spLocks noChangeArrowheads="1"/>
          </p:cNvSpPr>
          <p:nvPr/>
        </p:nvSpPr>
        <p:spPr bwMode="auto">
          <a:xfrm>
            <a:off x="228600" y="5369859"/>
            <a:ext cx="8610600" cy="109855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sz="1600" b="1" dirty="0">
                <a:solidFill>
                  <a:srgbClr val="002060"/>
                </a:solidFill>
                <a:latin typeface="Lucida Console" pitchFamily="49" charset="0"/>
              </a:rPr>
              <a:t>RANGE_ROWS = Quantidade de linhas que possuem os valores do range excluindo o valor de RANGE_HI_KEY</a:t>
            </a:r>
          </a:p>
          <a:p>
            <a:r>
              <a:rPr lang="pt-BR" sz="1600" b="1" dirty="0" err="1">
                <a:solidFill>
                  <a:srgbClr val="002060"/>
                </a:solidFill>
                <a:latin typeface="Lucida Console" pitchFamily="49" charset="0"/>
              </a:rPr>
              <a:t>Ex</a:t>
            </a:r>
            <a:r>
              <a:rPr lang="pt-BR" sz="1600" b="1" dirty="0">
                <a:solidFill>
                  <a:srgbClr val="002060"/>
                </a:solidFill>
                <a:latin typeface="Lucida Console" pitchFamily="49" charset="0"/>
              </a:rPr>
              <a:t>: O range da amostra linha 6 vai de 48 a 69 (excluindo o valor 70(RANGE_HI_KEY)). Dentro deste range temos 10146 linhas</a:t>
            </a:r>
            <a:endParaRPr lang="en-US" sz="1600" b="1" dirty="0" smtClean="0">
              <a:solidFill>
                <a:srgbClr val="002060"/>
              </a:solidFill>
              <a:latin typeface="Lucida Console" pitchFamily="49" charset="0"/>
            </a:endParaRPr>
          </a:p>
        </p:txBody>
      </p:sp>
      <p:sp>
        <p:nvSpPr>
          <p:cNvPr id="15" name="AutoShape 41"/>
          <p:cNvSpPr>
            <a:spLocks noChangeArrowheads="1"/>
          </p:cNvSpPr>
          <p:nvPr/>
        </p:nvSpPr>
        <p:spPr bwMode="auto">
          <a:xfrm>
            <a:off x="228600" y="5466870"/>
            <a:ext cx="8610600" cy="93393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sz="1600" b="1" dirty="0">
                <a:solidFill>
                  <a:srgbClr val="002060"/>
                </a:solidFill>
                <a:latin typeface="Lucida Console" pitchFamily="49" charset="0"/>
              </a:rPr>
              <a:t>EQ_ROWS = Quantidade de linhas que possuem o valor da amostra</a:t>
            </a:r>
          </a:p>
          <a:p>
            <a:r>
              <a:rPr lang="pt-BR" sz="1600" b="1" dirty="0" err="1">
                <a:solidFill>
                  <a:srgbClr val="002060"/>
                </a:solidFill>
                <a:latin typeface="Lucida Console" pitchFamily="49" charset="0"/>
              </a:rPr>
              <a:t>Ex</a:t>
            </a:r>
            <a:r>
              <a:rPr lang="pt-BR" sz="1600" b="1" dirty="0">
                <a:solidFill>
                  <a:srgbClr val="002060"/>
                </a:solidFill>
                <a:latin typeface="Lucida Console" pitchFamily="49" charset="0"/>
              </a:rPr>
              <a:t>: Existem 434 linhas para a amostra 70 (linha 6)</a:t>
            </a:r>
            <a:endParaRPr lang="en-US" sz="1600" b="1" dirty="0" smtClean="0">
              <a:solidFill>
                <a:srgbClr val="002060"/>
              </a:solidFill>
              <a:latin typeface="Lucida Console" pitchFamily="49" charset="0"/>
            </a:endParaRPr>
          </a:p>
        </p:txBody>
      </p:sp>
      <p:sp>
        <p:nvSpPr>
          <p:cNvPr id="16" name="AutoShape 41"/>
          <p:cNvSpPr>
            <a:spLocks noChangeArrowheads="1"/>
          </p:cNvSpPr>
          <p:nvPr/>
        </p:nvSpPr>
        <p:spPr bwMode="auto">
          <a:xfrm>
            <a:off x="228600" y="5549153"/>
            <a:ext cx="8610600" cy="1130055"/>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sz="1600" b="1" dirty="0">
                <a:solidFill>
                  <a:srgbClr val="002060"/>
                </a:solidFill>
                <a:latin typeface="Lucida Console" pitchFamily="49" charset="0"/>
              </a:rPr>
              <a:t>DISTINCT_RANGE_ROWS = Quantidade de valores distintos dentro da faixa. Excluindo o valor de RANGE_HI_KEY.</a:t>
            </a:r>
          </a:p>
          <a:p>
            <a:r>
              <a:rPr lang="pt-BR" sz="1600" b="1" dirty="0" err="1">
                <a:solidFill>
                  <a:srgbClr val="002060"/>
                </a:solidFill>
                <a:latin typeface="Lucida Console" pitchFamily="49" charset="0"/>
              </a:rPr>
              <a:t>Ex</a:t>
            </a:r>
            <a:r>
              <a:rPr lang="pt-BR" sz="1600" b="1" dirty="0">
                <a:solidFill>
                  <a:srgbClr val="002060"/>
                </a:solidFill>
                <a:latin typeface="Lucida Console" pitchFamily="49" charset="0"/>
              </a:rPr>
              <a:t>: Na faixa da linha 6 (48 até 69) temos 22 valores distintos</a:t>
            </a:r>
          </a:p>
          <a:p>
            <a:r>
              <a:rPr lang="pt-BR" sz="1600" b="1" dirty="0">
                <a:solidFill>
                  <a:srgbClr val="002060"/>
                </a:solidFill>
                <a:latin typeface="Lucida Console" pitchFamily="49" charset="0"/>
              </a:rPr>
              <a:t>Deveria chamar DISTINCT_RANGE_VALUES</a:t>
            </a:r>
            <a:endParaRPr lang="en-US" sz="1600" b="1" dirty="0" smtClean="0">
              <a:solidFill>
                <a:srgbClr val="002060"/>
              </a:solidFill>
              <a:latin typeface="Lucida Console" pitchFamily="49" charset="0"/>
            </a:endParaRPr>
          </a:p>
        </p:txBody>
      </p:sp>
      <p:sp>
        <p:nvSpPr>
          <p:cNvPr id="17" name="AutoShape 41"/>
          <p:cNvSpPr>
            <a:spLocks noChangeArrowheads="1"/>
          </p:cNvSpPr>
          <p:nvPr/>
        </p:nvSpPr>
        <p:spPr bwMode="auto">
          <a:xfrm>
            <a:off x="76200" y="5653533"/>
            <a:ext cx="8915400" cy="827037"/>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sz="1600" b="1" dirty="0" smtClean="0">
                <a:solidFill>
                  <a:srgbClr val="002060"/>
                </a:solidFill>
                <a:latin typeface="Lucida Console" pitchFamily="49" charset="0"/>
              </a:rPr>
              <a:t>AVG_RANGE_ROWS = </a:t>
            </a:r>
            <a:r>
              <a:rPr lang="pt-BR" sz="1600" b="1" dirty="0" smtClean="0">
                <a:solidFill>
                  <a:srgbClr val="002060"/>
                </a:solidFill>
                <a:latin typeface="Lucida Console" pitchFamily="49" charset="0"/>
              </a:rPr>
              <a:t>Média de valores no range (RANGE_ROWS / DISTINCT_RANGE_ROWS)</a:t>
            </a:r>
          </a:p>
          <a:p>
            <a:r>
              <a:rPr lang="pt-BR" sz="1600" b="1" dirty="0" err="1" smtClean="0">
                <a:solidFill>
                  <a:srgbClr val="002060"/>
                </a:solidFill>
                <a:latin typeface="Lucida Console" pitchFamily="49" charset="0"/>
              </a:rPr>
              <a:t>Ex</a:t>
            </a:r>
            <a:r>
              <a:rPr lang="pt-BR" sz="1600" b="1" dirty="0" smtClean="0">
                <a:solidFill>
                  <a:srgbClr val="002060"/>
                </a:solidFill>
                <a:latin typeface="Lucida Console" pitchFamily="49" charset="0"/>
              </a:rPr>
              <a:t>: </a:t>
            </a:r>
            <a:r>
              <a:rPr lang="en-US" sz="1600" b="1" dirty="0" smtClean="0">
                <a:solidFill>
                  <a:srgbClr val="002060"/>
                </a:solidFill>
                <a:latin typeface="Lucida Console" pitchFamily="49" charset="0"/>
              </a:rPr>
              <a:t>Na </a:t>
            </a:r>
            <a:r>
              <a:rPr lang="en-US" sz="1600" b="1" dirty="0" err="1" smtClean="0">
                <a:solidFill>
                  <a:srgbClr val="002060"/>
                </a:solidFill>
                <a:latin typeface="Lucida Console" pitchFamily="49" charset="0"/>
              </a:rPr>
              <a:t>faixa</a:t>
            </a:r>
            <a:r>
              <a:rPr lang="en-US" sz="1600" b="1" dirty="0" smtClean="0">
                <a:solidFill>
                  <a:srgbClr val="002060"/>
                </a:solidFill>
                <a:latin typeface="Lucida Console" pitchFamily="49" charset="0"/>
              </a:rPr>
              <a:t> da </a:t>
            </a:r>
            <a:r>
              <a:rPr lang="en-US" sz="1600" b="1" dirty="0" err="1" smtClean="0">
                <a:solidFill>
                  <a:srgbClr val="002060"/>
                </a:solidFill>
                <a:latin typeface="Lucida Console" pitchFamily="49" charset="0"/>
              </a:rPr>
              <a:t>linha</a:t>
            </a:r>
            <a:r>
              <a:rPr lang="en-US" sz="1600" b="1" dirty="0" smtClean="0">
                <a:solidFill>
                  <a:srgbClr val="002060"/>
                </a:solidFill>
                <a:latin typeface="Lucida Console" pitchFamily="49" charset="0"/>
              </a:rPr>
              <a:t> 6 </a:t>
            </a:r>
            <a:r>
              <a:rPr lang="en-US" sz="1600" b="1" dirty="0" err="1" smtClean="0">
                <a:solidFill>
                  <a:srgbClr val="002060"/>
                </a:solidFill>
                <a:latin typeface="Lucida Console" pitchFamily="49" charset="0"/>
              </a:rPr>
              <a:t>temos</a:t>
            </a:r>
            <a:r>
              <a:rPr lang="en-US" sz="1600" b="1" dirty="0" smtClean="0">
                <a:solidFill>
                  <a:srgbClr val="002060"/>
                </a:solidFill>
                <a:latin typeface="Lucida Console" pitchFamily="49" charset="0"/>
              </a:rPr>
              <a:t> 10146 / 22 = 461,1818</a:t>
            </a:r>
          </a:p>
        </p:txBody>
      </p:sp>
      <p:sp>
        <p:nvSpPr>
          <p:cNvPr id="18" name="Retângulo 17"/>
          <p:cNvSpPr/>
          <p:nvPr/>
        </p:nvSpPr>
        <p:spPr>
          <a:xfrm>
            <a:off x="159016" y="4539342"/>
            <a:ext cx="8680184" cy="535458"/>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b="1" i="1" dirty="0">
              <a:solidFill>
                <a:srgbClr val="FF0000"/>
              </a:solidFill>
              <a:latin typeface="Lucida Console" pitchFamily="49" charset="0"/>
            </a:endParaRPr>
          </a:p>
        </p:txBody>
      </p:sp>
      <p:cxnSp>
        <p:nvCxnSpPr>
          <p:cNvPr id="19" name="Conector de seta reta 18"/>
          <p:cNvCxnSpPr/>
          <p:nvPr/>
        </p:nvCxnSpPr>
        <p:spPr>
          <a:xfrm>
            <a:off x="1143000" y="4807071"/>
            <a:ext cx="1143000" cy="5269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p:nvPr/>
        </p:nvCxnSpPr>
        <p:spPr>
          <a:xfrm>
            <a:off x="1600200" y="3427268"/>
            <a:ext cx="2057400" cy="19067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a:off x="2832847" y="3427268"/>
            <a:ext cx="596153" cy="19694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a:off x="3657600" y="3377590"/>
            <a:ext cx="876300" cy="21088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3810000" y="3465499"/>
            <a:ext cx="1676401" cy="20971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flipH="1">
            <a:off x="3962400" y="3377590"/>
            <a:ext cx="3976255" cy="23273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410" y="2189374"/>
            <a:ext cx="141306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Conector de seta reta 25"/>
          <p:cNvCxnSpPr/>
          <p:nvPr/>
        </p:nvCxnSpPr>
        <p:spPr>
          <a:xfrm flipH="1">
            <a:off x="7010400" y="2057400"/>
            <a:ext cx="699656" cy="3229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9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5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23"/>
                                        </p:tgtEl>
                                      </p:cBhvr>
                                    </p:animEffect>
                                    <p:set>
                                      <p:cBhvr>
                                        <p:cTn id="114" dur="1" fill="hold">
                                          <p:stCondLst>
                                            <p:cond delay="499"/>
                                          </p:stCondLst>
                                        </p:cTn>
                                        <p:tgtEl>
                                          <p:spTgt spid="23"/>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fade">
                                      <p:cBhvr>
                                        <p:cTn id="122" dur="500"/>
                                        <p:tgtEl>
                                          <p:spTgt spid="17"/>
                                        </p:tgtEl>
                                      </p:cBhvr>
                                    </p:animEffect>
                                  </p:childTnLst>
                                </p:cTn>
                              </p:par>
                              <p:par>
                                <p:cTn id="123" presetID="10" presetClass="entr" presetSubtype="0" fill="hold" nodeType="with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nodeType="clickEffect">
                                  <p:stCondLst>
                                    <p:cond delay="0"/>
                                  </p:stCondLst>
                                  <p:childTnLst>
                                    <p:animEffect transition="out" filter="fade">
                                      <p:cBhvr>
                                        <p:cTn id="129" dur="500"/>
                                        <p:tgtEl>
                                          <p:spTgt spid="24"/>
                                        </p:tgtEl>
                                      </p:cBhvr>
                                    </p:animEffect>
                                    <p:set>
                                      <p:cBhvr>
                                        <p:cTn id="130" dur="1" fill="hold">
                                          <p:stCondLst>
                                            <p:cond delay="499"/>
                                          </p:stCondLst>
                                        </p:cTn>
                                        <p:tgtEl>
                                          <p:spTgt spid="24"/>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17"/>
                                        </p:tgtEl>
                                      </p:cBhvr>
                                    </p:animEffect>
                                    <p:set>
                                      <p:cBhvr>
                                        <p:cTn id="13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88913"/>
            <a:ext cx="8229600" cy="792162"/>
          </a:xfrm>
        </p:spPr>
        <p:txBody>
          <a:bodyPr/>
          <a:lstStyle/>
          <a:p>
            <a:pPr eaLnBrk="1" hangingPunct="1"/>
            <a:r>
              <a:rPr lang="pt-BR" dirty="0" smtClean="0"/>
              <a:t>Dicas</a:t>
            </a:r>
          </a:p>
        </p:txBody>
      </p:sp>
      <p:sp>
        <p:nvSpPr>
          <p:cNvPr id="6" name="Content Placeholder 2"/>
          <p:cNvSpPr txBox="1">
            <a:spLocks/>
          </p:cNvSpPr>
          <p:nvPr/>
        </p:nvSpPr>
        <p:spPr>
          <a:xfrm>
            <a:off x="457200" y="1268415"/>
            <a:ext cx="8229600" cy="5056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Blip>
                <a:blip r:embed="rId2"/>
              </a:buBlip>
            </a:pPr>
            <a:r>
              <a:rPr lang="pt-BR" sz="3000" b="1" dirty="0">
                <a:solidFill>
                  <a:prstClr val="black">
                    <a:lumMod val="75000"/>
                    <a:lumOff val="25000"/>
                  </a:prstClr>
                </a:solidFill>
              </a:rPr>
              <a:t>Deixe as opções de AUTO_CREATE_STATISTICS e AUTO_UPDATE_STATISTICS ligadas</a:t>
            </a:r>
          </a:p>
          <a:p>
            <a:pPr lvl="0">
              <a:buBlip>
                <a:blip r:embed="rId2"/>
              </a:buBlip>
            </a:pPr>
            <a:r>
              <a:rPr lang="pt-BR" sz="3000" b="1" dirty="0">
                <a:solidFill>
                  <a:prstClr val="black">
                    <a:lumMod val="75000"/>
                    <a:lumOff val="25000"/>
                  </a:prstClr>
                </a:solidFill>
              </a:rPr>
              <a:t>Existem algumas diferenças em relação ao DBCC DBREINDEX </a:t>
            </a:r>
            <a:r>
              <a:rPr lang="pt-BR" sz="3000" b="1" dirty="0" err="1">
                <a:solidFill>
                  <a:prstClr val="black">
                    <a:lumMod val="75000"/>
                    <a:lumOff val="25000"/>
                  </a:prstClr>
                </a:solidFill>
              </a:rPr>
              <a:t>vs</a:t>
            </a:r>
            <a:r>
              <a:rPr lang="pt-BR" sz="3000" b="1" dirty="0">
                <a:solidFill>
                  <a:prstClr val="black">
                    <a:lumMod val="75000"/>
                    <a:lumOff val="25000"/>
                  </a:prstClr>
                </a:solidFill>
              </a:rPr>
              <a:t> ALTER INDEX REBUILD na atualização das estatísticas da tabela</a:t>
            </a:r>
          </a:p>
          <a:p>
            <a:pPr lvl="1">
              <a:buBlip>
                <a:blip r:embed="rId2"/>
              </a:buBlip>
            </a:pPr>
            <a:r>
              <a:rPr lang="pt-BR" sz="2200" b="1" dirty="0">
                <a:solidFill>
                  <a:prstClr val="black">
                    <a:lumMod val="75000"/>
                    <a:lumOff val="25000"/>
                  </a:prstClr>
                </a:solidFill>
                <a:hlinkClick r:id="rId3"/>
              </a:rPr>
              <a:t>http://</a:t>
            </a:r>
            <a:r>
              <a:rPr lang="pt-BR" sz="2200" b="1" dirty="0" smtClean="0">
                <a:solidFill>
                  <a:prstClr val="black">
                    <a:lumMod val="75000"/>
                    <a:lumOff val="25000"/>
                  </a:prstClr>
                </a:solidFill>
                <a:hlinkClick r:id="rId3"/>
              </a:rPr>
              <a:t>blogs.solidq.com/fabianosqlserver/Post.aspx?ID=29&amp;title=Statistics+VS+Index+Rebuild</a:t>
            </a:r>
            <a:r>
              <a:rPr lang="pt-BR" sz="2200" b="1" dirty="0" smtClean="0">
                <a:solidFill>
                  <a:prstClr val="black">
                    <a:lumMod val="75000"/>
                    <a:lumOff val="25000"/>
                  </a:prstClr>
                </a:solidFill>
              </a:rPr>
              <a:t> </a:t>
            </a:r>
            <a:endParaRPr lang="pt-BR" sz="2200" b="1" dirty="0">
              <a:solidFill>
                <a:prstClr val="black">
                  <a:lumMod val="75000"/>
                  <a:lumOff val="25000"/>
                </a:prstClr>
              </a:solidFill>
            </a:endParaRPr>
          </a:p>
          <a:p>
            <a:pPr lvl="0">
              <a:buBlip>
                <a:blip r:embed="rId2"/>
              </a:buBlip>
            </a:pPr>
            <a:r>
              <a:rPr lang="pt-BR" sz="3000" b="1" dirty="0" smtClean="0">
                <a:solidFill>
                  <a:prstClr val="black">
                    <a:lumMod val="75000"/>
                    <a:lumOff val="25000"/>
                  </a:prstClr>
                </a:solidFill>
              </a:rPr>
              <a:t>Entenda quando usar AUTO_UPDATE_STATISTICS_ASYNC</a:t>
            </a:r>
          </a:p>
          <a:p>
            <a:pPr lvl="0">
              <a:buBlip>
                <a:blip r:embed="rId2"/>
              </a:buBlip>
            </a:pPr>
            <a:r>
              <a:rPr lang="en-US" sz="3000" b="1" dirty="0" smtClean="0">
                <a:solidFill>
                  <a:prstClr val="black">
                    <a:lumMod val="75000"/>
                    <a:lumOff val="25000"/>
                  </a:prstClr>
                </a:solidFill>
              </a:rPr>
              <a:t>Se </a:t>
            </a:r>
            <a:r>
              <a:rPr lang="pt-BR" sz="3000" b="1" dirty="0" smtClean="0">
                <a:solidFill>
                  <a:prstClr val="black">
                    <a:lumMod val="75000"/>
                    <a:lumOff val="25000"/>
                  </a:prstClr>
                </a:solidFill>
              </a:rPr>
              <a:t>possível</a:t>
            </a:r>
            <a:r>
              <a:rPr lang="en-US" sz="3000" b="1" dirty="0" smtClean="0">
                <a:solidFill>
                  <a:prstClr val="black">
                    <a:lumMod val="75000"/>
                    <a:lumOff val="25000"/>
                  </a:prstClr>
                </a:solidFill>
              </a:rPr>
              <a:t> utilize UPDATE STATISTICS com </a:t>
            </a:r>
            <a:r>
              <a:rPr lang="pt-BR" sz="3000" b="1" dirty="0" smtClean="0">
                <a:solidFill>
                  <a:prstClr val="black">
                    <a:lumMod val="75000"/>
                    <a:lumOff val="25000"/>
                  </a:prstClr>
                </a:solidFill>
              </a:rPr>
              <a:t>opção</a:t>
            </a:r>
            <a:r>
              <a:rPr lang="en-US" sz="3000" b="1" dirty="0" smtClean="0">
                <a:solidFill>
                  <a:prstClr val="black">
                    <a:lumMod val="75000"/>
                    <a:lumOff val="25000"/>
                  </a:prstClr>
                </a:solidFill>
              </a:rPr>
              <a:t> FULLSCAN </a:t>
            </a:r>
            <a:r>
              <a:rPr lang="en-US" sz="3000" b="1" dirty="0" err="1" smtClean="0">
                <a:solidFill>
                  <a:prstClr val="black">
                    <a:lumMod val="75000"/>
                    <a:lumOff val="25000"/>
                  </a:prstClr>
                </a:solidFill>
              </a:rPr>
              <a:t>ao</a:t>
            </a:r>
            <a:r>
              <a:rPr lang="en-US" sz="3000" b="1" dirty="0" smtClean="0">
                <a:solidFill>
                  <a:prstClr val="black">
                    <a:lumMod val="75000"/>
                    <a:lumOff val="25000"/>
                  </a:prstClr>
                </a:solidFill>
              </a:rPr>
              <a:t> </a:t>
            </a:r>
            <a:r>
              <a:rPr lang="pt-BR" sz="3000" b="1" dirty="0" smtClean="0">
                <a:solidFill>
                  <a:prstClr val="black">
                    <a:lumMod val="75000"/>
                    <a:lumOff val="25000"/>
                  </a:prstClr>
                </a:solidFill>
              </a:rPr>
              <a:t>invés</a:t>
            </a:r>
            <a:r>
              <a:rPr lang="en-US" sz="3000" b="1" dirty="0" smtClean="0">
                <a:solidFill>
                  <a:prstClr val="black">
                    <a:lumMod val="75000"/>
                    <a:lumOff val="25000"/>
                  </a:prstClr>
                </a:solidFill>
              </a:rPr>
              <a:t> de SAMPLE</a:t>
            </a:r>
            <a:endParaRPr lang="pt-BR" sz="2400" dirty="0" smtClean="0"/>
          </a:p>
          <a:p>
            <a:endParaRPr lang="pt-BR" sz="1600" dirty="0" smtClean="0"/>
          </a:p>
        </p:txBody>
      </p:sp>
    </p:spTree>
    <p:extLst>
      <p:ext uri="{BB962C8B-B14F-4D97-AF65-F5344CB8AC3E}">
        <p14:creationId xmlns:p14="http://schemas.microsoft.com/office/powerpoint/2010/main" val="561650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BDDE8392FBFCB49B5618AE07350B2F7" ma:contentTypeVersion="0" ma:contentTypeDescription="Crie um novo documento." ma:contentTypeScope="" ma:versionID="807afa852a202cb7d5385bb3c072a03a">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64371C5-8A70-4CF9-965B-A919208DC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3.xml><?xml version="1.0" encoding="utf-8"?>
<ds:datastoreItem xmlns:ds="http://schemas.openxmlformats.org/officeDocument/2006/customXml" ds:itemID="{BFB21DAA-24F8-4345-ACAA-CAEF895D90B7}">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4004</TotalTime>
  <Words>1076</Words>
  <Application>Microsoft Office PowerPoint</Application>
  <PresentationFormat>On-screen Show (4:3)</PresentationFormat>
  <Paragraphs>105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Curso SQL Server 2010</vt:lpstr>
      <vt:lpstr>PowerPoint Presentation</vt:lpstr>
      <vt:lpstr>Introdução a estatísticas</vt:lpstr>
      <vt:lpstr>German tank problem  História interessante (leia-se  geek)</vt:lpstr>
      <vt:lpstr>Estatísticas no SQL Server</vt:lpstr>
      <vt:lpstr>Estatísticas no SQL Server</vt:lpstr>
      <vt:lpstr>Visualizando as Estatísticas</vt:lpstr>
      <vt:lpstr>DBCC SHOW_STATISTICS</vt:lpstr>
      <vt:lpstr>DBCC SHOW_STATISTICS</vt:lpstr>
      <vt:lpstr>Dicas</vt:lpstr>
      <vt:lpstr>Conclusão</vt:lpstr>
      <vt:lpstr>Um dos recursos mais elaborados do SQL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01 - Query Tuning</dc:title>
  <dc:creator>Fabiano Amorim; Fabiano Neves Amorim</dc:creator>
  <cp:lastModifiedBy>Fabiano</cp:lastModifiedBy>
  <cp:revision>217</cp:revision>
  <dcterms:created xsi:type="dcterms:W3CDTF">2010-05-17T16:38:52Z</dcterms:created>
  <dcterms:modified xsi:type="dcterms:W3CDTF">2012-12-28T08:15:37Z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0x010100FBDDE8392FBFCB49B5618AE07350B2F7</vt:lpwstr>
  </property>
</Properties>
</file>