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56" r:id="rId5"/>
    <p:sldId id="266" r:id="rId6"/>
    <p:sldId id="267" r:id="rId7"/>
    <p:sldId id="269" r:id="rId8"/>
    <p:sldId id="268" r:id="rId9"/>
    <p:sldId id="270" r:id="rId10"/>
    <p:sldId id="271" r:id="rId1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53" autoAdjust="0"/>
    <p:restoredTop sz="93271" autoAdjust="0"/>
  </p:normalViewPr>
  <p:slideViewPr>
    <p:cSldViewPr>
      <p:cViewPr varScale="1">
        <p:scale>
          <a:sx n="66" d="100"/>
          <a:sy n="66" d="100"/>
        </p:scale>
        <p:origin x="140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9" d="100"/>
          <a:sy n="59" d="100"/>
        </p:scale>
        <p:origin x="-250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0A36356-310E-48AB-9A6C-240778C50482}" type="datetimeFigureOut">
              <a:rPr lang="pt-BR" smtClean="0"/>
              <a:pPr/>
              <a:t>06/09/2014</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0A3E0F9-0F36-45BE-B61F-21B436874BF1}" type="slidenum">
              <a:rPr lang="pt-BR" smtClean="0"/>
              <a:pPr/>
              <a:t>‹#›</a:t>
            </a:fld>
            <a:endParaRPr lang="pt-BR"/>
          </a:p>
        </p:txBody>
      </p:sp>
    </p:spTree>
    <p:extLst>
      <p:ext uri="{BB962C8B-B14F-4D97-AF65-F5344CB8AC3E}">
        <p14:creationId xmlns:p14="http://schemas.microsoft.com/office/powerpoint/2010/main" val="3230811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759159-5879-4B9D-90E5-3ED82088845C}" type="datetimeFigureOut">
              <a:rPr lang="pt-BR" smtClean="0"/>
              <a:pPr/>
              <a:t>06/09/2014</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148EEA-AE54-4A47-9D83-BAC7ABD75B75}" type="slidenum">
              <a:rPr lang="pt-BR" smtClean="0"/>
              <a:pPr/>
              <a:t>‹#›</a:t>
            </a:fld>
            <a:endParaRPr lang="pt-BR"/>
          </a:p>
        </p:txBody>
      </p:sp>
    </p:spTree>
    <p:extLst>
      <p:ext uri="{BB962C8B-B14F-4D97-AF65-F5344CB8AC3E}">
        <p14:creationId xmlns:p14="http://schemas.microsoft.com/office/powerpoint/2010/main" val="2437544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p:txBody>
      </p:sp>
      <p:sp>
        <p:nvSpPr>
          <p:cNvPr id="4" name="Slide Number Placeholder 3"/>
          <p:cNvSpPr>
            <a:spLocks noGrp="1"/>
          </p:cNvSpPr>
          <p:nvPr>
            <p:ph type="sldNum" sz="quarter" idx="10"/>
          </p:nvPr>
        </p:nvSpPr>
        <p:spPr/>
        <p:txBody>
          <a:bodyPr/>
          <a:lstStyle/>
          <a:p>
            <a:fld id="{A9148EEA-AE54-4A47-9D83-BAC7ABD75B75}" type="slidenum">
              <a:rPr lang="pt-BR" smtClean="0"/>
              <a:pPr/>
              <a:t>2</a:t>
            </a:fld>
            <a:endParaRPr lang="pt-BR"/>
          </a:p>
        </p:txBody>
      </p:sp>
    </p:spTree>
    <p:extLst>
      <p:ext uri="{BB962C8B-B14F-4D97-AF65-F5344CB8AC3E}">
        <p14:creationId xmlns:p14="http://schemas.microsoft.com/office/powerpoint/2010/main" val="1681024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Explicar</a:t>
            </a:r>
            <a:r>
              <a:rPr lang="en-US" dirty="0" smtClean="0"/>
              <a:t> a </a:t>
            </a:r>
            <a:r>
              <a:rPr lang="en-US" dirty="0" err="1" smtClean="0"/>
              <a:t>diferença</a:t>
            </a:r>
            <a:r>
              <a:rPr lang="en-US" dirty="0" smtClean="0"/>
              <a:t> entre</a:t>
            </a:r>
          </a:p>
          <a:p>
            <a:r>
              <a:rPr lang="en-US" dirty="0" smtClean="0"/>
              <a:t>Allocation order scan e Index Order Scan</a:t>
            </a:r>
            <a:endParaRPr lang="pt-BR" dirty="0"/>
          </a:p>
        </p:txBody>
      </p:sp>
      <p:sp>
        <p:nvSpPr>
          <p:cNvPr id="4" name="Slide Number Placeholder 3"/>
          <p:cNvSpPr>
            <a:spLocks noGrp="1"/>
          </p:cNvSpPr>
          <p:nvPr>
            <p:ph type="sldNum" sz="quarter" idx="10"/>
          </p:nvPr>
        </p:nvSpPr>
        <p:spPr/>
        <p:txBody>
          <a:bodyPr/>
          <a:lstStyle/>
          <a:p>
            <a:fld id="{A9148EEA-AE54-4A47-9D83-BAC7ABD75B75}" type="slidenum">
              <a:rPr lang="pt-BR" smtClean="0"/>
              <a:pPr/>
              <a:t>5</a:t>
            </a:fld>
            <a:endParaRPr lang="pt-BR"/>
          </a:p>
        </p:txBody>
      </p:sp>
    </p:spTree>
    <p:extLst>
      <p:ext uri="{BB962C8B-B14F-4D97-AF65-F5344CB8AC3E}">
        <p14:creationId xmlns:p14="http://schemas.microsoft.com/office/powerpoint/2010/main" val="3676911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A9148EEA-AE54-4A47-9D83-BAC7ABD75B75}" type="slidenum">
              <a:rPr lang="pt-BR" smtClean="0"/>
              <a:pPr/>
              <a:t>6</a:t>
            </a:fld>
            <a:endParaRPr lang="pt-BR"/>
          </a:p>
        </p:txBody>
      </p:sp>
    </p:spTree>
    <p:extLst>
      <p:ext uri="{BB962C8B-B14F-4D97-AF65-F5344CB8AC3E}">
        <p14:creationId xmlns:p14="http://schemas.microsoft.com/office/powerpoint/2010/main" val="2073791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buFontTx/>
              <a:buChar char="•"/>
            </a:pPr>
            <a:r>
              <a:rPr lang="en-US" sz="1200" dirty="0" smtClean="0"/>
              <a:t>Another SQL 2000 improvement aimed at increasing IO performance is the ability to perform what is known as a “Merry Go Round” scan.  The problem that Merry Go Round scans address manifests itself when we have multiple threads processing separate queries which encompass a common scan.  If the start times of the two scans are staggered, we encounter a situation where the second scan is requesting pages already processed by the first scan.  In situations where there is memory pressure on the buffer pool, the second scan can find that the pages read in by the first scan have already been flushed from the buffer pool, in which case it re-issues an IO request for the page.  This can lead to disk thrashing, where the IO system is wasting time and sacrificing efficiency by seeking back and forth between the two scan positions.</a:t>
            </a:r>
          </a:p>
          <a:p>
            <a:pPr>
              <a:spcBef>
                <a:spcPct val="0"/>
              </a:spcBef>
              <a:buFontTx/>
              <a:buChar char="•"/>
            </a:pPr>
            <a:r>
              <a:rPr lang="en-US" sz="1200" dirty="0" smtClean="0"/>
              <a:t>With MGR scans, before initiating a new scan the storage engine checks to see if a compatible scan is already underway.  If so, the new scan joins the existing scan at its current location and then wraps around to pick up the pages it missed.  This logic reduces disk thrashing and improves cache behavior.  Also, this code was implemented without </a:t>
            </a:r>
            <a:r>
              <a:rPr lang="en-US" sz="1200" dirty="0" err="1" smtClean="0"/>
              <a:t>additonal</a:t>
            </a:r>
            <a:r>
              <a:rPr lang="en-US" sz="1200" dirty="0" smtClean="0"/>
              <a:t> synchronization constructs, so it is extremely efficient.</a:t>
            </a:r>
          </a:p>
          <a:p>
            <a:pPr>
              <a:spcBef>
                <a:spcPct val="0"/>
              </a:spcBef>
              <a:buFontTx/>
              <a:buChar char="•"/>
            </a:pPr>
            <a:r>
              <a:rPr lang="en-US" sz="1200" dirty="0" smtClean="0"/>
              <a:t>It is important to note that this benefit can only be realized on unordered scans.</a:t>
            </a:r>
          </a:p>
          <a:p>
            <a:pPr>
              <a:spcBef>
                <a:spcPct val="0"/>
              </a:spcBef>
              <a:buFontTx/>
              <a:buChar char="•"/>
            </a:pPr>
            <a:endParaRPr lang="en-US" sz="1200" dirty="0" smtClean="0"/>
          </a:p>
          <a:p>
            <a:endParaRPr lang="pt-BR" dirty="0"/>
          </a:p>
        </p:txBody>
      </p:sp>
      <p:sp>
        <p:nvSpPr>
          <p:cNvPr id="4" name="Slide Number Placeholder 3"/>
          <p:cNvSpPr>
            <a:spLocks noGrp="1"/>
          </p:cNvSpPr>
          <p:nvPr>
            <p:ph type="sldNum" sz="quarter" idx="10"/>
          </p:nvPr>
        </p:nvSpPr>
        <p:spPr/>
        <p:txBody>
          <a:bodyPr/>
          <a:lstStyle/>
          <a:p>
            <a:fld id="{A9148EEA-AE54-4A47-9D83-BAC7ABD75B75}" type="slidenum">
              <a:rPr lang="pt-BR" smtClean="0"/>
              <a:pPr/>
              <a:t>7</a:t>
            </a:fld>
            <a:endParaRPr lang="pt-BR"/>
          </a:p>
        </p:txBody>
      </p:sp>
    </p:spTree>
    <p:extLst>
      <p:ext uri="{BB962C8B-B14F-4D97-AF65-F5344CB8AC3E}">
        <p14:creationId xmlns:p14="http://schemas.microsoft.com/office/powerpoint/2010/main" val="1523684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apa">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A897C303-D4C7-4197-B44E-BE56BBAEFD13}" type="datetimeFigureOut">
              <a:rPr lang="pt-BR" smtClean="0"/>
              <a:pPr/>
              <a:t>06/09/2014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BEA6004-0641-4A87-A53A-5C6FAB38DEFC}" type="slidenum">
              <a:rPr lang="pt-BR" smtClean="0"/>
              <a:pPr/>
              <a:t>‹#›</a:t>
            </a:fld>
            <a:endParaRPr lang="pt-BR"/>
          </a:p>
        </p:txBody>
      </p:sp>
      <p:pic>
        <p:nvPicPr>
          <p:cNvPr id="7" name="Imagem 7" descr="tela_ppt_01.jpg"/>
          <p:cNvPicPr>
            <a:picLocks noChangeAspect="1"/>
          </p:cNvPicPr>
          <p:nvPr userDrawn="1"/>
        </p:nvPicPr>
        <p:blipFill>
          <a:blip r:embed="rId2" cstate="print"/>
          <a:srcRect/>
          <a:stretch>
            <a:fillRect/>
          </a:stretch>
        </p:blipFill>
        <p:spPr bwMode="auto">
          <a:xfrm>
            <a:off x="0" y="1588"/>
            <a:ext cx="10080625" cy="75565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ítul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8" name="Espaço Reservado para Texto 26"/>
          <p:cNvSpPr>
            <a:spLocks noGrp="1"/>
          </p:cNvSpPr>
          <p:nvPr>
            <p:ph type="body" sz="quarter" idx="14" hasCustomPrompt="1"/>
          </p:nvPr>
        </p:nvSpPr>
        <p:spPr>
          <a:xfrm>
            <a:off x="428596" y="1000107"/>
            <a:ext cx="7072362" cy="571505"/>
          </a:xfrm>
        </p:spPr>
        <p:txBody>
          <a:bodyPr>
            <a:noAutofit/>
          </a:bodyPr>
          <a:lstStyle>
            <a:lvl1pPr marL="0">
              <a:buFontTx/>
              <a:buNone/>
              <a:defRPr sz="2400" baseline="0">
                <a:solidFill>
                  <a:schemeClr val="tx2"/>
                </a:solidFill>
                <a:latin typeface="+mj-lt"/>
              </a:defRPr>
            </a:lvl1pPr>
          </a:lstStyle>
          <a:p>
            <a:r>
              <a:rPr lang="pt-BR" dirty="0" smtClean="0"/>
              <a:t>SQL07 - Recursos de Otimização para o desenvolvedor</a:t>
            </a:r>
            <a:endParaRPr lang="pt-BR" dirty="0"/>
          </a:p>
        </p:txBody>
      </p:sp>
      <p:sp>
        <p:nvSpPr>
          <p:cNvPr id="34" name="CaixaDeTexto 33"/>
          <p:cNvSpPr txBox="1"/>
          <p:nvPr userDrawn="1"/>
        </p:nvSpPr>
        <p:spPr>
          <a:xfrm>
            <a:off x="428596" y="428604"/>
            <a:ext cx="3929090" cy="571504"/>
          </a:xfrm>
          <a:prstGeom prst="rect">
            <a:avLst/>
          </a:prstGeom>
          <a:noFill/>
        </p:spPr>
        <p:txBody>
          <a:bodyPr wrap="square" rtlCol="0">
            <a:noAutofit/>
          </a:bodyPr>
          <a:lstStyle/>
          <a:p>
            <a:r>
              <a:rPr lang="pt-BR" sz="3200" b="1" cap="none" spc="0" dirty="0" smtClean="0">
                <a:ln w="1905"/>
                <a:solidFill>
                  <a:schemeClr val="tx2"/>
                </a:solidFill>
                <a:effectLst>
                  <a:outerShdw blurRad="38100" dist="38100" dir="2700000" algn="tl">
                    <a:srgbClr val="000000">
                      <a:alpha val="43137"/>
                    </a:srgbClr>
                  </a:outerShdw>
                </a:effectLst>
                <a:latin typeface="Euphemia" pitchFamily="34" charset="0"/>
              </a:rPr>
              <a:t>SQL</a:t>
            </a:r>
            <a:r>
              <a:rPr lang="pt-BR" sz="3200" b="1" cap="none" spc="0" baseline="0" dirty="0" smtClean="0">
                <a:ln w="1905"/>
                <a:solidFill>
                  <a:schemeClr val="tx2"/>
                </a:solidFill>
                <a:effectLst>
                  <a:outerShdw blurRad="38100" dist="38100" dir="2700000" algn="tl">
                    <a:srgbClr val="000000">
                      <a:alpha val="43137"/>
                    </a:srgbClr>
                  </a:outerShdw>
                </a:effectLst>
                <a:latin typeface="Euphemia" pitchFamily="34" charset="0"/>
              </a:rPr>
              <a:t> Server 2008</a:t>
            </a:r>
            <a:endParaRPr lang="pt-BR" sz="3200" b="1" cap="none" spc="0" dirty="0">
              <a:ln w="1905"/>
              <a:solidFill>
                <a:schemeClr val="tx2"/>
              </a:solidFill>
              <a:effectLst>
                <a:outerShdw blurRad="38100" dist="38100" dir="2700000" algn="tl">
                  <a:srgbClr val="000000">
                    <a:alpha val="43137"/>
                  </a:srgbClr>
                </a:outerShdw>
              </a:effectLst>
              <a:latin typeface="Euphemia" pitchFamily="34" charset="0"/>
            </a:endParaRPr>
          </a:p>
        </p:txBody>
      </p:sp>
      <p:pic>
        <p:nvPicPr>
          <p:cNvPr id="1026" name="Picture 2"/>
          <p:cNvPicPr>
            <a:picLocks noChangeAspect="1" noChangeArrowheads="1"/>
          </p:cNvPicPr>
          <p:nvPr userDrawn="1"/>
        </p:nvPicPr>
        <p:blipFill>
          <a:blip r:embed="rId3" cstate="print"/>
          <a:stretch>
            <a:fillRect/>
          </a:stretch>
        </p:blipFill>
        <p:spPr bwMode="auto">
          <a:xfrm>
            <a:off x="3786182" y="3465950"/>
            <a:ext cx="1676400" cy="1040524"/>
          </a:xfrm>
          <a:prstGeom prst="rect">
            <a:avLst/>
          </a:prstGeom>
          <a:noFill/>
          <a:ln w="9525">
            <a:noFill/>
            <a:miter lim="800000"/>
            <a:headEnd/>
            <a:tailEnd/>
          </a:ln>
          <a:effectLst/>
        </p:spPr>
      </p:pic>
      <p:sp>
        <p:nvSpPr>
          <p:cNvPr id="13" name="CaixaDeTexto 12"/>
          <p:cNvSpPr txBox="1"/>
          <p:nvPr userDrawn="1"/>
        </p:nvSpPr>
        <p:spPr>
          <a:xfrm>
            <a:off x="357158" y="5000636"/>
            <a:ext cx="8429684" cy="714380"/>
          </a:xfrm>
          <a:prstGeom prst="rect">
            <a:avLst/>
          </a:prstGeom>
          <a:noFill/>
        </p:spPr>
        <p:txBody>
          <a:bodyPr wrap="square" rtlCol="0">
            <a:noAutofit/>
          </a:bodyPr>
          <a:lstStyle/>
          <a:p>
            <a:pPr algn="ctr"/>
            <a:r>
              <a:rPr lang="pt-BR" sz="3200" b="1" cap="none" spc="0" dirty="0" smtClean="0">
                <a:ln w="1905"/>
                <a:solidFill>
                  <a:schemeClr val="tx2">
                    <a:lumMod val="75000"/>
                  </a:schemeClr>
                </a:solidFill>
                <a:effectLst>
                  <a:outerShdw blurRad="38100" dist="38100" dir="2700000" algn="tl">
                    <a:srgbClr val="000000">
                      <a:alpha val="43137"/>
                    </a:srgbClr>
                  </a:outerShdw>
                </a:effectLst>
                <a:latin typeface="Euphemia" pitchFamily="34" charset="0"/>
              </a:rPr>
              <a:t>Módulo 01 – Introdução à otimização no SQL Server</a:t>
            </a:r>
            <a:endParaRPr lang="pt-BR" sz="3200" b="1" cap="none" spc="0" baseline="0" dirty="0" smtClean="0">
              <a:ln w="1905"/>
              <a:solidFill>
                <a:schemeClr val="tx2">
                  <a:lumMod val="75000"/>
                </a:schemeClr>
              </a:solidFill>
              <a:effectLst>
                <a:outerShdw blurRad="38100" dist="38100" dir="2700000" algn="tl">
                  <a:srgbClr val="000000">
                    <a:alpha val="43137"/>
                  </a:srgbClr>
                </a:outerShdw>
              </a:effectLst>
              <a:latin typeface="Euphemia" pitchFamily="34" charset="0"/>
            </a:endParaRPr>
          </a:p>
          <a:p>
            <a:pPr algn="ctr"/>
            <a:endParaRPr lang="pt-BR" sz="3200" b="1" cap="none" spc="0" dirty="0">
              <a:ln w="1905"/>
              <a:solidFill>
                <a:schemeClr val="tx2">
                  <a:lumMod val="75000"/>
                </a:schemeClr>
              </a:solidFill>
              <a:effectLst>
                <a:outerShdw blurRad="38100" dist="38100" dir="2700000" algn="tl">
                  <a:srgbClr val="000000">
                    <a:alpha val="43137"/>
                  </a:srgbClr>
                </a:outerShdw>
              </a:effectLst>
              <a:latin typeface="Euphemia"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e conteúd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42844" y="357190"/>
            <a:ext cx="9001156" cy="714356"/>
          </a:xfrm>
        </p:spPr>
        <p:txBody>
          <a:bodyPr>
            <a:noAutofit/>
          </a:bodyPr>
          <a:lstStyle>
            <a:lvl1pPr algn="l">
              <a:defRPr sz="3600" b="1" cap="none" spc="0">
                <a:ln w="1905"/>
                <a:solidFill>
                  <a:schemeClr val="accent1"/>
                </a:solidFill>
                <a:effectLst>
                  <a:outerShdw blurRad="38100" dist="38100" dir="2700000" algn="tl">
                    <a:srgbClr val="000000">
                      <a:alpha val="43137"/>
                    </a:srgbClr>
                  </a:outerShdw>
                </a:effectLst>
                <a:latin typeface="Euphemia" pitchFamily="34" charset="0"/>
              </a:defRPr>
            </a:lvl1pPr>
          </a:lstStyle>
          <a:p>
            <a:r>
              <a:rPr lang="pt-BR" dirty="0" smtClean="0"/>
              <a:t>Clique para editar o estilo do título mestre</a:t>
            </a:r>
            <a:endParaRPr lang="pt-BR" dirty="0"/>
          </a:p>
        </p:txBody>
      </p:sp>
      <p:sp>
        <p:nvSpPr>
          <p:cNvPr id="6" name="Espaço Reservado para Texto 5"/>
          <p:cNvSpPr>
            <a:spLocks noGrp="1"/>
          </p:cNvSpPr>
          <p:nvPr>
            <p:ph type="body" sz="quarter" idx="10"/>
          </p:nvPr>
        </p:nvSpPr>
        <p:spPr>
          <a:xfrm>
            <a:off x="357188" y="1428750"/>
            <a:ext cx="8358187" cy="4429125"/>
          </a:xfrm>
        </p:spPr>
        <p:txBody>
          <a:bodyPr/>
          <a:lstStyle>
            <a:lvl1pPr>
              <a:buFontTx/>
              <a:buBlip>
                <a:blip r:embed="rId3"/>
              </a:buBlip>
              <a:defRPr sz="3000" b="1">
                <a:solidFill>
                  <a:schemeClr val="tx1">
                    <a:lumMod val="75000"/>
                    <a:lumOff val="25000"/>
                  </a:schemeClr>
                </a:solidFill>
                <a:latin typeface="+mn-lt"/>
              </a:defRPr>
            </a:lvl1pPr>
            <a:lvl2pPr>
              <a:buFontTx/>
              <a:buBlip>
                <a:blip r:embed="rId3"/>
              </a:buBlip>
              <a:defRPr b="0">
                <a:solidFill>
                  <a:schemeClr val="tx1">
                    <a:lumMod val="75000"/>
                    <a:lumOff val="25000"/>
                  </a:schemeClr>
                </a:solidFill>
                <a:latin typeface="+mn-lt"/>
              </a:defRPr>
            </a:lvl2pPr>
            <a:lvl3pPr marL="1440000">
              <a:buFontTx/>
              <a:buBlip>
                <a:blip r:embed="rId3"/>
              </a:buBlip>
              <a:defRPr>
                <a:solidFill>
                  <a:schemeClr val="tx1">
                    <a:lumMod val="75000"/>
                    <a:lumOff val="25000"/>
                  </a:schemeClr>
                </a:solidFill>
              </a:defRPr>
            </a:lvl3pPr>
            <a:lvl4pPr marL="2160000">
              <a:buFont typeface="Wingdings" pitchFamily="2" charset="2"/>
              <a:buChar char="§"/>
              <a:defRPr sz="2000">
                <a:solidFill>
                  <a:schemeClr val="tx1">
                    <a:lumMod val="75000"/>
                    <a:lumOff val="25000"/>
                  </a:schemeClr>
                </a:solidFill>
                <a:latin typeface="+mn-lt"/>
              </a:defRPr>
            </a:lvl4pPr>
            <a:lvl5pPr>
              <a:buNone/>
              <a:defRPr>
                <a:solidFill>
                  <a:schemeClr val="tx1">
                    <a:lumMod val="75000"/>
                    <a:lumOff val="25000"/>
                  </a:schemeClr>
                </a:solidFill>
                <a:latin typeface="+mn-lt"/>
              </a:defRPr>
            </a:lvl5pPr>
          </a:lstStyle>
          <a:p>
            <a:pPr lvl="0"/>
            <a:r>
              <a:rPr lang="pt-BR" dirty="0" smtClean="0"/>
              <a:t>Clique para editar os estilos do texto mestre</a:t>
            </a:r>
          </a:p>
          <a:p>
            <a:pPr lvl="1"/>
            <a:r>
              <a:rPr lang="pt-BR" dirty="0" smtClean="0"/>
              <a:t>Segundo nível</a:t>
            </a:r>
          </a:p>
          <a:p>
            <a:pPr lvl="2"/>
            <a:r>
              <a:rPr lang="pt-BR" dirty="0" smtClean="0"/>
              <a:t>Terceiro nível</a:t>
            </a:r>
          </a:p>
          <a:p>
            <a:pPr lvl="3"/>
            <a:r>
              <a:rPr lang="pt-BR" dirty="0" smtClean="0"/>
              <a:t>Quarto nível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3000364" y="4071942"/>
            <a:ext cx="5486400" cy="566738"/>
          </a:xfrm>
        </p:spPr>
        <p:txBody>
          <a:bodyPr anchor="b">
            <a:normAutofit/>
          </a:bodyPr>
          <a:lstStyle>
            <a:lvl1pPr algn="ctr">
              <a:defRPr sz="2300" b="1" baseline="0">
                <a:latin typeface="+mj-lt"/>
              </a:defRPr>
            </a:lvl1pPr>
          </a:lstStyle>
          <a:p>
            <a:r>
              <a:rPr lang="pt-BR" dirty="0" smtClean="0"/>
              <a:t>Digite aqui o título da demonstração</a:t>
            </a:r>
            <a:endParaRPr lang="pt-BR" dirty="0"/>
          </a:p>
        </p:txBody>
      </p:sp>
      <p:sp>
        <p:nvSpPr>
          <p:cNvPr id="4" name="Espaço Reservado para Texto 3"/>
          <p:cNvSpPr>
            <a:spLocks noGrp="1"/>
          </p:cNvSpPr>
          <p:nvPr>
            <p:ph type="body" sz="half" idx="2" hasCustomPrompt="1"/>
          </p:nvPr>
        </p:nvSpPr>
        <p:spPr>
          <a:xfrm>
            <a:off x="3714744" y="4695840"/>
            <a:ext cx="4786346" cy="804862"/>
          </a:xfrm>
        </p:spPr>
        <p:txBody>
          <a:bodyPr/>
          <a:lstStyle>
            <a:lvl1pPr marL="0" indent="0">
              <a:buNone/>
              <a:defRPr sz="1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smtClean="0"/>
              <a:t>Digite aqui uma descrição (opcional) da demonstração</a:t>
            </a:r>
          </a:p>
        </p:txBody>
      </p:sp>
      <p:sp>
        <p:nvSpPr>
          <p:cNvPr id="5" name="Espaço Reservado para Data 4"/>
          <p:cNvSpPr>
            <a:spLocks noGrp="1"/>
          </p:cNvSpPr>
          <p:nvPr>
            <p:ph type="dt" sz="half" idx="10"/>
          </p:nvPr>
        </p:nvSpPr>
        <p:spPr/>
        <p:txBody>
          <a:bodyPr/>
          <a:lstStyle/>
          <a:p>
            <a:fld id="{A897C303-D4C7-4197-B44E-BE56BBAEFD13}" type="datetimeFigureOut">
              <a:rPr lang="pt-BR" smtClean="0"/>
              <a:pPr/>
              <a:t>06/09/2014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EA6004-0641-4A87-A53A-5C6FAB38DEFC}" type="slidenum">
              <a:rPr lang="pt-BR" smtClean="0"/>
              <a:pPr/>
              <a:t>‹#›</a:t>
            </a:fld>
            <a:endParaRPr lang="pt-BR"/>
          </a:p>
        </p:txBody>
      </p:sp>
      <p:pic>
        <p:nvPicPr>
          <p:cNvPr id="5122" name="Picture 2" descr="C:\Users\altair.junior.SRNIMBUS\Documents\Sr.Nimbus\Apresentações + vinhetas\Apresentações telas para ppt\Monitor.png"/>
          <p:cNvPicPr>
            <a:picLocks noChangeAspect="1" noChangeArrowheads="1"/>
          </p:cNvPicPr>
          <p:nvPr userDrawn="1"/>
        </p:nvPicPr>
        <p:blipFill>
          <a:blip r:embed="rId3" cstate="print"/>
          <a:srcRect/>
          <a:stretch>
            <a:fillRect/>
          </a:stretch>
        </p:blipFill>
        <p:spPr bwMode="auto">
          <a:xfrm>
            <a:off x="500034" y="-142900"/>
            <a:ext cx="3929090" cy="3929090"/>
          </a:xfrm>
          <a:prstGeom prst="rect">
            <a:avLst/>
          </a:prstGeom>
          <a:noFill/>
        </p:spPr>
      </p:pic>
      <p:sp>
        <p:nvSpPr>
          <p:cNvPr id="9" name="Título 1"/>
          <p:cNvSpPr txBox="1">
            <a:spLocks/>
          </p:cNvSpPr>
          <p:nvPr userDrawn="1"/>
        </p:nvSpPr>
        <p:spPr>
          <a:xfrm>
            <a:off x="4572000" y="500042"/>
            <a:ext cx="4357718" cy="1714512"/>
          </a:xfrm>
          <a:prstGeom prst="rect">
            <a:avLst/>
          </a:prstGeom>
        </p:spPr>
        <p:txBody>
          <a:bodyPr vert="horz" lIns="91440" tIns="45720" rIns="91440" bIns="45720" rtlCol="0" anchor="ctr">
            <a:noAutofit/>
          </a:bodyPr>
          <a:lstStyle>
            <a:lvl1pPr algn="ctr">
              <a:defRPr sz="2300" b="1" baseline="0">
                <a:latin typeface="+mj-l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800" b="1" i="0" u="none" strike="noStrike" kern="1200" cap="none" spc="0" normalizeH="0" baseline="0" noProof="0" dirty="0" smtClean="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rPr>
              <a:t>Demo</a:t>
            </a:r>
            <a:endParaRPr kumimoji="0" lang="pt-BR" sz="2300" b="1" i="0" u="none" strike="noStrike" kern="1200" cap="none" spc="0" normalizeH="0" baseline="0" noProof="0" dirty="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úvida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Espaço Reservado para Data 4"/>
          <p:cNvSpPr>
            <a:spLocks noGrp="1"/>
          </p:cNvSpPr>
          <p:nvPr>
            <p:ph type="dt" sz="half" idx="10"/>
          </p:nvPr>
        </p:nvSpPr>
        <p:spPr/>
        <p:txBody>
          <a:bodyPr/>
          <a:lstStyle/>
          <a:p>
            <a:fld id="{A897C303-D4C7-4197-B44E-BE56BBAEFD13}" type="datetimeFigureOut">
              <a:rPr lang="pt-BR" smtClean="0"/>
              <a:pPr/>
              <a:t>06/09/2014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EA6004-0641-4A87-A53A-5C6FAB38DEFC}" type="slidenum">
              <a:rPr lang="pt-BR" smtClean="0"/>
              <a:pPr/>
              <a:t>‹#›</a:t>
            </a:fld>
            <a:endParaRPr lang="pt-BR"/>
          </a:p>
        </p:txBody>
      </p:sp>
      <p:sp>
        <p:nvSpPr>
          <p:cNvPr id="9" name="Título 1"/>
          <p:cNvSpPr txBox="1">
            <a:spLocks/>
          </p:cNvSpPr>
          <p:nvPr userDrawn="1"/>
        </p:nvSpPr>
        <p:spPr>
          <a:xfrm>
            <a:off x="4572000" y="500042"/>
            <a:ext cx="4357718" cy="1714512"/>
          </a:xfrm>
          <a:prstGeom prst="rect">
            <a:avLst/>
          </a:prstGeom>
        </p:spPr>
        <p:txBody>
          <a:bodyPr vert="horz" lIns="91440" tIns="45720" rIns="91440" bIns="45720" rtlCol="0" anchor="ctr">
            <a:noAutofit/>
          </a:bodyPr>
          <a:lstStyle>
            <a:lvl1pPr algn="ctr">
              <a:defRPr sz="2300" b="1" baseline="0">
                <a:latin typeface="+mj-l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800" b="1" i="0" u="none" strike="noStrike" kern="1200" cap="none" spc="0" normalizeH="0" baseline="0" noProof="0" dirty="0" smtClean="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rPr>
              <a:t>Dúvidas</a:t>
            </a:r>
            <a:endParaRPr kumimoji="0" lang="pt-BR" sz="2300" b="1" i="0" u="none" strike="noStrike" kern="1200" cap="none" spc="0" normalizeH="0" baseline="0" noProof="0" dirty="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endParaRPr>
          </a:p>
        </p:txBody>
      </p:sp>
      <p:pic>
        <p:nvPicPr>
          <p:cNvPr id="10" name="Picture 2" descr="C:\Users\altair.junior.SRNIMBUS\Documents\Sr.Nimbus\Imagens Sr.Nimbus\Apresentações\Perguntas.png"/>
          <p:cNvPicPr>
            <a:picLocks noChangeAspect="1" noChangeArrowheads="1"/>
          </p:cNvPicPr>
          <p:nvPr userDrawn="1"/>
        </p:nvPicPr>
        <p:blipFill>
          <a:blip r:embed="rId3" cstate="print"/>
          <a:srcRect/>
          <a:stretch>
            <a:fillRect/>
          </a:stretch>
        </p:blipFill>
        <p:spPr bwMode="auto">
          <a:xfrm>
            <a:off x="785786" y="428604"/>
            <a:ext cx="3416559" cy="4357694"/>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b">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3000364" y="4071942"/>
            <a:ext cx="5486400" cy="566738"/>
          </a:xfrm>
        </p:spPr>
        <p:txBody>
          <a:bodyPr anchor="b">
            <a:normAutofit/>
          </a:bodyPr>
          <a:lstStyle>
            <a:lvl1pPr algn="ctr">
              <a:defRPr sz="2300" b="1" baseline="0">
                <a:latin typeface="+mj-lt"/>
              </a:defRPr>
            </a:lvl1pPr>
          </a:lstStyle>
          <a:p>
            <a:r>
              <a:rPr lang="pt-BR" dirty="0" smtClean="0"/>
              <a:t>Digite aqui o título do laboratório</a:t>
            </a:r>
            <a:endParaRPr lang="pt-BR" dirty="0"/>
          </a:p>
        </p:txBody>
      </p:sp>
      <p:sp>
        <p:nvSpPr>
          <p:cNvPr id="4" name="Espaço Reservado para Texto 3"/>
          <p:cNvSpPr>
            <a:spLocks noGrp="1"/>
          </p:cNvSpPr>
          <p:nvPr>
            <p:ph type="body" sz="half" idx="2" hasCustomPrompt="1"/>
          </p:nvPr>
        </p:nvSpPr>
        <p:spPr>
          <a:xfrm>
            <a:off x="3714744" y="4695840"/>
            <a:ext cx="4786346" cy="804862"/>
          </a:xfrm>
        </p:spPr>
        <p:txBody>
          <a:bodyPr/>
          <a:lstStyle>
            <a:lvl1pPr marL="0" indent="0">
              <a:buNone/>
              <a:defRPr sz="1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smtClean="0"/>
              <a:t>Digite aqui uma descrição (opcional) do laboratório0</a:t>
            </a:r>
          </a:p>
        </p:txBody>
      </p:sp>
      <p:sp>
        <p:nvSpPr>
          <p:cNvPr id="5" name="Espaço Reservado para Data 4"/>
          <p:cNvSpPr>
            <a:spLocks noGrp="1"/>
          </p:cNvSpPr>
          <p:nvPr>
            <p:ph type="dt" sz="half" idx="10"/>
          </p:nvPr>
        </p:nvSpPr>
        <p:spPr/>
        <p:txBody>
          <a:bodyPr/>
          <a:lstStyle/>
          <a:p>
            <a:fld id="{A897C303-D4C7-4197-B44E-BE56BBAEFD13}" type="datetimeFigureOut">
              <a:rPr lang="pt-BR" smtClean="0"/>
              <a:pPr/>
              <a:t>06/09/2014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EA6004-0641-4A87-A53A-5C6FAB38DEFC}" type="slidenum">
              <a:rPr lang="pt-BR" smtClean="0"/>
              <a:pPr/>
              <a:t>‹#›</a:t>
            </a:fld>
            <a:endParaRPr lang="pt-BR"/>
          </a:p>
        </p:txBody>
      </p:sp>
      <p:sp>
        <p:nvSpPr>
          <p:cNvPr id="9" name="Título 1"/>
          <p:cNvSpPr txBox="1">
            <a:spLocks/>
          </p:cNvSpPr>
          <p:nvPr userDrawn="1"/>
        </p:nvSpPr>
        <p:spPr>
          <a:xfrm>
            <a:off x="4572000" y="500042"/>
            <a:ext cx="4357718" cy="1714512"/>
          </a:xfrm>
          <a:prstGeom prst="rect">
            <a:avLst/>
          </a:prstGeom>
        </p:spPr>
        <p:txBody>
          <a:bodyPr vert="horz" lIns="91440" tIns="45720" rIns="91440" bIns="45720" rtlCol="0" anchor="ctr">
            <a:noAutofit/>
          </a:bodyPr>
          <a:lstStyle>
            <a:lvl1pPr algn="ctr">
              <a:defRPr sz="2300" b="1" baseline="0">
                <a:latin typeface="+mj-l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800" b="1" i="0" u="none" strike="noStrike" kern="1200" cap="none" spc="0" normalizeH="0" baseline="0" noProof="0" dirty="0" smtClean="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rPr>
              <a:t>Laboratório</a:t>
            </a:r>
            <a:endParaRPr kumimoji="0" lang="pt-BR" sz="2300" b="1" i="0" u="none" strike="noStrike" kern="1200" cap="none" spc="0" normalizeH="0" baseline="0" noProof="0" dirty="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endParaRPr>
          </a:p>
        </p:txBody>
      </p:sp>
      <p:pic>
        <p:nvPicPr>
          <p:cNvPr id="10" name="Picture 4" descr="C:\Users\altair.junior.SRNIMBUS\Documents\Sr.Nimbus\Imagens Sr.Nimbus\Apresentações\Science.png"/>
          <p:cNvPicPr>
            <a:picLocks noChangeAspect="1" noChangeArrowheads="1"/>
          </p:cNvPicPr>
          <p:nvPr userDrawn="1"/>
        </p:nvPicPr>
        <p:blipFill>
          <a:blip r:embed="rId3" cstate="print"/>
          <a:srcRect/>
          <a:stretch>
            <a:fillRect/>
          </a:stretch>
        </p:blipFill>
        <p:spPr bwMode="auto">
          <a:xfrm>
            <a:off x="642910" y="357166"/>
            <a:ext cx="3173413" cy="3163888"/>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Em branco">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p>
        </p:txBody>
      </p:sp>
      <p:sp>
        <p:nvSpPr>
          <p:cNvPr id="3" name="Rectangle 4"/>
          <p:cNvSpPr>
            <a:spLocks noGrp="1" noChangeArrowheads="1"/>
          </p:cNvSpPr>
          <p:nvPr>
            <p:ph type="ftr" idx="11"/>
          </p:nvPr>
        </p:nvSpPr>
        <p:spPr>
          <a:ln/>
        </p:spPr>
        <p:txBody>
          <a:bodyPr/>
          <a:lstStyle>
            <a:lvl1pPr>
              <a:defRPr/>
            </a:lvl1pPr>
          </a:lstStyle>
          <a:p>
            <a:pPr>
              <a:defRPr/>
            </a:pPr>
            <a:endParaRPr lang="en-US"/>
          </a:p>
        </p:txBody>
      </p:sp>
      <p:sp>
        <p:nvSpPr>
          <p:cNvPr id="4" name="Rectangle 5"/>
          <p:cNvSpPr>
            <a:spLocks noGrp="1" noChangeArrowheads="1"/>
          </p:cNvSpPr>
          <p:nvPr>
            <p:ph type="sldNum" idx="12"/>
          </p:nvPr>
        </p:nvSpPr>
        <p:spPr>
          <a:ln/>
        </p:spPr>
        <p:txBody>
          <a:bodyPr/>
          <a:lstStyle>
            <a:lvl1pPr>
              <a:defRPr/>
            </a:lvl1pPr>
          </a:lstStyle>
          <a:p>
            <a:pPr>
              <a:defRPr/>
            </a:pPr>
            <a:fld id="{78787153-7099-47CB-9E6F-8A7C378EE2A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dirty="0" smtClean="0"/>
              <a:t>Clique para editar o estilo do título mestre</a:t>
            </a:r>
            <a:endParaRPr lang="pt-BR" dirty="0"/>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dirty="0" smtClean="0"/>
              <a:t>Clique para editar os estilos do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7C303-D4C7-4197-B44E-BE56BBAEFD13}" type="datetimeFigureOut">
              <a:rPr lang="pt-BR" smtClean="0"/>
              <a:pPr/>
              <a:t>06/09/2014</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A6004-0641-4A87-A53A-5C6FAB38DEFC}" type="slidenum">
              <a:rPr lang="pt-BR" smtClean="0"/>
              <a:pPr/>
              <a:t>‹#›</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74" r:id="rId4"/>
    <p:sldLayoutId id="2147483675" r:id="rId5"/>
    <p:sldLayoutId id="2147483676" r:id="rId6"/>
    <p:sldLayoutId id="2147483677" r:id="rId7"/>
  </p:sldLayoutIdLst>
  <p:txStyles>
    <p:titleStyle>
      <a:lvl1pPr algn="ctr" defTabSz="914400" rtl="0" eaLnBrk="1" latinLnBrk="0" hangingPunct="1">
        <a:spcBef>
          <a:spcPct val="0"/>
        </a:spcBef>
        <a:buNone/>
        <a:defRPr sz="3000" b="1" kern="1200">
          <a:solidFill>
            <a:schemeClr val="accent1">
              <a:lumMod val="75000"/>
            </a:schemeClr>
          </a:solidFill>
          <a:latin typeface="Euphemia UCAS"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b="1" kern="1200">
          <a:solidFill>
            <a:schemeClr val="tx1">
              <a:lumMod val="75000"/>
              <a:lumOff val="25000"/>
            </a:schemeClr>
          </a:solidFill>
          <a:latin typeface="Euphemia UCAS" pitchFamily="34" charset="0"/>
          <a:ea typeface="+mn-ea"/>
          <a:cs typeface="+mn-cs"/>
        </a:defRPr>
      </a:lvl2pPr>
      <a:lvl3pPr marL="360000" indent="-228600" algn="l" defTabSz="914400" rtl="0" eaLnBrk="1" latinLnBrk="0" hangingPunct="1">
        <a:spcBef>
          <a:spcPct val="20000"/>
        </a:spcBef>
        <a:buFont typeface="Arial" pitchFamily="34" charset="0"/>
        <a:buNone/>
        <a:defRPr sz="2300" kern="1200">
          <a:solidFill>
            <a:schemeClr val="tx1">
              <a:lumMod val="75000"/>
              <a:lumOff val="25000"/>
            </a:schemeClr>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3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0.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scan e table scan</a:t>
            </a:r>
            <a:endParaRPr lang="pt-BR" dirty="0"/>
          </a:p>
        </p:txBody>
      </p:sp>
      <p:pic>
        <p:nvPicPr>
          <p:cNvPr id="5" name="Picture 2" descr="Table scan operator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866530"/>
            <a:ext cx="1523995" cy="1524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lustered index scan operato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104" y="2091880"/>
            <a:ext cx="1219200" cy="1219204"/>
          </a:xfrm>
          <a:prstGeom prst="rect">
            <a:avLst/>
          </a:prstGeom>
          <a:noFill/>
          <a:extLst>
            <a:ext uri="{909E8E84-426E-40DD-AFC4-6F175D3DCCD1}">
              <a14:hiddenFill xmlns:a14="http://schemas.microsoft.com/office/drawing/2010/main">
                <a:solidFill>
                  <a:srgbClr val="FFFFFF"/>
                </a:solidFill>
              </a14:hiddenFill>
            </a:ext>
          </a:extLst>
        </p:spPr>
      </p:pic>
      <p:sp>
        <p:nvSpPr>
          <p:cNvPr id="7" name="Retângulo 2"/>
          <p:cNvSpPr/>
          <p:nvPr/>
        </p:nvSpPr>
        <p:spPr>
          <a:xfrm>
            <a:off x="749569" y="3311084"/>
            <a:ext cx="2411109" cy="707886"/>
          </a:xfrm>
          <a:prstGeom prst="rect">
            <a:avLst/>
          </a:prstGeom>
          <a:noFill/>
        </p:spPr>
        <p:txBody>
          <a:bodyPr wrap="none" lIns="91440" tIns="45720" rIns="91440" bIns="45720">
            <a:spAutoFit/>
          </a:bodyPr>
          <a:lstStyle/>
          <a:p>
            <a:pPr algn="ctr"/>
            <a:r>
              <a:rPr lang="pt-BR" sz="4000" b="1" cap="none" spc="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Table</a:t>
            </a:r>
            <a:r>
              <a:rPr lang="pt-BR"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pt-BR" sz="4000" b="1" cap="none" spc="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scan</a:t>
            </a:r>
            <a:endParaRPr lang="pt-BR"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8" name="Retângulo 2"/>
          <p:cNvSpPr/>
          <p:nvPr/>
        </p:nvSpPr>
        <p:spPr>
          <a:xfrm>
            <a:off x="3548659" y="3308001"/>
            <a:ext cx="5321906" cy="1323439"/>
          </a:xfrm>
          <a:prstGeom prst="rect">
            <a:avLst/>
          </a:prstGeom>
          <a:noFill/>
        </p:spPr>
        <p:txBody>
          <a:bodyPr wrap="none" lIns="91440" tIns="45720" rIns="91440" bIns="45720">
            <a:spAutoFit/>
          </a:bodyPr>
          <a:lstStyle/>
          <a:p>
            <a:pPr algn="ctr"/>
            <a:r>
              <a:rPr lang="pt-BR" sz="4000" b="1" cap="none" spc="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Clustered</a:t>
            </a:r>
            <a:r>
              <a:rPr lang="pt-BR"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pt-BR" sz="4000" b="1" cap="none" spc="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NonClustered</a:t>
            </a:r>
            <a:endParaRPr lang="pt-BR"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ctr"/>
            <a:r>
              <a:rPr lang="pt-BR"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Index </a:t>
            </a:r>
            <a:r>
              <a:rPr lang="pt-BR" sz="4000" b="1" cap="none" spc="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scan</a:t>
            </a:r>
            <a:endParaRPr lang="pt-BR"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7757090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1660"/>
            <a:ext cx="9001156" cy="714356"/>
          </a:xfrm>
        </p:spPr>
        <p:txBody>
          <a:bodyPr/>
          <a:lstStyle/>
          <a:p>
            <a:r>
              <a:rPr lang="pt-BR" dirty="0" err="1" smtClean="0"/>
              <a:t>Scans</a:t>
            </a:r>
            <a:r>
              <a:rPr lang="pt-BR" dirty="0" smtClean="0"/>
              <a:t> no SQL Server</a:t>
            </a:r>
            <a:endParaRPr lang="pt-BR" sz="3200" dirty="0">
              <a:effectLst/>
            </a:endParaRPr>
          </a:p>
        </p:txBody>
      </p:sp>
      <p:sp>
        <p:nvSpPr>
          <p:cNvPr id="9" name="Content Placeholder 2"/>
          <p:cNvSpPr>
            <a:spLocks noGrp="1"/>
          </p:cNvSpPr>
          <p:nvPr>
            <p:ph type="body" sz="quarter" idx="10"/>
          </p:nvPr>
        </p:nvSpPr>
        <p:spPr>
          <a:xfrm>
            <a:off x="323528" y="836712"/>
            <a:ext cx="8358187" cy="5616624"/>
          </a:xfrm>
        </p:spPr>
        <p:txBody>
          <a:bodyPr>
            <a:normAutofit fontScale="92500"/>
          </a:bodyPr>
          <a:lstStyle/>
          <a:p>
            <a:r>
              <a:rPr lang="en-US" sz="3200" b="1" dirty="0" smtClean="0"/>
              <a:t>Table scan </a:t>
            </a:r>
            <a:r>
              <a:rPr lang="en-US" sz="3200" b="1" dirty="0" err="1" smtClean="0"/>
              <a:t>sempre</a:t>
            </a:r>
            <a:r>
              <a:rPr lang="en-US" sz="3200" b="1" dirty="0" smtClean="0"/>
              <a:t> </a:t>
            </a:r>
            <a:r>
              <a:rPr lang="en-US" sz="3200" b="1" dirty="0" err="1" smtClean="0"/>
              <a:t>acessa</a:t>
            </a:r>
            <a:r>
              <a:rPr lang="en-US" sz="3200" b="1" dirty="0" smtClean="0"/>
              <a:t> </a:t>
            </a:r>
            <a:r>
              <a:rPr lang="en-US" sz="3200" b="1" dirty="0" err="1" smtClean="0"/>
              <a:t>uma</a:t>
            </a:r>
            <a:r>
              <a:rPr lang="en-US" sz="3200" b="1" dirty="0" smtClean="0"/>
              <a:t> heap (</a:t>
            </a:r>
            <a:r>
              <a:rPr lang="en-US" sz="3200" b="1" dirty="0" err="1" smtClean="0"/>
              <a:t>tabela</a:t>
            </a:r>
            <a:r>
              <a:rPr lang="en-US" sz="3200" b="1" dirty="0" smtClean="0"/>
              <a:t> </a:t>
            </a:r>
            <a:r>
              <a:rPr lang="en-US" sz="3200" b="1" dirty="0" err="1" smtClean="0"/>
              <a:t>sem</a:t>
            </a:r>
            <a:r>
              <a:rPr lang="en-US" sz="3200" b="1" dirty="0" smtClean="0"/>
              <a:t> </a:t>
            </a:r>
            <a:r>
              <a:rPr lang="en-US" sz="3200" b="1" dirty="0" err="1" smtClean="0"/>
              <a:t>índice</a:t>
            </a:r>
            <a:r>
              <a:rPr lang="en-US" sz="3200" b="1" dirty="0" smtClean="0"/>
              <a:t> cluster)</a:t>
            </a:r>
          </a:p>
          <a:p>
            <a:r>
              <a:rPr lang="en-US" sz="3200" dirty="0" smtClean="0"/>
              <a:t>Index scan </a:t>
            </a:r>
            <a:r>
              <a:rPr lang="en-US" sz="3200" dirty="0" err="1" smtClean="0"/>
              <a:t>pode</a:t>
            </a:r>
            <a:r>
              <a:rPr lang="en-US" sz="3200" dirty="0" smtClean="0"/>
              <a:t> </a:t>
            </a:r>
            <a:r>
              <a:rPr lang="en-US" sz="3200" dirty="0" err="1" smtClean="0"/>
              <a:t>ser</a:t>
            </a:r>
            <a:r>
              <a:rPr lang="en-US" sz="3200" dirty="0" smtClean="0"/>
              <a:t> </a:t>
            </a:r>
            <a:r>
              <a:rPr lang="en-US" sz="3200" dirty="0" err="1" smtClean="0"/>
              <a:t>efetuado</a:t>
            </a:r>
            <a:r>
              <a:rPr lang="en-US" sz="3200" dirty="0" smtClean="0"/>
              <a:t> </a:t>
            </a:r>
            <a:r>
              <a:rPr lang="en-US" sz="3200" dirty="0" err="1" smtClean="0"/>
              <a:t>em</a:t>
            </a:r>
            <a:r>
              <a:rPr lang="en-US" sz="3200" dirty="0" smtClean="0"/>
              <a:t> um </a:t>
            </a:r>
            <a:r>
              <a:rPr lang="en-US" sz="3200" dirty="0" err="1" smtClean="0"/>
              <a:t>índice</a:t>
            </a:r>
            <a:r>
              <a:rPr lang="en-US" sz="3200" dirty="0" smtClean="0"/>
              <a:t> cluster </a:t>
            </a:r>
            <a:r>
              <a:rPr lang="en-US" sz="3200" dirty="0" err="1" smtClean="0"/>
              <a:t>ou</a:t>
            </a:r>
            <a:r>
              <a:rPr lang="en-US" sz="3200" dirty="0" smtClean="0"/>
              <a:t> </a:t>
            </a:r>
            <a:r>
              <a:rPr lang="en-US" sz="3200" dirty="0" err="1" smtClean="0"/>
              <a:t>não</a:t>
            </a:r>
            <a:r>
              <a:rPr lang="en-US" sz="3200" dirty="0" smtClean="0"/>
              <a:t> cluster</a:t>
            </a:r>
          </a:p>
          <a:p>
            <a:r>
              <a:rPr lang="en-US" sz="3200" smtClean="0"/>
              <a:t>Scan </a:t>
            </a:r>
            <a:r>
              <a:rPr lang="en-US" sz="3200" i="1" smtClean="0"/>
              <a:t>pode</a:t>
            </a:r>
            <a:r>
              <a:rPr lang="en-US" sz="3200" i="1" dirty="0" smtClean="0"/>
              <a:t> </a:t>
            </a:r>
            <a:r>
              <a:rPr lang="en-US" sz="3200" i="1" dirty="0" err="1" smtClean="0"/>
              <a:t>indicar</a:t>
            </a:r>
            <a:r>
              <a:rPr lang="en-US" sz="3200" i="1" dirty="0" smtClean="0"/>
              <a:t> </a:t>
            </a:r>
            <a:r>
              <a:rPr lang="en-US" sz="3200" dirty="0" smtClean="0"/>
              <a:t>a </a:t>
            </a:r>
            <a:r>
              <a:rPr lang="en-US" sz="3200" dirty="0" err="1" smtClean="0"/>
              <a:t>falta</a:t>
            </a:r>
            <a:r>
              <a:rPr lang="en-US" sz="3200" dirty="0" smtClean="0"/>
              <a:t> </a:t>
            </a:r>
            <a:r>
              <a:rPr lang="en-US" sz="3200" dirty="0"/>
              <a:t>de </a:t>
            </a:r>
            <a:r>
              <a:rPr lang="en-US" sz="3200" dirty="0" smtClean="0"/>
              <a:t>um </a:t>
            </a:r>
            <a:r>
              <a:rPr lang="en-US" sz="3200" dirty="0" err="1" smtClean="0"/>
              <a:t>índice</a:t>
            </a:r>
            <a:endParaRPr lang="en-US" sz="3200" dirty="0" smtClean="0"/>
          </a:p>
          <a:p>
            <a:r>
              <a:rPr lang="en-US" sz="3200" dirty="0" err="1" smtClean="0"/>
              <a:t>Operações</a:t>
            </a:r>
            <a:r>
              <a:rPr lang="en-US" sz="3200" dirty="0" smtClean="0"/>
              <a:t> </a:t>
            </a:r>
            <a:r>
              <a:rPr lang="en-US" sz="3200" dirty="0" err="1" smtClean="0"/>
              <a:t>pesadas</a:t>
            </a:r>
            <a:r>
              <a:rPr lang="en-US" sz="3200" dirty="0" smtClean="0"/>
              <a:t> </a:t>
            </a:r>
            <a:r>
              <a:rPr lang="en-US" sz="3200" dirty="0" err="1" smtClean="0"/>
              <a:t>em</a:t>
            </a:r>
            <a:r>
              <a:rPr lang="en-US" sz="3200" dirty="0" smtClean="0"/>
              <a:t> </a:t>
            </a:r>
            <a:r>
              <a:rPr lang="en-US" sz="3200" dirty="0" err="1" smtClean="0"/>
              <a:t>tabelas</a:t>
            </a:r>
            <a:r>
              <a:rPr lang="en-US" sz="3200" dirty="0" smtClean="0"/>
              <a:t> </a:t>
            </a:r>
            <a:r>
              <a:rPr lang="en-US" sz="3200" dirty="0" err="1" smtClean="0"/>
              <a:t>grandes</a:t>
            </a:r>
            <a:r>
              <a:rPr lang="en-US" sz="3200" dirty="0" smtClean="0"/>
              <a:t>, </a:t>
            </a:r>
            <a:r>
              <a:rPr lang="en-US" sz="3200" dirty="0" err="1"/>
              <a:t>evitar</a:t>
            </a:r>
            <a:r>
              <a:rPr lang="en-US" sz="3200" dirty="0"/>
              <a:t> </a:t>
            </a:r>
            <a:r>
              <a:rPr lang="en-US" sz="3200" dirty="0" err="1" smtClean="0"/>
              <a:t>sempre</a:t>
            </a:r>
            <a:r>
              <a:rPr lang="en-US" sz="3200" dirty="0" smtClean="0"/>
              <a:t> </a:t>
            </a:r>
            <a:r>
              <a:rPr lang="en-US" sz="3200" dirty="0" err="1" smtClean="0"/>
              <a:t>que</a:t>
            </a:r>
            <a:r>
              <a:rPr lang="en-US" sz="3200" dirty="0" smtClean="0"/>
              <a:t> </a:t>
            </a:r>
            <a:r>
              <a:rPr lang="en-US" sz="3200" dirty="0" err="1" smtClean="0"/>
              <a:t>possível</a:t>
            </a:r>
            <a:r>
              <a:rPr lang="en-US" sz="3200" dirty="0" smtClean="0"/>
              <a:t>.</a:t>
            </a:r>
          </a:p>
          <a:p>
            <a:pPr lvl="1"/>
            <a:r>
              <a:rPr lang="en-US" sz="2600" dirty="0" err="1" smtClean="0"/>
              <a:t>Por</a:t>
            </a:r>
            <a:r>
              <a:rPr lang="en-US" sz="2600" dirty="0" smtClean="0"/>
              <a:t> </a:t>
            </a:r>
            <a:r>
              <a:rPr lang="en-US" sz="2600" dirty="0" err="1" smtClean="0"/>
              <a:t>exemplo</a:t>
            </a:r>
            <a:r>
              <a:rPr lang="en-US" sz="2600" dirty="0" smtClean="0"/>
              <a:t>, </a:t>
            </a:r>
            <a:r>
              <a:rPr lang="en-US" sz="2600" dirty="0" err="1" smtClean="0"/>
              <a:t>troque</a:t>
            </a:r>
            <a:r>
              <a:rPr lang="en-US" sz="2600" dirty="0" smtClean="0"/>
              <a:t> o COUNT(*) </a:t>
            </a:r>
            <a:r>
              <a:rPr lang="en-US" sz="2600" dirty="0" err="1" smtClean="0"/>
              <a:t>pelo</a:t>
            </a:r>
            <a:r>
              <a:rPr lang="en-US" sz="2600" dirty="0" smtClean="0"/>
              <a:t> select </a:t>
            </a:r>
            <a:r>
              <a:rPr lang="en-US" sz="2600" dirty="0" err="1" smtClean="0"/>
              <a:t>na</a:t>
            </a:r>
            <a:r>
              <a:rPr lang="en-US" sz="2600" dirty="0" smtClean="0"/>
              <a:t> </a:t>
            </a:r>
            <a:r>
              <a:rPr lang="en-US" sz="2600" dirty="0" err="1" smtClean="0"/>
              <a:t>sysindexes</a:t>
            </a:r>
            <a:endParaRPr lang="en-US" sz="2600" dirty="0" smtClean="0"/>
          </a:p>
          <a:p>
            <a:r>
              <a:rPr lang="en-US" sz="3200" dirty="0" smtClean="0"/>
              <a:t>Scan </a:t>
            </a:r>
            <a:r>
              <a:rPr lang="en-US" sz="3200" dirty="0" err="1" smtClean="0"/>
              <a:t>em</a:t>
            </a:r>
            <a:r>
              <a:rPr lang="en-US" sz="3200" dirty="0" smtClean="0"/>
              <a:t> </a:t>
            </a:r>
            <a:r>
              <a:rPr lang="en-US" sz="3200" dirty="0" err="1" smtClean="0"/>
              <a:t>índices</a:t>
            </a:r>
            <a:r>
              <a:rPr lang="en-US" sz="3200" dirty="0" smtClean="0"/>
              <a:t> </a:t>
            </a:r>
            <a:r>
              <a:rPr lang="en-US" sz="3200" dirty="0" err="1" smtClean="0"/>
              <a:t>noncluster</a:t>
            </a:r>
            <a:r>
              <a:rPr lang="en-US" sz="3200" dirty="0" smtClean="0"/>
              <a:t> </a:t>
            </a:r>
            <a:r>
              <a:rPr lang="en-US" sz="3200" dirty="0" err="1" smtClean="0"/>
              <a:t>tendem</a:t>
            </a:r>
            <a:r>
              <a:rPr lang="en-US" sz="3200" dirty="0" smtClean="0"/>
              <a:t> a </a:t>
            </a:r>
            <a:r>
              <a:rPr lang="en-US" sz="3200" dirty="0" err="1" smtClean="0"/>
              <a:t>ter</a:t>
            </a:r>
            <a:r>
              <a:rPr lang="en-US" sz="3200" dirty="0" smtClean="0"/>
              <a:t> </a:t>
            </a:r>
            <a:r>
              <a:rPr lang="en-US" sz="3200" dirty="0" err="1" smtClean="0"/>
              <a:t>melhor</a:t>
            </a:r>
            <a:r>
              <a:rPr lang="en-US" sz="3200" dirty="0" smtClean="0"/>
              <a:t> performance </a:t>
            </a:r>
            <a:r>
              <a:rPr lang="en-US" sz="3200" dirty="0" err="1" smtClean="0"/>
              <a:t>comparado</a:t>
            </a:r>
            <a:r>
              <a:rPr lang="en-US" sz="3200" dirty="0" smtClean="0"/>
              <a:t> a </a:t>
            </a:r>
            <a:r>
              <a:rPr lang="en-US" sz="3200" dirty="0" err="1" smtClean="0"/>
              <a:t>índices</a:t>
            </a:r>
            <a:r>
              <a:rPr lang="en-US" sz="3200" dirty="0" smtClean="0"/>
              <a:t> clusters, </a:t>
            </a:r>
            <a:r>
              <a:rPr lang="en-US" sz="3200" dirty="0" err="1" smtClean="0"/>
              <a:t>já</a:t>
            </a:r>
            <a:r>
              <a:rPr lang="en-US" sz="3200" dirty="0" smtClean="0"/>
              <a:t> </a:t>
            </a:r>
            <a:r>
              <a:rPr lang="en-US" sz="3200" dirty="0" err="1" smtClean="0"/>
              <a:t>que</a:t>
            </a:r>
            <a:r>
              <a:rPr lang="en-US" sz="3200" dirty="0" smtClean="0"/>
              <a:t> </a:t>
            </a:r>
            <a:r>
              <a:rPr lang="en-US" sz="3200" dirty="0" err="1" smtClean="0"/>
              <a:t>na</a:t>
            </a:r>
            <a:r>
              <a:rPr lang="en-US" sz="3200" dirty="0" smtClean="0"/>
              <a:t> </a:t>
            </a:r>
            <a:r>
              <a:rPr lang="en-US" sz="3200" dirty="0" err="1" smtClean="0"/>
              <a:t>teoria</a:t>
            </a:r>
            <a:r>
              <a:rPr lang="en-US" sz="3200" dirty="0" smtClean="0"/>
              <a:t> </a:t>
            </a:r>
            <a:r>
              <a:rPr lang="en-US" sz="3200" dirty="0" err="1" smtClean="0"/>
              <a:t>eles</a:t>
            </a:r>
            <a:r>
              <a:rPr lang="en-US" sz="3200" dirty="0" smtClean="0"/>
              <a:t> </a:t>
            </a:r>
            <a:r>
              <a:rPr lang="en-US" sz="3200" dirty="0" err="1" smtClean="0"/>
              <a:t>contêm</a:t>
            </a:r>
            <a:r>
              <a:rPr lang="en-US" sz="3200" dirty="0" smtClean="0"/>
              <a:t> </a:t>
            </a:r>
            <a:r>
              <a:rPr lang="en-US" sz="3200" dirty="0" err="1" smtClean="0"/>
              <a:t>menos</a:t>
            </a:r>
            <a:r>
              <a:rPr lang="en-US" sz="3200" dirty="0" smtClean="0"/>
              <a:t> </a:t>
            </a:r>
            <a:r>
              <a:rPr lang="en-US" sz="3200" dirty="0" err="1" smtClean="0"/>
              <a:t>colunas</a:t>
            </a:r>
            <a:endParaRPr lang="en-US" sz="3200" dirty="0" smtClean="0"/>
          </a:p>
          <a:p>
            <a:endParaRPr lang="en-US" sz="3200" dirty="0"/>
          </a:p>
          <a:p>
            <a:endParaRPr lang="en-US" sz="3200" dirty="0" smtClean="0"/>
          </a:p>
        </p:txBody>
      </p:sp>
    </p:spTree>
    <p:extLst>
      <p:ext uri="{BB962C8B-B14F-4D97-AF65-F5344CB8AC3E}">
        <p14:creationId xmlns:p14="http://schemas.microsoft.com/office/powerpoint/2010/main" val="5923425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1660"/>
            <a:ext cx="9001156" cy="714356"/>
          </a:xfrm>
        </p:spPr>
        <p:txBody>
          <a:bodyPr/>
          <a:lstStyle/>
          <a:p>
            <a:r>
              <a:rPr lang="pt-BR" dirty="0" err="1" smtClean="0"/>
              <a:t>Scans</a:t>
            </a:r>
            <a:r>
              <a:rPr lang="pt-BR" dirty="0" smtClean="0"/>
              <a:t> no SQL Server</a:t>
            </a:r>
            <a:endParaRPr lang="pt-BR" sz="3200" dirty="0">
              <a:effectLst/>
            </a:endParaRPr>
          </a:p>
        </p:txBody>
      </p:sp>
      <p:sp>
        <p:nvSpPr>
          <p:cNvPr id="9" name="Content Placeholder 2"/>
          <p:cNvSpPr>
            <a:spLocks noGrp="1"/>
          </p:cNvSpPr>
          <p:nvPr>
            <p:ph type="body" sz="quarter" idx="10"/>
          </p:nvPr>
        </p:nvSpPr>
        <p:spPr>
          <a:xfrm>
            <a:off x="323528" y="836712"/>
            <a:ext cx="8358187" cy="5616624"/>
          </a:xfrm>
        </p:spPr>
        <p:txBody>
          <a:bodyPr>
            <a:normAutofit fontScale="92500" lnSpcReduction="10000"/>
          </a:bodyPr>
          <a:lstStyle/>
          <a:p>
            <a:r>
              <a:rPr lang="en-US" sz="3200" b="1" dirty="0" smtClean="0"/>
              <a:t>Allocation order scan</a:t>
            </a:r>
          </a:p>
          <a:p>
            <a:pPr lvl="1"/>
            <a:r>
              <a:rPr lang="en-US" b="1" dirty="0" err="1" smtClean="0"/>
              <a:t>Leitura</a:t>
            </a:r>
            <a:r>
              <a:rPr lang="en-US" b="1" dirty="0" smtClean="0"/>
              <a:t> com base </a:t>
            </a:r>
            <a:r>
              <a:rPr lang="en-US" b="1" dirty="0" err="1" smtClean="0"/>
              <a:t>na</a:t>
            </a:r>
            <a:r>
              <a:rPr lang="en-US" b="1" dirty="0" smtClean="0"/>
              <a:t> </a:t>
            </a:r>
            <a:r>
              <a:rPr lang="en-US" b="1" dirty="0" err="1" smtClean="0"/>
              <a:t>ordem</a:t>
            </a:r>
            <a:r>
              <a:rPr lang="en-US" b="1" dirty="0" smtClean="0"/>
              <a:t> de </a:t>
            </a:r>
            <a:r>
              <a:rPr lang="en-US" b="1" dirty="0" err="1" smtClean="0"/>
              <a:t>alocação</a:t>
            </a:r>
            <a:r>
              <a:rPr lang="en-US" b="1" dirty="0" smtClean="0"/>
              <a:t> das </a:t>
            </a:r>
            <a:r>
              <a:rPr lang="en-US" b="1" dirty="0" err="1" smtClean="0"/>
              <a:t>páginas</a:t>
            </a:r>
            <a:r>
              <a:rPr lang="en-US" b="1" dirty="0" smtClean="0"/>
              <a:t> </a:t>
            </a:r>
            <a:r>
              <a:rPr lang="en-US" b="1" dirty="0" err="1" smtClean="0"/>
              <a:t>utilizando</a:t>
            </a:r>
            <a:r>
              <a:rPr lang="en-US" b="1" dirty="0" smtClean="0"/>
              <a:t> IAM (index allocation map) </a:t>
            </a:r>
            <a:r>
              <a:rPr lang="en-US" b="1" dirty="0" err="1" smtClean="0"/>
              <a:t>como</a:t>
            </a:r>
            <a:r>
              <a:rPr lang="en-US" b="1" dirty="0" smtClean="0"/>
              <a:t> </a:t>
            </a:r>
            <a:r>
              <a:rPr lang="en-US" b="1" dirty="0" err="1" smtClean="0"/>
              <a:t>guia</a:t>
            </a:r>
            <a:endParaRPr lang="en-US" b="1" dirty="0" smtClean="0"/>
          </a:p>
          <a:p>
            <a:pPr lvl="1"/>
            <a:r>
              <a:rPr lang="en-US" b="1" dirty="0" smtClean="0"/>
              <a:t>Safe </a:t>
            </a:r>
            <a:r>
              <a:rPr lang="en-US" b="1" dirty="0" err="1" smtClean="0"/>
              <a:t>quando</a:t>
            </a:r>
            <a:r>
              <a:rPr lang="en-US" b="1" dirty="0" smtClean="0"/>
              <a:t>:</a:t>
            </a:r>
          </a:p>
          <a:p>
            <a:pPr lvl="2"/>
            <a:r>
              <a:rPr lang="en-US" b="1" dirty="0" err="1" smtClean="0"/>
              <a:t>Operador</a:t>
            </a:r>
            <a:r>
              <a:rPr lang="en-US" b="1" dirty="0" smtClean="0"/>
              <a:t> </a:t>
            </a:r>
            <a:r>
              <a:rPr lang="en-US" b="1" dirty="0" err="1" smtClean="0"/>
              <a:t>esta</a:t>
            </a:r>
            <a:r>
              <a:rPr lang="en-US" b="1" dirty="0" smtClean="0"/>
              <a:t> </a:t>
            </a:r>
            <a:r>
              <a:rPr lang="en-US" b="1" dirty="0" err="1" smtClean="0"/>
              <a:t>marcado</a:t>
            </a:r>
            <a:r>
              <a:rPr lang="en-US" b="1" dirty="0" smtClean="0"/>
              <a:t> </a:t>
            </a:r>
            <a:r>
              <a:rPr lang="en-US" b="1" dirty="0" err="1" smtClean="0"/>
              <a:t>como</a:t>
            </a:r>
            <a:r>
              <a:rPr lang="en-US" b="1" dirty="0" smtClean="0"/>
              <a:t> “ordered = true”</a:t>
            </a:r>
          </a:p>
          <a:p>
            <a:pPr lvl="2"/>
            <a:r>
              <a:rPr lang="en-US" b="1" dirty="0" err="1" smtClean="0"/>
              <a:t>Banco</a:t>
            </a:r>
            <a:r>
              <a:rPr lang="en-US" b="1" dirty="0" smtClean="0"/>
              <a:t> ready only</a:t>
            </a:r>
          </a:p>
          <a:p>
            <a:pPr lvl="1"/>
            <a:r>
              <a:rPr lang="en-US" b="1" dirty="0" smtClean="0"/>
              <a:t>Unsafe </a:t>
            </a:r>
            <a:r>
              <a:rPr lang="en-US" b="1" dirty="0" err="1" smtClean="0"/>
              <a:t>quando</a:t>
            </a:r>
            <a:r>
              <a:rPr lang="en-US" b="1" dirty="0" smtClean="0"/>
              <a:t>:</a:t>
            </a:r>
          </a:p>
          <a:p>
            <a:pPr lvl="2"/>
            <a:r>
              <a:rPr lang="en-US" b="1" dirty="0" err="1"/>
              <a:t>Operador</a:t>
            </a:r>
            <a:r>
              <a:rPr lang="en-US" b="1" dirty="0"/>
              <a:t> </a:t>
            </a:r>
            <a:r>
              <a:rPr lang="en-US" b="1" dirty="0" err="1"/>
              <a:t>esta</a:t>
            </a:r>
            <a:r>
              <a:rPr lang="en-US" b="1" dirty="0"/>
              <a:t> </a:t>
            </a:r>
            <a:r>
              <a:rPr lang="en-US" b="1" dirty="0" err="1"/>
              <a:t>marcado</a:t>
            </a:r>
            <a:r>
              <a:rPr lang="en-US" b="1" dirty="0"/>
              <a:t> </a:t>
            </a:r>
            <a:r>
              <a:rPr lang="en-US" b="1" dirty="0" err="1"/>
              <a:t>como</a:t>
            </a:r>
            <a:r>
              <a:rPr lang="en-US" b="1" dirty="0"/>
              <a:t> “ordered = </a:t>
            </a:r>
            <a:r>
              <a:rPr lang="en-US" b="1" dirty="0" smtClean="0"/>
              <a:t>false”</a:t>
            </a:r>
          </a:p>
          <a:p>
            <a:pPr lvl="2"/>
            <a:r>
              <a:rPr lang="en-US" b="1" dirty="0" err="1" smtClean="0"/>
              <a:t>Nível</a:t>
            </a:r>
            <a:r>
              <a:rPr lang="en-US" b="1" dirty="0" smtClean="0"/>
              <a:t> de </a:t>
            </a:r>
            <a:r>
              <a:rPr lang="en-US" b="1" dirty="0" err="1" smtClean="0"/>
              <a:t>isolamento</a:t>
            </a:r>
            <a:r>
              <a:rPr lang="en-US" b="1" dirty="0" smtClean="0"/>
              <a:t> </a:t>
            </a:r>
            <a:r>
              <a:rPr lang="en-US" b="1" dirty="0" err="1" smtClean="0"/>
              <a:t>ReadUncommited</a:t>
            </a:r>
            <a:r>
              <a:rPr lang="en-US" b="1" dirty="0" smtClean="0"/>
              <a:t> (</a:t>
            </a:r>
            <a:r>
              <a:rPr lang="en-US" b="1" dirty="0" err="1" smtClean="0"/>
              <a:t>nolock</a:t>
            </a:r>
            <a:r>
              <a:rPr lang="en-US" b="1" dirty="0" smtClean="0"/>
              <a:t>)</a:t>
            </a:r>
          </a:p>
          <a:p>
            <a:pPr lvl="2"/>
            <a:r>
              <a:rPr lang="en-US" b="1" dirty="0" err="1" smtClean="0"/>
              <a:t>Banco</a:t>
            </a:r>
            <a:r>
              <a:rPr lang="en-US" b="1" dirty="0" smtClean="0"/>
              <a:t> tem </a:t>
            </a:r>
            <a:r>
              <a:rPr lang="en-US" b="1" dirty="0" err="1" smtClean="0"/>
              <a:t>leituras</a:t>
            </a:r>
            <a:r>
              <a:rPr lang="en-US" b="1" dirty="0" smtClean="0"/>
              <a:t> e </a:t>
            </a:r>
            <a:r>
              <a:rPr lang="en-US" b="1" dirty="0" err="1" smtClean="0"/>
              <a:t>escritas</a:t>
            </a:r>
            <a:r>
              <a:rPr lang="en-US" b="1" dirty="0" smtClean="0"/>
              <a:t> (R/W)</a:t>
            </a:r>
          </a:p>
          <a:p>
            <a:r>
              <a:rPr lang="en-US" sz="3200" dirty="0" smtClean="0"/>
              <a:t>Index order scan</a:t>
            </a:r>
          </a:p>
          <a:p>
            <a:pPr lvl="1"/>
            <a:r>
              <a:rPr lang="en-US" b="1" dirty="0" err="1"/>
              <a:t>Leitura</a:t>
            </a:r>
            <a:r>
              <a:rPr lang="en-US" b="1" dirty="0"/>
              <a:t> com base </a:t>
            </a:r>
            <a:r>
              <a:rPr lang="en-US" b="1" dirty="0" err="1" smtClean="0"/>
              <a:t>nos</a:t>
            </a:r>
            <a:r>
              <a:rPr lang="en-US" b="1" dirty="0" smtClean="0"/>
              <a:t> </a:t>
            </a:r>
            <a:r>
              <a:rPr lang="en-US" b="1" dirty="0" err="1" smtClean="0"/>
              <a:t>ponteiros</a:t>
            </a:r>
            <a:r>
              <a:rPr lang="en-US" b="1" dirty="0" smtClean="0"/>
              <a:t> </a:t>
            </a:r>
            <a:r>
              <a:rPr lang="en-US" b="1" dirty="0" err="1" smtClean="0"/>
              <a:t>que</a:t>
            </a:r>
            <a:r>
              <a:rPr lang="en-US" b="1" dirty="0" smtClean="0"/>
              <a:t> </a:t>
            </a:r>
            <a:r>
              <a:rPr lang="en-US" b="1" dirty="0" err="1" smtClean="0"/>
              <a:t>ligam</a:t>
            </a:r>
            <a:r>
              <a:rPr lang="en-US" b="1" dirty="0" smtClean="0"/>
              <a:t> as </a:t>
            </a:r>
            <a:r>
              <a:rPr lang="en-US" b="1" dirty="0" err="1" smtClean="0"/>
              <a:t>páginas</a:t>
            </a:r>
            <a:r>
              <a:rPr lang="en-US" b="1" dirty="0" smtClean="0"/>
              <a:t> no </a:t>
            </a:r>
            <a:r>
              <a:rPr lang="en-US" b="1" dirty="0" err="1" smtClean="0"/>
              <a:t>nível</a:t>
            </a:r>
            <a:r>
              <a:rPr lang="en-US" b="1" dirty="0" smtClean="0"/>
              <a:t> </a:t>
            </a:r>
            <a:r>
              <a:rPr lang="en-US" b="1" dirty="0" err="1" smtClean="0"/>
              <a:t>folha</a:t>
            </a:r>
            <a:r>
              <a:rPr lang="en-US" b="1" dirty="0" smtClean="0"/>
              <a:t> de um </a:t>
            </a:r>
            <a:r>
              <a:rPr lang="en-US" b="1" dirty="0" err="1" smtClean="0"/>
              <a:t>índice</a:t>
            </a:r>
            <a:endParaRPr lang="en-US" b="1" dirty="0" smtClean="0"/>
          </a:p>
          <a:p>
            <a:pPr lvl="1"/>
            <a:r>
              <a:rPr lang="en-US" b="1" dirty="0" smtClean="0"/>
              <a:t>Performance </a:t>
            </a:r>
            <a:r>
              <a:rPr lang="en-US" b="1" dirty="0" err="1" smtClean="0"/>
              <a:t>ligeiramente</a:t>
            </a:r>
            <a:r>
              <a:rPr lang="en-US" b="1" dirty="0" smtClean="0"/>
              <a:t> inferior </a:t>
            </a:r>
            <a:r>
              <a:rPr lang="en-US" b="1" dirty="0" err="1" smtClean="0"/>
              <a:t>comparado</a:t>
            </a:r>
            <a:r>
              <a:rPr lang="en-US" b="1" dirty="0" smtClean="0"/>
              <a:t> </a:t>
            </a:r>
            <a:r>
              <a:rPr lang="en-US" b="1" dirty="0" err="1" smtClean="0"/>
              <a:t>ao</a:t>
            </a:r>
            <a:r>
              <a:rPr lang="en-US" b="1" dirty="0" smtClean="0"/>
              <a:t> allocation order scan, </a:t>
            </a:r>
            <a:r>
              <a:rPr lang="en-US" b="1" dirty="0" err="1" smtClean="0"/>
              <a:t>pois</a:t>
            </a:r>
            <a:r>
              <a:rPr lang="en-US" b="1" dirty="0" smtClean="0"/>
              <a:t> </a:t>
            </a:r>
            <a:r>
              <a:rPr lang="en-US" b="1" dirty="0" err="1" smtClean="0"/>
              <a:t>sofre</a:t>
            </a:r>
            <a:r>
              <a:rPr lang="en-US" b="1" dirty="0" smtClean="0"/>
              <a:t> com </a:t>
            </a:r>
            <a:r>
              <a:rPr lang="en-US" b="1" dirty="0" err="1" smtClean="0"/>
              <a:t>fragmentação</a:t>
            </a:r>
            <a:endParaRPr lang="en-US" dirty="0" smtClean="0"/>
          </a:p>
        </p:txBody>
      </p:sp>
    </p:spTree>
    <p:extLst>
      <p:ext uri="{BB962C8B-B14F-4D97-AF65-F5344CB8AC3E}">
        <p14:creationId xmlns:p14="http://schemas.microsoft.com/office/powerpoint/2010/main" val="29914298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961088" y="3717032"/>
            <a:ext cx="7139304" cy="3125301"/>
          </a:xfrm>
          <a:prstGeom prst="rect">
            <a:avLst/>
          </a:prstGeom>
          <a:solidFill>
            <a:schemeClr val="accent1">
              <a:alpha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Text Box 14"/>
          <p:cNvSpPr txBox="1">
            <a:spLocks noChangeArrowheads="1"/>
          </p:cNvSpPr>
          <p:nvPr/>
        </p:nvSpPr>
        <p:spPr bwMode="auto">
          <a:xfrm>
            <a:off x="1040353" y="5491008"/>
            <a:ext cx="1717745" cy="1223412"/>
          </a:xfrm>
          <a:prstGeom prst="rect">
            <a:avLst/>
          </a:prstGeom>
          <a:solidFill>
            <a:schemeClr val="bg2"/>
          </a:solidFill>
          <a:ln w="9525">
            <a:solidFill>
              <a:srgbClr val="0000FF"/>
            </a:solidFill>
            <a:miter lim="800000"/>
            <a:headEnd/>
            <a:tailEnd/>
          </a:ln>
          <a:effectLst>
            <a:outerShdw dist="35921" dir="2700000" algn="ctr" rotWithShape="0">
              <a:srgbClr val="808080"/>
            </a:outerShdw>
          </a:effectLst>
        </p:spPr>
        <p:txBody>
          <a:bodyPr wrap="square">
            <a:spAutoFit/>
          </a:bodyPr>
          <a:lstStyle/>
          <a:p>
            <a:pPr eaLnBrk="0" hangingPunct="0">
              <a:defRPr/>
            </a:pPr>
            <a:r>
              <a:rPr lang="en-US" sz="1050" b="1" dirty="0" err="1" smtClean="0">
                <a:latin typeface="Courier New" pitchFamily="49" charset="0"/>
                <a:cs typeface="Courier New" pitchFamily="49" charset="0"/>
              </a:rPr>
              <a:t>Pág</a:t>
            </a:r>
            <a:r>
              <a:rPr lang="en-US" sz="1050" b="1" dirty="0" smtClean="0">
                <a:latin typeface="Courier New" pitchFamily="49" charset="0"/>
                <a:cs typeface="Courier New" pitchFamily="49" charset="0"/>
              </a:rPr>
              <a:t>. </a:t>
            </a:r>
            <a:r>
              <a:rPr lang="pt-BR" sz="1050" dirty="0" smtClean="0"/>
              <a:t>1553190</a:t>
            </a:r>
            <a:endParaRPr lang="en-US" sz="1050" b="1" dirty="0" smtClean="0">
              <a:latin typeface="Courier New" pitchFamily="49" charset="0"/>
              <a:cs typeface="Courier New" pitchFamily="49" charset="0"/>
            </a:endParaRPr>
          </a:p>
          <a:p>
            <a:pPr eaLnBrk="0" hangingPunct="0">
              <a:defRPr/>
            </a:pPr>
            <a:r>
              <a:rPr lang="en-US" sz="1050" b="1" dirty="0" smtClean="0">
                <a:latin typeface="Courier New" pitchFamily="49" charset="0"/>
                <a:cs typeface="Courier New" pitchFamily="49" charset="0"/>
              </a:rPr>
              <a:t>Slot 1</a:t>
            </a:r>
          </a:p>
          <a:p>
            <a:pPr eaLnBrk="0" hangingPunct="0">
              <a:defRPr/>
            </a:pPr>
            <a:r>
              <a:rPr lang="en-US" sz="1050" b="1" dirty="0" smtClean="0">
                <a:latin typeface="Courier New" pitchFamily="49" charset="0"/>
                <a:cs typeface="Courier New" pitchFamily="49" charset="0"/>
              </a:rPr>
              <a:t>ID_Cliente = 1</a:t>
            </a:r>
          </a:p>
          <a:p>
            <a:pPr eaLnBrk="0" hangingPunct="0">
              <a:defRPr/>
            </a:pPr>
            <a:r>
              <a:rPr lang="en-US" sz="1050" b="1" dirty="0" smtClean="0">
                <a:latin typeface="Courier New" pitchFamily="49" charset="0"/>
                <a:cs typeface="Courier New" pitchFamily="49" charset="0"/>
              </a:rPr>
              <a:t>Nome = Fabiano...</a:t>
            </a:r>
          </a:p>
          <a:p>
            <a:pPr eaLnBrk="0" hangingPunct="0">
              <a:defRPr/>
            </a:pPr>
            <a:r>
              <a:rPr lang="en-US" sz="1050" b="1" dirty="0" smtClean="0">
                <a:latin typeface="Courier New" pitchFamily="49" charset="0"/>
                <a:cs typeface="Courier New" pitchFamily="49" charset="0"/>
              </a:rPr>
              <a:t>Slot 2</a:t>
            </a:r>
          </a:p>
          <a:p>
            <a:pPr eaLnBrk="0" hangingPunct="0">
              <a:defRPr/>
            </a:pPr>
            <a:r>
              <a:rPr lang="en-US" sz="1050" b="1" dirty="0" smtClean="0">
                <a:latin typeface="Courier New" pitchFamily="49" charset="0"/>
                <a:cs typeface="Courier New" pitchFamily="49" charset="0"/>
              </a:rPr>
              <a:t>ID_Cliente = 5</a:t>
            </a:r>
          </a:p>
          <a:p>
            <a:pPr eaLnBrk="0" hangingPunct="0">
              <a:defRPr/>
            </a:pPr>
            <a:r>
              <a:rPr lang="en-US" sz="1050" b="1" dirty="0" smtClean="0">
                <a:latin typeface="Courier New" pitchFamily="49" charset="0"/>
                <a:cs typeface="Courier New" pitchFamily="49" charset="0"/>
              </a:rPr>
              <a:t>Nome = Fabricio...</a:t>
            </a:r>
          </a:p>
        </p:txBody>
      </p:sp>
      <p:sp>
        <p:nvSpPr>
          <p:cNvPr id="17" name="Text Box 14"/>
          <p:cNvSpPr txBox="1">
            <a:spLocks noChangeArrowheads="1"/>
          </p:cNvSpPr>
          <p:nvPr/>
        </p:nvSpPr>
        <p:spPr bwMode="auto">
          <a:xfrm>
            <a:off x="2830400" y="5491008"/>
            <a:ext cx="1738345" cy="1223412"/>
          </a:xfrm>
          <a:prstGeom prst="rect">
            <a:avLst/>
          </a:prstGeom>
          <a:solidFill>
            <a:schemeClr val="bg2"/>
          </a:solidFill>
          <a:ln w="9525">
            <a:solidFill>
              <a:srgbClr val="0000FF"/>
            </a:solidFill>
            <a:miter lim="800000"/>
            <a:headEnd/>
            <a:tailEnd/>
          </a:ln>
          <a:effectLst>
            <a:outerShdw dist="35921" dir="2700000" algn="ctr" rotWithShape="0">
              <a:srgbClr val="808080"/>
            </a:outerShdw>
          </a:effectLst>
        </p:spPr>
        <p:txBody>
          <a:bodyPr wrap="square">
            <a:spAutoFit/>
          </a:bodyPr>
          <a:lstStyle/>
          <a:p>
            <a:pPr eaLnBrk="0" hangingPunct="0">
              <a:defRPr/>
            </a:pPr>
            <a:r>
              <a:rPr lang="en-US" sz="1050" b="1" dirty="0" err="1" smtClean="0">
                <a:latin typeface="Courier New" pitchFamily="49" charset="0"/>
                <a:cs typeface="Courier New" pitchFamily="49" charset="0"/>
              </a:rPr>
              <a:t>Pág</a:t>
            </a:r>
            <a:r>
              <a:rPr lang="en-US" sz="1050" b="1" dirty="0" smtClean="0">
                <a:latin typeface="Courier New" pitchFamily="49" charset="0"/>
                <a:cs typeface="Courier New" pitchFamily="49" charset="0"/>
              </a:rPr>
              <a:t>. </a:t>
            </a:r>
            <a:r>
              <a:rPr lang="pt-BR" sz="1050" dirty="0" smtClean="0"/>
              <a:t>1697546</a:t>
            </a:r>
            <a:endParaRPr lang="en-US" sz="1050" b="1" dirty="0" smtClean="0">
              <a:latin typeface="Courier New" pitchFamily="49" charset="0"/>
              <a:cs typeface="Courier New" pitchFamily="49" charset="0"/>
            </a:endParaRPr>
          </a:p>
          <a:p>
            <a:pPr eaLnBrk="0" hangingPunct="0">
              <a:defRPr/>
            </a:pPr>
            <a:r>
              <a:rPr lang="en-US" sz="1050" b="1" dirty="0" smtClean="0">
                <a:latin typeface="Courier New" pitchFamily="49" charset="0"/>
                <a:cs typeface="Courier New" pitchFamily="49" charset="0"/>
              </a:rPr>
              <a:t>Slot 1</a:t>
            </a:r>
          </a:p>
          <a:p>
            <a:pPr eaLnBrk="0" hangingPunct="0">
              <a:defRPr/>
            </a:pPr>
            <a:r>
              <a:rPr lang="en-US" sz="1050" b="1" dirty="0" smtClean="0">
                <a:latin typeface="Courier New" pitchFamily="49" charset="0"/>
                <a:cs typeface="Courier New" pitchFamily="49" charset="0"/>
              </a:rPr>
              <a:t>ID_Cliente = 3</a:t>
            </a:r>
          </a:p>
          <a:p>
            <a:pPr eaLnBrk="0" hangingPunct="0">
              <a:defRPr/>
            </a:pPr>
            <a:r>
              <a:rPr lang="en-US" sz="1050" b="1" dirty="0" smtClean="0">
                <a:latin typeface="Courier New" pitchFamily="49" charset="0"/>
                <a:cs typeface="Courier New" pitchFamily="49" charset="0"/>
              </a:rPr>
              <a:t>Nome = Gilberto...</a:t>
            </a:r>
          </a:p>
          <a:p>
            <a:pPr eaLnBrk="0" hangingPunct="0">
              <a:defRPr/>
            </a:pPr>
            <a:r>
              <a:rPr lang="en-US" sz="1050" b="1" dirty="0" smtClean="0">
                <a:latin typeface="Courier New" pitchFamily="49" charset="0"/>
                <a:cs typeface="Courier New" pitchFamily="49" charset="0"/>
              </a:rPr>
              <a:t>Slot 2</a:t>
            </a:r>
          </a:p>
          <a:p>
            <a:pPr eaLnBrk="0" hangingPunct="0">
              <a:defRPr/>
            </a:pPr>
            <a:r>
              <a:rPr lang="en-US" sz="1050" b="1" dirty="0" smtClean="0">
                <a:latin typeface="Courier New" pitchFamily="49" charset="0"/>
                <a:cs typeface="Courier New" pitchFamily="49" charset="0"/>
              </a:rPr>
              <a:t>ID_Cliente = ...</a:t>
            </a:r>
          </a:p>
          <a:p>
            <a:pPr eaLnBrk="0" hangingPunct="0">
              <a:defRPr/>
            </a:pPr>
            <a:r>
              <a:rPr lang="en-US" sz="1050" b="1" dirty="0" smtClean="0">
                <a:latin typeface="Courier New" pitchFamily="49" charset="0"/>
                <a:cs typeface="Courier New" pitchFamily="49" charset="0"/>
              </a:rPr>
              <a:t>Nome = ...</a:t>
            </a:r>
          </a:p>
        </p:txBody>
      </p:sp>
      <p:sp>
        <p:nvSpPr>
          <p:cNvPr id="19" name="Text Box 14"/>
          <p:cNvSpPr txBox="1">
            <a:spLocks noChangeArrowheads="1"/>
          </p:cNvSpPr>
          <p:nvPr/>
        </p:nvSpPr>
        <p:spPr bwMode="auto">
          <a:xfrm>
            <a:off x="3160073" y="3744972"/>
            <a:ext cx="2525356" cy="577081"/>
          </a:xfrm>
          <a:prstGeom prst="rect">
            <a:avLst/>
          </a:prstGeom>
          <a:solidFill>
            <a:schemeClr val="bg2"/>
          </a:solidFill>
          <a:ln w="9525">
            <a:solidFill>
              <a:srgbClr val="0000FF"/>
            </a:solidFill>
            <a:miter lim="800000"/>
            <a:headEnd/>
            <a:tailEnd/>
          </a:ln>
          <a:effectLst>
            <a:outerShdw dist="35921" dir="2700000" algn="ctr" rotWithShape="0">
              <a:srgbClr val="808080"/>
            </a:outerShdw>
          </a:effectLst>
        </p:spPr>
        <p:txBody>
          <a:bodyPr wrap="square">
            <a:spAutoFit/>
          </a:bodyPr>
          <a:lstStyle/>
          <a:p>
            <a:pPr algn="ctr" eaLnBrk="0" hangingPunct="0">
              <a:defRPr/>
            </a:pPr>
            <a:r>
              <a:rPr lang="en-US" sz="1050" b="1" dirty="0" smtClean="0">
                <a:latin typeface="Courier New" pitchFamily="49" charset="0"/>
                <a:cs typeface="Courier New" pitchFamily="49" charset="0"/>
              </a:rPr>
              <a:t>Página </a:t>
            </a:r>
            <a:r>
              <a:rPr lang="en-US" sz="1050" b="1" dirty="0" err="1" smtClean="0">
                <a:latin typeface="Courier New" pitchFamily="49" charset="0"/>
                <a:cs typeface="Courier New" pitchFamily="49" charset="0"/>
              </a:rPr>
              <a:t>Raiz</a:t>
            </a:r>
            <a:r>
              <a:rPr lang="en-US" sz="1050" b="1" dirty="0" smtClean="0">
                <a:latin typeface="Courier New" pitchFamily="49" charset="0"/>
                <a:cs typeface="Courier New" pitchFamily="49" charset="0"/>
              </a:rPr>
              <a:t> – </a:t>
            </a:r>
            <a:r>
              <a:rPr lang="en-US" sz="1050" b="1" dirty="0" err="1" smtClean="0">
                <a:latin typeface="Courier New" pitchFamily="49" charset="0"/>
                <a:cs typeface="Courier New" pitchFamily="49" charset="0"/>
              </a:rPr>
              <a:t>Pág</a:t>
            </a:r>
            <a:r>
              <a:rPr lang="en-US" sz="1050" b="1" dirty="0" smtClean="0">
                <a:latin typeface="Courier New" pitchFamily="49" charset="0"/>
                <a:cs typeface="Courier New" pitchFamily="49" charset="0"/>
              </a:rPr>
              <a:t>. </a:t>
            </a:r>
            <a:r>
              <a:rPr lang="en-US" sz="1050" b="1" dirty="0">
                <a:latin typeface="Courier New" pitchFamily="49" charset="0"/>
                <a:cs typeface="Courier New" pitchFamily="49" charset="0"/>
              </a:rPr>
              <a:t>1</a:t>
            </a:r>
            <a:endParaRPr lang="en-US" sz="1050" b="1" dirty="0" smtClean="0">
              <a:latin typeface="Courier New" pitchFamily="49" charset="0"/>
              <a:cs typeface="Courier New" pitchFamily="49" charset="0"/>
            </a:endParaRPr>
          </a:p>
          <a:p>
            <a:pPr algn="ctr" eaLnBrk="0" hangingPunct="0">
              <a:defRPr/>
            </a:pPr>
            <a:r>
              <a:rPr lang="en-US" sz="1050" b="1" dirty="0" smtClean="0">
                <a:latin typeface="Courier New" pitchFamily="49" charset="0"/>
                <a:cs typeface="Courier New" pitchFamily="49" charset="0"/>
              </a:rPr>
              <a:t>Nome: F – H = </a:t>
            </a:r>
            <a:r>
              <a:rPr lang="en-US" sz="1050" b="1" dirty="0" err="1" smtClean="0">
                <a:latin typeface="Courier New" pitchFamily="49" charset="0"/>
                <a:cs typeface="Courier New" pitchFamily="49" charset="0"/>
              </a:rPr>
              <a:t>Pág</a:t>
            </a:r>
            <a:r>
              <a:rPr lang="en-US" sz="1050" b="1" dirty="0" smtClean="0">
                <a:latin typeface="Courier New" pitchFamily="49" charset="0"/>
                <a:cs typeface="Courier New" pitchFamily="49" charset="0"/>
              </a:rPr>
              <a:t>. 2</a:t>
            </a:r>
          </a:p>
          <a:p>
            <a:pPr algn="ctr" eaLnBrk="0" hangingPunct="0">
              <a:defRPr/>
            </a:pPr>
            <a:r>
              <a:rPr lang="en-US" sz="1050" b="1" dirty="0" smtClean="0">
                <a:latin typeface="Courier New" pitchFamily="49" charset="0"/>
                <a:cs typeface="Courier New" pitchFamily="49" charset="0"/>
              </a:rPr>
              <a:t>Nome: I </a:t>
            </a:r>
            <a:r>
              <a:rPr lang="en-US" sz="1050" b="1" dirty="0">
                <a:latin typeface="Courier New" pitchFamily="49" charset="0"/>
                <a:cs typeface="Courier New" pitchFamily="49" charset="0"/>
              </a:rPr>
              <a:t>– </a:t>
            </a:r>
            <a:r>
              <a:rPr lang="en-US" sz="1050" b="1" dirty="0" smtClean="0">
                <a:latin typeface="Courier New" pitchFamily="49" charset="0"/>
                <a:cs typeface="Courier New" pitchFamily="49" charset="0"/>
              </a:rPr>
              <a:t>L </a:t>
            </a:r>
            <a:r>
              <a:rPr lang="en-US" sz="1050" b="1" dirty="0">
                <a:latin typeface="Courier New" pitchFamily="49" charset="0"/>
                <a:cs typeface="Courier New" pitchFamily="49" charset="0"/>
              </a:rPr>
              <a:t>= </a:t>
            </a:r>
            <a:r>
              <a:rPr lang="en-US" sz="1050" b="1" dirty="0" err="1" smtClean="0">
                <a:latin typeface="Courier New" pitchFamily="49" charset="0"/>
                <a:cs typeface="Courier New" pitchFamily="49" charset="0"/>
              </a:rPr>
              <a:t>Pág</a:t>
            </a:r>
            <a:r>
              <a:rPr lang="en-US" sz="1050" b="1" dirty="0" smtClean="0">
                <a:latin typeface="Courier New" pitchFamily="49" charset="0"/>
                <a:cs typeface="Courier New" pitchFamily="49" charset="0"/>
              </a:rPr>
              <a:t>. </a:t>
            </a:r>
            <a:r>
              <a:rPr lang="en-US" sz="1050" b="1" dirty="0">
                <a:latin typeface="Courier New" pitchFamily="49" charset="0"/>
                <a:cs typeface="Courier New" pitchFamily="49" charset="0"/>
              </a:rPr>
              <a:t>3</a:t>
            </a:r>
            <a:endParaRPr lang="en-US" sz="1050" b="1" dirty="0" smtClean="0">
              <a:latin typeface="Courier New" pitchFamily="49" charset="0"/>
              <a:cs typeface="Courier New" pitchFamily="49" charset="0"/>
            </a:endParaRPr>
          </a:p>
        </p:txBody>
      </p:sp>
      <p:sp>
        <p:nvSpPr>
          <p:cNvPr id="20" name="Text Box 14"/>
          <p:cNvSpPr txBox="1">
            <a:spLocks noChangeArrowheads="1"/>
          </p:cNvSpPr>
          <p:nvPr/>
        </p:nvSpPr>
        <p:spPr bwMode="auto">
          <a:xfrm>
            <a:off x="1665856" y="4646659"/>
            <a:ext cx="2525356" cy="577081"/>
          </a:xfrm>
          <a:prstGeom prst="rect">
            <a:avLst/>
          </a:prstGeom>
          <a:solidFill>
            <a:schemeClr val="bg2"/>
          </a:solidFill>
          <a:ln w="9525">
            <a:solidFill>
              <a:srgbClr val="0000FF"/>
            </a:solidFill>
            <a:miter lim="800000"/>
            <a:headEnd/>
            <a:tailEnd/>
          </a:ln>
          <a:effectLst>
            <a:outerShdw dist="35921" dir="2700000" algn="ctr" rotWithShape="0">
              <a:srgbClr val="808080"/>
            </a:outerShdw>
          </a:effectLst>
        </p:spPr>
        <p:txBody>
          <a:bodyPr wrap="square">
            <a:spAutoFit/>
          </a:bodyPr>
          <a:lstStyle/>
          <a:p>
            <a:pPr algn="ctr" eaLnBrk="0" hangingPunct="0">
              <a:defRPr/>
            </a:pPr>
            <a:r>
              <a:rPr lang="en-US" sz="1050" b="1" dirty="0" smtClean="0">
                <a:latin typeface="Courier New" pitchFamily="49" charset="0"/>
                <a:cs typeface="Courier New" pitchFamily="49" charset="0"/>
              </a:rPr>
              <a:t>Página </a:t>
            </a:r>
            <a:r>
              <a:rPr lang="en-US" sz="1050" b="1" dirty="0" err="1" smtClean="0">
                <a:latin typeface="Courier New" pitchFamily="49" charset="0"/>
                <a:cs typeface="Courier New" pitchFamily="49" charset="0"/>
              </a:rPr>
              <a:t>Intermediária</a:t>
            </a:r>
            <a:r>
              <a:rPr lang="en-US" sz="1050" b="1" dirty="0" smtClean="0">
                <a:latin typeface="Courier New" pitchFamily="49" charset="0"/>
                <a:cs typeface="Courier New" pitchFamily="49" charset="0"/>
              </a:rPr>
              <a:t> – </a:t>
            </a:r>
            <a:r>
              <a:rPr lang="en-US" sz="1050" b="1" dirty="0" err="1" smtClean="0">
                <a:latin typeface="Courier New" pitchFamily="49" charset="0"/>
                <a:cs typeface="Courier New" pitchFamily="49" charset="0"/>
              </a:rPr>
              <a:t>Pág</a:t>
            </a:r>
            <a:r>
              <a:rPr lang="en-US" sz="1050" b="1" dirty="0" smtClean="0">
                <a:latin typeface="Courier New" pitchFamily="49" charset="0"/>
                <a:cs typeface="Courier New" pitchFamily="49" charset="0"/>
              </a:rPr>
              <a:t>. 2</a:t>
            </a:r>
          </a:p>
          <a:p>
            <a:pPr algn="ctr" eaLnBrk="0" hangingPunct="0">
              <a:defRPr/>
            </a:pPr>
            <a:r>
              <a:rPr lang="en-US" sz="1050" b="1" dirty="0" smtClean="0">
                <a:latin typeface="Courier New" pitchFamily="49" charset="0"/>
                <a:cs typeface="Courier New" pitchFamily="49" charset="0"/>
              </a:rPr>
              <a:t>Nome: F – F = </a:t>
            </a:r>
            <a:r>
              <a:rPr lang="en-US" sz="1050" b="1" dirty="0" err="1" smtClean="0">
                <a:latin typeface="Courier New" pitchFamily="49" charset="0"/>
                <a:cs typeface="Courier New" pitchFamily="49" charset="0"/>
              </a:rPr>
              <a:t>Pág</a:t>
            </a:r>
            <a:r>
              <a:rPr lang="en-US" sz="1050" b="1" dirty="0" smtClean="0">
                <a:latin typeface="Courier New" pitchFamily="49" charset="0"/>
                <a:cs typeface="Courier New" pitchFamily="49" charset="0"/>
              </a:rPr>
              <a:t>. 4</a:t>
            </a:r>
          </a:p>
          <a:p>
            <a:pPr algn="ctr" eaLnBrk="0" hangingPunct="0">
              <a:defRPr/>
            </a:pPr>
            <a:r>
              <a:rPr lang="en-US" sz="1050" b="1" dirty="0" smtClean="0">
                <a:latin typeface="Courier New" pitchFamily="49" charset="0"/>
                <a:cs typeface="Courier New" pitchFamily="49" charset="0"/>
              </a:rPr>
              <a:t>Nome: G </a:t>
            </a:r>
            <a:r>
              <a:rPr lang="en-US" sz="1050" b="1" dirty="0">
                <a:latin typeface="Courier New" pitchFamily="49" charset="0"/>
                <a:cs typeface="Courier New" pitchFamily="49" charset="0"/>
              </a:rPr>
              <a:t>– </a:t>
            </a:r>
            <a:r>
              <a:rPr lang="en-US" sz="1050" b="1" dirty="0" smtClean="0">
                <a:latin typeface="Courier New" pitchFamily="49" charset="0"/>
                <a:cs typeface="Courier New" pitchFamily="49" charset="0"/>
              </a:rPr>
              <a:t>H </a:t>
            </a:r>
            <a:r>
              <a:rPr lang="en-US" sz="1050" b="1" dirty="0">
                <a:latin typeface="Courier New" pitchFamily="49" charset="0"/>
                <a:cs typeface="Courier New" pitchFamily="49" charset="0"/>
              </a:rPr>
              <a:t>= </a:t>
            </a:r>
            <a:r>
              <a:rPr lang="en-US" sz="1050" b="1" dirty="0" err="1" smtClean="0">
                <a:latin typeface="Courier New" pitchFamily="49" charset="0"/>
                <a:cs typeface="Courier New" pitchFamily="49" charset="0"/>
              </a:rPr>
              <a:t>Pág</a:t>
            </a:r>
            <a:r>
              <a:rPr lang="en-US" sz="1050" b="1" dirty="0" smtClean="0">
                <a:latin typeface="Courier New" pitchFamily="49" charset="0"/>
                <a:cs typeface="Courier New" pitchFamily="49" charset="0"/>
              </a:rPr>
              <a:t>. 5</a:t>
            </a:r>
          </a:p>
        </p:txBody>
      </p:sp>
      <p:sp>
        <p:nvSpPr>
          <p:cNvPr id="21" name="Text Box 14"/>
          <p:cNvSpPr txBox="1">
            <a:spLocks noChangeArrowheads="1"/>
          </p:cNvSpPr>
          <p:nvPr/>
        </p:nvSpPr>
        <p:spPr bwMode="auto">
          <a:xfrm>
            <a:off x="4713055" y="5499351"/>
            <a:ext cx="1594329" cy="1223412"/>
          </a:xfrm>
          <a:prstGeom prst="rect">
            <a:avLst/>
          </a:prstGeom>
          <a:solidFill>
            <a:schemeClr val="bg2"/>
          </a:solidFill>
          <a:ln w="9525">
            <a:solidFill>
              <a:srgbClr val="0000FF"/>
            </a:solidFill>
            <a:miter lim="800000"/>
            <a:headEnd/>
            <a:tailEnd/>
          </a:ln>
          <a:effectLst>
            <a:outerShdw dist="35921" dir="2700000" algn="ctr" rotWithShape="0">
              <a:srgbClr val="808080"/>
            </a:outerShdw>
          </a:effectLst>
        </p:spPr>
        <p:txBody>
          <a:bodyPr wrap="square">
            <a:spAutoFit/>
          </a:bodyPr>
          <a:lstStyle/>
          <a:p>
            <a:pPr eaLnBrk="0" hangingPunct="0">
              <a:defRPr/>
            </a:pPr>
            <a:r>
              <a:rPr lang="en-US" sz="1050" b="1" dirty="0" err="1" smtClean="0">
                <a:latin typeface="Courier New" pitchFamily="49" charset="0"/>
                <a:cs typeface="Courier New" pitchFamily="49" charset="0"/>
              </a:rPr>
              <a:t>Pág</a:t>
            </a:r>
            <a:r>
              <a:rPr lang="en-US" sz="1050" b="1" dirty="0" smtClean="0">
                <a:latin typeface="Courier New" pitchFamily="49" charset="0"/>
                <a:cs typeface="Courier New" pitchFamily="49" charset="0"/>
              </a:rPr>
              <a:t>. </a:t>
            </a:r>
            <a:r>
              <a:rPr lang="pt-BR" sz="1050" dirty="0" smtClean="0"/>
              <a:t>1697545</a:t>
            </a:r>
            <a:endParaRPr lang="en-US" sz="1050" b="1" dirty="0" smtClean="0">
              <a:latin typeface="Courier New" pitchFamily="49" charset="0"/>
              <a:cs typeface="Courier New" pitchFamily="49" charset="0"/>
            </a:endParaRPr>
          </a:p>
          <a:p>
            <a:pPr eaLnBrk="0" hangingPunct="0">
              <a:defRPr/>
            </a:pPr>
            <a:r>
              <a:rPr lang="en-US" sz="1050" b="1" dirty="0" smtClean="0">
                <a:latin typeface="Courier New" pitchFamily="49" charset="0"/>
                <a:cs typeface="Courier New" pitchFamily="49" charset="0"/>
              </a:rPr>
              <a:t>Slot 1</a:t>
            </a:r>
          </a:p>
          <a:p>
            <a:pPr eaLnBrk="0" hangingPunct="0">
              <a:defRPr/>
            </a:pPr>
            <a:r>
              <a:rPr lang="en-US" sz="1050" b="1" dirty="0" smtClean="0">
                <a:latin typeface="Courier New" pitchFamily="49" charset="0"/>
                <a:cs typeface="Courier New" pitchFamily="49" charset="0"/>
              </a:rPr>
              <a:t>ID_Cliente = </a:t>
            </a:r>
            <a:r>
              <a:rPr lang="en-US" sz="1050" b="1" dirty="0">
                <a:latin typeface="Courier New" pitchFamily="49" charset="0"/>
                <a:cs typeface="Courier New" pitchFamily="49" charset="0"/>
              </a:rPr>
              <a:t>4</a:t>
            </a:r>
            <a:endParaRPr lang="en-US" sz="1050" b="1" dirty="0" smtClean="0">
              <a:latin typeface="Courier New" pitchFamily="49" charset="0"/>
              <a:cs typeface="Courier New" pitchFamily="49" charset="0"/>
            </a:endParaRPr>
          </a:p>
          <a:p>
            <a:pPr eaLnBrk="0" hangingPunct="0">
              <a:defRPr/>
            </a:pPr>
            <a:r>
              <a:rPr lang="en-US" sz="1050" b="1" dirty="0" smtClean="0">
                <a:latin typeface="Courier New" pitchFamily="49" charset="0"/>
                <a:cs typeface="Courier New" pitchFamily="49" charset="0"/>
              </a:rPr>
              <a:t>Nome = Ivan...</a:t>
            </a:r>
          </a:p>
          <a:p>
            <a:pPr eaLnBrk="0" hangingPunct="0">
              <a:defRPr/>
            </a:pPr>
            <a:r>
              <a:rPr lang="en-US" sz="1050" b="1" dirty="0" smtClean="0">
                <a:latin typeface="Courier New" pitchFamily="49" charset="0"/>
                <a:cs typeface="Courier New" pitchFamily="49" charset="0"/>
              </a:rPr>
              <a:t>Slot 2</a:t>
            </a:r>
          </a:p>
          <a:p>
            <a:pPr eaLnBrk="0" hangingPunct="0">
              <a:defRPr/>
            </a:pPr>
            <a:r>
              <a:rPr lang="en-US" sz="1050" b="1" dirty="0" smtClean="0">
                <a:latin typeface="Courier New" pitchFamily="49" charset="0"/>
                <a:cs typeface="Courier New" pitchFamily="49" charset="0"/>
              </a:rPr>
              <a:t>ID_Cliente = ...</a:t>
            </a:r>
          </a:p>
          <a:p>
            <a:pPr eaLnBrk="0" hangingPunct="0">
              <a:defRPr/>
            </a:pPr>
            <a:r>
              <a:rPr lang="en-US" sz="1050" b="1" dirty="0" smtClean="0">
                <a:latin typeface="Courier New" pitchFamily="49" charset="0"/>
                <a:cs typeface="Courier New" pitchFamily="49" charset="0"/>
              </a:rPr>
              <a:t>Nome = ...</a:t>
            </a:r>
          </a:p>
        </p:txBody>
      </p:sp>
      <p:sp>
        <p:nvSpPr>
          <p:cNvPr id="22" name="Text Box 14"/>
          <p:cNvSpPr txBox="1">
            <a:spLocks noChangeArrowheads="1"/>
          </p:cNvSpPr>
          <p:nvPr/>
        </p:nvSpPr>
        <p:spPr bwMode="auto">
          <a:xfrm>
            <a:off x="6430800" y="5499351"/>
            <a:ext cx="1594329" cy="1223412"/>
          </a:xfrm>
          <a:prstGeom prst="rect">
            <a:avLst/>
          </a:prstGeom>
          <a:solidFill>
            <a:schemeClr val="bg2"/>
          </a:solidFill>
          <a:ln w="9525">
            <a:solidFill>
              <a:srgbClr val="0000FF"/>
            </a:solidFill>
            <a:miter lim="800000"/>
            <a:headEnd/>
            <a:tailEnd/>
          </a:ln>
          <a:effectLst>
            <a:outerShdw dist="35921" dir="2700000" algn="ctr" rotWithShape="0">
              <a:srgbClr val="808080"/>
            </a:outerShdw>
          </a:effectLst>
        </p:spPr>
        <p:txBody>
          <a:bodyPr wrap="square">
            <a:spAutoFit/>
          </a:bodyPr>
          <a:lstStyle/>
          <a:p>
            <a:pPr eaLnBrk="0" hangingPunct="0">
              <a:defRPr/>
            </a:pPr>
            <a:r>
              <a:rPr lang="en-US" sz="1050" b="1" dirty="0" err="1" smtClean="0">
                <a:latin typeface="Courier New" pitchFamily="49" charset="0"/>
                <a:cs typeface="Courier New" pitchFamily="49" charset="0"/>
              </a:rPr>
              <a:t>Pág</a:t>
            </a:r>
            <a:r>
              <a:rPr lang="en-US" sz="1050" b="1" dirty="0" smtClean="0">
                <a:latin typeface="Courier New" pitchFamily="49" charset="0"/>
                <a:cs typeface="Courier New" pitchFamily="49" charset="0"/>
              </a:rPr>
              <a:t>. </a:t>
            </a:r>
            <a:r>
              <a:rPr lang="pt-BR" sz="1050" dirty="0" smtClean="0"/>
              <a:t>1697544</a:t>
            </a:r>
            <a:endParaRPr lang="en-US" sz="1050" b="1" dirty="0" smtClean="0">
              <a:latin typeface="Courier New" pitchFamily="49" charset="0"/>
              <a:cs typeface="Courier New" pitchFamily="49" charset="0"/>
            </a:endParaRPr>
          </a:p>
          <a:p>
            <a:pPr eaLnBrk="0" hangingPunct="0">
              <a:defRPr/>
            </a:pPr>
            <a:r>
              <a:rPr lang="en-US" sz="1050" b="1" dirty="0" smtClean="0">
                <a:latin typeface="Courier New" pitchFamily="49" charset="0"/>
                <a:cs typeface="Courier New" pitchFamily="49" charset="0"/>
              </a:rPr>
              <a:t>Slot 1</a:t>
            </a:r>
          </a:p>
          <a:p>
            <a:pPr eaLnBrk="0" hangingPunct="0">
              <a:defRPr/>
            </a:pPr>
            <a:r>
              <a:rPr lang="en-US" sz="1050" b="1" dirty="0" smtClean="0">
                <a:latin typeface="Courier New" pitchFamily="49" charset="0"/>
                <a:cs typeface="Courier New" pitchFamily="49" charset="0"/>
              </a:rPr>
              <a:t>ID_Cliente = 2</a:t>
            </a:r>
          </a:p>
          <a:p>
            <a:pPr eaLnBrk="0" hangingPunct="0">
              <a:defRPr/>
            </a:pPr>
            <a:r>
              <a:rPr lang="en-US" sz="1050" b="1" dirty="0" smtClean="0">
                <a:latin typeface="Courier New" pitchFamily="49" charset="0"/>
                <a:cs typeface="Courier New" pitchFamily="49" charset="0"/>
              </a:rPr>
              <a:t>Nome = Luciano...</a:t>
            </a:r>
          </a:p>
          <a:p>
            <a:pPr eaLnBrk="0" hangingPunct="0">
              <a:defRPr/>
            </a:pPr>
            <a:r>
              <a:rPr lang="en-US" sz="1050" b="1" dirty="0" smtClean="0">
                <a:latin typeface="Courier New" pitchFamily="49" charset="0"/>
                <a:cs typeface="Courier New" pitchFamily="49" charset="0"/>
              </a:rPr>
              <a:t>Slot 2</a:t>
            </a:r>
          </a:p>
          <a:p>
            <a:pPr eaLnBrk="0" hangingPunct="0">
              <a:defRPr/>
            </a:pPr>
            <a:r>
              <a:rPr lang="en-US" sz="1050" b="1" dirty="0" smtClean="0">
                <a:latin typeface="Courier New" pitchFamily="49" charset="0"/>
                <a:cs typeface="Courier New" pitchFamily="49" charset="0"/>
              </a:rPr>
              <a:t>ID_Cliente = ...</a:t>
            </a:r>
          </a:p>
          <a:p>
            <a:pPr eaLnBrk="0" hangingPunct="0">
              <a:defRPr/>
            </a:pPr>
            <a:r>
              <a:rPr lang="en-US" sz="1050" b="1" dirty="0" smtClean="0">
                <a:latin typeface="Courier New" pitchFamily="49" charset="0"/>
                <a:cs typeface="Courier New" pitchFamily="49" charset="0"/>
              </a:rPr>
              <a:t>Nome = ...</a:t>
            </a:r>
          </a:p>
        </p:txBody>
      </p:sp>
      <p:sp>
        <p:nvSpPr>
          <p:cNvPr id="23" name="Text Box 14"/>
          <p:cNvSpPr txBox="1">
            <a:spLocks noChangeArrowheads="1"/>
          </p:cNvSpPr>
          <p:nvPr/>
        </p:nvSpPr>
        <p:spPr bwMode="auto">
          <a:xfrm>
            <a:off x="5007202" y="4640111"/>
            <a:ext cx="2525356" cy="577081"/>
          </a:xfrm>
          <a:prstGeom prst="rect">
            <a:avLst/>
          </a:prstGeom>
          <a:solidFill>
            <a:schemeClr val="bg2"/>
          </a:solidFill>
          <a:ln w="9525">
            <a:solidFill>
              <a:srgbClr val="0000FF"/>
            </a:solidFill>
            <a:miter lim="800000"/>
            <a:headEnd/>
            <a:tailEnd/>
          </a:ln>
          <a:effectLst>
            <a:outerShdw dist="35921" dir="2700000" algn="ctr" rotWithShape="0">
              <a:srgbClr val="808080"/>
            </a:outerShdw>
          </a:effectLst>
        </p:spPr>
        <p:txBody>
          <a:bodyPr wrap="square">
            <a:spAutoFit/>
          </a:bodyPr>
          <a:lstStyle/>
          <a:p>
            <a:pPr algn="ctr" eaLnBrk="0" hangingPunct="0">
              <a:defRPr/>
            </a:pPr>
            <a:r>
              <a:rPr lang="en-US" sz="1050" b="1" dirty="0" smtClean="0">
                <a:latin typeface="Courier New" pitchFamily="49" charset="0"/>
                <a:cs typeface="Courier New" pitchFamily="49" charset="0"/>
              </a:rPr>
              <a:t>Página </a:t>
            </a:r>
            <a:r>
              <a:rPr lang="en-US" sz="1050" b="1" dirty="0" err="1">
                <a:latin typeface="Courier New" pitchFamily="49" charset="0"/>
                <a:cs typeface="Courier New" pitchFamily="49" charset="0"/>
              </a:rPr>
              <a:t>Intermediária</a:t>
            </a:r>
            <a:r>
              <a:rPr lang="en-US" sz="1050" b="1" dirty="0">
                <a:latin typeface="Courier New" pitchFamily="49" charset="0"/>
                <a:cs typeface="Courier New" pitchFamily="49" charset="0"/>
              </a:rPr>
              <a:t> – </a:t>
            </a:r>
            <a:r>
              <a:rPr lang="en-US" sz="1050" b="1" dirty="0" err="1" smtClean="0">
                <a:latin typeface="Courier New" pitchFamily="49" charset="0"/>
                <a:cs typeface="Courier New" pitchFamily="49" charset="0"/>
              </a:rPr>
              <a:t>Pág</a:t>
            </a:r>
            <a:r>
              <a:rPr lang="en-US" sz="1050" b="1" dirty="0" smtClean="0">
                <a:latin typeface="Courier New" pitchFamily="49" charset="0"/>
                <a:cs typeface="Courier New" pitchFamily="49" charset="0"/>
              </a:rPr>
              <a:t>. 3</a:t>
            </a:r>
          </a:p>
          <a:p>
            <a:pPr algn="ctr" eaLnBrk="0" hangingPunct="0">
              <a:defRPr/>
            </a:pPr>
            <a:r>
              <a:rPr lang="en-US" sz="1050" b="1" dirty="0" smtClean="0">
                <a:latin typeface="Courier New" pitchFamily="49" charset="0"/>
                <a:cs typeface="Courier New" pitchFamily="49" charset="0"/>
              </a:rPr>
              <a:t>Nome: I – J = </a:t>
            </a:r>
            <a:r>
              <a:rPr lang="en-US" sz="1050" b="1" dirty="0" err="1" smtClean="0">
                <a:latin typeface="Courier New" pitchFamily="49" charset="0"/>
                <a:cs typeface="Courier New" pitchFamily="49" charset="0"/>
              </a:rPr>
              <a:t>Pág</a:t>
            </a:r>
            <a:r>
              <a:rPr lang="en-US" sz="1050" b="1" dirty="0" smtClean="0">
                <a:latin typeface="Courier New" pitchFamily="49" charset="0"/>
                <a:cs typeface="Courier New" pitchFamily="49" charset="0"/>
              </a:rPr>
              <a:t>. 6</a:t>
            </a:r>
          </a:p>
          <a:p>
            <a:pPr algn="ctr" eaLnBrk="0" hangingPunct="0">
              <a:defRPr/>
            </a:pPr>
            <a:r>
              <a:rPr lang="en-US" sz="1050" b="1" dirty="0" smtClean="0">
                <a:latin typeface="Courier New" pitchFamily="49" charset="0"/>
                <a:cs typeface="Courier New" pitchFamily="49" charset="0"/>
              </a:rPr>
              <a:t>Nome: L </a:t>
            </a:r>
            <a:r>
              <a:rPr lang="en-US" sz="1050" b="1" dirty="0">
                <a:latin typeface="Courier New" pitchFamily="49" charset="0"/>
                <a:cs typeface="Courier New" pitchFamily="49" charset="0"/>
              </a:rPr>
              <a:t>– </a:t>
            </a:r>
            <a:r>
              <a:rPr lang="en-US" sz="1050" b="1" dirty="0" smtClean="0">
                <a:latin typeface="Courier New" pitchFamily="49" charset="0"/>
                <a:cs typeface="Courier New" pitchFamily="49" charset="0"/>
              </a:rPr>
              <a:t>Z </a:t>
            </a:r>
            <a:r>
              <a:rPr lang="en-US" sz="1050" b="1" dirty="0">
                <a:latin typeface="Courier New" pitchFamily="49" charset="0"/>
                <a:cs typeface="Courier New" pitchFamily="49" charset="0"/>
              </a:rPr>
              <a:t>= </a:t>
            </a:r>
            <a:r>
              <a:rPr lang="en-US" sz="1050" b="1" dirty="0" err="1" smtClean="0">
                <a:latin typeface="Courier New" pitchFamily="49" charset="0"/>
                <a:cs typeface="Courier New" pitchFamily="49" charset="0"/>
              </a:rPr>
              <a:t>Pág</a:t>
            </a:r>
            <a:r>
              <a:rPr lang="en-US" sz="1050" b="1" dirty="0" smtClean="0">
                <a:latin typeface="Courier New" pitchFamily="49" charset="0"/>
                <a:cs typeface="Courier New" pitchFamily="49" charset="0"/>
              </a:rPr>
              <a:t>. 7</a:t>
            </a:r>
          </a:p>
        </p:txBody>
      </p:sp>
      <p:cxnSp>
        <p:nvCxnSpPr>
          <p:cNvPr id="25" name="Straight Arrow Connector 24"/>
          <p:cNvCxnSpPr/>
          <p:nvPr/>
        </p:nvCxnSpPr>
        <p:spPr>
          <a:xfrm flipH="1">
            <a:off x="2928534" y="4344892"/>
            <a:ext cx="1494217" cy="29521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0" idx="2"/>
            <a:endCxn id="16" idx="0"/>
          </p:cNvCxnSpPr>
          <p:nvPr/>
        </p:nvCxnSpPr>
        <p:spPr>
          <a:xfrm flipH="1">
            <a:off x="1899226" y="5223740"/>
            <a:ext cx="1029308" cy="2672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0" idx="2"/>
            <a:endCxn id="17" idx="0"/>
          </p:cNvCxnSpPr>
          <p:nvPr/>
        </p:nvCxnSpPr>
        <p:spPr>
          <a:xfrm>
            <a:off x="2928534" y="5223740"/>
            <a:ext cx="771039" cy="2672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3" idx="2"/>
            <a:endCxn id="21" idx="0"/>
          </p:cNvCxnSpPr>
          <p:nvPr/>
        </p:nvCxnSpPr>
        <p:spPr>
          <a:xfrm flipH="1">
            <a:off x="5510220" y="5217192"/>
            <a:ext cx="759660" cy="28215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3" idx="2"/>
          </p:cNvCxnSpPr>
          <p:nvPr/>
        </p:nvCxnSpPr>
        <p:spPr>
          <a:xfrm>
            <a:off x="6269880" y="5217192"/>
            <a:ext cx="1089684" cy="28215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422751" y="4344892"/>
            <a:ext cx="1847129" cy="29521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Text Box 14"/>
          <p:cNvSpPr txBox="1">
            <a:spLocks noChangeArrowheads="1"/>
          </p:cNvSpPr>
          <p:nvPr/>
        </p:nvSpPr>
        <p:spPr bwMode="auto">
          <a:xfrm>
            <a:off x="2344649" y="286777"/>
            <a:ext cx="4372181" cy="1815882"/>
          </a:xfrm>
          <a:prstGeom prst="rect">
            <a:avLst/>
          </a:prstGeom>
          <a:solidFill>
            <a:schemeClr val="bg2"/>
          </a:solidFill>
          <a:ln w="9525">
            <a:solidFill>
              <a:srgbClr val="0000FF"/>
            </a:solidFill>
            <a:miter lim="800000"/>
            <a:headEnd/>
            <a:tailEnd/>
          </a:ln>
          <a:effectLst>
            <a:outerShdw dist="35921" dir="2700000" algn="ctr" rotWithShape="0">
              <a:srgbClr val="808080"/>
            </a:outerShdw>
          </a:effectLst>
        </p:spPr>
        <p:txBody>
          <a:bodyPr wrap="square">
            <a:spAutoFit/>
          </a:bodyPr>
          <a:lstStyle/>
          <a:p>
            <a:pPr eaLnBrk="0" hangingPunct="0">
              <a:defRPr/>
            </a:pPr>
            <a:r>
              <a:rPr lang="en-US" sz="1400" b="1" dirty="0" smtClean="0">
                <a:latin typeface="Courier New" pitchFamily="49" charset="0"/>
                <a:cs typeface="Courier New" pitchFamily="49" charset="0"/>
              </a:rPr>
              <a:t>ID_Cliente | Nome            | </a:t>
            </a:r>
            <a:r>
              <a:rPr lang="pt-BR" sz="1400" b="1" dirty="0" smtClean="0">
                <a:latin typeface="Courier New" pitchFamily="49" charset="0"/>
                <a:cs typeface="Courier New" pitchFamily="49" charset="0"/>
              </a:rPr>
              <a:t>Idade</a:t>
            </a:r>
          </a:p>
          <a:p>
            <a:pPr eaLnBrk="0" hangingPunct="0">
              <a:defRPr/>
            </a:pPr>
            <a:r>
              <a:rPr lang="en-US" sz="1400" b="1" dirty="0" smtClean="0">
                <a:latin typeface="Courier New" pitchFamily="49" charset="0"/>
                <a:cs typeface="Courier New" pitchFamily="49" charset="0"/>
              </a:rPr>
              <a:t>-------------------------------------</a:t>
            </a:r>
          </a:p>
          <a:p>
            <a:pPr eaLnBrk="0" hangingPunct="0">
              <a:defRPr/>
            </a:pPr>
            <a:r>
              <a:rPr lang="en-US" sz="1400" b="1" dirty="0" smtClean="0">
                <a:latin typeface="Courier New" pitchFamily="49" charset="0"/>
                <a:cs typeface="Courier New" pitchFamily="49" charset="0"/>
              </a:rPr>
              <a:t>1          | Fabiano Amorim  | 28</a:t>
            </a:r>
          </a:p>
          <a:p>
            <a:pPr eaLnBrk="0" hangingPunct="0">
              <a:defRPr/>
            </a:pPr>
            <a:r>
              <a:rPr lang="en-US" sz="1400" b="1" dirty="0" smtClean="0">
                <a:latin typeface="Courier New" pitchFamily="49" charset="0"/>
                <a:cs typeface="Courier New" pitchFamily="49" charset="0"/>
              </a:rPr>
              <a:t>2          | Luciano </a:t>
            </a:r>
            <a:r>
              <a:rPr lang="en-US" sz="1400" b="1" dirty="0" err="1" smtClean="0">
                <a:latin typeface="Courier New" pitchFamily="49" charset="0"/>
                <a:cs typeface="Courier New" pitchFamily="49" charset="0"/>
              </a:rPr>
              <a:t>Caixeta</a:t>
            </a:r>
            <a:r>
              <a:rPr lang="en-US" sz="1400" b="1" dirty="0" smtClean="0">
                <a:latin typeface="Courier New" pitchFamily="49" charset="0"/>
                <a:cs typeface="Courier New" pitchFamily="49" charset="0"/>
              </a:rPr>
              <a:t> | 38</a:t>
            </a:r>
          </a:p>
          <a:p>
            <a:pPr eaLnBrk="0" hangingPunct="0">
              <a:defRPr/>
            </a:pPr>
            <a:r>
              <a:rPr lang="en-US" sz="1400" b="1" dirty="0" smtClean="0">
                <a:latin typeface="Courier New" pitchFamily="49" charset="0"/>
                <a:cs typeface="Courier New" pitchFamily="49" charset="0"/>
              </a:rPr>
              <a:t>3          | Gilberto </a:t>
            </a:r>
            <a:r>
              <a:rPr lang="en-US" sz="1400" b="1" dirty="0" err="1" smtClean="0">
                <a:latin typeface="Courier New" pitchFamily="49" charset="0"/>
                <a:cs typeface="Courier New" pitchFamily="49" charset="0"/>
              </a:rPr>
              <a:t>Uchoa</a:t>
            </a:r>
            <a:r>
              <a:rPr lang="en-US" sz="1400" b="1" dirty="0" smtClean="0">
                <a:latin typeface="Courier New" pitchFamily="49" charset="0"/>
                <a:cs typeface="Courier New" pitchFamily="49" charset="0"/>
              </a:rPr>
              <a:t>  | 42</a:t>
            </a:r>
          </a:p>
          <a:p>
            <a:pPr eaLnBrk="0" hangingPunct="0">
              <a:defRPr/>
            </a:pPr>
            <a:r>
              <a:rPr lang="en-US" sz="1400" b="1" dirty="0" smtClean="0">
                <a:latin typeface="Courier New" pitchFamily="49" charset="0"/>
                <a:cs typeface="Courier New" pitchFamily="49" charset="0"/>
              </a:rPr>
              <a:t>4          | Ivan Lima       | 19</a:t>
            </a:r>
          </a:p>
          <a:p>
            <a:pPr eaLnBrk="0" hangingPunct="0">
              <a:defRPr/>
            </a:pPr>
            <a:r>
              <a:rPr lang="en-US" sz="1400" b="1" dirty="0" smtClean="0">
                <a:latin typeface="Courier New" pitchFamily="49" charset="0"/>
                <a:cs typeface="Courier New" pitchFamily="49" charset="0"/>
              </a:rPr>
              <a:t>5          | Fabricio Braz   | 40</a:t>
            </a:r>
          </a:p>
          <a:p>
            <a:pPr eaLnBrk="0" hangingPunct="0">
              <a:defRPr/>
            </a:pPr>
            <a:r>
              <a:rPr lang="en-US" sz="1400" b="1" dirty="0" smtClean="0">
                <a:latin typeface="Courier New" pitchFamily="49" charset="0"/>
                <a:cs typeface="Courier New" pitchFamily="49" charset="0"/>
              </a:rPr>
              <a:t>...</a:t>
            </a:r>
            <a:endParaRPr lang="en-US" sz="1400" b="1" dirty="0">
              <a:latin typeface="Courier New" pitchFamily="49" charset="0"/>
              <a:cs typeface="Courier New" pitchFamily="49" charset="0"/>
            </a:endParaRPr>
          </a:p>
        </p:txBody>
      </p:sp>
      <p:sp>
        <p:nvSpPr>
          <p:cNvPr id="30" name="CaixaDeTexto 10"/>
          <p:cNvSpPr txBox="1"/>
          <p:nvPr/>
        </p:nvSpPr>
        <p:spPr>
          <a:xfrm>
            <a:off x="1763688" y="0"/>
            <a:ext cx="5382827" cy="338554"/>
          </a:xfrm>
          <a:prstGeom prst="rect">
            <a:avLst/>
          </a:prstGeom>
          <a:noFill/>
        </p:spPr>
        <p:txBody>
          <a:bodyPr wrap="square" rtlCol="0">
            <a:spAutoFit/>
          </a:bodyPr>
          <a:lstStyle/>
          <a:p>
            <a:pPr algn="ctr"/>
            <a:r>
              <a:rPr lang="pt-BR" sz="1600" b="1" dirty="0" smtClean="0"/>
              <a:t>Tabela de Clientes</a:t>
            </a:r>
            <a:endParaRPr lang="pt-BR" sz="1600" b="1" dirty="0"/>
          </a:p>
        </p:txBody>
      </p:sp>
      <p:sp>
        <p:nvSpPr>
          <p:cNvPr id="35" name="CaixaDeTexto 10"/>
          <p:cNvSpPr txBox="1"/>
          <p:nvPr/>
        </p:nvSpPr>
        <p:spPr>
          <a:xfrm>
            <a:off x="1839325" y="2132856"/>
            <a:ext cx="5382827" cy="338554"/>
          </a:xfrm>
          <a:prstGeom prst="rect">
            <a:avLst/>
          </a:prstGeom>
          <a:noFill/>
        </p:spPr>
        <p:txBody>
          <a:bodyPr wrap="square" rtlCol="0">
            <a:spAutoFit/>
          </a:bodyPr>
          <a:lstStyle/>
          <a:p>
            <a:pPr algn="ctr"/>
            <a:r>
              <a:rPr lang="pt-BR" sz="1600" b="1" dirty="0"/>
              <a:t>DBCC PAGE (Northwind,1,1697318,3</a:t>
            </a:r>
            <a:r>
              <a:rPr lang="pt-BR" sz="1600" b="1" dirty="0" smtClean="0"/>
              <a:t>) -- IAM Page</a:t>
            </a:r>
            <a:endParaRPr lang="pt-BR" sz="1600" b="1"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458971"/>
            <a:ext cx="6427536" cy="1171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3" name="Straight Arrow Connector 32"/>
          <p:cNvCxnSpPr/>
          <p:nvPr/>
        </p:nvCxnSpPr>
        <p:spPr>
          <a:xfrm>
            <a:off x="2550173" y="6012904"/>
            <a:ext cx="509659"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2504044" y="6165304"/>
            <a:ext cx="540185"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4422751" y="6012904"/>
            <a:ext cx="509659"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4376622" y="6165304"/>
            <a:ext cx="540185"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6175970" y="6027751"/>
            <a:ext cx="509659"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6129841" y="6180151"/>
            <a:ext cx="540185"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87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par>
                                <p:cTn id="16" presetID="10" presetClass="entr" presetSubtype="0"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fade">
                                      <p:cBhvr>
                                        <p:cTn id="18" dur="500"/>
                                        <p:tgtEl>
                                          <p:spTgt spid="10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par>
                                <p:cTn id="42" presetID="10" presetClass="entr" presetSubtype="0"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par>
                                <p:cTn id="54" presetID="10" presetClass="entr" presetSubtype="0" fill="hold" nodeType="with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fade">
                                      <p:cBhvr>
                                        <p:cTn id="56" dur="500"/>
                                        <p:tgtEl>
                                          <p:spTgt spid="34"/>
                                        </p:tgtEl>
                                      </p:cBhvr>
                                    </p:animEffect>
                                  </p:childTnLst>
                                </p:cTn>
                              </p:par>
                              <p:par>
                                <p:cTn id="57" presetID="10" presetClass="entr" presetSubtype="0" fill="hold" nodeType="with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fade">
                                      <p:cBhvr>
                                        <p:cTn id="59" dur="500"/>
                                        <p:tgtEl>
                                          <p:spTgt spid="3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fade">
                                      <p:cBhvr>
                                        <p:cTn id="67" dur="500"/>
                                        <p:tgtEl>
                                          <p:spTgt spid="44"/>
                                        </p:tgtEl>
                                      </p:cBhvr>
                                    </p:animEffect>
                                  </p:childTnLst>
                                </p:cTn>
                              </p:par>
                              <p:par>
                                <p:cTn id="68" presetID="10" presetClass="entr" presetSubtype="0" fill="hold" nodeType="with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par>
                                <p:cTn id="71" presetID="10" presetClass="entr" presetSubtype="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par>
                                <p:cTn id="74" presetID="10" presetClass="entr" presetSubtype="0" fill="hold" nodeType="withEffect">
                                  <p:stCondLst>
                                    <p:cond delay="0"/>
                                  </p:stCondLst>
                                  <p:childTnLst>
                                    <p:set>
                                      <p:cBhvr>
                                        <p:cTn id="75" dur="1" fill="hold">
                                          <p:stCondLst>
                                            <p:cond delay="0"/>
                                          </p:stCondLst>
                                        </p:cTn>
                                        <p:tgtEl>
                                          <p:spTgt spid="45"/>
                                        </p:tgtEl>
                                        <p:attrNameLst>
                                          <p:attrName>style.visibility</p:attrName>
                                        </p:attrNameLst>
                                      </p:cBhvr>
                                      <p:to>
                                        <p:strVal val="visible"/>
                                      </p:to>
                                    </p:set>
                                    <p:animEffect transition="in" filter="fade">
                                      <p:cBhvr>
                                        <p:cTn id="76" dur="500"/>
                                        <p:tgtEl>
                                          <p:spTgt spid="45"/>
                                        </p:tgtEl>
                                      </p:cBhvr>
                                    </p:animEffect>
                                  </p:childTnLst>
                                </p:cTn>
                              </p:par>
                              <p:par>
                                <p:cTn id="77" presetID="10" presetClass="entr" presetSubtype="0" fill="hold" nodeType="withEffect">
                                  <p:stCondLst>
                                    <p:cond delay="0"/>
                                  </p:stCondLst>
                                  <p:childTnLst>
                                    <p:set>
                                      <p:cBhvr>
                                        <p:cTn id="78" dur="1" fill="hold">
                                          <p:stCondLst>
                                            <p:cond delay="0"/>
                                          </p:stCondLst>
                                        </p:cTn>
                                        <p:tgtEl>
                                          <p:spTgt spid="47"/>
                                        </p:tgtEl>
                                        <p:attrNameLst>
                                          <p:attrName>style.visibility</p:attrName>
                                        </p:attrNameLst>
                                      </p:cBhvr>
                                      <p:to>
                                        <p:strVal val="visible"/>
                                      </p:to>
                                    </p:set>
                                    <p:animEffect transition="in" filter="fade">
                                      <p:cBhvr>
                                        <p:cTn id="79" dur="500"/>
                                        <p:tgtEl>
                                          <p:spTgt spid="47"/>
                                        </p:tgtEl>
                                      </p:cBhvr>
                                    </p:animEffect>
                                  </p:childTnLst>
                                </p:cTn>
                              </p:par>
                              <p:par>
                                <p:cTn id="80" presetID="10" presetClass="entr" presetSubtype="0" fill="hold" nodeType="with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fade">
                                      <p:cBhvr>
                                        <p:cTn id="8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6" grpId="0" animBg="1"/>
      <p:bldP spid="17" grpId="0" animBg="1"/>
      <p:bldP spid="19" grpId="0" animBg="1"/>
      <p:bldP spid="20" grpId="0" animBg="1"/>
      <p:bldP spid="21" grpId="0" animBg="1"/>
      <p:bldP spid="22" grpId="0" animBg="1"/>
      <p:bldP spid="23" grpId="0" animBg="1"/>
      <p:bldP spid="29" grpId="0" animBg="1"/>
      <p:bldP spid="30" grpId="0"/>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16632"/>
            <a:ext cx="9001156" cy="714356"/>
          </a:xfrm>
        </p:spPr>
        <p:txBody>
          <a:bodyPr/>
          <a:lstStyle/>
          <a:p>
            <a:r>
              <a:rPr lang="en-US" dirty="0" smtClean="0"/>
              <a:t>Advanced scan (merry-go-round </a:t>
            </a:r>
            <a:r>
              <a:rPr lang="en-US" dirty="0" smtClean="0"/>
              <a:t>scan)</a:t>
            </a:r>
            <a:br>
              <a:rPr lang="en-US" dirty="0" smtClean="0"/>
            </a:br>
            <a:r>
              <a:rPr lang="en-US" sz="2400" dirty="0" smtClean="0"/>
              <a:t>Um </a:t>
            </a:r>
            <a:r>
              <a:rPr lang="en-US" sz="2400" dirty="0" err="1" smtClean="0"/>
              <a:t>pouco</a:t>
            </a:r>
            <a:r>
              <a:rPr lang="en-US" sz="2400" dirty="0" smtClean="0"/>
              <a:t> de internals e “</a:t>
            </a:r>
            <a:r>
              <a:rPr lang="en-US" sz="2400" dirty="0" err="1" smtClean="0"/>
              <a:t>guessings</a:t>
            </a:r>
            <a:r>
              <a:rPr lang="en-US" sz="2400" dirty="0" smtClean="0"/>
              <a:t>” </a:t>
            </a:r>
            <a:r>
              <a:rPr lang="en-US" sz="2400" dirty="0" err="1" smtClean="0"/>
              <a:t>pessoais</a:t>
            </a:r>
            <a:endParaRPr lang="en-US" dirty="0" smtClean="0"/>
          </a:p>
        </p:txBody>
      </p:sp>
      <p:sp>
        <p:nvSpPr>
          <p:cNvPr id="214" name="Content Placeholder 2"/>
          <p:cNvSpPr>
            <a:spLocks noGrp="1"/>
          </p:cNvSpPr>
          <p:nvPr>
            <p:ph type="body" sz="quarter" idx="10"/>
          </p:nvPr>
        </p:nvSpPr>
        <p:spPr>
          <a:xfrm>
            <a:off x="323528" y="1158527"/>
            <a:ext cx="8358187" cy="5616624"/>
          </a:xfrm>
        </p:spPr>
        <p:txBody>
          <a:bodyPr>
            <a:normAutofit/>
          </a:bodyPr>
          <a:lstStyle/>
          <a:p>
            <a:r>
              <a:rPr lang="en-US" dirty="0"/>
              <a:t>Enterprise only</a:t>
            </a:r>
          </a:p>
          <a:p>
            <a:r>
              <a:rPr lang="en-US" dirty="0"/>
              <a:t>Antes de </a:t>
            </a:r>
            <a:r>
              <a:rPr lang="en-US" dirty="0" err="1"/>
              <a:t>começar</a:t>
            </a:r>
            <a:r>
              <a:rPr lang="en-US" dirty="0"/>
              <a:t> </a:t>
            </a:r>
            <a:r>
              <a:rPr lang="en-US" dirty="0" err="1"/>
              <a:t>gerencia</a:t>
            </a:r>
            <a:r>
              <a:rPr lang="en-US" dirty="0"/>
              <a:t> </a:t>
            </a:r>
            <a:r>
              <a:rPr lang="en-US" dirty="0" err="1"/>
              <a:t>posição</a:t>
            </a:r>
            <a:r>
              <a:rPr lang="en-US" dirty="0"/>
              <a:t> do scan </a:t>
            </a:r>
            <a:r>
              <a:rPr lang="en-US" dirty="0" err="1"/>
              <a:t>baseado</a:t>
            </a:r>
            <a:r>
              <a:rPr lang="en-US" dirty="0"/>
              <a:t> no </a:t>
            </a:r>
            <a:r>
              <a:rPr lang="en-US" dirty="0" smtClean="0"/>
              <a:t>tempo:</a:t>
            </a:r>
          </a:p>
          <a:p>
            <a:pPr lvl="1"/>
            <a:r>
              <a:rPr lang="en-US" sz="2000" dirty="0" smtClean="0"/>
              <a:t>String: </a:t>
            </a:r>
            <a:r>
              <a:rPr lang="en-US" sz="2000" dirty="0" err="1" smtClean="0"/>
              <a:t>sqlmin.dll:merrygoround_time</a:t>
            </a:r>
            <a:r>
              <a:rPr lang="en-US" sz="2000" dirty="0" smtClean="0"/>
              <a:t> </a:t>
            </a:r>
            <a:r>
              <a:rPr lang="en-US" sz="1600" dirty="0"/>
              <a:t>(</a:t>
            </a:r>
            <a:r>
              <a:rPr lang="en-US" sz="1600" dirty="0" err="1"/>
              <a:t>coletado</a:t>
            </a:r>
            <a:r>
              <a:rPr lang="en-US" sz="1600" dirty="0"/>
              <a:t> com app strings.exe da </a:t>
            </a:r>
            <a:r>
              <a:rPr lang="en-US" sz="1600" dirty="0" err="1" smtClean="0"/>
              <a:t>sysinternals</a:t>
            </a:r>
            <a:r>
              <a:rPr lang="en-US" sz="1600" dirty="0"/>
              <a:t>)</a:t>
            </a:r>
            <a:endParaRPr lang="en-US" sz="2000" dirty="0"/>
          </a:p>
          <a:p>
            <a:r>
              <a:rPr lang="en-US" dirty="0"/>
              <a:t>Se </a:t>
            </a:r>
            <a:r>
              <a:rPr lang="en-US" dirty="0" err="1"/>
              <a:t>rodar</a:t>
            </a:r>
            <a:r>
              <a:rPr lang="en-US" dirty="0"/>
              <a:t> a query no </a:t>
            </a:r>
            <a:r>
              <a:rPr lang="en-US" dirty="0" err="1"/>
              <a:t>mesmo</a:t>
            </a:r>
            <a:r>
              <a:rPr lang="en-US" dirty="0"/>
              <a:t> </a:t>
            </a:r>
            <a:r>
              <a:rPr lang="en-US" dirty="0" err="1"/>
              <a:t>segundo</a:t>
            </a:r>
            <a:r>
              <a:rPr lang="en-US" dirty="0"/>
              <a:t>, </a:t>
            </a:r>
            <a:r>
              <a:rPr lang="en-US" dirty="0" err="1"/>
              <a:t>reutiliza</a:t>
            </a:r>
            <a:r>
              <a:rPr lang="en-US" dirty="0"/>
              <a:t> </a:t>
            </a:r>
            <a:r>
              <a:rPr lang="en-US" dirty="0" err="1"/>
              <a:t>posição</a:t>
            </a:r>
            <a:r>
              <a:rPr lang="en-US" dirty="0"/>
              <a:t> </a:t>
            </a:r>
            <a:r>
              <a:rPr lang="en-US" dirty="0" err="1"/>
              <a:t>salva</a:t>
            </a:r>
            <a:r>
              <a:rPr lang="en-US" dirty="0"/>
              <a:t> do </a:t>
            </a:r>
            <a:r>
              <a:rPr lang="en-US" dirty="0" err="1"/>
              <a:t>primeiro</a:t>
            </a:r>
            <a:r>
              <a:rPr lang="en-US" dirty="0"/>
              <a:t> scan…</a:t>
            </a:r>
          </a:p>
          <a:p>
            <a:r>
              <a:rPr lang="en-US" dirty="0"/>
              <a:t>Stack: </a:t>
            </a:r>
            <a:r>
              <a:rPr lang="en-US" sz="2400" dirty="0"/>
              <a:t>(com windows performance analyzer)</a:t>
            </a:r>
          </a:p>
          <a:p>
            <a:pPr lvl="1"/>
            <a:r>
              <a:rPr lang="pt-BR" sz="2000" dirty="0" err="1"/>
              <a:t>sqlmin.dll!IndexPageManager</a:t>
            </a:r>
            <a:r>
              <a:rPr lang="pt-BR" sz="2000" dirty="0"/>
              <a:t>::</a:t>
            </a:r>
            <a:r>
              <a:rPr lang="pt-BR" sz="2000" dirty="0" err="1" smtClean="0"/>
              <a:t>CreateScanner</a:t>
            </a:r>
            <a:endParaRPr lang="pt-BR" sz="2000" dirty="0" smtClean="0"/>
          </a:p>
          <a:p>
            <a:pPr marL="1211400" lvl="2" indent="0">
              <a:buNone/>
            </a:pPr>
            <a:r>
              <a:rPr lang="pt-BR" sz="2000" dirty="0" err="1"/>
              <a:t>sqlmin.dll!UnOrderPageScanner</a:t>
            </a:r>
            <a:r>
              <a:rPr lang="pt-BR" sz="2000" dirty="0"/>
              <a:t>::</a:t>
            </a:r>
            <a:r>
              <a:rPr lang="pt-BR" sz="2000" dirty="0" err="1" smtClean="0"/>
              <a:t>StartScan</a:t>
            </a:r>
            <a:endParaRPr lang="pt-BR" sz="2000" dirty="0" smtClean="0"/>
          </a:p>
          <a:p>
            <a:pPr marL="1931400" lvl="3" indent="0">
              <a:buNone/>
            </a:pPr>
            <a:r>
              <a:rPr lang="pt-BR" dirty="0" err="1"/>
              <a:t>sqlmin.dll!UnOrderPageScanner</a:t>
            </a:r>
            <a:r>
              <a:rPr lang="pt-BR" dirty="0"/>
              <a:t>::</a:t>
            </a:r>
            <a:r>
              <a:rPr lang="pt-BR" dirty="0" err="1" smtClean="0"/>
              <a:t>Setup</a:t>
            </a:r>
            <a:r>
              <a:rPr lang="pt-BR" b="1" dirty="0" err="1" smtClean="0"/>
              <a:t>SubScanner</a:t>
            </a:r>
            <a:endParaRPr lang="en-US" b="1" dirty="0" smtClean="0"/>
          </a:p>
          <a:p>
            <a:endParaRPr lang="en-US" dirty="0" smtClean="0"/>
          </a:p>
        </p:txBody>
      </p:sp>
    </p:spTree>
    <p:extLst>
      <p:ext uri="{BB962C8B-B14F-4D97-AF65-F5344CB8AC3E}">
        <p14:creationId xmlns:p14="http://schemas.microsoft.com/office/powerpoint/2010/main" val="2795501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44624"/>
            <a:ext cx="9001156" cy="714356"/>
          </a:xfrm>
        </p:spPr>
        <p:txBody>
          <a:bodyPr/>
          <a:lstStyle/>
          <a:p>
            <a:r>
              <a:rPr lang="en-US" dirty="0" smtClean="0"/>
              <a:t>Advanced scan (merry-go-round scan)</a:t>
            </a:r>
            <a:br>
              <a:rPr lang="en-US" dirty="0" smtClean="0"/>
            </a:br>
            <a:r>
              <a:rPr lang="en-US" sz="1600" b="0" dirty="0" err="1" smtClean="0"/>
              <a:t>Somente</a:t>
            </a:r>
            <a:r>
              <a:rPr lang="en-US" sz="1600" b="0" dirty="0" smtClean="0"/>
              <a:t> com allocation order scans (</a:t>
            </a:r>
            <a:r>
              <a:rPr lang="en-US" sz="1600" b="0" dirty="0" err="1" smtClean="0"/>
              <a:t>não</a:t>
            </a:r>
            <a:r>
              <a:rPr lang="en-US" sz="1600" b="0" dirty="0" smtClean="0"/>
              <a:t> </a:t>
            </a:r>
            <a:r>
              <a:rPr lang="en-US" sz="1600" b="0" dirty="0" err="1" smtClean="0"/>
              <a:t>precisa</a:t>
            </a:r>
            <a:r>
              <a:rPr lang="en-US" sz="1600" b="0" dirty="0" smtClean="0"/>
              <a:t> </a:t>
            </a:r>
            <a:r>
              <a:rPr lang="en-US" sz="1600" b="0" dirty="0" err="1" smtClean="0"/>
              <a:t>garantir</a:t>
            </a:r>
            <a:r>
              <a:rPr lang="en-US" sz="1600" b="0" dirty="0" smtClean="0"/>
              <a:t> a </a:t>
            </a:r>
            <a:r>
              <a:rPr lang="en-US" sz="1600" b="0" dirty="0" err="1" smtClean="0"/>
              <a:t>ordem</a:t>
            </a:r>
            <a:r>
              <a:rPr lang="en-US" sz="1600" b="0" dirty="0" smtClean="0"/>
              <a:t> do </a:t>
            </a:r>
            <a:r>
              <a:rPr lang="en-US" sz="1600" b="0" dirty="0" err="1" smtClean="0"/>
              <a:t>resultado</a:t>
            </a:r>
            <a:r>
              <a:rPr lang="en-US" sz="1600" b="0" dirty="0" smtClean="0"/>
              <a:t>)</a:t>
            </a:r>
            <a:endParaRPr lang="pt-BR" b="0" dirty="0"/>
          </a:p>
        </p:txBody>
      </p:sp>
      <p:grpSp>
        <p:nvGrpSpPr>
          <p:cNvPr id="468" name="Group 682"/>
          <p:cNvGrpSpPr>
            <a:grpSpLocks/>
          </p:cNvGrpSpPr>
          <p:nvPr/>
        </p:nvGrpSpPr>
        <p:grpSpPr bwMode="auto">
          <a:xfrm>
            <a:off x="2202904" y="3414936"/>
            <a:ext cx="4953000" cy="990600"/>
            <a:chOff x="240" y="2208"/>
            <a:chExt cx="3120" cy="624"/>
          </a:xfrm>
          <a:solidFill>
            <a:srgbClr val="FF0000"/>
          </a:solidFill>
        </p:grpSpPr>
        <p:grpSp>
          <p:nvGrpSpPr>
            <p:cNvPr id="469" name="Group 544"/>
            <p:cNvGrpSpPr>
              <a:grpSpLocks/>
            </p:cNvGrpSpPr>
            <p:nvPr/>
          </p:nvGrpSpPr>
          <p:grpSpPr bwMode="auto">
            <a:xfrm>
              <a:off x="288" y="2688"/>
              <a:ext cx="3072" cy="144"/>
              <a:chOff x="336" y="1296"/>
              <a:chExt cx="3072" cy="144"/>
            </a:xfrm>
            <a:grpFill/>
          </p:grpSpPr>
          <p:grpSp>
            <p:nvGrpSpPr>
              <p:cNvPr id="471" name="Group 545"/>
              <p:cNvGrpSpPr>
                <a:grpSpLocks/>
              </p:cNvGrpSpPr>
              <p:nvPr/>
            </p:nvGrpSpPr>
            <p:grpSpPr bwMode="auto">
              <a:xfrm>
                <a:off x="2640" y="1296"/>
                <a:ext cx="768" cy="144"/>
                <a:chOff x="4416" y="1008"/>
                <a:chExt cx="768" cy="144"/>
              </a:xfrm>
              <a:grpFill/>
            </p:grpSpPr>
            <p:sp>
              <p:nvSpPr>
                <p:cNvPr id="487" name="Rectangle 546"/>
                <p:cNvSpPr>
                  <a:spLocks noChangeArrowheads="1"/>
                </p:cNvSpPr>
                <p:nvPr/>
              </p:nvSpPr>
              <p:spPr bwMode="blackWhite">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88" name="Rectangle 547"/>
                <p:cNvSpPr>
                  <a:spLocks noChangeArrowheads="1"/>
                </p:cNvSpPr>
                <p:nvPr/>
              </p:nvSpPr>
              <p:spPr bwMode="blackWhite">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89" name="Rectangle 548"/>
                <p:cNvSpPr>
                  <a:spLocks noChangeArrowheads="1"/>
                </p:cNvSpPr>
                <p:nvPr/>
              </p:nvSpPr>
              <p:spPr bwMode="blackWhite">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90" name="Rectangle 549"/>
                <p:cNvSpPr>
                  <a:spLocks noChangeArrowheads="1"/>
                </p:cNvSpPr>
                <p:nvPr/>
              </p:nvSpPr>
              <p:spPr bwMode="blackWhite">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472" name="Group 550"/>
              <p:cNvGrpSpPr>
                <a:grpSpLocks/>
              </p:cNvGrpSpPr>
              <p:nvPr/>
            </p:nvGrpSpPr>
            <p:grpSpPr bwMode="auto">
              <a:xfrm>
                <a:off x="1872" y="1296"/>
                <a:ext cx="768" cy="144"/>
                <a:chOff x="4416" y="1008"/>
                <a:chExt cx="768" cy="144"/>
              </a:xfrm>
              <a:grpFill/>
            </p:grpSpPr>
            <p:sp>
              <p:nvSpPr>
                <p:cNvPr id="483" name="Rectangle 551"/>
                <p:cNvSpPr>
                  <a:spLocks noChangeArrowheads="1"/>
                </p:cNvSpPr>
                <p:nvPr/>
              </p:nvSpPr>
              <p:spPr bwMode="blackWhite">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84" name="Rectangle 552"/>
                <p:cNvSpPr>
                  <a:spLocks noChangeArrowheads="1"/>
                </p:cNvSpPr>
                <p:nvPr/>
              </p:nvSpPr>
              <p:spPr bwMode="blackWhite">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85" name="Rectangle 553"/>
                <p:cNvSpPr>
                  <a:spLocks noChangeArrowheads="1"/>
                </p:cNvSpPr>
                <p:nvPr/>
              </p:nvSpPr>
              <p:spPr bwMode="blackWhite">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86" name="Rectangle 554"/>
                <p:cNvSpPr>
                  <a:spLocks noChangeArrowheads="1"/>
                </p:cNvSpPr>
                <p:nvPr/>
              </p:nvSpPr>
              <p:spPr bwMode="blackWhite">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473" name="Group 555"/>
              <p:cNvGrpSpPr>
                <a:grpSpLocks/>
              </p:cNvGrpSpPr>
              <p:nvPr/>
            </p:nvGrpSpPr>
            <p:grpSpPr bwMode="auto">
              <a:xfrm>
                <a:off x="1104" y="1296"/>
                <a:ext cx="768" cy="144"/>
                <a:chOff x="4416" y="1008"/>
                <a:chExt cx="768" cy="144"/>
              </a:xfrm>
              <a:grpFill/>
            </p:grpSpPr>
            <p:sp>
              <p:nvSpPr>
                <p:cNvPr id="479" name="Rectangle 556"/>
                <p:cNvSpPr>
                  <a:spLocks noChangeArrowheads="1"/>
                </p:cNvSpPr>
                <p:nvPr/>
              </p:nvSpPr>
              <p:spPr bwMode="blackWhite">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80" name="Rectangle 557"/>
                <p:cNvSpPr>
                  <a:spLocks noChangeArrowheads="1"/>
                </p:cNvSpPr>
                <p:nvPr/>
              </p:nvSpPr>
              <p:spPr bwMode="blackWhite">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81" name="Rectangle 558"/>
                <p:cNvSpPr>
                  <a:spLocks noChangeArrowheads="1"/>
                </p:cNvSpPr>
                <p:nvPr/>
              </p:nvSpPr>
              <p:spPr bwMode="blackWhite">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82" name="Rectangle 559"/>
                <p:cNvSpPr>
                  <a:spLocks noChangeArrowheads="1"/>
                </p:cNvSpPr>
                <p:nvPr/>
              </p:nvSpPr>
              <p:spPr bwMode="blackWhite">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474" name="Group 560"/>
              <p:cNvGrpSpPr>
                <a:grpSpLocks/>
              </p:cNvGrpSpPr>
              <p:nvPr/>
            </p:nvGrpSpPr>
            <p:grpSpPr bwMode="auto">
              <a:xfrm>
                <a:off x="336" y="1296"/>
                <a:ext cx="768" cy="144"/>
                <a:chOff x="4416" y="1008"/>
                <a:chExt cx="768" cy="144"/>
              </a:xfrm>
              <a:grpFill/>
            </p:grpSpPr>
            <p:sp>
              <p:nvSpPr>
                <p:cNvPr id="475" name="Rectangle 561"/>
                <p:cNvSpPr>
                  <a:spLocks noChangeArrowheads="1"/>
                </p:cNvSpPr>
                <p:nvPr/>
              </p:nvSpPr>
              <p:spPr bwMode="blackWhite">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76" name="Rectangle 562"/>
                <p:cNvSpPr>
                  <a:spLocks noChangeArrowheads="1"/>
                </p:cNvSpPr>
                <p:nvPr/>
              </p:nvSpPr>
              <p:spPr bwMode="blackWhite">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77" name="Rectangle 563"/>
                <p:cNvSpPr>
                  <a:spLocks noChangeArrowheads="1"/>
                </p:cNvSpPr>
                <p:nvPr/>
              </p:nvSpPr>
              <p:spPr bwMode="blackWhite">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78" name="Rectangle 564"/>
                <p:cNvSpPr>
                  <a:spLocks noChangeArrowheads="1"/>
                </p:cNvSpPr>
                <p:nvPr/>
              </p:nvSpPr>
              <p:spPr bwMode="blackWhite">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sp>
          <p:nvSpPr>
            <p:cNvPr id="470" name="Text Box 670"/>
            <p:cNvSpPr txBox="1">
              <a:spLocks noChangeArrowheads="1"/>
            </p:cNvSpPr>
            <p:nvPr/>
          </p:nvSpPr>
          <p:spPr bwMode="blackWhite">
            <a:xfrm>
              <a:off x="240" y="2208"/>
              <a:ext cx="2304" cy="23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dirty="0" smtClean="0">
                  <a:solidFill>
                    <a:srgbClr val="336699"/>
                  </a:solidFill>
                </a:rPr>
                <a:t>Com merry-go-round scan:</a:t>
              </a:r>
              <a:endParaRPr lang="en-US" b="1" dirty="0">
                <a:solidFill>
                  <a:srgbClr val="336699"/>
                </a:solidFill>
              </a:endParaRPr>
            </a:p>
          </p:txBody>
        </p:sp>
      </p:grpSp>
      <p:grpSp>
        <p:nvGrpSpPr>
          <p:cNvPr id="491" name="Group 680"/>
          <p:cNvGrpSpPr>
            <a:grpSpLocks/>
          </p:cNvGrpSpPr>
          <p:nvPr/>
        </p:nvGrpSpPr>
        <p:grpSpPr bwMode="auto">
          <a:xfrm>
            <a:off x="2202904" y="2576736"/>
            <a:ext cx="4876800" cy="228600"/>
            <a:chOff x="240" y="1680"/>
            <a:chExt cx="3072" cy="144"/>
          </a:xfrm>
          <a:solidFill>
            <a:srgbClr val="FF0000"/>
          </a:solidFill>
        </p:grpSpPr>
        <p:grpSp>
          <p:nvGrpSpPr>
            <p:cNvPr id="492" name="Group 512"/>
            <p:cNvGrpSpPr>
              <a:grpSpLocks/>
            </p:cNvGrpSpPr>
            <p:nvPr/>
          </p:nvGrpSpPr>
          <p:grpSpPr bwMode="auto">
            <a:xfrm>
              <a:off x="240" y="1680"/>
              <a:ext cx="3072" cy="144"/>
              <a:chOff x="336" y="1296"/>
              <a:chExt cx="3072" cy="144"/>
            </a:xfrm>
            <a:grpFill/>
          </p:grpSpPr>
          <p:grpSp>
            <p:nvGrpSpPr>
              <p:cNvPr id="498" name="Group 513"/>
              <p:cNvGrpSpPr>
                <a:grpSpLocks/>
              </p:cNvGrpSpPr>
              <p:nvPr/>
            </p:nvGrpSpPr>
            <p:grpSpPr bwMode="auto">
              <a:xfrm>
                <a:off x="2640" y="1296"/>
                <a:ext cx="768" cy="144"/>
                <a:chOff x="4416" y="1008"/>
                <a:chExt cx="768" cy="144"/>
              </a:xfrm>
              <a:grpFill/>
            </p:grpSpPr>
            <p:sp>
              <p:nvSpPr>
                <p:cNvPr id="514" name="Rectangle 514"/>
                <p:cNvSpPr>
                  <a:spLocks noChangeArrowheads="1"/>
                </p:cNvSpPr>
                <p:nvPr/>
              </p:nvSpPr>
              <p:spPr bwMode="blackWhite">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15" name="Rectangle 515"/>
                <p:cNvSpPr>
                  <a:spLocks noChangeArrowheads="1"/>
                </p:cNvSpPr>
                <p:nvPr/>
              </p:nvSpPr>
              <p:spPr bwMode="blackWhite">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16" name="Rectangle 516"/>
                <p:cNvSpPr>
                  <a:spLocks noChangeArrowheads="1"/>
                </p:cNvSpPr>
                <p:nvPr/>
              </p:nvSpPr>
              <p:spPr bwMode="blackWhite">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17" name="Rectangle 517"/>
                <p:cNvSpPr>
                  <a:spLocks noChangeArrowheads="1"/>
                </p:cNvSpPr>
                <p:nvPr/>
              </p:nvSpPr>
              <p:spPr bwMode="blackWhite">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499" name="Group 518"/>
              <p:cNvGrpSpPr>
                <a:grpSpLocks/>
              </p:cNvGrpSpPr>
              <p:nvPr/>
            </p:nvGrpSpPr>
            <p:grpSpPr bwMode="auto">
              <a:xfrm>
                <a:off x="1872" y="1296"/>
                <a:ext cx="768" cy="144"/>
                <a:chOff x="4416" y="1008"/>
                <a:chExt cx="768" cy="144"/>
              </a:xfrm>
              <a:grpFill/>
            </p:grpSpPr>
            <p:sp>
              <p:nvSpPr>
                <p:cNvPr id="510" name="Rectangle 519"/>
                <p:cNvSpPr>
                  <a:spLocks noChangeArrowheads="1"/>
                </p:cNvSpPr>
                <p:nvPr/>
              </p:nvSpPr>
              <p:spPr bwMode="blackWhite">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11" name="Rectangle 520"/>
                <p:cNvSpPr>
                  <a:spLocks noChangeArrowheads="1"/>
                </p:cNvSpPr>
                <p:nvPr/>
              </p:nvSpPr>
              <p:spPr bwMode="blackWhite">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12" name="Rectangle 521"/>
                <p:cNvSpPr>
                  <a:spLocks noChangeArrowheads="1"/>
                </p:cNvSpPr>
                <p:nvPr/>
              </p:nvSpPr>
              <p:spPr bwMode="blackWhite">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13" name="Rectangle 522"/>
                <p:cNvSpPr>
                  <a:spLocks noChangeArrowheads="1"/>
                </p:cNvSpPr>
                <p:nvPr/>
              </p:nvSpPr>
              <p:spPr bwMode="blackWhite">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500" name="Group 523"/>
              <p:cNvGrpSpPr>
                <a:grpSpLocks/>
              </p:cNvGrpSpPr>
              <p:nvPr/>
            </p:nvGrpSpPr>
            <p:grpSpPr bwMode="auto">
              <a:xfrm>
                <a:off x="1104" y="1296"/>
                <a:ext cx="768" cy="144"/>
                <a:chOff x="4416" y="1008"/>
                <a:chExt cx="768" cy="144"/>
              </a:xfrm>
              <a:grpFill/>
            </p:grpSpPr>
            <p:sp>
              <p:nvSpPr>
                <p:cNvPr id="506" name="Rectangle 524"/>
                <p:cNvSpPr>
                  <a:spLocks noChangeArrowheads="1"/>
                </p:cNvSpPr>
                <p:nvPr/>
              </p:nvSpPr>
              <p:spPr bwMode="blackWhite">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07" name="Rectangle 525"/>
                <p:cNvSpPr>
                  <a:spLocks noChangeArrowheads="1"/>
                </p:cNvSpPr>
                <p:nvPr/>
              </p:nvSpPr>
              <p:spPr bwMode="blackWhite">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08" name="Rectangle 526"/>
                <p:cNvSpPr>
                  <a:spLocks noChangeArrowheads="1"/>
                </p:cNvSpPr>
                <p:nvPr/>
              </p:nvSpPr>
              <p:spPr bwMode="blackWhite">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09" name="Rectangle 527"/>
                <p:cNvSpPr>
                  <a:spLocks noChangeArrowheads="1"/>
                </p:cNvSpPr>
                <p:nvPr/>
              </p:nvSpPr>
              <p:spPr bwMode="blackWhite">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501" name="Group 528"/>
              <p:cNvGrpSpPr>
                <a:grpSpLocks/>
              </p:cNvGrpSpPr>
              <p:nvPr/>
            </p:nvGrpSpPr>
            <p:grpSpPr bwMode="auto">
              <a:xfrm>
                <a:off x="336" y="1296"/>
                <a:ext cx="768" cy="144"/>
                <a:chOff x="4416" y="1008"/>
                <a:chExt cx="768" cy="144"/>
              </a:xfrm>
              <a:grpFill/>
            </p:grpSpPr>
            <p:sp>
              <p:nvSpPr>
                <p:cNvPr id="502" name="Rectangle 529"/>
                <p:cNvSpPr>
                  <a:spLocks noChangeArrowheads="1"/>
                </p:cNvSpPr>
                <p:nvPr/>
              </p:nvSpPr>
              <p:spPr bwMode="blackWhite">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03" name="Rectangle 530"/>
                <p:cNvSpPr>
                  <a:spLocks noChangeArrowheads="1"/>
                </p:cNvSpPr>
                <p:nvPr/>
              </p:nvSpPr>
              <p:spPr bwMode="blackWhite">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04" name="Rectangle 531"/>
                <p:cNvSpPr>
                  <a:spLocks noChangeArrowheads="1"/>
                </p:cNvSpPr>
                <p:nvPr/>
              </p:nvSpPr>
              <p:spPr bwMode="blackWhite">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05" name="Rectangle 532"/>
                <p:cNvSpPr>
                  <a:spLocks noChangeArrowheads="1"/>
                </p:cNvSpPr>
                <p:nvPr/>
              </p:nvSpPr>
              <p:spPr bwMode="blackWhite">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grpSp>
          <p:nvGrpSpPr>
            <p:cNvPr id="493" name="Group 675"/>
            <p:cNvGrpSpPr>
              <a:grpSpLocks/>
            </p:cNvGrpSpPr>
            <p:nvPr/>
          </p:nvGrpSpPr>
          <p:grpSpPr bwMode="auto">
            <a:xfrm>
              <a:off x="240" y="1680"/>
              <a:ext cx="768" cy="144"/>
              <a:chOff x="4416" y="1008"/>
              <a:chExt cx="768" cy="144"/>
            </a:xfrm>
            <a:grpFill/>
          </p:grpSpPr>
          <p:sp>
            <p:nvSpPr>
              <p:cNvPr id="494" name="Rectangle 676"/>
              <p:cNvSpPr>
                <a:spLocks noChangeArrowheads="1"/>
              </p:cNvSpPr>
              <p:nvPr/>
            </p:nvSpPr>
            <p:spPr bwMode="blackWhite">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95" name="Rectangle 677"/>
              <p:cNvSpPr>
                <a:spLocks noChangeArrowheads="1"/>
              </p:cNvSpPr>
              <p:nvPr/>
            </p:nvSpPr>
            <p:spPr bwMode="blackWhite">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96" name="Rectangle 678"/>
              <p:cNvSpPr>
                <a:spLocks noChangeArrowheads="1"/>
              </p:cNvSpPr>
              <p:nvPr/>
            </p:nvSpPr>
            <p:spPr bwMode="blackWhite">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97" name="Rectangle 679"/>
              <p:cNvSpPr>
                <a:spLocks noChangeArrowheads="1"/>
              </p:cNvSpPr>
              <p:nvPr/>
            </p:nvSpPr>
            <p:spPr bwMode="blackWhite">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grpSp>
        <p:nvGrpSpPr>
          <p:cNvPr id="518" name="Group 501"/>
          <p:cNvGrpSpPr>
            <a:grpSpLocks/>
          </p:cNvGrpSpPr>
          <p:nvPr/>
        </p:nvGrpSpPr>
        <p:grpSpPr bwMode="auto">
          <a:xfrm>
            <a:off x="2202904" y="1814736"/>
            <a:ext cx="4876800" cy="228600"/>
            <a:chOff x="336" y="1296"/>
            <a:chExt cx="3072" cy="144"/>
          </a:xfrm>
          <a:solidFill>
            <a:srgbClr val="FF0000"/>
          </a:solidFill>
        </p:grpSpPr>
        <p:grpSp>
          <p:nvGrpSpPr>
            <p:cNvPr id="519" name="Group 481"/>
            <p:cNvGrpSpPr>
              <a:grpSpLocks/>
            </p:cNvGrpSpPr>
            <p:nvPr/>
          </p:nvGrpSpPr>
          <p:grpSpPr bwMode="auto">
            <a:xfrm>
              <a:off x="2640" y="1296"/>
              <a:ext cx="768" cy="144"/>
              <a:chOff x="4416" y="1008"/>
              <a:chExt cx="768" cy="144"/>
            </a:xfrm>
            <a:grpFill/>
          </p:grpSpPr>
          <p:sp>
            <p:nvSpPr>
              <p:cNvPr id="535" name="Rectangle 482"/>
              <p:cNvSpPr>
                <a:spLocks noChangeArrowheads="1"/>
              </p:cNvSpPr>
              <p:nvPr/>
            </p:nvSpPr>
            <p:spPr bwMode="blackWhite">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36" name="Rectangle 483"/>
              <p:cNvSpPr>
                <a:spLocks noChangeArrowheads="1"/>
              </p:cNvSpPr>
              <p:nvPr/>
            </p:nvSpPr>
            <p:spPr bwMode="blackWhite">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37" name="Rectangle 484"/>
              <p:cNvSpPr>
                <a:spLocks noChangeArrowheads="1"/>
              </p:cNvSpPr>
              <p:nvPr/>
            </p:nvSpPr>
            <p:spPr bwMode="blackWhite">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38" name="Rectangle 485"/>
              <p:cNvSpPr>
                <a:spLocks noChangeArrowheads="1"/>
              </p:cNvSpPr>
              <p:nvPr/>
            </p:nvSpPr>
            <p:spPr bwMode="blackWhite">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520" name="Group 486"/>
            <p:cNvGrpSpPr>
              <a:grpSpLocks/>
            </p:cNvGrpSpPr>
            <p:nvPr/>
          </p:nvGrpSpPr>
          <p:grpSpPr bwMode="auto">
            <a:xfrm>
              <a:off x="1872" y="1296"/>
              <a:ext cx="768" cy="144"/>
              <a:chOff x="4416" y="1008"/>
              <a:chExt cx="768" cy="144"/>
            </a:xfrm>
            <a:grpFill/>
          </p:grpSpPr>
          <p:sp>
            <p:nvSpPr>
              <p:cNvPr id="531" name="Rectangle 487"/>
              <p:cNvSpPr>
                <a:spLocks noChangeArrowheads="1"/>
              </p:cNvSpPr>
              <p:nvPr/>
            </p:nvSpPr>
            <p:spPr bwMode="blackWhite">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dirty="0"/>
              </a:p>
            </p:txBody>
          </p:sp>
          <p:sp>
            <p:nvSpPr>
              <p:cNvPr id="532" name="Rectangle 488"/>
              <p:cNvSpPr>
                <a:spLocks noChangeArrowheads="1"/>
              </p:cNvSpPr>
              <p:nvPr/>
            </p:nvSpPr>
            <p:spPr bwMode="blackWhite">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dirty="0"/>
              </a:p>
            </p:txBody>
          </p:sp>
          <p:sp>
            <p:nvSpPr>
              <p:cNvPr id="533" name="Rectangle 489"/>
              <p:cNvSpPr>
                <a:spLocks noChangeArrowheads="1"/>
              </p:cNvSpPr>
              <p:nvPr/>
            </p:nvSpPr>
            <p:spPr bwMode="blackWhite">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dirty="0"/>
              </a:p>
            </p:txBody>
          </p:sp>
          <p:sp>
            <p:nvSpPr>
              <p:cNvPr id="534" name="Rectangle 490"/>
              <p:cNvSpPr>
                <a:spLocks noChangeArrowheads="1"/>
              </p:cNvSpPr>
              <p:nvPr/>
            </p:nvSpPr>
            <p:spPr bwMode="blackWhite">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521" name="Group 491"/>
            <p:cNvGrpSpPr>
              <a:grpSpLocks/>
            </p:cNvGrpSpPr>
            <p:nvPr/>
          </p:nvGrpSpPr>
          <p:grpSpPr bwMode="auto">
            <a:xfrm>
              <a:off x="1104" y="1296"/>
              <a:ext cx="768" cy="144"/>
              <a:chOff x="4416" y="1008"/>
              <a:chExt cx="768" cy="144"/>
            </a:xfrm>
            <a:grpFill/>
          </p:grpSpPr>
          <p:sp>
            <p:nvSpPr>
              <p:cNvPr id="527" name="Rectangle 492"/>
              <p:cNvSpPr>
                <a:spLocks noChangeArrowheads="1"/>
              </p:cNvSpPr>
              <p:nvPr/>
            </p:nvSpPr>
            <p:spPr bwMode="blackWhite">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dirty="0"/>
              </a:p>
            </p:txBody>
          </p:sp>
          <p:sp>
            <p:nvSpPr>
              <p:cNvPr id="528" name="Rectangle 493"/>
              <p:cNvSpPr>
                <a:spLocks noChangeArrowheads="1"/>
              </p:cNvSpPr>
              <p:nvPr/>
            </p:nvSpPr>
            <p:spPr bwMode="blackWhite">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dirty="0"/>
              </a:p>
            </p:txBody>
          </p:sp>
          <p:sp>
            <p:nvSpPr>
              <p:cNvPr id="529" name="Rectangle 494"/>
              <p:cNvSpPr>
                <a:spLocks noChangeArrowheads="1"/>
              </p:cNvSpPr>
              <p:nvPr/>
            </p:nvSpPr>
            <p:spPr bwMode="blackWhite">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dirty="0"/>
              </a:p>
            </p:txBody>
          </p:sp>
          <p:sp>
            <p:nvSpPr>
              <p:cNvPr id="530" name="Rectangle 495"/>
              <p:cNvSpPr>
                <a:spLocks noChangeArrowheads="1"/>
              </p:cNvSpPr>
              <p:nvPr/>
            </p:nvSpPr>
            <p:spPr bwMode="blackWhite">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dirty="0"/>
              </a:p>
            </p:txBody>
          </p:sp>
        </p:grpSp>
        <p:grpSp>
          <p:nvGrpSpPr>
            <p:cNvPr id="522" name="Group 496"/>
            <p:cNvGrpSpPr>
              <a:grpSpLocks/>
            </p:cNvGrpSpPr>
            <p:nvPr/>
          </p:nvGrpSpPr>
          <p:grpSpPr bwMode="auto">
            <a:xfrm>
              <a:off x="336" y="1296"/>
              <a:ext cx="768" cy="144"/>
              <a:chOff x="4416" y="1008"/>
              <a:chExt cx="768" cy="144"/>
            </a:xfrm>
            <a:grpFill/>
          </p:grpSpPr>
          <p:sp>
            <p:nvSpPr>
              <p:cNvPr id="523" name="Rectangle 497"/>
              <p:cNvSpPr>
                <a:spLocks noChangeArrowheads="1"/>
              </p:cNvSpPr>
              <p:nvPr/>
            </p:nvSpPr>
            <p:spPr bwMode="blackWhite">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24" name="Rectangle 498"/>
              <p:cNvSpPr>
                <a:spLocks noChangeArrowheads="1"/>
              </p:cNvSpPr>
              <p:nvPr/>
            </p:nvSpPr>
            <p:spPr bwMode="blackWhite">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25" name="Rectangle 499"/>
              <p:cNvSpPr>
                <a:spLocks noChangeArrowheads="1"/>
              </p:cNvSpPr>
              <p:nvPr/>
            </p:nvSpPr>
            <p:spPr bwMode="blackWhite">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26" name="Rectangle 500"/>
              <p:cNvSpPr>
                <a:spLocks noChangeArrowheads="1"/>
              </p:cNvSpPr>
              <p:nvPr/>
            </p:nvSpPr>
            <p:spPr bwMode="blackWhite">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grpSp>
        <p:nvGrpSpPr>
          <p:cNvPr id="539" name="Group 674"/>
          <p:cNvGrpSpPr>
            <a:grpSpLocks/>
          </p:cNvGrpSpPr>
          <p:nvPr/>
        </p:nvGrpSpPr>
        <p:grpSpPr bwMode="auto">
          <a:xfrm>
            <a:off x="2202904" y="1433736"/>
            <a:ext cx="3865563" cy="609600"/>
            <a:chOff x="240" y="960"/>
            <a:chExt cx="2435" cy="384"/>
          </a:xfrm>
          <a:solidFill>
            <a:srgbClr val="92D050"/>
          </a:solidFill>
        </p:grpSpPr>
        <p:sp>
          <p:nvSpPr>
            <p:cNvPr id="540" name="Text Box 131"/>
            <p:cNvSpPr txBox="1">
              <a:spLocks noChangeArrowheads="1"/>
            </p:cNvSpPr>
            <p:nvPr/>
          </p:nvSpPr>
          <p:spPr bwMode="auto">
            <a:xfrm>
              <a:off x="1104" y="960"/>
              <a:ext cx="1571" cy="21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dirty="0">
                  <a:solidFill>
                    <a:srgbClr val="336699"/>
                  </a:solidFill>
                </a:rPr>
                <a:t>User 1:  25% </a:t>
              </a:r>
              <a:r>
                <a:rPr lang="en-US" sz="1600" dirty="0" smtClean="0">
                  <a:solidFill>
                    <a:srgbClr val="336699"/>
                  </a:solidFill>
                </a:rPr>
                <a:t>lido</a:t>
              </a:r>
              <a:endParaRPr lang="en-US" sz="1600" dirty="0">
                <a:solidFill>
                  <a:srgbClr val="336699"/>
                </a:solidFill>
              </a:endParaRPr>
            </a:p>
          </p:txBody>
        </p:sp>
        <p:grpSp>
          <p:nvGrpSpPr>
            <p:cNvPr id="541" name="Group 425"/>
            <p:cNvGrpSpPr>
              <a:grpSpLocks/>
            </p:cNvGrpSpPr>
            <p:nvPr/>
          </p:nvGrpSpPr>
          <p:grpSpPr bwMode="auto">
            <a:xfrm>
              <a:off x="1008" y="1056"/>
              <a:ext cx="96" cy="96"/>
              <a:chOff x="3792" y="768"/>
              <a:chExt cx="96" cy="96"/>
            </a:xfrm>
            <a:grpFill/>
          </p:grpSpPr>
          <p:sp>
            <p:nvSpPr>
              <p:cNvPr id="547" name="Line 132"/>
              <p:cNvSpPr>
                <a:spLocks noChangeShapeType="1"/>
              </p:cNvSpPr>
              <p:nvPr/>
            </p:nvSpPr>
            <p:spPr bwMode="auto">
              <a:xfrm>
                <a:off x="3792" y="768"/>
                <a:ext cx="0" cy="96"/>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548" name="Line 424"/>
              <p:cNvSpPr>
                <a:spLocks noChangeShapeType="1"/>
              </p:cNvSpPr>
              <p:nvPr/>
            </p:nvSpPr>
            <p:spPr bwMode="auto">
              <a:xfrm>
                <a:off x="3792" y="768"/>
                <a:ext cx="96"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grpSp>
        <p:grpSp>
          <p:nvGrpSpPr>
            <p:cNvPr id="542" name="Group 502"/>
            <p:cNvGrpSpPr>
              <a:grpSpLocks/>
            </p:cNvGrpSpPr>
            <p:nvPr/>
          </p:nvGrpSpPr>
          <p:grpSpPr bwMode="auto">
            <a:xfrm>
              <a:off x="240" y="1200"/>
              <a:ext cx="768" cy="144"/>
              <a:chOff x="4416" y="1008"/>
              <a:chExt cx="768" cy="144"/>
            </a:xfrm>
            <a:grpFill/>
          </p:grpSpPr>
          <p:sp>
            <p:nvSpPr>
              <p:cNvPr id="543" name="Rectangle 503"/>
              <p:cNvSpPr>
                <a:spLocks noChangeArrowheads="1"/>
              </p:cNvSpPr>
              <p:nvPr/>
            </p:nvSpPr>
            <p:spPr bwMode="auto">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dirty="0"/>
              </a:p>
            </p:txBody>
          </p:sp>
          <p:sp>
            <p:nvSpPr>
              <p:cNvPr id="544" name="Rectangle 504"/>
              <p:cNvSpPr>
                <a:spLocks noChangeArrowheads="1"/>
              </p:cNvSpPr>
              <p:nvPr/>
            </p:nvSpPr>
            <p:spPr bwMode="auto">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dirty="0"/>
              </a:p>
            </p:txBody>
          </p:sp>
          <p:sp>
            <p:nvSpPr>
              <p:cNvPr id="545" name="Rectangle 505"/>
              <p:cNvSpPr>
                <a:spLocks noChangeArrowheads="1"/>
              </p:cNvSpPr>
              <p:nvPr/>
            </p:nvSpPr>
            <p:spPr bwMode="auto">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dirty="0"/>
              </a:p>
            </p:txBody>
          </p:sp>
          <p:sp>
            <p:nvSpPr>
              <p:cNvPr id="546" name="Rectangle 506"/>
              <p:cNvSpPr>
                <a:spLocks noChangeArrowheads="1"/>
              </p:cNvSpPr>
              <p:nvPr/>
            </p:nvSpPr>
            <p:spPr bwMode="auto">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dirty="0"/>
              </a:p>
            </p:txBody>
          </p:sp>
        </p:grpSp>
      </p:grpSp>
      <p:grpSp>
        <p:nvGrpSpPr>
          <p:cNvPr id="549" name="Group 681"/>
          <p:cNvGrpSpPr>
            <a:grpSpLocks/>
          </p:cNvGrpSpPr>
          <p:nvPr/>
        </p:nvGrpSpPr>
        <p:grpSpPr bwMode="auto">
          <a:xfrm>
            <a:off x="2202904" y="2195736"/>
            <a:ext cx="5084763" cy="1022350"/>
            <a:chOff x="240" y="1440"/>
            <a:chExt cx="3203" cy="644"/>
          </a:xfrm>
          <a:solidFill>
            <a:srgbClr val="92D050"/>
          </a:solidFill>
        </p:grpSpPr>
        <p:sp>
          <p:nvSpPr>
            <p:cNvPr id="550" name="Text Box 14"/>
            <p:cNvSpPr txBox="1">
              <a:spLocks noChangeArrowheads="1"/>
            </p:cNvSpPr>
            <p:nvPr/>
          </p:nvSpPr>
          <p:spPr bwMode="auto">
            <a:xfrm>
              <a:off x="1872" y="1440"/>
              <a:ext cx="1571" cy="21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dirty="0">
                  <a:solidFill>
                    <a:srgbClr val="336699"/>
                  </a:solidFill>
                </a:rPr>
                <a:t>User 1:  50% </a:t>
              </a:r>
              <a:r>
                <a:rPr lang="en-US" sz="1600" dirty="0" smtClean="0">
                  <a:solidFill>
                    <a:srgbClr val="336699"/>
                  </a:solidFill>
                </a:rPr>
                <a:t>lido</a:t>
              </a:r>
              <a:endParaRPr lang="en-US" sz="1600" dirty="0">
                <a:solidFill>
                  <a:srgbClr val="336699"/>
                </a:solidFill>
              </a:endParaRPr>
            </a:p>
          </p:txBody>
        </p:sp>
        <p:sp>
          <p:nvSpPr>
            <p:cNvPr id="551" name="Text Box 57"/>
            <p:cNvSpPr txBox="1">
              <a:spLocks noChangeArrowheads="1"/>
            </p:cNvSpPr>
            <p:nvPr/>
          </p:nvSpPr>
          <p:spPr bwMode="auto">
            <a:xfrm>
              <a:off x="1104" y="1872"/>
              <a:ext cx="1571" cy="21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dirty="0">
                  <a:solidFill>
                    <a:srgbClr val="336699"/>
                  </a:solidFill>
                </a:rPr>
                <a:t>User 2:  25% </a:t>
              </a:r>
              <a:r>
                <a:rPr lang="en-US" sz="1600" dirty="0" smtClean="0">
                  <a:solidFill>
                    <a:srgbClr val="336699"/>
                  </a:solidFill>
                </a:rPr>
                <a:t>lido</a:t>
              </a:r>
              <a:endParaRPr lang="en-US" sz="1600" dirty="0">
                <a:solidFill>
                  <a:srgbClr val="336699"/>
                </a:solidFill>
              </a:endParaRPr>
            </a:p>
          </p:txBody>
        </p:sp>
        <p:grpSp>
          <p:nvGrpSpPr>
            <p:cNvPr id="552" name="Group 426"/>
            <p:cNvGrpSpPr>
              <a:grpSpLocks/>
            </p:cNvGrpSpPr>
            <p:nvPr/>
          </p:nvGrpSpPr>
          <p:grpSpPr bwMode="auto">
            <a:xfrm>
              <a:off x="1776" y="1536"/>
              <a:ext cx="96" cy="96"/>
              <a:chOff x="3792" y="768"/>
              <a:chExt cx="96" cy="96"/>
            </a:xfrm>
            <a:grpFill/>
          </p:grpSpPr>
          <p:sp>
            <p:nvSpPr>
              <p:cNvPr id="574" name="Line 427"/>
              <p:cNvSpPr>
                <a:spLocks noChangeShapeType="1"/>
              </p:cNvSpPr>
              <p:nvPr/>
            </p:nvSpPr>
            <p:spPr bwMode="auto">
              <a:xfrm>
                <a:off x="3792" y="768"/>
                <a:ext cx="0" cy="96"/>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575" name="Line 428"/>
              <p:cNvSpPr>
                <a:spLocks noChangeShapeType="1"/>
              </p:cNvSpPr>
              <p:nvPr/>
            </p:nvSpPr>
            <p:spPr bwMode="auto">
              <a:xfrm>
                <a:off x="3792" y="768"/>
                <a:ext cx="96"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grpSp>
        <p:grpSp>
          <p:nvGrpSpPr>
            <p:cNvPr id="553" name="Group 429"/>
            <p:cNvGrpSpPr>
              <a:grpSpLocks/>
            </p:cNvGrpSpPr>
            <p:nvPr/>
          </p:nvGrpSpPr>
          <p:grpSpPr bwMode="auto">
            <a:xfrm flipV="1">
              <a:off x="1008" y="1872"/>
              <a:ext cx="96" cy="96"/>
              <a:chOff x="3792" y="768"/>
              <a:chExt cx="96" cy="96"/>
            </a:xfrm>
            <a:grpFill/>
          </p:grpSpPr>
          <p:sp>
            <p:nvSpPr>
              <p:cNvPr id="572" name="Line 430"/>
              <p:cNvSpPr>
                <a:spLocks noChangeShapeType="1"/>
              </p:cNvSpPr>
              <p:nvPr/>
            </p:nvSpPr>
            <p:spPr bwMode="auto">
              <a:xfrm>
                <a:off x="3792" y="768"/>
                <a:ext cx="0" cy="96"/>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573" name="Line 431"/>
              <p:cNvSpPr>
                <a:spLocks noChangeShapeType="1"/>
              </p:cNvSpPr>
              <p:nvPr/>
            </p:nvSpPr>
            <p:spPr bwMode="auto">
              <a:xfrm>
                <a:off x="3792" y="768"/>
                <a:ext cx="96"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grpSp>
        <p:grpSp>
          <p:nvGrpSpPr>
            <p:cNvPr id="554" name="Group 507"/>
            <p:cNvGrpSpPr>
              <a:grpSpLocks/>
            </p:cNvGrpSpPr>
            <p:nvPr/>
          </p:nvGrpSpPr>
          <p:grpSpPr bwMode="auto">
            <a:xfrm>
              <a:off x="1008" y="1680"/>
              <a:ext cx="768" cy="144"/>
              <a:chOff x="4416" y="1008"/>
              <a:chExt cx="768" cy="144"/>
            </a:xfrm>
            <a:grpFill/>
          </p:grpSpPr>
          <p:sp>
            <p:nvSpPr>
              <p:cNvPr id="568" name="Rectangle 508"/>
              <p:cNvSpPr>
                <a:spLocks noChangeArrowheads="1"/>
              </p:cNvSpPr>
              <p:nvPr/>
            </p:nvSpPr>
            <p:spPr bwMode="auto">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69" name="Rectangle 509"/>
              <p:cNvSpPr>
                <a:spLocks noChangeArrowheads="1"/>
              </p:cNvSpPr>
              <p:nvPr/>
            </p:nvSpPr>
            <p:spPr bwMode="auto">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70" name="Rectangle 510"/>
              <p:cNvSpPr>
                <a:spLocks noChangeArrowheads="1"/>
              </p:cNvSpPr>
              <p:nvPr/>
            </p:nvSpPr>
            <p:spPr bwMode="auto">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71" name="Rectangle 511"/>
              <p:cNvSpPr>
                <a:spLocks noChangeArrowheads="1"/>
              </p:cNvSpPr>
              <p:nvPr/>
            </p:nvSpPr>
            <p:spPr bwMode="auto">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555" name="Group 543"/>
            <p:cNvGrpSpPr>
              <a:grpSpLocks/>
            </p:cNvGrpSpPr>
            <p:nvPr/>
          </p:nvGrpSpPr>
          <p:grpSpPr bwMode="auto">
            <a:xfrm>
              <a:off x="240" y="1680"/>
              <a:ext cx="768" cy="144"/>
              <a:chOff x="3264" y="2064"/>
              <a:chExt cx="768" cy="144"/>
            </a:xfrm>
            <a:grpFill/>
          </p:grpSpPr>
          <p:grpSp>
            <p:nvGrpSpPr>
              <p:cNvPr id="556" name="Group 533"/>
              <p:cNvGrpSpPr>
                <a:grpSpLocks/>
              </p:cNvGrpSpPr>
              <p:nvPr/>
            </p:nvGrpSpPr>
            <p:grpSpPr bwMode="auto">
              <a:xfrm>
                <a:off x="3264" y="2064"/>
                <a:ext cx="192" cy="144"/>
                <a:chOff x="3264" y="2208"/>
                <a:chExt cx="192" cy="144"/>
              </a:xfrm>
              <a:grpFill/>
            </p:grpSpPr>
            <p:sp>
              <p:nvSpPr>
                <p:cNvPr id="566" name="AutoShape 106"/>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67" name="AutoShape 107"/>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557" name="Group 534"/>
              <p:cNvGrpSpPr>
                <a:grpSpLocks/>
              </p:cNvGrpSpPr>
              <p:nvPr/>
            </p:nvGrpSpPr>
            <p:grpSpPr bwMode="auto">
              <a:xfrm>
                <a:off x="3456" y="2064"/>
                <a:ext cx="192" cy="144"/>
                <a:chOff x="3264" y="2208"/>
                <a:chExt cx="192" cy="144"/>
              </a:xfrm>
              <a:grpFill/>
            </p:grpSpPr>
            <p:sp>
              <p:nvSpPr>
                <p:cNvPr id="564" name="AutoShape 535"/>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65" name="AutoShape 536"/>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558" name="Group 537"/>
              <p:cNvGrpSpPr>
                <a:grpSpLocks/>
              </p:cNvGrpSpPr>
              <p:nvPr/>
            </p:nvGrpSpPr>
            <p:grpSpPr bwMode="auto">
              <a:xfrm>
                <a:off x="3648" y="2064"/>
                <a:ext cx="192" cy="144"/>
                <a:chOff x="3264" y="2208"/>
                <a:chExt cx="192" cy="144"/>
              </a:xfrm>
              <a:grpFill/>
            </p:grpSpPr>
            <p:sp>
              <p:nvSpPr>
                <p:cNvPr id="562" name="AutoShape 538"/>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63" name="AutoShape 539"/>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559" name="Group 540"/>
              <p:cNvGrpSpPr>
                <a:grpSpLocks/>
              </p:cNvGrpSpPr>
              <p:nvPr/>
            </p:nvGrpSpPr>
            <p:grpSpPr bwMode="auto">
              <a:xfrm>
                <a:off x="3840" y="2064"/>
                <a:ext cx="192" cy="144"/>
                <a:chOff x="3264" y="2208"/>
                <a:chExt cx="192" cy="144"/>
              </a:xfrm>
              <a:grpFill/>
            </p:grpSpPr>
            <p:sp>
              <p:nvSpPr>
                <p:cNvPr id="560" name="AutoShape 541"/>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61" name="AutoShape 542"/>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grpSp>
      <p:grpSp>
        <p:nvGrpSpPr>
          <p:cNvPr id="576" name="Group 690"/>
          <p:cNvGrpSpPr>
            <a:grpSpLocks/>
          </p:cNvGrpSpPr>
          <p:nvPr/>
        </p:nvGrpSpPr>
        <p:grpSpPr bwMode="auto">
          <a:xfrm>
            <a:off x="3498304" y="4481743"/>
            <a:ext cx="4026207" cy="338138"/>
            <a:chOff x="1056" y="2880"/>
            <a:chExt cx="2069" cy="213"/>
          </a:xfrm>
        </p:grpSpPr>
        <p:sp>
          <p:nvSpPr>
            <p:cNvPr id="577" name="Text Box 322"/>
            <p:cNvSpPr txBox="1">
              <a:spLocks noChangeArrowheads="1"/>
            </p:cNvSpPr>
            <p:nvPr/>
          </p:nvSpPr>
          <p:spPr bwMode="auto">
            <a:xfrm>
              <a:off x="1152" y="2880"/>
              <a:ext cx="197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600" dirty="0">
                  <a:solidFill>
                    <a:srgbClr val="336699"/>
                  </a:solidFill>
                </a:rPr>
                <a:t>User 2:  </a:t>
              </a:r>
              <a:r>
                <a:rPr lang="en-US" sz="1600" dirty="0" smtClean="0">
                  <a:solidFill>
                    <a:srgbClr val="336699"/>
                  </a:solidFill>
                </a:rPr>
                <a:t>Se junta a </a:t>
              </a:r>
              <a:r>
                <a:rPr lang="en-US" sz="1600" dirty="0" err="1" smtClean="0">
                  <a:solidFill>
                    <a:srgbClr val="336699"/>
                  </a:solidFill>
                </a:rPr>
                <a:t>leitura</a:t>
              </a:r>
              <a:r>
                <a:rPr lang="en-US" sz="1600" dirty="0" smtClean="0">
                  <a:solidFill>
                    <a:srgbClr val="336699"/>
                  </a:solidFill>
                </a:rPr>
                <a:t> do user 1</a:t>
              </a:r>
              <a:endParaRPr lang="en-US" sz="1600" dirty="0">
                <a:solidFill>
                  <a:srgbClr val="336699"/>
                </a:solidFill>
              </a:endParaRPr>
            </a:p>
          </p:txBody>
        </p:sp>
        <p:grpSp>
          <p:nvGrpSpPr>
            <p:cNvPr id="578" name="Group 438"/>
            <p:cNvGrpSpPr>
              <a:grpSpLocks/>
            </p:cNvGrpSpPr>
            <p:nvPr/>
          </p:nvGrpSpPr>
          <p:grpSpPr bwMode="auto">
            <a:xfrm flipV="1">
              <a:off x="1056" y="2880"/>
              <a:ext cx="96" cy="96"/>
              <a:chOff x="3792" y="768"/>
              <a:chExt cx="96" cy="96"/>
            </a:xfrm>
          </p:grpSpPr>
          <p:sp>
            <p:nvSpPr>
              <p:cNvPr id="579" name="Line 439"/>
              <p:cNvSpPr>
                <a:spLocks noChangeShapeType="1"/>
              </p:cNvSpPr>
              <p:nvPr/>
            </p:nvSpPr>
            <p:spPr bwMode="auto">
              <a:xfrm>
                <a:off x="3792" y="768"/>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580" name="Line 440"/>
              <p:cNvSpPr>
                <a:spLocks noChangeShapeType="1"/>
              </p:cNvSpPr>
              <p:nvPr/>
            </p:nvSpPr>
            <p:spPr bwMode="auto">
              <a:xfrm>
                <a:off x="3792" y="768"/>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grpSp>
      </p:grpSp>
      <p:grpSp>
        <p:nvGrpSpPr>
          <p:cNvPr id="581" name="Group 691"/>
          <p:cNvGrpSpPr>
            <a:grpSpLocks/>
          </p:cNvGrpSpPr>
          <p:nvPr/>
        </p:nvGrpSpPr>
        <p:grpSpPr bwMode="auto">
          <a:xfrm>
            <a:off x="2279104" y="5243736"/>
            <a:ext cx="4876800" cy="228600"/>
            <a:chOff x="288" y="3360"/>
            <a:chExt cx="3072" cy="144"/>
          </a:xfrm>
          <a:solidFill>
            <a:srgbClr val="92D050"/>
          </a:solidFill>
        </p:grpSpPr>
        <p:grpSp>
          <p:nvGrpSpPr>
            <p:cNvPr id="582" name="Group 578"/>
            <p:cNvGrpSpPr>
              <a:grpSpLocks/>
            </p:cNvGrpSpPr>
            <p:nvPr/>
          </p:nvGrpSpPr>
          <p:grpSpPr bwMode="auto">
            <a:xfrm>
              <a:off x="288" y="3360"/>
              <a:ext cx="3072" cy="144"/>
              <a:chOff x="336" y="1296"/>
              <a:chExt cx="3072" cy="144"/>
            </a:xfrm>
            <a:grpFill/>
          </p:grpSpPr>
          <p:grpSp>
            <p:nvGrpSpPr>
              <p:cNvPr id="588" name="Group 579"/>
              <p:cNvGrpSpPr>
                <a:grpSpLocks/>
              </p:cNvGrpSpPr>
              <p:nvPr/>
            </p:nvGrpSpPr>
            <p:grpSpPr bwMode="auto">
              <a:xfrm>
                <a:off x="2640" y="1296"/>
                <a:ext cx="768" cy="144"/>
                <a:chOff x="4416" y="1008"/>
                <a:chExt cx="768" cy="144"/>
              </a:xfrm>
              <a:grpFill/>
            </p:grpSpPr>
            <p:sp>
              <p:nvSpPr>
                <p:cNvPr id="604" name="Rectangle 580"/>
                <p:cNvSpPr>
                  <a:spLocks noChangeArrowheads="1"/>
                </p:cNvSpPr>
                <p:nvPr/>
              </p:nvSpPr>
              <p:spPr bwMode="auto">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05" name="Rectangle 581"/>
                <p:cNvSpPr>
                  <a:spLocks noChangeArrowheads="1"/>
                </p:cNvSpPr>
                <p:nvPr/>
              </p:nvSpPr>
              <p:spPr bwMode="auto">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06" name="Rectangle 582"/>
                <p:cNvSpPr>
                  <a:spLocks noChangeArrowheads="1"/>
                </p:cNvSpPr>
                <p:nvPr/>
              </p:nvSpPr>
              <p:spPr bwMode="auto">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07" name="Rectangle 583"/>
                <p:cNvSpPr>
                  <a:spLocks noChangeArrowheads="1"/>
                </p:cNvSpPr>
                <p:nvPr/>
              </p:nvSpPr>
              <p:spPr bwMode="auto">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589" name="Group 584"/>
              <p:cNvGrpSpPr>
                <a:grpSpLocks/>
              </p:cNvGrpSpPr>
              <p:nvPr/>
            </p:nvGrpSpPr>
            <p:grpSpPr bwMode="auto">
              <a:xfrm>
                <a:off x="1872" y="1296"/>
                <a:ext cx="768" cy="144"/>
                <a:chOff x="4416" y="1008"/>
                <a:chExt cx="768" cy="144"/>
              </a:xfrm>
              <a:grpFill/>
            </p:grpSpPr>
            <p:sp>
              <p:nvSpPr>
                <p:cNvPr id="600" name="Rectangle 585"/>
                <p:cNvSpPr>
                  <a:spLocks noChangeArrowheads="1"/>
                </p:cNvSpPr>
                <p:nvPr/>
              </p:nvSpPr>
              <p:spPr bwMode="auto">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01" name="Rectangle 586"/>
                <p:cNvSpPr>
                  <a:spLocks noChangeArrowheads="1"/>
                </p:cNvSpPr>
                <p:nvPr/>
              </p:nvSpPr>
              <p:spPr bwMode="auto">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02" name="Rectangle 587"/>
                <p:cNvSpPr>
                  <a:spLocks noChangeArrowheads="1"/>
                </p:cNvSpPr>
                <p:nvPr/>
              </p:nvSpPr>
              <p:spPr bwMode="auto">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03" name="Rectangle 588"/>
                <p:cNvSpPr>
                  <a:spLocks noChangeArrowheads="1"/>
                </p:cNvSpPr>
                <p:nvPr/>
              </p:nvSpPr>
              <p:spPr bwMode="auto">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590" name="Group 589"/>
              <p:cNvGrpSpPr>
                <a:grpSpLocks/>
              </p:cNvGrpSpPr>
              <p:nvPr/>
            </p:nvGrpSpPr>
            <p:grpSpPr bwMode="auto">
              <a:xfrm>
                <a:off x="1104" y="1296"/>
                <a:ext cx="768" cy="144"/>
                <a:chOff x="4416" y="1008"/>
                <a:chExt cx="768" cy="144"/>
              </a:xfrm>
              <a:grpFill/>
            </p:grpSpPr>
            <p:sp>
              <p:nvSpPr>
                <p:cNvPr id="596" name="Rectangle 590"/>
                <p:cNvSpPr>
                  <a:spLocks noChangeArrowheads="1"/>
                </p:cNvSpPr>
                <p:nvPr/>
              </p:nvSpPr>
              <p:spPr bwMode="auto">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97" name="Rectangle 591"/>
                <p:cNvSpPr>
                  <a:spLocks noChangeArrowheads="1"/>
                </p:cNvSpPr>
                <p:nvPr/>
              </p:nvSpPr>
              <p:spPr bwMode="auto">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98" name="Rectangle 592"/>
                <p:cNvSpPr>
                  <a:spLocks noChangeArrowheads="1"/>
                </p:cNvSpPr>
                <p:nvPr/>
              </p:nvSpPr>
              <p:spPr bwMode="auto">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99" name="Rectangle 593"/>
                <p:cNvSpPr>
                  <a:spLocks noChangeArrowheads="1"/>
                </p:cNvSpPr>
                <p:nvPr/>
              </p:nvSpPr>
              <p:spPr bwMode="auto">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591" name="Group 594"/>
              <p:cNvGrpSpPr>
                <a:grpSpLocks/>
              </p:cNvGrpSpPr>
              <p:nvPr/>
            </p:nvGrpSpPr>
            <p:grpSpPr bwMode="auto">
              <a:xfrm>
                <a:off x="336" y="1296"/>
                <a:ext cx="768" cy="144"/>
                <a:chOff x="4416" y="1008"/>
                <a:chExt cx="768" cy="144"/>
              </a:xfrm>
              <a:grpFill/>
            </p:grpSpPr>
            <p:sp>
              <p:nvSpPr>
                <p:cNvPr id="592" name="Rectangle 595"/>
                <p:cNvSpPr>
                  <a:spLocks noChangeArrowheads="1"/>
                </p:cNvSpPr>
                <p:nvPr/>
              </p:nvSpPr>
              <p:spPr bwMode="auto">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93" name="Rectangle 596"/>
                <p:cNvSpPr>
                  <a:spLocks noChangeArrowheads="1"/>
                </p:cNvSpPr>
                <p:nvPr/>
              </p:nvSpPr>
              <p:spPr bwMode="auto">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94" name="Rectangle 597"/>
                <p:cNvSpPr>
                  <a:spLocks noChangeArrowheads="1"/>
                </p:cNvSpPr>
                <p:nvPr/>
              </p:nvSpPr>
              <p:spPr bwMode="auto">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95" name="Rectangle 598"/>
                <p:cNvSpPr>
                  <a:spLocks noChangeArrowheads="1"/>
                </p:cNvSpPr>
                <p:nvPr/>
              </p:nvSpPr>
              <p:spPr bwMode="auto">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grpSp>
          <p:nvGrpSpPr>
            <p:cNvPr id="583" name="Group 599"/>
            <p:cNvGrpSpPr>
              <a:grpSpLocks/>
            </p:cNvGrpSpPr>
            <p:nvPr/>
          </p:nvGrpSpPr>
          <p:grpSpPr bwMode="auto">
            <a:xfrm>
              <a:off x="288" y="3360"/>
              <a:ext cx="768" cy="144"/>
              <a:chOff x="4416" y="1008"/>
              <a:chExt cx="768" cy="144"/>
            </a:xfrm>
            <a:grpFill/>
          </p:grpSpPr>
          <p:sp>
            <p:nvSpPr>
              <p:cNvPr id="584" name="Rectangle 600"/>
              <p:cNvSpPr>
                <a:spLocks noChangeArrowheads="1"/>
              </p:cNvSpPr>
              <p:nvPr/>
            </p:nvSpPr>
            <p:spPr bwMode="auto">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85" name="Rectangle 601"/>
              <p:cNvSpPr>
                <a:spLocks noChangeArrowheads="1"/>
              </p:cNvSpPr>
              <p:nvPr/>
            </p:nvSpPr>
            <p:spPr bwMode="auto">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86" name="Rectangle 602"/>
              <p:cNvSpPr>
                <a:spLocks noChangeArrowheads="1"/>
              </p:cNvSpPr>
              <p:nvPr/>
            </p:nvSpPr>
            <p:spPr bwMode="auto">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87" name="Rectangle 603"/>
              <p:cNvSpPr>
                <a:spLocks noChangeArrowheads="1"/>
              </p:cNvSpPr>
              <p:nvPr/>
            </p:nvSpPr>
            <p:spPr bwMode="auto">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grpSp>
        <p:nvGrpSpPr>
          <p:cNvPr id="608" name="Group 692"/>
          <p:cNvGrpSpPr>
            <a:grpSpLocks/>
          </p:cNvGrpSpPr>
          <p:nvPr/>
        </p:nvGrpSpPr>
        <p:grpSpPr bwMode="auto">
          <a:xfrm>
            <a:off x="3498304" y="4862736"/>
            <a:ext cx="3810000" cy="1022350"/>
            <a:chOff x="1056" y="3120"/>
            <a:chExt cx="2400" cy="644"/>
          </a:xfrm>
          <a:solidFill>
            <a:srgbClr val="92D050"/>
          </a:solidFill>
        </p:grpSpPr>
        <p:sp>
          <p:nvSpPr>
            <p:cNvPr id="609" name="Text Box 348"/>
            <p:cNvSpPr txBox="1">
              <a:spLocks noChangeArrowheads="1"/>
            </p:cNvSpPr>
            <p:nvPr/>
          </p:nvSpPr>
          <p:spPr bwMode="auto">
            <a:xfrm>
              <a:off x="1776" y="3120"/>
              <a:ext cx="1680" cy="213"/>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dirty="0">
                  <a:solidFill>
                    <a:srgbClr val="336699"/>
                  </a:solidFill>
                </a:rPr>
                <a:t>User 1:  </a:t>
              </a:r>
              <a:r>
                <a:rPr lang="en-US" sz="1600" dirty="0" err="1" smtClean="0">
                  <a:solidFill>
                    <a:srgbClr val="336699"/>
                  </a:solidFill>
                </a:rPr>
                <a:t>Leitura</a:t>
              </a:r>
              <a:r>
                <a:rPr lang="en-US" sz="1600" dirty="0" smtClean="0">
                  <a:solidFill>
                    <a:srgbClr val="336699"/>
                  </a:solidFill>
                </a:rPr>
                <a:t> </a:t>
              </a:r>
              <a:r>
                <a:rPr lang="en-US" sz="1600" dirty="0" err="1" smtClean="0">
                  <a:solidFill>
                    <a:srgbClr val="336699"/>
                  </a:solidFill>
                </a:rPr>
                <a:t>finalizada</a:t>
              </a:r>
              <a:endParaRPr lang="en-US" sz="1600" dirty="0">
                <a:solidFill>
                  <a:srgbClr val="336699"/>
                </a:solidFill>
              </a:endParaRPr>
            </a:p>
          </p:txBody>
        </p:sp>
        <p:sp>
          <p:nvSpPr>
            <p:cNvPr id="610" name="Text Box 350"/>
            <p:cNvSpPr txBox="1">
              <a:spLocks noChangeArrowheads="1"/>
            </p:cNvSpPr>
            <p:nvPr/>
          </p:nvSpPr>
          <p:spPr bwMode="auto">
            <a:xfrm>
              <a:off x="1872" y="3552"/>
              <a:ext cx="1571" cy="21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dirty="0">
                  <a:solidFill>
                    <a:srgbClr val="336699"/>
                  </a:solidFill>
                </a:rPr>
                <a:t>User 2:  75% </a:t>
              </a:r>
              <a:r>
                <a:rPr lang="en-US" sz="1600" dirty="0" smtClean="0">
                  <a:solidFill>
                    <a:srgbClr val="336699"/>
                  </a:solidFill>
                </a:rPr>
                <a:t>lido</a:t>
              </a:r>
              <a:endParaRPr lang="en-US" sz="1600" dirty="0">
                <a:solidFill>
                  <a:srgbClr val="336699"/>
                </a:solidFill>
              </a:endParaRPr>
            </a:p>
          </p:txBody>
        </p:sp>
        <p:grpSp>
          <p:nvGrpSpPr>
            <p:cNvPr id="611" name="Group 435"/>
            <p:cNvGrpSpPr>
              <a:grpSpLocks/>
            </p:cNvGrpSpPr>
            <p:nvPr/>
          </p:nvGrpSpPr>
          <p:grpSpPr bwMode="auto">
            <a:xfrm flipH="1" flipV="1">
              <a:off x="3264" y="3552"/>
              <a:ext cx="96" cy="96"/>
              <a:chOff x="3792" y="768"/>
              <a:chExt cx="96" cy="96"/>
            </a:xfrm>
            <a:grpFill/>
          </p:grpSpPr>
          <p:sp>
            <p:nvSpPr>
              <p:cNvPr id="654" name="Line 436"/>
              <p:cNvSpPr>
                <a:spLocks noChangeShapeType="1"/>
              </p:cNvSpPr>
              <p:nvPr/>
            </p:nvSpPr>
            <p:spPr bwMode="auto">
              <a:xfrm>
                <a:off x="3792" y="768"/>
                <a:ext cx="0" cy="96"/>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655" name="Line 437"/>
              <p:cNvSpPr>
                <a:spLocks noChangeShapeType="1"/>
              </p:cNvSpPr>
              <p:nvPr/>
            </p:nvSpPr>
            <p:spPr bwMode="auto">
              <a:xfrm>
                <a:off x="3792" y="768"/>
                <a:ext cx="96"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grpSp>
        <p:grpSp>
          <p:nvGrpSpPr>
            <p:cNvPr id="612" name="Group 441"/>
            <p:cNvGrpSpPr>
              <a:grpSpLocks/>
            </p:cNvGrpSpPr>
            <p:nvPr/>
          </p:nvGrpSpPr>
          <p:grpSpPr bwMode="auto">
            <a:xfrm flipH="1">
              <a:off x="3264" y="3216"/>
              <a:ext cx="96" cy="96"/>
              <a:chOff x="3792" y="768"/>
              <a:chExt cx="96" cy="96"/>
            </a:xfrm>
            <a:grpFill/>
          </p:grpSpPr>
          <p:sp>
            <p:nvSpPr>
              <p:cNvPr id="652" name="Line 442"/>
              <p:cNvSpPr>
                <a:spLocks noChangeShapeType="1"/>
              </p:cNvSpPr>
              <p:nvPr/>
            </p:nvSpPr>
            <p:spPr bwMode="auto">
              <a:xfrm>
                <a:off x="3792" y="768"/>
                <a:ext cx="0" cy="96"/>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653" name="Line 443"/>
              <p:cNvSpPr>
                <a:spLocks noChangeShapeType="1"/>
              </p:cNvSpPr>
              <p:nvPr/>
            </p:nvSpPr>
            <p:spPr bwMode="auto">
              <a:xfrm>
                <a:off x="3792" y="768"/>
                <a:ext cx="96"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grpSp>
        <p:grpSp>
          <p:nvGrpSpPr>
            <p:cNvPr id="613" name="Group 604"/>
            <p:cNvGrpSpPr>
              <a:grpSpLocks/>
            </p:cNvGrpSpPr>
            <p:nvPr/>
          </p:nvGrpSpPr>
          <p:grpSpPr bwMode="auto">
            <a:xfrm>
              <a:off x="1056" y="3360"/>
              <a:ext cx="768" cy="144"/>
              <a:chOff x="3264" y="2064"/>
              <a:chExt cx="768" cy="144"/>
            </a:xfrm>
            <a:grpFill/>
          </p:grpSpPr>
          <p:grpSp>
            <p:nvGrpSpPr>
              <p:cNvPr id="640" name="Group 605"/>
              <p:cNvGrpSpPr>
                <a:grpSpLocks/>
              </p:cNvGrpSpPr>
              <p:nvPr/>
            </p:nvGrpSpPr>
            <p:grpSpPr bwMode="auto">
              <a:xfrm>
                <a:off x="3264" y="2064"/>
                <a:ext cx="192" cy="144"/>
                <a:chOff x="3264" y="2208"/>
                <a:chExt cx="192" cy="144"/>
              </a:xfrm>
              <a:grpFill/>
            </p:grpSpPr>
            <p:sp>
              <p:nvSpPr>
                <p:cNvPr id="650" name="AutoShape 606"/>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51" name="AutoShape 607"/>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641" name="Group 608"/>
              <p:cNvGrpSpPr>
                <a:grpSpLocks/>
              </p:cNvGrpSpPr>
              <p:nvPr/>
            </p:nvGrpSpPr>
            <p:grpSpPr bwMode="auto">
              <a:xfrm>
                <a:off x="3456" y="2064"/>
                <a:ext cx="192" cy="144"/>
                <a:chOff x="3264" y="2208"/>
                <a:chExt cx="192" cy="144"/>
              </a:xfrm>
              <a:grpFill/>
            </p:grpSpPr>
            <p:sp>
              <p:nvSpPr>
                <p:cNvPr id="648" name="AutoShape 609"/>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49" name="AutoShape 610"/>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642" name="Group 611"/>
              <p:cNvGrpSpPr>
                <a:grpSpLocks/>
              </p:cNvGrpSpPr>
              <p:nvPr/>
            </p:nvGrpSpPr>
            <p:grpSpPr bwMode="auto">
              <a:xfrm>
                <a:off x="3648" y="2064"/>
                <a:ext cx="192" cy="144"/>
                <a:chOff x="3264" y="2208"/>
                <a:chExt cx="192" cy="144"/>
              </a:xfrm>
              <a:grpFill/>
            </p:grpSpPr>
            <p:sp>
              <p:nvSpPr>
                <p:cNvPr id="646" name="AutoShape 612"/>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47" name="AutoShape 613"/>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643" name="Group 614"/>
              <p:cNvGrpSpPr>
                <a:grpSpLocks/>
              </p:cNvGrpSpPr>
              <p:nvPr/>
            </p:nvGrpSpPr>
            <p:grpSpPr bwMode="auto">
              <a:xfrm>
                <a:off x="3840" y="2064"/>
                <a:ext cx="192" cy="144"/>
                <a:chOff x="3264" y="2208"/>
                <a:chExt cx="192" cy="144"/>
              </a:xfrm>
              <a:grpFill/>
            </p:grpSpPr>
            <p:sp>
              <p:nvSpPr>
                <p:cNvPr id="644" name="AutoShape 615"/>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45" name="AutoShape 616"/>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grpSp>
          <p:nvGrpSpPr>
            <p:cNvPr id="614" name="Group 617"/>
            <p:cNvGrpSpPr>
              <a:grpSpLocks/>
            </p:cNvGrpSpPr>
            <p:nvPr/>
          </p:nvGrpSpPr>
          <p:grpSpPr bwMode="auto">
            <a:xfrm>
              <a:off x="1824" y="3360"/>
              <a:ext cx="768" cy="144"/>
              <a:chOff x="3264" y="2064"/>
              <a:chExt cx="768" cy="144"/>
            </a:xfrm>
            <a:grpFill/>
          </p:grpSpPr>
          <p:grpSp>
            <p:nvGrpSpPr>
              <p:cNvPr id="628" name="Group 618"/>
              <p:cNvGrpSpPr>
                <a:grpSpLocks/>
              </p:cNvGrpSpPr>
              <p:nvPr/>
            </p:nvGrpSpPr>
            <p:grpSpPr bwMode="auto">
              <a:xfrm>
                <a:off x="3264" y="2064"/>
                <a:ext cx="192" cy="144"/>
                <a:chOff x="3264" y="2208"/>
                <a:chExt cx="192" cy="144"/>
              </a:xfrm>
              <a:grpFill/>
            </p:grpSpPr>
            <p:sp>
              <p:nvSpPr>
                <p:cNvPr id="638" name="AutoShape 619"/>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39" name="AutoShape 620"/>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629" name="Group 621"/>
              <p:cNvGrpSpPr>
                <a:grpSpLocks/>
              </p:cNvGrpSpPr>
              <p:nvPr/>
            </p:nvGrpSpPr>
            <p:grpSpPr bwMode="auto">
              <a:xfrm>
                <a:off x="3456" y="2064"/>
                <a:ext cx="192" cy="144"/>
                <a:chOff x="3264" y="2208"/>
                <a:chExt cx="192" cy="144"/>
              </a:xfrm>
              <a:grpFill/>
            </p:grpSpPr>
            <p:sp>
              <p:nvSpPr>
                <p:cNvPr id="636" name="AutoShape 622"/>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37" name="AutoShape 623"/>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630" name="Group 624"/>
              <p:cNvGrpSpPr>
                <a:grpSpLocks/>
              </p:cNvGrpSpPr>
              <p:nvPr/>
            </p:nvGrpSpPr>
            <p:grpSpPr bwMode="auto">
              <a:xfrm>
                <a:off x="3648" y="2064"/>
                <a:ext cx="192" cy="144"/>
                <a:chOff x="3264" y="2208"/>
                <a:chExt cx="192" cy="144"/>
              </a:xfrm>
              <a:grpFill/>
            </p:grpSpPr>
            <p:sp>
              <p:nvSpPr>
                <p:cNvPr id="634" name="AutoShape 625"/>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35" name="AutoShape 626"/>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631" name="Group 627"/>
              <p:cNvGrpSpPr>
                <a:grpSpLocks/>
              </p:cNvGrpSpPr>
              <p:nvPr/>
            </p:nvGrpSpPr>
            <p:grpSpPr bwMode="auto">
              <a:xfrm>
                <a:off x="3840" y="2064"/>
                <a:ext cx="192" cy="144"/>
                <a:chOff x="3264" y="2208"/>
                <a:chExt cx="192" cy="144"/>
              </a:xfrm>
              <a:grpFill/>
            </p:grpSpPr>
            <p:sp>
              <p:nvSpPr>
                <p:cNvPr id="632" name="AutoShape 628"/>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33" name="AutoShape 629"/>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grpSp>
          <p:nvGrpSpPr>
            <p:cNvPr id="615" name="Group 630"/>
            <p:cNvGrpSpPr>
              <a:grpSpLocks/>
            </p:cNvGrpSpPr>
            <p:nvPr/>
          </p:nvGrpSpPr>
          <p:grpSpPr bwMode="auto">
            <a:xfrm>
              <a:off x="2592" y="3360"/>
              <a:ext cx="768" cy="144"/>
              <a:chOff x="3264" y="2064"/>
              <a:chExt cx="768" cy="144"/>
            </a:xfrm>
            <a:grpFill/>
          </p:grpSpPr>
          <p:grpSp>
            <p:nvGrpSpPr>
              <p:cNvPr id="616" name="Group 631"/>
              <p:cNvGrpSpPr>
                <a:grpSpLocks/>
              </p:cNvGrpSpPr>
              <p:nvPr/>
            </p:nvGrpSpPr>
            <p:grpSpPr bwMode="auto">
              <a:xfrm>
                <a:off x="3264" y="2064"/>
                <a:ext cx="192" cy="144"/>
                <a:chOff x="3264" y="2208"/>
                <a:chExt cx="192" cy="144"/>
              </a:xfrm>
              <a:grpFill/>
            </p:grpSpPr>
            <p:sp>
              <p:nvSpPr>
                <p:cNvPr id="626" name="AutoShape 632"/>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27" name="AutoShape 633"/>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617" name="Group 634"/>
              <p:cNvGrpSpPr>
                <a:grpSpLocks/>
              </p:cNvGrpSpPr>
              <p:nvPr/>
            </p:nvGrpSpPr>
            <p:grpSpPr bwMode="auto">
              <a:xfrm>
                <a:off x="3456" y="2064"/>
                <a:ext cx="192" cy="144"/>
                <a:chOff x="3264" y="2208"/>
                <a:chExt cx="192" cy="144"/>
              </a:xfrm>
              <a:grpFill/>
            </p:grpSpPr>
            <p:sp>
              <p:nvSpPr>
                <p:cNvPr id="624" name="AutoShape 635"/>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25" name="AutoShape 636"/>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618" name="Group 637"/>
              <p:cNvGrpSpPr>
                <a:grpSpLocks/>
              </p:cNvGrpSpPr>
              <p:nvPr/>
            </p:nvGrpSpPr>
            <p:grpSpPr bwMode="auto">
              <a:xfrm>
                <a:off x="3648" y="2064"/>
                <a:ext cx="192" cy="144"/>
                <a:chOff x="3264" y="2208"/>
                <a:chExt cx="192" cy="144"/>
              </a:xfrm>
              <a:grpFill/>
            </p:grpSpPr>
            <p:sp>
              <p:nvSpPr>
                <p:cNvPr id="622" name="AutoShape 638"/>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23" name="AutoShape 639"/>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619" name="Group 640"/>
              <p:cNvGrpSpPr>
                <a:grpSpLocks/>
              </p:cNvGrpSpPr>
              <p:nvPr/>
            </p:nvGrpSpPr>
            <p:grpSpPr bwMode="auto">
              <a:xfrm>
                <a:off x="3840" y="2064"/>
                <a:ext cx="192" cy="144"/>
                <a:chOff x="3264" y="2208"/>
                <a:chExt cx="192" cy="144"/>
              </a:xfrm>
              <a:grpFill/>
            </p:grpSpPr>
            <p:sp>
              <p:nvSpPr>
                <p:cNvPr id="620" name="AutoShape 641"/>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21" name="AutoShape 642"/>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grpSp>
      <p:grpSp>
        <p:nvGrpSpPr>
          <p:cNvPr id="677" name="Group 695"/>
          <p:cNvGrpSpPr>
            <a:grpSpLocks/>
          </p:cNvGrpSpPr>
          <p:nvPr/>
        </p:nvGrpSpPr>
        <p:grpSpPr bwMode="auto">
          <a:xfrm>
            <a:off x="2279104" y="6005736"/>
            <a:ext cx="5029200" cy="565150"/>
            <a:chOff x="288" y="3840"/>
            <a:chExt cx="3168" cy="356"/>
          </a:xfrm>
          <a:solidFill>
            <a:srgbClr val="92D050"/>
          </a:solidFill>
        </p:grpSpPr>
        <p:sp>
          <p:nvSpPr>
            <p:cNvPr id="678" name="Text Box 415"/>
            <p:cNvSpPr txBox="1">
              <a:spLocks noChangeArrowheads="1"/>
            </p:cNvSpPr>
            <p:nvPr/>
          </p:nvSpPr>
          <p:spPr bwMode="auto">
            <a:xfrm>
              <a:off x="1296" y="3984"/>
              <a:ext cx="2160" cy="21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dirty="0">
                  <a:solidFill>
                    <a:srgbClr val="336699"/>
                  </a:solidFill>
                </a:rPr>
                <a:t>User 2:  </a:t>
              </a:r>
              <a:r>
                <a:rPr lang="en-US" sz="1600" dirty="0" err="1" smtClean="0">
                  <a:solidFill>
                    <a:srgbClr val="336699"/>
                  </a:solidFill>
                </a:rPr>
                <a:t>Lê</a:t>
              </a:r>
              <a:r>
                <a:rPr lang="en-US" sz="1600" dirty="0" smtClean="0">
                  <a:solidFill>
                    <a:srgbClr val="336699"/>
                  </a:solidFill>
                </a:rPr>
                <a:t> </a:t>
              </a:r>
              <a:r>
                <a:rPr lang="en-US" sz="1600" dirty="0" err="1" smtClean="0">
                  <a:solidFill>
                    <a:srgbClr val="336699"/>
                  </a:solidFill>
                </a:rPr>
                <a:t>os</a:t>
              </a:r>
              <a:r>
                <a:rPr lang="en-US" sz="1600" dirty="0" smtClean="0">
                  <a:solidFill>
                    <a:srgbClr val="336699"/>
                  </a:solidFill>
                </a:rPr>
                <a:t> 25</a:t>
              </a:r>
              <a:r>
                <a:rPr lang="en-US" sz="1600" dirty="0">
                  <a:solidFill>
                    <a:srgbClr val="336699"/>
                  </a:solidFill>
                </a:rPr>
                <a:t>% </a:t>
              </a:r>
              <a:r>
                <a:rPr lang="en-US" sz="1600" dirty="0" err="1" smtClean="0">
                  <a:solidFill>
                    <a:srgbClr val="336699"/>
                  </a:solidFill>
                </a:rPr>
                <a:t>restantes</a:t>
              </a:r>
              <a:endParaRPr lang="en-US" sz="1600" dirty="0">
                <a:solidFill>
                  <a:srgbClr val="336699"/>
                </a:solidFill>
              </a:endParaRPr>
            </a:p>
          </p:txBody>
        </p:sp>
        <p:grpSp>
          <p:nvGrpSpPr>
            <p:cNvPr id="679" name="Group 444"/>
            <p:cNvGrpSpPr>
              <a:grpSpLocks/>
            </p:cNvGrpSpPr>
            <p:nvPr/>
          </p:nvGrpSpPr>
          <p:grpSpPr bwMode="auto">
            <a:xfrm flipV="1">
              <a:off x="1056" y="4032"/>
              <a:ext cx="96" cy="96"/>
              <a:chOff x="3792" y="768"/>
              <a:chExt cx="96" cy="96"/>
            </a:xfrm>
            <a:grpFill/>
          </p:grpSpPr>
          <p:sp>
            <p:nvSpPr>
              <p:cNvPr id="685" name="Line 445"/>
              <p:cNvSpPr>
                <a:spLocks noChangeShapeType="1"/>
              </p:cNvSpPr>
              <p:nvPr/>
            </p:nvSpPr>
            <p:spPr bwMode="auto">
              <a:xfrm>
                <a:off x="3792" y="768"/>
                <a:ext cx="0" cy="96"/>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686" name="Line 446"/>
              <p:cNvSpPr>
                <a:spLocks noChangeShapeType="1"/>
              </p:cNvSpPr>
              <p:nvPr/>
            </p:nvSpPr>
            <p:spPr bwMode="auto">
              <a:xfrm>
                <a:off x="3792" y="768"/>
                <a:ext cx="96"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grpSp>
        <p:grpSp>
          <p:nvGrpSpPr>
            <p:cNvPr id="680" name="Group 664"/>
            <p:cNvGrpSpPr>
              <a:grpSpLocks/>
            </p:cNvGrpSpPr>
            <p:nvPr/>
          </p:nvGrpSpPr>
          <p:grpSpPr bwMode="auto">
            <a:xfrm>
              <a:off x="288" y="3840"/>
              <a:ext cx="768" cy="144"/>
              <a:chOff x="4416" y="1008"/>
              <a:chExt cx="768" cy="144"/>
            </a:xfrm>
            <a:grpFill/>
          </p:grpSpPr>
          <p:sp>
            <p:nvSpPr>
              <p:cNvPr id="681" name="Rectangle 665"/>
              <p:cNvSpPr>
                <a:spLocks noChangeArrowheads="1"/>
              </p:cNvSpPr>
              <p:nvPr/>
            </p:nvSpPr>
            <p:spPr bwMode="auto">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82" name="Rectangle 666"/>
              <p:cNvSpPr>
                <a:spLocks noChangeArrowheads="1"/>
              </p:cNvSpPr>
              <p:nvPr/>
            </p:nvSpPr>
            <p:spPr bwMode="auto">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83" name="Rectangle 667"/>
              <p:cNvSpPr>
                <a:spLocks noChangeArrowheads="1"/>
              </p:cNvSpPr>
              <p:nvPr/>
            </p:nvSpPr>
            <p:spPr bwMode="auto">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84" name="Rectangle 668"/>
              <p:cNvSpPr>
                <a:spLocks noChangeArrowheads="1"/>
              </p:cNvSpPr>
              <p:nvPr/>
            </p:nvSpPr>
            <p:spPr bwMode="auto">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sp>
        <p:nvSpPr>
          <p:cNvPr id="687" name="Text Box 669"/>
          <p:cNvSpPr txBox="1">
            <a:spLocks noChangeArrowheads="1"/>
          </p:cNvSpPr>
          <p:nvPr/>
        </p:nvSpPr>
        <p:spPr bwMode="auto">
          <a:xfrm>
            <a:off x="2126704" y="1052736"/>
            <a:ext cx="3657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dirty="0" err="1" smtClean="0">
                <a:solidFill>
                  <a:srgbClr val="336699"/>
                </a:solidFill>
              </a:rPr>
              <a:t>Sem</a:t>
            </a:r>
            <a:r>
              <a:rPr lang="en-US" b="1" dirty="0" smtClean="0">
                <a:solidFill>
                  <a:srgbClr val="336699"/>
                </a:solidFill>
              </a:rPr>
              <a:t> merry-go-round scan:</a:t>
            </a:r>
            <a:endParaRPr lang="en-US" b="1" dirty="0">
              <a:solidFill>
                <a:srgbClr val="336699"/>
              </a:solidFill>
            </a:endParaRPr>
          </a:p>
        </p:txBody>
      </p:sp>
      <p:grpSp>
        <p:nvGrpSpPr>
          <p:cNvPr id="688" name="Group 689"/>
          <p:cNvGrpSpPr>
            <a:grpSpLocks/>
          </p:cNvGrpSpPr>
          <p:nvPr/>
        </p:nvGrpSpPr>
        <p:grpSpPr bwMode="auto">
          <a:xfrm>
            <a:off x="2279104" y="3795936"/>
            <a:ext cx="3733800" cy="609600"/>
            <a:chOff x="288" y="2448"/>
            <a:chExt cx="2352" cy="384"/>
          </a:xfrm>
          <a:solidFill>
            <a:srgbClr val="92D050"/>
          </a:solidFill>
        </p:grpSpPr>
        <p:sp>
          <p:nvSpPr>
            <p:cNvPr id="689" name="Text Box 321"/>
            <p:cNvSpPr txBox="1">
              <a:spLocks noChangeArrowheads="1"/>
            </p:cNvSpPr>
            <p:nvPr/>
          </p:nvSpPr>
          <p:spPr bwMode="auto">
            <a:xfrm>
              <a:off x="1152" y="2448"/>
              <a:ext cx="1488" cy="21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dirty="0">
                  <a:solidFill>
                    <a:srgbClr val="336699"/>
                  </a:solidFill>
                </a:rPr>
                <a:t>User 1:  25% </a:t>
              </a:r>
              <a:r>
                <a:rPr lang="en-US" sz="1600" dirty="0" smtClean="0">
                  <a:solidFill>
                    <a:srgbClr val="336699"/>
                  </a:solidFill>
                </a:rPr>
                <a:t>lido</a:t>
              </a:r>
              <a:endParaRPr lang="en-US" sz="1600" dirty="0">
                <a:solidFill>
                  <a:srgbClr val="336699"/>
                </a:solidFill>
              </a:endParaRPr>
            </a:p>
          </p:txBody>
        </p:sp>
        <p:grpSp>
          <p:nvGrpSpPr>
            <p:cNvPr id="690" name="Group 432"/>
            <p:cNvGrpSpPr>
              <a:grpSpLocks/>
            </p:cNvGrpSpPr>
            <p:nvPr/>
          </p:nvGrpSpPr>
          <p:grpSpPr bwMode="auto">
            <a:xfrm>
              <a:off x="1056" y="2544"/>
              <a:ext cx="96" cy="96"/>
              <a:chOff x="3792" y="768"/>
              <a:chExt cx="96" cy="96"/>
            </a:xfrm>
            <a:grpFill/>
          </p:grpSpPr>
          <p:sp>
            <p:nvSpPr>
              <p:cNvPr id="696" name="Line 433"/>
              <p:cNvSpPr>
                <a:spLocks noChangeShapeType="1"/>
              </p:cNvSpPr>
              <p:nvPr/>
            </p:nvSpPr>
            <p:spPr bwMode="auto">
              <a:xfrm>
                <a:off x="3792" y="768"/>
                <a:ext cx="0" cy="96"/>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697" name="Line 434"/>
              <p:cNvSpPr>
                <a:spLocks noChangeShapeType="1"/>
              </p:cNvSpPr>
              <p:nvPr/>
            </p:nvSpPr>
            <p:spPr bwMode="auto">
              <a:xfrm>
                <a:off x="3792" y="768"/>
                <a:ext cx="96"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grpSp>
        <p:grpSp>
          <p:nvGrpSpPr>
            <p:cNvPr id="691" name="Group 684"/>
            <p:cNvGrpSpPr>
              <a:grpSpLocks/>
            </p:cNvGrpSpPr>
            <p:nvPr/>
          </p:nvGrpSpPr>
          <p:grpSpPr bwMode="auto">
            <a:xfrm>
              <a:off x="288" y="2688"/>
              <a:ext cx="768" cy="144"/>
              <a:chOff x="4416" y="1008"/>
              <a:chExt cx="768" cy="144"/>
            </a:xfrm>
            <a:grpFill/>
          </p:grpSpPr>
          <p:sp>
            <p:nvSpPr>
              <p:cNvPr id="692" name="Rectangle 685"/>
              <p:cNvSpPr>
                <a:spLocks noChangeArrowheads="1"/>
              </p:cNvSpPr>
              <p:nvPr/>
            </p:nvSpPr>
            <p:spPr bwMode="auto">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93" name="Rectangle 686"/>
              <p:cNvSpPr>
                <a:spLocks noChangeArrowheads="1"/>
              </p:cNvSpPr>
              <p:nvPr/>
            </p:nvSpPr>
            <p:spPr bwMode="auto">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94" name="Rectangle 687"/>
              <p:cNvSpPr>
                <a:spLocks noChangeArrowheads="1"/>
              </p:cNvSpPr>
              <p:nvPr/>
            </p:nvSpPr>
            <p:spPr bwMode="auto">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95" name="Rectangle 688"/>
              <p:cNvSpPr>
                <a:spLocks noChangeArrowheads="1"/>
              </p:cNvSpPr>
              <p:nvPr/>
            </p:nvSpPr>
            <p:spPr bwMode="auto">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spTree>
    <p:extLst>
      <p:ext uri="{BB962C8B-B14F-4D97-AF65-F5344CB8AC3E}">
        <p14:creationId xmlns:p14="http://schemas.microsoft.com/office/powerpoint/2010/main" val="341304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39"/>
                                        </p:tgtEl>
                                        <p:attrNameLst>
                                          <p:attrName>style.visibility</p:attrName>
                                        </p:attrNameLst>
                                      </p:cBhvr>
                                      <p:to>
                                        <p:strVal val="visible"/>
                                      </p:to>
                                    </p:set>
                                    <p:animEffect transition="in" filter="wipe(left)">
                                      <p:cBhvr>
                                        <p:cTn id="7" dur="500"/>
                                        <p:tgtEl>
                                          <p:spTgt spid="5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91"/>
                                        </p:tgtEl>
                                        <p:attrNameLst>
                                          <p:attrName>style.visibility</p:attrName>
                                        </p:attrNameLst>
                                      </p:cBhvr>
                                      <p:to>
                                        <p:strVal val="visible"/>
                                      </p:to>
                                    </p:set>
                                    <p:animEffect transition="in" filter="dissolve">
                                      <p:cBhvr>
                                        <p:cTn id="12" dur="500"/>
                                        <p:tgtEl>
                                          <p:spTgt spid="49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49"/>
                                        </p:tgtEl>
                                        <p:attrNameLst>
                                          <p:attrName>style.visibility</p:attrName>
                                        </p:attrNameLst>
                                      </p:cBhvr>
                                      <p:to>
                                        <p:strVal val="visible"/>
                                      </p:to>
                                    </p:set>
                                    <p:animEffect transition="in" filter="wipe(left)">
                                      <p:cBhvr>
                                        <p:cTn id="17" dur="500"/>
                                        <p:tgtEl>
                                          <p:spTgt spid="54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68"/>
                                        </p:tgtEl>
                                        <p:attrNameLst>
                                          <p:attrName>style.visibility</p:attrName>
                                        </p:attrNameLst>
                                      </p:cBhvr>
                                      <p:to>
                                        <p:strVal val="visible"/>
                                      </p:to>
                                    </p:set>
                                    <p:animEffect transition="in" filter="dissolve">
                                      <p:cBhvr>
                                        <p:cTn id="22" dur="500"/>
                                        <p:tgtEl>
                                          <p:spTgt spid="46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88"/>
                                        </p:tgtEl>
                                        <p:attrNameLst>
                                          <p:attrName>style.visibility</p:attrName>
                                        </p:attrNameLst>
                                      </p:cBhvr>
                                      <p:to>
                                        <p:strVal val="visible"/>
                                      </p:to>
                                    </p:set>
                                    <p:animEffect transition="in" filter="wipe(left)">
                                      <p:cBhvr>
                                        <p:cTn id="27" dur="500"/>
                                        <p:tgtEl>
                                          <p:spTgt spid="68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76"/>
                                        </p:tgtEl>
                                        <p:attrNameLst>
                                          <p:attrName>style.visibility</p:attrName>
                                        </p:attrNameLst>
                                      </p:cBhvr>
                                      <p:to>
                                        <p:strVal val="visible"/>
                                      </p:to>
                                    </p:set>
                                    <p:animEffect transition="in" filter="dissolve">
                                      <p:cBhvr>
                                        <p:cTn id="32" dur="500"/>
                                        <p:tgtEl>
                                          <p:spTgt spid="57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81"/>
                                        </p:tgtEl>
                                        <p:attrNameLst>
                                          <p:attrName>style.visibility</p:attrName>
                                        </p:attrNameLst>
                                      </p:cBhvr>
                                      <p:to>
                                        <p:strVal val="visible"/>
                                      </p:to>
                                    </p:set>
                                    <p:animEffect transition="in" filter="dissolve">
                                      <p:cBhvr>
                                        <p:cTn id="37" dur="500"/>
                                        <p:tgtEl>
                                          <p:spTgt spid="58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08"/>
                                        </p:tgtEl>
                                        <p:attrNameLst>
                                          <p:attrName>style.visibility</p:attrName>
                                        </p:attrNameLst>
                                      </p:cBhvr>
                                      <p:to>
                                        <p:strVal val="visible"/>
                                      </p:to>
                                    </p:set>
                                    <p:animEffect transition="in" filter="wipe(left)">
                                      <p:cBhvr>
                                        <p:cTn id="42" dur="500"/>
                                        <p:tgtEl>
                                          <p:spTgt spid="60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77"/>
                                        </p:tgtEl>
                                        <p:attrNameLst>
                                          <p:attrName>style.visibility</p:attrName>
                                        </p:attrNameLst>
                                      </p:cBhvr>
                                      <p:to>
                                        <p:strVal val="visible"/>
                                      </p:to>
                                    </p:set>
                                    <p:animEffect transition="in" filter="wipe(left)">
                                      <p:cBhvr>
                                        <p:cTn id="47" dur="500"/>
                                        <p:tgtEl>
                                          <p:spTgt spid="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rso SQL Server 2010">
  <a:themeElements>
    <a:clrScheme name="Escritório">
      <a:dk1>
        <a:sysClr val="windowText" lastClr="171717"/>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171717"/>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171717"/>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FBDDE8392FBFCB49B5618AE07350B2F7" ma:contentTypeVersion="0" ma:contentTypeDescription="Crie um novo documento." ma:contentTypeScope="" ma:versionID="807afa852a202cb7d5385bb3c072a03a">
  <xsd:schema xmlns:xsd="http://www.w3.org/2001/XMLSchema" xmlns:xs="http://www.w3.org/2001/XMLSchema" xmlns:p="http://schemas.microsoft.com/office/2006/metadata/properties" targetNamespace="http://schemas.microsoft.com/office/2006/metadata/properties" ma:root="true" ma:fieldsID="6e078010f886becc52d8153076464ff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64371C5-8A70-4CF9-965B-A919208DCB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0D3D95C-755D-451D-8617-9D0741C0C6C2}">
  <ds:schemaRefs>
    <ds:schemaRef ds:uri="http://schemas.microsoft.com/sharepoint/v3/contenttype/forms"/>
  </ds:schemaRefs>
</ds:datastoreItem>
</file>

<file path=customXml/itemProps3.xml><?xml version="1.0" encoding="utf-8"?>
<ds:datastoreItem xmlns:ds="http://schemas.openxmlformats.org/officeDocument/2006/customXml" ds:itemID="{BFB21DAA-24F8-4345-ACAA-CAEF895D90B7}">
  <ds:schemaRefs>
    <ds:schemaRef ds:uri="http://www.w3.org/XML/1998/namespace"/>
    <ds:schemaRef ds:uri="http://schemas.microsoft.com/office/2006/metadata/properties"/>
    <ds:schemaRef ds:uri="http://schemas.microsoft.com/office/2006/documentManagement/types"/>
    <ds:schemaRef ds:uri="http://purl.org/dc/dcmitype/"/>
    <ds:schemaRef ds:uri="http://purl.org/dc/elements/1.1/"/>
    <ds:schemaRef ds:uri="http://schemas.microsoft.com/office/infopath/2007/PartnerControls"/>
    <ds:schemaRef ds:uri="http://purl.org/dc/term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Curso SQL Server 2010</Template>
  <TotalTime>4360</TotalTime>
  <Words>779</Words>
  <Application>Microsoft Office PowerPoint</Application>
  <PresentationFormat>On-screen Show (4:3)</PresentationFormat>
  <Paragraphs>100</Paragraphs>
  <Slides>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Courier New</vt:lpstr>
      <vt:lpstr>Euphemia</vt:lpstr>
      <vt:lpstr>Euphemia UCAS</vt:lpstr>
      <vt:lpstr>Wingdings</vt:lpstr>
      <vt:lpstr>Curso SQL Server 2010</vt:lpstr>
      <vt:lpstr>PowerPoint Presentation</vt:lpstr>
      <vt:lpstr>Index scan e table scan</vt:lpstr>
      <vt:lpstr>Scans no SQL Server</vt:lpstr>
      <vt:lpstr>Scans no SQL Server</vt:lpstr>
      <vt:lpstr>PowerPoint Presentation</vt:lpstr>
      <vt:lpstr>Advanced scan (merry-go-round scan) Um pouco de internals e “guessings” pessoais</vt:lpstr>
      <vt:lpstr>Advanced scan (merry-go-round scan) Somente com allocation order scans (não precisa garantir a ordem do resultado)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Módulo 01 - Query Tuning</dc:title>
  <dc:creator>Fabiano Amorim; Fabiano Neves Amorim</dc:creator>
  <cp:lastModifiedBy>Fabiano Amorim</cp:lastModifiedBy>
  <cp:revision>315</cp:revision>
  <dcterms:created xsi:type="dcterms:W3CDTF">2010-05-17T16:38:52Z</dcterms:created>
  <dcterms:modified xsi:type="dcterms:W3CDTF">2014-09-07T01:55:49Z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0x010100FBDDE8392FBFCB49B5618AE07350B2F7</vt:lpwstr>
  </property>
</Properties>
</file>