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6" r:id="rId6"/>
    <p:sldId id="318" r:id="rId7"/>
    <p:sldId id="317" r:id="rId8"/>
    <p:sldId id="319" r:id="rId9"/>
    <p:sldId id="320" r:id="rId10"/>
    <p:sldId id="31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8" d="100"/>
          <a:sy n="68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Utilizado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ler</a:t>
            </a:r>
            <a:r>
              <a:rPr lang="en-US" sz="2400" dirty="0" smtClean="0"/>
              <a:t> dados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no </a:t>
            </a:r>
            <a:r>
              <a:rPr lang="en-US" sz="2400" dirty="0" err="1" smtClean="0"/>
              <a:t>índice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cluster</a:t>
            </a:r>
          </a:p>
          <a:p>
            <a:r>
              <a:rPr lang="en-US" sz="2400" dirty="0" smtClean="0"/>
              <a:t>KEY lookup </a:t>
            </a:r>
            <a:r>
              <a:rPr lang="en-US" sz="2400" dirty="0" err="1" smtClean="0"/>
              <a:t>lê</a:t>
            </a:r>
            <a:r>
              <a:rPr lang="en-US" sz="2400" dirty="0" smtClean="0"/>
              <a:t> dados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“</a:t>
            </a:r>
            <a:r>
              <a:rPr lang="en-US" sz="2400" dirty="0" err="1" smtClean="0"/>
              <a:t>tabela</a:t>
            </a:r>
            <a:r>
              <a:rPr lang="en-US" sz="2400" dirty="0" smtClean="0"/>
              <a:t> Cluster”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RID lookup </a:t>
            </a:r>
            <a:r>
              <a:rPr lang="en-US" sz="2400" dirty="0" err="1" smtClean="0"/>
              <a:t>lê</a:t>
            </a:r>
            <a:r>
              <a:rPr lang="en-US" sz="2400" dirty="0" smtClean="0"/>
              <a:t> dados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“</a:t>
            </a:r>
            <a:r>
              <a:rPr lang="en-US" sz="2400" dirty="0" err="1" smtClean="0"/>
              <a:t>tabela</a:t>
            </a:r>
            <a:r>
              <a:rPr lang="en-US" sz="2400" dirty="0" smtClean="0"/>
              <a:t> Heap”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400" dirty="0"/>
          </a:p>
          <a:p>
            <a:endParaRPr lang="en-US" sz="11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KEY/RID Lookup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6" y="1963911"/>
            <a:ext cx="6126396" cy="206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1" y="4581128"/>
            <a:ext cx="6984775" cy="207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07504" y="1227532"/>
            <a:ext cx="8856984" cy="55858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SSMS do SQL Server 2005 (</a:t>
            </a:r>
            <a:r>
              <a:rPr lang="en-US" sz="2400" dirty="0" err="1" smtClean="0"/>
              <a:t>até</a:t>
            </a:r>
            <a:r>
              <a:rPr lang="en-US" sz="2400" dirty="0" smtClean="0"/>
              <a:t> SP2)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chamava</a:t>
            </a:r>
            <a:r>
              <a:rPr lang="en-US" sz="2400" dirty="0" smtClean="0"/>
              <a:t> Clustered Index Seek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No </a:t>
            </a:r>
            <a:r>
              <a:rPr lang="en-US" sz="2400" dirty="0" smtClean="0"/>
              <a:t>SQL </a:t>
            </a:r>
            <a:r>
              <a:rPr lang="en-US" sz="2400" dirty="0"/>
              <a:t>Server </a:t>
            </a:r>
            <a:r>
              <a:rPr lang="en-US" sz="2400" dirty="0" smtClean="0"/>
              <a:t>2000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chamava</a:t>
            </a:r>
            <a:r>
              <a:rPr lang="en-US" sz="2400" dirty="0" smtClean="0"/>
              <a:t> </a:t>
            </a:r>
            <a:r>
              <a:rPr lang="en-US" sz="2400" dirty="0" err="1" smtClean="0"/>
              <a:t>BookMark</a:t>
            </a:r>
            <a:r>
              <a:rPr lang="en-US" sz="2400" dirty="0" smtClean="0"/>
              <a:t> Lookup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KEY/RID Lookup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6055423" cy="116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1" y="2060848"/>
            <a:ext cx="6912768" cy="20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" y="6525344"/>
            <a:ext cx="9118032" cy="332656"/>
          </a:xfrm>
        </p:spPr>
        <p:txBody>
          <a:bodyPr/>
          <a:lstStyle/>
          <a:p>
            <a:pPr algn="ctr"/>
            <a:r>
              <a:rPr lang="en-US" sz="1800" dirty="0" smtClean="0"/>
              <a:t>Demo- Key Lookup</a:t>
            </a:r>
            <a:endParaRPr lang="pt-BR" sz="1800" dirty="0"/>
          </a:p>
        </p:txBody>
      </p: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397164" y="2959423"/>
            <a:ext cx="8567324" cy="39756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SELECT ID_Cliente, Nome,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Idade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 WHERE Nome = ‘Fabiano’</a:t>
            </a:r>
            <a:endParaRPr lang="it-IT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833394" y="609445"/>
            <a:ext cx="5353630" cy="206210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ID_Cliente | Nome            |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Idade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-------------------------------------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          | Fabiano Amorim  | 28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          | Luciano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Caixeta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| 38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          | Gilberto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Uchoa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42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4          | Ivan Lima       | 19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          | Fabricio Braz   | 40</a:t>
            </a:r>
          </a:p>
          <a:p>
            <a:pPr eaLnBrk="0" hangingPunct="0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1813088" y="243474"/>
            <a:ext cx="537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Tabela de Clientes</a:t>
            </a:r>
            <a:endParaRPr lang="pt-BR" sz="2000" b="1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4874568" y="3730916"/>
            <a:ext cx="21829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 LOOKUP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Clientes</a:t>
            </a:r>
            <a:r>
              <a:rPr lang="en-US" sz="1400" dirty="0" smtClean="0"/>
              <a:t> – </a:t>
            </a:r>
            <a:r>
              <a:rPr lang="en-US" sz="1400" dirty="0" err="1" smtClean="0"/>
              <a:t>Índice</a:t>
            </a:r>
            <a:r>
              <a:rPr lang="en-US" sz="1400" dirty="0" smtClean="0"/>
              <a:t> Cluster)</a:t>
            </a:r>
            <a:endParaRPr lang="pt-BR" sz="1400" dirty="0"/>
          </a:p>
        </p:txBody>
      </p:sp>
      <p:sp>
        <p:nvSpPr>
          <p:cNvPr id="45" name="Flowchart: Alternate Process 44"/>
          <p:cNvSpPr/>
          <p:nvPr/>
        </p:nvSpPr>
        <p:spPr>
          <a:xfrm>
            <a:off x="2123728" y="3710678"/>
            <a:ext cx="2372313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SEEK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Clientes</a:t>
            </a:r>
            <a:r>
              <a:rPr lang="en-US" sz="1400" dirty="0" smtClean="0"/>
              <a:t> – </a:t>
            </a:r>
            <a:r>
              <a:rPr lang="en-US" sz="1400" dirty="0" err="1" smtClean="0"/>
              <a:t>Índice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Nome)</a:t>
            </a:r>
            <a:endParaRPr lang="pt-BR" sz="1400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3681546" y="4656191"/>
            <a:ext cx="2027592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NESTED LOOP JOIN</a:t>
            </a:r>
            <a:endParaRPr lang="pt-BR" sz="1400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3696536" y="5373216"/>
            <a:ext cx="2027592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</a:t>
            </a:r>
            <a:endParaRPr lang="pt-BR" sz="1400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V="1">
            <a:off x="4695342" y="4234972"/>
            <a:ext cx="1270714" cy="42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0"/>
            <a:endCxn id="45" idx="2"/>
          </p:cNvCxnSpPr>
          <p:nvPr/>
        </p:nvCxnSpPr>
        <p:spPr>
          <a:xfrm flipH="1" flipV="1">
            <a:off x="3309885" y="4214734"/>
            <a:ext cx="1385457" cy="4414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6" idx="2"/>
          </p:cNvCxnSpPr>
          <p:nvPr/>
        </p:nvCxnSpPr>
        <p:spPr>
          <a:xfrm flipH="1" flipV="1">
            <a:off x="4695342" y="5016231"/>
            <a:ext cx="14990" cy="356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4" idx="0"/>
            <a:endCxn id="6" idx="5"/>
          </p:cNvCxnSpPr>
          <p:nvPr/>
        </p:nvCxnSpPr>
        <p:spPr>
          <a:xfrm flipH="1" flipV="1">
            <a:off x="4106507" y="3322230"/>
            <a:ext cx="1859549" cy="408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91880" y="2982884"/>
            <a:ext cx="720080" cy="397569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/>
          <p:cNvCxnSpPr>
            <a:stCxn id="6" idx="7"/>
            <a:endCxn id="22" idx="4"/>
          </p:cNvCxnSpPr>
          <p:nvPr/>
        </p:nvCxnSpPr>
        <p:spPr>
          <a:xfrm flipV="1">
            <a:off x="4106507" y="978878"/>
            <a:ext cx="1896669" cy="2062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20083" y="581309"/>
            <a:ext cx="766186" cy="397569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44" grpId="0" animBg="1"/>
      <p:bldP spid="45" grpId="0" animBg="1"/>
      <p:bldP spid="46" grpId="0" animBg="1"/>
      <p:bldP spid="47" grpId="0" animBg="1"/>
      <p:bldP spid="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5104" y="72760"/>
            <a:ext cx="7139304" cy="3125301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" y="6525344"/>
            <a:ext cx="9118032" cy="332656"/>
          </a:xfrm>
        </p:spPr>
        <p:txBody>
          <a:bodyPr/>
          <a:lstStyle/>
          <a:p>
            <a:pPr algn="ctr"/>
            <a:r>
              <a:rPr lang="en-US" sz="1800" dirty="0" smtClean="0"/>
              <a:t>Demo- Key Lookup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2051720" y="3334621"/>
            <a:ext cx="5345686" cy="2686667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24047" y="4394522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= 28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= 38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72076" y="4404754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19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699463" y="4407067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Fabrici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Fulano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405634" y="3393291"/>
            <a:ext cx="2525356" cy="73866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: 1 – 2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</p:txBody>
      </p:sp>
      <p:cxnSp>
        <p:nvCxnSpPr>
          <p:cNvPr id="9" name="Straight Arrow Connector 8"/>
          <p:cNvCxnSpPr>
            <a:stCxn id="8" idx="2"/>
            <a:endCxn id="5" idx="0"/>
          </p:cNvCxnSpPr>
          <p:nvPr/>
        </p:nvCxnSpPr>
        <p:spPr>
          <a:xfrm flipH="1">
            <a:off x="2921212" y="4131955"/>
            <a:ext cx="1747100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668312" y="4131955"/>
            <a:ext cx="929" cy="27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668312" y="4131955"/>
            <a:ext cx="1801129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325156" y="6127775"/>
            <a:ext cx="8567324" cy="39756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SELECT ID_Cliente, Nome,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Idade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 WHERE Nome = ‘Fabiano’</a:t>
            </a:r>
            <a:endParaRPr lang="it-IT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84369" y="1846736"/>
            <a:ext cx="17177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Fabricio...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974416" y="1846736"/>
            <a:ext cx="17383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04089" y="123539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H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3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809872" y="1002387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F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4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G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5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857071" y="185507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4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574816" y="185507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7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151218" y="995839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– J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6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7</a:t>
            </a: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3072550" y="700620"/>
            <a:ext cx="1494217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6" idx="0"/>
          </p:cNvCxnSpPr>
          <p:nvPr/>
        </p:nvCxnSpPr>
        <p:spPr>
          <a:xfrm flipH="1">
            <a:off x="2043242" y="1579468"/>
            <a:ext cx="1029308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7" idx="0"/>
          </p:cNvCxnSpPr>
          <p:nvPr/>
        </p:nvCxnSpPr>
        <p:spPr>
          <a:xfrm>
            <a:off x="3072550" y="1579468"/>
            <a:ext cx="771039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1" idx="0"/>
          </p:cNvCxnSpPr>
          <p:nvPr/>
        </p:nvCxnSpPr>
        <p:spPr>
          <a:xfrm flipH="1">
            <a:off x="5654236" y="1572920"/>
            <a:ext cx="759660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</p:cNvCxnSpPr>
          <p:nvPr/>
        </p:nvCxnSpPr>
        <p:spPr>
          <a:xfrm>
            <a:off x="6413896" y="1572920"/>
            <a:ext cx="1089684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</p:cNvCxnSpPr>
          <p:nvPr/>
        </p:nvCxnSpPr>
        <p:spPr>
          <a:xfrm>
            <a:off x="4566767" y="700620"/>
            <a:ext cx="1847129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3951" y="116632"/>
            <a:ext cx="461665" cy="30323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err="1" smtClean="0"/>
              <a:t>Índice</a:t>
            </a:r>
            <a:r>
              <a:rPr lang="en-US" b="1" dirty="0" smtClean="0"/>
              <a:t>  </a:t>
            </a:r>
            <a:r>
              <a:rPr lang="en-US" b="1" dirty="0" err="1" smtClean="0"/>
              <a:t>nonclustered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Nome</a:t>
            </a:r>
            <a:endParaRPr lang="pt-B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62063" y="3429000"/>
            <a:ext cx="430887" cy="24892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b="1" dirty="0" err="1" smtClean="0"/>
              <a:t>Índice</a:t>
            </a:r>
            <a:r>
              <a:rPr lang="en-US" sz="1600" b="1" dirty="0" smtClean="0"/>
              <a:t> cluster </a:t>
            </a:r>
            <a:r>
              <a:rPr lang="en-US" sz="1600" b="1" dirty="0" err="1" smtClean="0"/>
              <a:t>por</a:t>
            </a:r>
            <a:r>
              <a:rPr lang="en-US" sz="1600" b="1" dirty="0" smtClean="0"/>
              <a:t> ID_Cliente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0936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5104" y="72760"/>
            <a:ext cx="7571352" cy="3125301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" y="6525344"/>
            <a:ext cx="9118032" cy="332656"/>
          </a:xfrm>
        </p:spPr>
        <p:txBody>
          <a:bodyPr/>
          <a:lstStyle/>
          <a:p>
            <a:pPr algn="ctr"/>
            <a:r>
              <a:rPr lang="en-US" sz="1800" dirty="0" smtClean="0"/>
              <a:t>Demo- </a:t>
            </a:r>
            <a:r>
              <a:rPr lang="en-US" sz="1800" smtClean="0"/>
              <a:t>RIDLookup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2051720" y="3334621"/>
            <a:ext cx="5345686" cy="2686667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616731" y="3933056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= 28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= 38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72076" y="3896334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19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146127" y="3883743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Fabrici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Fulano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325156" y="6127775"/>
            <a:ext cx="8567324" cy="39756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SELECT ID_Cliente, Nome,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Idade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 WHERE Nome = ‘Fabiano’</a:t>
            </a:r>
            <a:endParaRPr lang="it-IT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84369" y="1846736"/>
            <a:ext cx="17177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RID = 0xHexaComRID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Fabricio...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974416" y="1846736"/>
            <a:ext cx="17383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04089" y="123539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H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3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809872" y="1002387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F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4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G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5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857071" y="1855079"/>
            <a:ext cx="17177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718832" y="1855079"/>
            <a:ext cx="1813608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7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RID = 0xHexaComRID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151218" y="995839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– J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6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7</a:t>
            </a: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3072550" y="700620"/>
            <a:ext cx="1494217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6" idx="0"/>
          </p:cNvCxnSpPr>
          <p:nvPr/>
        </p:nvCxnSpPr>
        <p:spPr>
          <a:xfrm flipH="1">
            <a:off x="2043242" y="1579468"/>
            <a:ext cx="1029308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7" idx="0"/>
          </p:cNvCxnSpPr>
          <p:nvPr/>
        </p:nvCxnSpPr>
        <p:spPr>
          <a:xfrm>
            <a:off x="3072550" y="1579468"/>
            <a:ext cx="771039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1" idx="0"/>
          </p:cNvCxnSpPr>
          <p:nvPr/>
        </p:nvCxnSpPr>
        <p:spPr>
          <a:xfrm flipH="1">
            <a:off x="5715944" y="1572920"/>
            <a:ext cx="697952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</p:cNvCxnSpPr>
          <p:nvPr/>
        </p:nvCxnSpPr>
        <p:spPr>
          <a:xfrm>
            <a:off x="6413896" y="1572920"/>
            <a:ext cx="1089684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</p:cNvCxnSpPr>
          <p:nvPr/>
        </p:nvCxnSpPr>
        <p:spPr>
          <a:xfrm>
            <a:off x="4566767" y="700620"/>
            <a:ext cx="1847129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3951" y="116632"/>
            <a:ext cx="461665" cy="30323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err="1" smtClean="0"/>
              <a:t>Índice</a:t>
            </a:r>
            <a:r>
              <a:rPr lang="en-US" b="1" dirty="0" smtClean="0"/>
              <a:t>  </a:t>
            </a:r>
            <a:r>
              <a:rPr lang="en-US" b="1" dirty="0" err="1" smtClean="0"/>
              <a:t>nonclustered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Nome</a:t>
            </a:r>
            <a:endParaRPr lang="pt-B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3912295"/>
            <a:ext cx="430887" cy="15313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b="1" dirty="0" smtClean="0"/>
              <a:t>HEAP de </a:t>
            </a:r>
            <a:r>
              <a:rPr lang="en-US" sz="1600" b="1" dirty="0" err="1" smtClean="0"/>
              <a:t>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1189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2506</TotalTime>
  <Words>713</Words>
  <Application>Microsoft Office PowerPoint</Application>
  <PresentationFormat>On-screen Show (4:3)</PresentationFormat>
  <Paragraphs>180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Curso SQL Server 2010</vt:lpstr>
      <vt:lpstr>PowerPoint Presentation</vt:lpstr>
      <vt:lpstr>KEY/RID Lookup</vt:lpstr>
      <vt:lpstr>KEY/RID Lookup</vt:lpstr>
      <vt:lpstr>Demo- Key Lookup</vt:lpstr>
      <vt:lpstr>Demo- Key Lookup</vt:lpstr>
      <vt:lpstr>Demo- RIDLookup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278</cp:revision>
  <dcterms:created xsi:type="dcterms:W3CDTF">2010-05-17T16:38:52Z</dcterms:created>
  <dcterms:modified xsi:type="dcterms:W3CDTF">2012-11-21T06:27:39Z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