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06" r:id="rId6"/>
    <p:sldId id="317" r:id="rId7"/>
    <p:sldId id="31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 varScale="1">
        <p:scale>
          <a:sx n="66" d="100"/>
          <a:sy n="66" d="100"/>
        </p:scale>
        <p:origin x="8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7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246613" y="1052736"/>
            <a:ext cx="8358187" cy="558584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Utilizado</a:t>
            </a:r>
            <a:r>
              <a:rPr lang="en-US" sz="2800" dirty="0" smtClean="0"/>
              <a:t> para </a:t>
            </a:r>
            <a:r>
              <a:rPr lang="en-US" sz="2800" dirty="0" err="1" smtClean="0"/>
              <a:t>evitar</a:t>
            </a:r>
            <a:r>
              <a:rPr lang="en-US" sz="2800" dirty="0" smtClean="0"/>
              <a:t> </a:t>
            </a:r>
            <a:r>
              <a:rPr lang="en-US" sz="2800" dirty="0" err="1" smtClean="0"/>
              <a:t>falsas</a:t>
            </a:r>
            <a:r>
              <a:rPr lang="en-US" sz="2800" dirty="0" smtClean="0"/>
              <a:t> </a:t>
            </a:r>
            <a:r>
              <a:rPr lang="en-US" sz="2800" dirty="0" err="1" smtClean="0"/>
              <a:t>violações</a:t>
            </a:r>
            <a:r>
              <a:rPr lang="en-US" sz="2800" dirty="0" smtClean="0"/>
              <a:t> de </a:t>
            </a:r>
            <a:r>
              <a:rPr lang="en-US" sz="2800" dirty="0" err="1" smtClean="0"/>
              <a:t>chave</a:t>
            </a:r>
            <a:r>
              <a:rPr lang="en-US" sz="2800" dirty="0" smtClean="0"/>
              <a:t> e </a:t>
            </a:r>
            <a:r>
              <a:rPr lang="en-US" sz="2800" dirty="0" err="1" smtClean="0"/>
              <a:t>melhorar</a:t>
            </a:r>
            <a:r>
              <a:rPr lang="en-US" sz="2800" dirty="0" smtClean="0"/>
              <a:t> performance de updates</a:t>
            </a:r>
            <a:endParaRPr lang="en-US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Split, sort collapse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05" y="2756343"/>
            <a:ext cx="742790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001156" cy="714356"/>
          </a:xfrm>
        </p:spPr>
        <p:txBody>
          <a:bodyPr/>
          <a:lstStyle/>
          <a:p>
            <a:r>
              <a:rPr lang="en-US" dirty="0" smtClean="0"/>
              <a:t>Split, sort collapse</a:t>
            </a:r>
            <a:endParaRPr lang="pt-BR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15516" y="791884"/>
            <a:ext cx="1944216" cy="138499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200" dirty="0"/>
              <a:t>|ID  | </a:t>
            </a:r>
            <a:r>
              <a:rPr lang="pt-BR" sz="1200" dirty="0" err="1"/>
              <a:t>Name</a:t>
            </a:r>
            <a:r>
              <a:rPr lang="pt-BR" sz="1200" dirty="0"/>
              <a:t>    </a:t>
            </a:r>
            <a:r>
              <a:rPr lang="pt-BR" sz="1200" dirty="0" smtClean="0"/>
              <a:t>| </a:t>
            </a:r>
            <a:r>
              <a:rPr lang="pt-BR" sz="1200" dirty="0"/>
              <a:t>Val  </a:t>
            </a:r>
            <a:r>
              <a:rPr lang="pt-BR" sz="1200" dirty="0" smtClean="0"/>
              <a:t>| </a:t>
            </a:r>
            <a:r>
              <a:rPr lang="pt-BR" sz="1200" dirty="0"/>
              <a:t>Val2 |</a:t>
            </a:r>
          </a:p>
          <a:p>
            <a:r>
              <a:rPr lang="pt-BR" sz="1200" dirty="0"/>
              <a:t>|----| </a:t>
            </a:r>
            <a:r>
              <a:rPr lang="pt-BR" sz="1200" dirty="0" smtClean="0"/>
              <a:t>----------  |------| ----- |</a:t>
            </a:r>
            <a:endParaRPr lang="pt-BR" sz="1200" dirty="0"/>
          </a:p>
          <a:p>
            <a:r>
              <a:rPr lang="pt-BR" sz="1200" dirty="0"/>
              <a:t>|1   | Valor 1   | 1     | 1    </a:t>
            </a:r>
            <a:r>
              <a:rPr lang="pt-BR" sz="1200" dirty="0" smtClean="0"/>
              <a:t> |</a:t>
            </a:r>
            <a:endParaRPr lang="pt-BR" sz="1200" dirty="0"/>
          </a:p>
          <a:p>
            <a:r>
              <a:rPr lang="pt-BR" sz="1200" dirty="0"/>
              <a:t>|2   | Valor 2   | 2     | 2   </a:t>
            </a:r>
            <a:r>
              <a:rPr lang="pt-BR" sz="1200" dirty="0" smtClean="0"/>
              <a:t>  </a:t>
            </a:r>
            <a:r>
              <a:rPr lang="pt-BR" sz="1200" dirty="0"/>
              <a:t>|</a:t>
            </a:r>
          </a:p>
          <a:p>
            <a:r>
              <a:rPr lang="pt-BR" sz="1200" dirty="0"/>
              <a:t>|3   | Valor 3   | 3     | 3   </a:t>
            </a:r>
            <a:r>
              <a:rPr lang="pt-BR" sz="1200" dirty="0" smtClean="0"/>
              <a:t>  </a:t>
            </a:r>
            <a:r>
              <a:rPr lang="pt-BR" sz="1200" dirty="0"/>
              <a:t>|</a:t>
            </a:r>
          </a:p>
          <a:p>
            <a:r>
              <a:rPr lang="pt-BR" sz="1200" dirty="0"/>
              <a:t>|4   | Valor 4   | 4     | 4   </a:t>
            </a:r>
            <a:r>
              <a:rPr lang="pt-BR" sz="1200" dirty="0" smtClean="0"/>
              <a:t>  </a:t>
            </a:r>
            <a:r>
              <a:rPr lang="pt-BR" sz="1200" dirty="0"/>
              <a:t>|</a:t>
            </a:r>
          </a:p>
          <a:p>
            <a:r>
              <a:rPr lang="pt-BR" sz="1200" dirty="0"/>
              <a:t>|5   | Valor 5   | 5     | 5    </a:t>
            </a:r>
            <a:r>
              <a:rPr lang="pt-BR" sz="1200" dirty="0" smtClean="0"/>
              <a:t> |</a:t>
            </a:r>
            <a:endParaRPr lang="pt-BR" sz="1200" dirty="0"/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2512541" y="1118869"/>
            <a:ext cx="6120680" cy="52369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nn-NO" sz="2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n-NO" sz="2400" dirty="0">
                <a:solidFill>
                  <a:srgbClr val="171717"/>
                </a:solidFill>
                <a:latin typeface="Consolas" panose="020B0609020204030204" pitchFamily="49" charset="0"/>
              </a:rPr>
              <a:t> TabTest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n-NO" sz="2400" dirty="0">
                <a:solidFill>
                  <a:srgbClr val="171717"/>
                </a:solidFill>
                <a:latin typeface="Consolas" panose="020B0609020204030204" pitchFamily="49" charset="0"/>
              </a:rPr>
              <a:t> Val </a:t>
            </a:r>
            <a:r>
              <a:rPr lang="nn-N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n-NO" sz="2400" dirty="0">
                <a:solidFill>
                  <a:srgbClr val="171717"/>
                </a:solidFill>
                <a:latin typeface="Consolas" panose="020B0609020204030204" pitchFamily="49" charset="0"/>
              </a:rPr>
              <a:t> Val </a:t>
            </a:r>
            <a:r>
              <a:rPr lang="nn-NO" sz="2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n-NO" sz="2400" dirty="0">
                <a:solidFill>
                  <a:srgbClr val="171717"/>
                </a:solidFill>
                <a:latin typeface="Consolas" panose="020B0609020204030204" pitchFamily="49" charset="0"/>
              </a:rPr>
              <a:t>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" y="2259726"/>
            <a:ext cx="8237685" cy="107056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6" idx="0"/>
          </p:cNvCxnSpPr>
          <p:nvPr/>
        </p:nvCxnSpPr>
        <p:spPr>
          <a:xfrm flipV="1">
            <a:off x="727878" y="2708921"/>
            <a:ext cx="958457" cy="417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2"/>
          <p:cNvSpPr txBox="1"/>
          <p:nvPr/>
        </p:nvSpPr>
        <p:spPr>
          <a:xfrm>
            <a:off x="157497" y="3126162"/>
            <a:ext cx="114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+mn-lt"/>
                <a:cs typeface="Times" pitchFamily="18" charset="0"/>
              </a:rPr>
              <a:t>Índice único!</a:t>
            </a:r>
            <a:endParaRPr lang="pt-BR" sz="1400" b="1" dirty="0">
              <a:latin typeface="+mn-lt"/>
              <a:cs typeface="Times" pitchFamily="18" charset="0"/>
            </a:endParaRPr>
          </a:p>
        </p:txBody>
      </p:sp>
      <p:sp>
        <p:nvSpPr>
          <p:cNvPr id="18" name="CaixaDeTexto 12"/>
          <p:cNvSpPr txBox="1"/>
          <p:nvPr/>
        </p:nvSpPr>
        <p:spPr>
          <a:xfrm>
            <a:off x="1058787" y="3356992"/>
            <a:ext cx="71856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cs typeface="Times" pitchFamily="18" charset="0"/>
              </a:rPr>
              <a:t>Lista de linhas que serão atualizadas</a:t>
            </a:r>
          </a:p>
          <a:p>
            <a:r>
              <a:rPr lang="pt-BR" sz="1400" b="1" dirty="0" smtClean="0">
                <a:cs typeface="Times" pitchFamily="18" charset="0"/>
              </a:rPr>
              <a:t>Update “padrão” irá gerar uma falsa violação pois ele teria que:</a:t>
            </a:r>
          </a:p>
          <a:p>
            <a:r>
              <a:rPr lang="pt-BR" sz="1400" b="1" dirty="0" smtClean="0">
                <a:cs typeface="Times" pitchFamily="18" charset="0"/>
              </a:rPr>
              <a:t>Localizar linha a ser atualizada - </a:t>
            </a:r>
            <a:r>
              <a:rPr lang="pt-BR" sz="1400" b="1" dirty="0" err="1" smtClean="0">
                <a:cs typeface="Times" pitchFamily="18" charset="0"/>
              </a:rPr>
              <a:t>val</a:t>
            </a:r>
            <a:r>
              <a:rPr lang="pt-BR" sz="1400" b="1" dirty="0" smtClean="0">
                <a:cs typeface="Times" pitchFamily="18" charset="0"/>
              </a:rPr>
              <a:t> = 1</a:t>
            </a:r>
          </a:p>
          <a:p>
            <a:r>
              <a:rPr lang="pt-BR" sz="1400" b="1" dirty="0" smtClean="0">
                <a:cs typeface="Times" pitchFamily="18" charset="0"/>
              </a:rPr>
              <a:t>Remover linha que será atualizada - remove linha </a:t>
            </a:r>
            <a:r>
              <a:rPr lang="pt-BR" sz="1400" b="1" dirty="0" err="1" smtClean="0">
                <a:cs typeface="Times" pitchFamily="18" charset="0"/>
              </a:rPr>
              <a:t>val</a:t>
            </a:r>
            <a:r>
              <a:rPr lang="pt-BR" sz="1400" b="1" dirty="0" smtClean="0">
                <a:cs typeface="Times" pitchFamily="18" charset="0"/>
              </a:rPr>
              <a:t> = 1</a:t>
            </a:r>
          </a:p>
          <a:p>
            <a:r>
              <a:rPr lang="pt-BR" sz="1400" b="1" dirty="0" smtClean="0">
                <a:cs typeface="Times" pitchFamily="18" charset="0"/>
              </a:rPr>
              <a:t>Insere linha com novo valor – Val + 1 = 2... Linha 2 já existe, porém ela também será atualizada</a:t>
            </a:r>
            <a:endParaRPr lang="pt-BR" sz="1400" b="1" dirty="0">
              <a:cs typeface="Times" pitchFamily="18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8679"/>
              </p:ext>
            </p:extLst>
          </p:nvPr>
        </p:nvGraphicFramePr>
        <p:xfrm>
          <a:off x="7092280" y="5301208"/>
          <a:ext cx="1358900" cy="1143000"/>
        </p:xfrm>
        <a:graphic>
          <a:graphicData uri="http://schemas.openxmlformats.org/drawingml/2006/table">
            <a:tbl>
              <a:tblPr/>
              <a:tblGrid>
                <a:gridCol w="6096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Val_OLD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New_Val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03425"/>
              </p:ext>
            </p:extLst>
          </p:nvPr>
        </p:nvGraphicFramePr>
        <p:xfrm>
          <a:off x="5729064" y="4645868"/>
          <a:ext cx="1219200" cy="2095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CaixaDeTexto 12"/>
          <p:cNvSpPr txBox="1"/>
          <p:nvPr/>
        </p:nvSpPr>
        <p:spPr>
          <a:xfrm>
            <a:off x="4572000" y="5229200"/>
            <a:ext cx="105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cs typeface="Times" pitchFamily="18" charset="0"/>
              </a:rPr>
              <a:t>Ignora linhas </a:t>
            </a:r>
          </a:p>
          <a:p>
            <a:pPr algn="ctr"/>
            <a:r>
              <a:rPr lang="pt-BR" sz="1200" b="1" dirty="0" smtClean="0">
                <a:cs typeface="Times" pitchFamily="18" charset="0"/>
              </a:rPr>
              <a:t>com </a:t>
            </a:r>
          </a:p>
          <a:p>
            <a:pPr algn="ctr"/>
            <a:r>
              <a:rPr lang="pt-BR" sz="1200" b="1" dirty="0" smtClean="0">
                <a:cs typeface="Times" pitchFamily="18" charset="0"/>
              </a:rPr>
              <a:t>mesmo valor</a:t>
            </a:r>
          </a:p>
          <a:p>
            <a:pPr algn="ctr"/>
            <a:r>
              <a:rPr lang="pt-BR" sz="1200" b="1" dirty="0" smtClean="0">
                <a:cs typeface="Times" pitchFamily="18" charset="0"/>
              </a:rPr>
              <a:t>(</a:t>
            </a:r>
            <a:r>
              <a:rPr lang="pt-BR" sz="1200" b="1" dirty="0" err="1" smtClean="0">
                <a:cs typeface="Times" pitchFamily="18" charset="0"/>
              </a:rPr>
              <a:t>nonupdating</a:t>
            </a:r>
            <a:r>
              <a:rPr lang="pt-BR" sz="1200" b="1" dirty="0" smtClean="0">
                <a:cs typeface="Times" pitchFamily="18" charset="0"/>
              </a:rPr>
              <a:t> updates)</a:t>
            </a:r>
            <a:endParaRPr lang="pt-BR" sz="1200" b="1" dirty="0">
              <a:cs typeface="Times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62716"/>
              </p:ext>
            </p:extLst>
          </p:nvPr>
        </p:nvGraphicFramePr>
        <p:xfrm>
          <a:off x="3203848" y="4689281"/>
          <a:ext cx="1219200" cy="2095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81463"/>
              </p:ext>
            </p:extLst>
          </p:nvPr>
        </p:nvGraphicFramePr>
        <p:xfrm>
          <a:off x="727878" y="5070281"/>
          <a:ext cx="2032000" cy="1333500"/>
        </p:xfrm>
        <a:graphic>
          <a:graphicData uri="http://schemas.openxmlformats.org/drawingml/2006/table">
            <a:tbl>
              <a:tblPr/>
              <a:tblGrid>
                <a:gridCol w="608649"/>
                <a:gridCol w="675220"/>
                <a:gridCol w="748131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Old_Val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New_Val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71717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1743878" y="2917542"/>
            <a:ext cx="1459970" cy="2152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0"/>
          </p:cNvCxnSpPr>
          <p:nvPr/>
        </p:nvCxnSpPr>
        <p:spPr>
          <a:xfrm flipV="1">
            <a:off x="3813448" y="2795007"/>
            <a:ext cx="393167" cy="1894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0"/>
          </p:cNvCxnSpPr>
          <p:nvPr/>
        </p:nvCxnSpPr>
        <p:spPr>
          <a:xfrm flipH="1" flipV="1">
            <a:off x="6156176" y="2917541"/>
            <a:ext cx="182488" cy="172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0"/>
          </p:cNvCxnSpPr>
          <p:nvPr/>
        </p:nvCxnSpPr>
        <p:spPr>
          <a:xfrm flipH="1" flipV="1">
            <a:off x="7596336" y="2917542"/>
            <a:ext cx="175394" cy="2383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0"/>
          </p:cNvCxnSpPr>
          <p:nvPr/>
        </p:nvCxnSpPr>
        <p:spPr>
          <a:xfrm flipV="1">
            <a:off x="5097866" y="2917542"/>
            <a:ext cx="10039" cy="2311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/>
      <p:bldP spid="18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23042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Split, sort, collapse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2431</TotalTime>
  <Words>250</Words>
  <Application>Microsoft Office PowerPoint</Application>
  <PresentationFormat>On-screen Show (4:3)</PresentationFormat>
  <Paragraphs>103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Euphemia</vt:lpstr>
      <vt:lpstr>Euphemia UCAS</vt:lpstr>
      <vt:lpstr>Times</vt:lpstr>
      <vt:lpstr>Wingdings</vt:lpstr>
      <vt:lpstr>Curso SQL Server 2010</vt:lpstr>
      <vt:lpstr>PowerPoint Presentation</vt:lpstr>
      <vt:lpstr>Split, sort collapse</vt:lpstr>
      <vt:lpstr>Split, sort collapse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224</cp:revision>
  <dcterms:created xsi:type="dcterms:W3CDTF">2010-05-17T16:38:52Z</dcterms:created>
  <dcterms:modified xsi:type="dcterms:W3CDTF">2014-08-28T19:53:38Z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