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347" r:id="rId6"/>
    <p:sldId id="265" r:id="rId7"/>
    <p:sldId id="288" r:id="rId8"/>
    <p:sldId id="266" r:id="rId9"/>
    <p:sldId id="268" r:id="rId10"/>
    <p:sldId id="295" r:id="rId11"/>
    <p:sldId id="296" r:id="rId12"/>
    <p:sldId id="297" r:id="rId13"/>
    <p:sldId id="298" r:id="rId14"/>
    <p:sldId id="299" r:id="rId15"/>
    <p:sldId id="300" r:id="rId16"/>
    <p:sldId id="304" r:id="rId17"/>
    <p:sldId id="305" r:id="rId18"/>
    <p:sldId id="306" r:id="rId19"/>
    <p:sldId id="307" r:id="rId20"/>
    <p:sldId id="308" r:id="rId21"/>
    <p:sldId id="301" r:id="rId22"/>
    <p:sldId id="302" r:id="rId23"/>
    <p:sldId id="303" r:id="rId24"/>
    <p:sldId id="340" r:id="rId25"/>
    <p:sldId id="341" r:id="rId26"/>
    <p:sldId id="342" r:id="rId27"/>
    <p:sldId id="344" r:id="rId28"/>
    <p:sldId id="343" r:id="rId29"/>
    <p:sldId id="348" r:id="rId30"/>
    <p:sldId id="350" r:id="rId31"/>
    <p:sldId id="352" r:id="rId32"/>
    <p:sldId id="346" r:id="rId33"/>
    <p:sldId id="353" r:id="rId34"/>
    <p:sldId id="354" r:id="rId35"/>
    <p:sldId id="286" r:id="rId36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94660"/>
  </p:normalViewPr>
  <p:slideViewPr>
    <p:cSldViewPr>
      <p:cViewPr varScale="1">
        <p:scale>
          <a:sx n="66" d="100"/>
          <a:sy n="66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22/08/2014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8/22/2014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56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84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48EEA-AE54-4A47-9D83-BAC7ABD75B7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22/08/2014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22/08/2014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22/08/2014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22/08/2014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22/08/2014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Habitante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://pt.wikipedia.org/wiki/201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t.wikipedia.org/wiki/Brasil" TargetMode="External"/><Relationship Id="rId5" Type="http://schemas.openxmlformats.org/officeDocument/2006/relationships/hyperlink" Target="http://pt.wikipedia.org/wiki/Instituto_Brasileiro_de_Geografia_e_Estat%C3%ADstica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://pt.wikipedia.org/wiki/Quil%C3%B4metro_quadrad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Densidade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4800" y="2145504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“A </a:t>
            </a:r>
            <a:r>
              <a:rPr lang="pt-BR" dirty="0"/>
              <a:t>densidade de um corpo </a:t>
            </a:r>
            <a:r>
              <a:rPr lang="pt-BR" dirty="0" smtClean="0"/>
              <a:t>pode ser </a:t>
            </a:r>
            <a:r>
              <a:rPr lang="pt-BR" dirty="0"/>
              <a:t>determinada pela quantidade de massa que o corpo possui dividido pelo volume que esta massa </a:t>
            </a:r>
            <a:r>
              <a:rPr lang="pt-BR" dirty="0" smtClean="0"/>
              <a:t>ocupa.”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69" y="1295400"/>
            <a:ext cx="3733801" cy="80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5257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2845970"/>
            <a:ext cx="2814637" cy="203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81000" y="5048071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Estamos mais acostumados a ouvir o termo “Densidade Demográfica”.</a:t>
            </a:r>
          </a:p>
          <a:p>
            <a:r>
              <a:rPr lang="pt-BR" dirty="0" smtClean="0"/>
              <a:t>Segundo dados do </a:t>
            </a:r>
            <a:r>
              <a:rPr lang="pt-BR" dirty="0" smtClean="0">
                <a:hlinkClick r:id="rId5" tooltip="Instituto Brasileiro de Geografia e Estatística"/>
              </a:rPr>
              <a:t>IBGE</a:t>
            </a:r>
            <a:r>
              <a:rPr lang="pt-BR" dirty="0" smtClean="0"/>
              <a:t> o </a:t>
            </a:r>
            <a:r>
              <a:rPr lang="pt-BR" dirty="0" smtClean="0">
                <a:hlinkClick r:id="rId6" tooltip="Brasil"/>
              </a:rPr>
              <a:t>Brasil</a:t>
            </a:r>
            <a:r>
              <a:rPr lang="pt-BR" dirty="0" smtClean="0"/>
              <a:t> em (</a:t>
            </a:r>
            <a:r>
              <a:rPr lang="pt-BR" dirty="0" smtClean="0">
                <a:hlinkClick r:id="rId7" tooltip="2010"/>
              </a:rPr>
              <a:t>2010</a:t>
            </a:r>
            <a:r>
              <a:rPr lang="pt-BR" dirty="0" smtClean="0"/>
              <a:t>) possuía 190.732.694 de habitantes em uma área de 8.514.215,3 km², ou seja, uma densidade demográfica de 22,40 </a:t>
            </a:r>
            <a:r>
              <a:rPr lang="pt-BR" dirty="0" smtClean="0">
                <a:hlinkClick r:id="rId8" tooltip="Habitante"/>
              </a:rPr>
              <a:t>habitantes</a:t>
            </a:r>
            <a:r>
              <a:rPr lang="pt-BR" dirty="0" smtClean="0"/>
              <a:t> por </a:t>
            </a:r>
            <a:r>
              <a:rPr lang="pt-BR" dirty="0" smtClean="0">
                <a:hlinkClick r:id="rId9" tooltip="Quilômetro quadrado"/>
              </a:rPr>
              <a:t>quilômetro quadrado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43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Densidade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1268415"/>
            <a:ext cx="8686800" cy="48275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Euphemia UCAS" pitchFamily="34" charset="0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smtClean="0"/>
              <a:t>Calculo de densidade de uma coluna no SQL Server:</a:t>
            </a:r>
          </a:p>
          <a:p>
            <a:endParaRPr lang="pt-BR" sz="2400" smtClean="0"/>
          </a:p>
          <a:p>
            <a:r>
              <a:rPr lang="pt-BR" sz="2400" smtClean="0"/>
              <a:t>Quando maior o número da densidade, mais densa é a sua coluna, e mais linhas duplicadas ela contém.</a:t>
            </a:r>
          </a:p>
          <a:p>
            <a:r>
              <a:rPr lang="pt-BR" sz="2400" smtClean="0"/>
              <a:t>Valor da densidade é utilizado de várias formas pelo Otimizador de Consultas.</a:t>
            </a:r>
          </a:p>
          <a:p>
            <a:r>
              <a:rPr lang="pt-BR" sz="2400" smtClean="0"/>
              <a:t>Valor da densidade é armazenado nas estatísticas da tabela.</a:t>
            </a:r>
            <a:endParaRPr lang="pt-BR" sz="2400" dirty="0" smtClean="0"/>
          </a:p>
        </p:txBody>
      </p:sp>
      <p:sp>
        <p:nvSpPr>
          <p:cNvPr id="13" name="AutoShape 41"/>
          <p:cNvSpPr>
            <a:spLocks noChangeArrowheads="1"/>
          </p:cNvSpPr>
          <p:nvPr/>
        </p:nvSpPr>
        <p:spPr bwMode="auto">
          <a:xfrm>
            <a:off x="270850" y="1702129"/>
            <a:ext cx="8449901" cy="405742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(1.0 / COUNT(DISTINCT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Coluna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&gt;))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FROM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&lt;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Tabela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&gt; </a:t>
            </a:r>
          </a:p>
        </p:txBody>
      </p:sp>
      <p:sp>
        <p:nvSpPr>
          <p:cNvPr id="14" name="AutoShape 41"/>
          <p:cNvSpPr>
            <a:spLocks noChangeArrowheads="1"/>
          </p:cNvSpPr>
          <p:nvPr/>
        </p:nvSpPr>
        <p:spPr bwMode="auto">
          <a:xfrm>
            <a:off x="308518" y="4239422"/>
            <a:ext cx="8553876" cy="685868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DBCC </a:t>
            </a:r>
            <a:r>
              <a:rPr lang="en-US" dirty="0" smtClean="0">
                <a:solidFill>
                  <a:srgbClr val="002060"/>
                </a:solidFill>
                <a:latin typeface="Lucida Console" pitchFamily="49" charset="0"/>
              </a:rPr>
              <a:t>SHOW_STATISTICS(</a:t>
            </a:r>
            <a:r>
              <a:rPr lang="en-US" dirty="0" err="1" smtClean="0">
                <a:solidFill>
                  <a:srgbClr val="002060"/>
                </a:solidFill>
                <a:latin typeface="Lucida Console" pitchFamily="49" charset="0"/>
              </a:rPr>
              <a:t>Clientes,ix_Nome</a:t>
            </a:r>
            <a:r>
              <a:rPr lang="en-US" dirty="0" smtClean="0">
                <a:solidFill>
                  <a:srgbClr val="002060"/>
                </a:solidFill>
                <a:latin typeface="Lucida Console" pitchFamily="49" charset="0"/>
              </a:rPr>
              <a:t>) WITH DENSITY_VECTOR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SELECT 1. / COUNT(DISTINCT Nome) AS </a:t>
            </a:r>
            <a:r>
              <a:rPr lang="en-US" dirty="0" err="1">
                <a:solidFill>
                  <a:srgbClr val="002060"/>
                </a:solidFill>
                <a:latin typeface="Lucida Console" pitchFamily="49" charset="0"/>
              </a:rPr>
              <a:t>Densidade</a:t>
            </a:r>
            <a:r>
              <a:rPr lang="en-US" dirty="0">
                <a:solidFill>
                  <a:srgbClr val="002060"/>
                </a:solidFill>
                <a:latin typeface="Lucida Console" pitchFamily="49" charset="0"/>
              </a:rPr>
              <a:t> FROM </a:t>
            </a:r>
            <a:r>
              <a:rPr lang="en-US" dirty="0" err="1">
                <a:solidFill>
                  <a:srgbClr val="002060"/>
                </a:solidFill>
                <a:latin typeface="Lucida Console" pitchFamily="49" charset="0"/>
              </a:rPr>
              <a:t>Clientes</a:t>
            </a:r>
            <a:endParaRPr lang="en-US" dirty="0" smtClean="0">
              <a:solidFill>
                <a:srgbClr val="002060"/>
              </a:solidFill>
              <a:latin typeface="Lucida Console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8159"/>
            <a:ext cx="4953000" cy="106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52" y="5169982"/>
            <a:ext cx="2661785" cy="860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5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Densidade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2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Cardinalidade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358187" cy="5312618"/>
          </a:xfrm>
        </p:spPr>
        <p:txBody>
          <a:bodyPr>
            <a:normAutofit fontScale="70000" lnSpcReduction="20000"/>
          </a:bodyPr>
          <a:lstStyle/>
          <a:p>
            <a:r>
              <a:rPr lang="pt-BR" sz="3200" dirty="0"/>
              <a:t>Quantidade de linhas que satisfazem uma condição (</a:t>
            </a:r>
            <a:r>
              <a:rPr lang="pt-BR" sz="3200" dirty="0" err="1" smtClean="0"/>
              <a:t>where</a:t>
            </a:r>
            <a:r>
              <a:rPr lang="pt-BR" sz="3200" dirty="0" smtClean="0"/>
              <a:t>, </a:t>
            </a:r>
            <a:r>
              <a:rPr lang="pt-BR" sz="3200" dirty="0" err="1" smtClean="0"/>
              <a:t>join</a:t>
            </a:r>
            <a:r>
              <a:rPr lang="pt-BR" sz="3200" dirty="0" smtClean="0"/>
              <a:t>, agregação...)</a:t>
            </a:r>
            <a:endParaRPr lang="pt-BR" sz="3200" dirty="0"/>
          </a:p>
          <a:p>
            <a:endParaRPr lang="pt-BR" sz="3200" dirty="0" smtClean="0"/>
          </a:p>
          <a:p>
            <a:r>
              <a:rPr lang="pt-BR" sz="3200" dirty="0" smtClean="0"/>
              <a:t>Exemplo:</a:t>
            </a:r>
          </a:p>
          <a:p>
            <a:endParaRPr lang="en-US" sz="3200" dirty="0"/>
          </a:p>
          <a:p>
            <a:r>
              <a:rPr lang="pt-BR" dirty="0" smtClean="0"/>
              <a:t>Imagine </a:t>
            </a:r>
            <a:r>
              <a:rPr lang="pt-BR" dirty="0"/>
              <a:t>que a tabela de clientes tem 500 linhas. Para a consulta acima o SQL pega o valor ‘José’, vai no histograma e identifica quantas linhas satisfazem o filtro, neste caso “José“ representa 5% da tabela, ou seja, 5% x 500 = 25 linhas.</a:t>
            </a:r>
          </a:p>
          <a:p>
            <a:r>
              <a:rPr lang="pt-BR" dirty="0" err="1"/>
              <a:t>Estimated</a:t>
            </a:r>
            <a:r>
              <a:rPr lang="pt-BR" dirty="0"/>
              <a:t>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rows</a:t>
            </a:r>
            <a:endParaRPr lang="pt-BR" dirty="0"/>
          </a:p>
          <a:p>
            <a:r>
              <a:rPr lang="pt-BR" dirty="0" smtClean="0"/>
              <a:t>Escolha uma opção: Uma estimativa </a:t>
            </a:r>
            <a:r>
              <a:rPr lang="pt-BR" dirty="0"/>
              <a:t>errada resulta em um </a:t>
            </a:r>
            <a:r>
              <a:rPr lang="pt-BR" dirty="0" smtClean="0"/>
              <a:t>plano: </a:t>
            </a:r>
            <a:endParaRPr lang="pt-BR" dirty="0"/>
          </a:p>
          <a:p>
            <a:pPr marL="800100" lvl="1" indent="-342900">
              <a:buFont typeface="+mj-lt"/>
              <a:buAutoNum type="alphaUcPeriod"/>
            </a:pPr>
            <a:r>
              <a:rPr lang="pt-BR" sz="2600" dirty="0"/>
              <a:t>Péssimo</a:t>
            </a:r>
          </a:p>
          <a:p>
            <a:pPr marL="800100" lvl="1" indent="-342900">
              <a:buFont typeface="+mj-lt"/>
              <a:buAutoNum type="alphaUcPeriod"/>
            </a:pPr>
            <a:r>
              <a:rPr lang="pt-BR" sz="2600" dirty="0"/>
              <a:t>Horrível</a:t>
            </a:r>
          </a:p>
          <a:p>
            <a:pPr marL="800100" lvl="1" indent="-342900">
              <a:buFont typeface="+mj-lt"/>
              <a:buAutoNum type="alphaUcPeriod"/>
            </a:pPr>
            <a:r>
              <a:rPr lang="pt-BR" sz="2600" dirty="0"/>
              <a:t>Desastroso</a:t>
            </a:r>
          </a:p>
          <a:p>
            <a:pPr marL="800100" lvl="1" indent="-342900">
              <a:buFont typeface="+mj-lt"/>
              <a:buAutoNum type="alphaUcPeriod"/>
            </a:pPr>
            <a:r>
              <a:rPr lang="pt-BR" sz="2600" dirty="0"/>
              <a:t>Depende </a:t>
            </a:r>
            <a:r>
              <a:rPr lang="pt-BR" sz="2600" dirty="0">
                <a:sym typeface="Wingdings" pitchFamily="2" charset="2"/>
              </a:rPr>
              <a:t></a:t>
            </a:r>
            <a:endParaRPr lang="pt-BR" sz="26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2195736" y="1988840"/>
            <a:ext cx="3657600" cy="735106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SELECT * FROM Clientes</a:t>
            </a:r>
          </a:p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WHERE Nome </a:t>
            </a:r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= 'José</a:t>
            </a:r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'</a:t>
            </a:r>
            <a:endParaRPr lang="it-IT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Quando</a:t>
            </a:r>
            <a:r>
              <a:rPr lang="en-US" dirty="0"/>
              <a:t> o SQL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estimativa</a:t>
            </a:r>
            <a:r>
              <a:rPr lang="en-US" dirty="0"/>
              <a:t> </a:t>
            </a:r>
            <a:r>
              <a:rPr lang="en-US" dirty="0" err="1"/>
              <a:t>incorreta</a:t>
            </a:r>
            <a:r>
              <a:rPr lang="en-US" dirty="0"/>
              <a:t> da </a:t>
            </a:r>
            <a:r>
              <a:rPr lang="en-US" dirty="0" err="1"/>
              <a:t>cardinalidade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23528" y="1352203"/>
            <a:ext cx="8358187" cy="5024586"/>
          </a:xfrm>
        </p:spPr>
        <p:txBody>
          <a:bodyPr>
            <a:normAutofit/>
          </a:bodyPr>
          <a:lstStyle/>
          <a:p>
            <a:r>
              <a:rPr lang="pt-BR" sz="3200" dirty="0" smtClean="0"/>
              <a:t>Quando utilizamos variáveis </a:t>
            </a:r>
            <a:r>
              <a:rPr lang="pt-BR" sz="3200" dirty="0"/>
              <a:t>como filtro em consultas </a:t>
            </a:r>
            <a:r>
              <a:rPr lang="pt-BR" sz="3200" dirty="0" err="1"/>
              <a:t>ad-hoc</a:t>
            </a:r>
            <a:endParaRPr lang="pt-BR" sz="3200" dirty="0"/>
          </a:p>
          <a:p>
            <a:endParaRPr lang="en-US" sz="3200" dirty="0" smtClean="0"/>
          </a:p>
          <a:p>
            <a:endParaRPr lang="pt-BR" sz="2600" dirty="0"/>
          </a:p>
          <a:p>
            <a:endParaRPr lang="pt-BR" sz="3200" dirty="0" smtClean="0"/>
          </a:p>
          <a:p>
            <a:r>
              <a:rPr lang="pt-BR" sz="3200" dirty="0" smtClean="0"/>
              <a:t>Ao </a:t>
            </a:r>
            <a:r>
              <a:rPr lang="pt-BR" sz="3200" dirty="0"/>
              <a:t>trocar o valor da variável em </a:t>
            </a:r>
            <a:r>
              <a:rPr lang="pt-BR" sz="3200" dirty="0" smtClean="0"/>
              <a:t>procedures</a:t>
            </a: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" name="AutoShape 41"/>
          <p:cNvSpPr>
            <a:spLocks noChangeArrowheads="1"/>
          </p:cNvSpPr>
          <p:nvPr/>
        </p:nvSpPr>
        <p:spPr bwMode="auto">
          <a:xfrm>
            <a:off x="2225156" y="2424371"/>
            <a:ext cx="4128248" cy="13716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DECLARE @Nome VarChar(20)</a:t>
            </a:r>
          </a:p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SET @Nome = ‘José’</a:t>
            </a:r>
          </a:p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SELECT * FROM Clientes</a:t>
            </a:r>
          </a:p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 WHERE Nome </a:t>
            </a:r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= </a:t>
            </a:r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@Nome</a:t>
            </a:r>
            <a:endParaRPr lang="it-IT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611560" y="4597794"/>
            <a:ext cx="7355441" cy="180094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CREATE PROC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dbo.St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@i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Int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AS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IF @i &lt; 100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SET @i = 999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SELECT *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Pedidos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Valor 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&lt; @i</a:t>
            </a:r>
            <a:endParaRPr lang="it-IT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Quando</a:t>
            </a:r>
            <a:r>
              <a:rPr lang="en-US" dirty="0"/>
              <a:t> o SQL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estimativa</a:t>
            </a:r>
            <a:r>
              <a:rPr lang="en-US" dirty="0"/>
              <a:t> </a:t>
            </a:r>
            <a:r>
              <a:rPr lang="en-US" dirty="0" err="1"/>
              <a:t>incorreta</a:t>
            </a:r>
            <a:r>
              <a:rPr lang="en-US" dirty="0"/>
              <a:t> da </a:t>
            </a:r>
            <a:r>
              <a:rPr lang="en-US" dirty="0" err="1"/>
              <a:t>cardinalidade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23528" y="1352203"/>
            <a:ext cx="8358187" cy="5024586"/>
          </a:xfrm>
        </p:spPr>
        <p:txBody>
          <a:bodyPr>
            <a:normAutofit/>
          </a:bodyPr>
          <a:lstStyle/>
          <a:p>
            <a:r>
              <a:rPr lang="pt-BR" sz="3200" dirty="0"/>
              <a:t>Quando você manipula a coluna do </a:t>
            </a:r>
            <a:r>
              <a:rPr lang="pt-BR" sz="3200" dirty="0" smtClean="0"/>
              <a:t>filtro</a:t>
            </a:r>
            <a:endParaRPr lang="en-US" sz="3200" dirty="0" smtClean="0"/>
          </a:p>
          <a:p>
            <a:endParaRPr lang="en-US" sz="2600" dirty="0" smtClean="0"/>
          </a:p>
          <a:p>
            <a:endParaRPr lang="en-US" sz="2600" dirty="0"/>
          </a:p>
          <a:p>
            <a:pPr marL="342900" lvl="1" indent="-342900"/>
            <a:r>
              <a:rPr lang="pt-BR" sz="1600" dirty="0"/>
              <a:t>Exceto raras exceções onde a </a:t>
            </a:r>
            <a:r>
              <a:rPr lang="pt-BR" sz="1600" dirty="0" err="1"/>
              <a:t>function</a:t>
            </a:r>
            <a:r>
              <a:rPr lang="pt-BR" sz="1600" dirty="0"/>
              <a:t> é determinista + você utilizou WITH SCHEMABINDING + existe coluna calculada + existe estatística para a coluna calculada.</a:t>
            </a:r>
          </a:p>
          <a:p>
            <a:r>
              <a:rPr lang="pt-BR" sz="2800" dirty="0"/>
              <a:t>Quando você utiliza </a:t>
            </a:r>
            <a:r>
              <a:rPr lang="pt-BR" sz="2800" dirty="0" err="1"/>
              <a:t>subconsultas</a:t>
            </a:r>
            <a:endParaRPr lang="pt-BR" sz="2800" dirty="0"/>
          </a:p>
          <a:p>
            <a:endParaRPr lang="pt-BR" sz="2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1668154" y="1916832"/>
            <a:ext cx="4719192" cy="774233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SELECT * FROM Clientes</a:t>
            </a:r>
          </a:p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 WHERE dbo.Fnc(Nome) </a:t>
            </a:r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= </a:t>
            </a:r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‘José’</a:t>
            </a:r>
            <a:endParaRPr lang="it-IT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668353" y="4005064"/>
            <a:ext cx="7184245" cy="14478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SELECT * FROM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Pedidos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ID_Cliente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(SELECT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ID_Cliente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               FROM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Clientes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                     WHERE Nome = 'Gabriel')</a:t>
            </a:r>
            <a:endParaRPr lang="it-IT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Cardinalidade</a:t>
            </a:r>
            <a:r>
              <a:rPr lang="en-US" dirty="0" smtClean="0"/>
              <a:t> - Magic </a:t>
            </a:r>
            <a:r>
              <a:rPr lang="en-US" dirty="0"/>
              <a:t>Density, Guess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Quando o QO não consegue estimar a cardinalidade ele utiliza alguns percentuais hard-</a:t>
            </a:r>
            <a:r>
              <a:rPr lang="pt-BR" sz="2800" dirty="0" err="1" smtClean="0"/>
              <a:t>coded</a:t>
            </a:r>
            <a:r>
              <a:rPr lang="pt-BR" sz="2800" dirty="0" smtClean="0"/>
              <a:t> no SQL Server</a:t>
            </a:r>
            <a:endParaRPr lang="pt-BR" sz="28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683568" y="3068960"/>
          <a:ext cx="7715064" cy="1967865"/>
        </p:xfrm>
        <a:graphic>
          <a:graphicData uri="http://schemas.openxmlformats.org/drawingml/2006/table">
            <a:tbl>
              <a:tblPr/>
              <a:tblGrid>
                <a:gridCol w="1524000"/>
                <a:gridCol w="2438400"/>
                <a:gridCol w="3752664"/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Operador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Estimativa</a:t>
                      </a:r>
                      <a:endParaRPr lang="pt-BR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Cálculo</a:t>
                      </a:r>
                      <a:endParaRPr lang="pt-BR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=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10% ou Densidade*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SELECT (COUNT(*) * 10.0) / 100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ou</a:t>
                      </a:r>
                      <a:endParaRPr lang="en-US" sz="18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SELECT COUNT</a:t>
                      </a:r>
                      <a:r>
                        <a:rPr lang="en-US" sz="1800" u="none" strike="noStrike" dirty="0">
                          <a:effectLst/>
                        </a:rPr>
                        <a:t>(*) * (1.0 / (COUNT (DISTINCT &lt;column&gt;)))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BETWEEN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9%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SELECT (COUNT(*) * 9.0) / 100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&gt;, &gt;=, &lt; e &lt;=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30%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SELECT (COUNT(*) * 30.0) / 100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*Quando disponível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F54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5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Cardinalidade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SARGs(Search Arguments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3200" dirty="0"/>
              <a:t>Cláusulas que ajudam a limitar a quantidade de linhas que serão retornadas</a:t>
            </a:r>
          </a:p>
          <a:p>
            <a:r>
              <a:rPr lang="pt-BR" sz="3200" dirty="0"/>
              <a:t>Conhecidas como </a:t>
            </a:r>
            <a:r>
              <a:rPr lang="pt-BR" sz="3200" i="1" dirty="0" err="1"/>
              <a:t>sargable</a:t>
            </a:r>
            <a:r>
              <a:rPr lang="pt-BR" sz="3200" i="1" dirty="0"/>
              <a:t> </a:t>
            </a:r>
            <a:r>
              <a:rPr lang="pt-BR" sz="3200" dirty="0"/>
              <a:t>ou </a:t>
            </a:r>
            <a:r>
              <a:rPr lang="pt-BR" sz="3200" i="1" dirty="0" err="1"/>
              <a:t>optimizable</a:t>
            </a:r>
            <a:endParaRPr lang="pt-BR" sz="3200" i="1" dirty="0"/>
          </a:p>
          <a:p>
            <a:r>
              <a:rPr lang="pt-BR" sz="3200" dirty="0"/>
              <a:t>Exemplos de cláusulas </a:t>
            </a:r>
            <a:r>
              <a:rPr lang="pt-BR" sz="3200" dirty="0" err="1"/>
              <a:t>SARGs</a:t>
            </a:r>
            <a:r>
              <a:rPr lang="pt-BR" sz="3200" dirty="0"/>
              <a:t>: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9" name="AutoShape 41"/>
          <p:cNvSpPr>
            <a:spLocks noChangeArrowheads="1"/>
          </p:cNvSpPr>
          <p:nvPr/>
        </p:nvSpPr>
        <p:spPr bwMode="auto">
          <a:xfrm>
            <a:off x="539552" y="3717032"/>
            <a:ext cx="6248400" cy="17526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WHERE Nome </a:t>
            </a:r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= 'José'</a:t>
            </a:r>
          </a:p>
          <a:p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WHERE </a:t>
            </a:r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Salario </a:t>
            </a:r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&gt; 2500</a:t>
            </a:r>
          </a:p>
          <a:p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WHERE </a:t>
            </a:r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2500 </a:t>
            </a:r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&lt; Salario</a:t>
            </a:r>
          </a:p>
          <a:p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WHERE </a:t>
            </a:r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Nome </a:t>
            </a:r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= 'José' AND Salario </a:t>
            </a:r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&gt; </a:t>
            </a:r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5000</a:t>
            </a:r>
          </a:p>
          <a:p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WHERE </a:t>
            </a:r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Nome </a:t>
            </a:r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LIKE 'Fab%'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SARGs(Search Arguments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3200" dirty="0" smtClean="0"/>
              <a:t>Exemplos </a:t>
            </a:r>
            <a:r>
              <a:rPr lang="pt-BR" sz="3200" dirty="0"/>
              <a:t>de cláusulas </a:t>
            </a:r>
            <a:r>
              <a:rPr lang="pt-BR" sz="3200" dirty="0" err="1" smtClean="0"/>
              <a:t>nonSARGable</a:t>
            </a:r>
            <a:r>
              <a:rPr lang="pt-BR" sz="3200" dirty="0" smtClean="0"/>
              <a:t>:</a:t>
            </a:r>
            <a:endParaRPr lang="pt-BR" sz="32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t-BR" sz="3200" dirty="0"/>
              <a:t>Não toque na sua coluna!</a:t>
            </a:r>
          </a:p>
          <a:p>
            <a:r>
              <a:rPr lang="pt-BR" sz="3200" dirty="0"/>
              <a:t>Se tocar, teste para verificar se o SQL conseguiu tornar a expressão </a:t>
            </a:r>
            <a:r>
              <a:rPr lang="pt-BR" sz="3200" i="1" dirty="0" err="1" smtClean="0"/>
              <a:t>sargable</a:t>
            </a:r>
            <a:endParaRPr lang="pt-BR" sz="3200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569259" y="2132856"/>
            <a:ext cx="6248400" cy="1405404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WHERE Nome LIKE ‘%Fab'</a:t>
            </a:r>
            <a:endParaRPr lang="it-IT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it-IT" sz="2000" dirty="0">
                <a:solidFill>
                  <a:srgbClr val="002060"/>
                </a:solidFill>
                <a:latin typeface="Lucida Console" pitchFamily="49" charset="0"/>
              </a:rPr>
              <a:t>WHERE </a:t>
            </a:r>
            <a:r>
              <a:rPr lang="it-IT" sz="2000" dirty="0" smtClean="0">
                <a:solidFill>
                  <a:srgbClr val="002060"/>
                </a:solidFill>
                <a:latin typeface="Lucida Console" pitchFamily="49" charset="0"/>
              </a:rPr>
              <a:t>ABS(Preco) &gt; 100</a:t>
            </a:r>
            <a:endParaRPr lang="it-IT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WHERE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dbo.FnMask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(Col) = ’10.330’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WHERE YEAR(Data) = 2011</a:t>
            </a:r>
          </a:p>
        </p:txBody>
      </p:sp>
    </p:spTree>
    <p:extLst>
      <p:ext uri="{BB962C8B-B14F-4D97-AF65-F5344CB8AC3E}">
        <p14:creationId xmlns:p14="http://schemas.microsoft.com/office/powerpoint/2010/main" val="7612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61127" y="908720"/>
            <a:ext cx="8535292" cy="581098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Seletividade</a:t>
            </a:r>
            <a:endParaRPr lang="pt-BR" dirty="0"/>
          </a:p>
          <a:p>
            <a:r>
              <a:rPr lang="pt-BR" dirty="0" smtClean="0"/>
              <a:t>Densidade</a:t>
            </a:r>
          </a:p>
          <a:p>
            <a:r>
              <a:rPr lang="pt-BR" dirty="0"/>
              <a:t>Cardinalidade</a:t>
            </a:r>
          </a:p>
          <a:p>
            <a:pPr lvl="1"/>
            <a:r>
              <a:rPr lang="pt-BR" dirty="0"/>
              <a:t>Magic </a:t>
            </a:r>
            <a:r>
              <a:rPr lang="pt-BR" dirty="0" err="1" smtClean="0"/>
              <a:t>Density</a:t>
            </a:r>
            <a:r>
              <a:rPr lang="pt-BR" dirty="0" smtClean="0"/>
              <a:t>/</a:t>
            </a:r>
            <a:r>
              <a:rPr lang="pt-BR" dirty="0" err="1" smtClean="0"/>
              <a:t>Guess</a:t>
            </a:r>
            <a:endParaRPr lang="pt-BR" dirty="0"/>
          </a:p>
          <a:p>
            <a:r>
              <a:rPr lang="pt-BR" dirty="0" err="1" smtClean="0"/>
              <a:t>SARGs</a:t>
            </a:r>
            <a:endParaRPr lang="pt-BR" dirty="0" smtClean="0"/>
          </a:p>
          <a:p>
            <a:r>
              <a:rPr lang="pt-BR" dirty="0" err="1" smtClean="0"/>
              <a:t>Nonfoldable</a:t>
            </a:r>
            <a:r>
              <a:rPr lang="pt-BR" dirty="0" smtClean="0"/>
              <a:t> </a:t>
            </a:r>
            <a:r>
              <a:rPr lang="pt-BR" dirty="0" err="1" smtClean="0"/>
              <a:t>expression</a:t>
            </a:r>
            <a:endParaRPr lang="pt-BR" dirty="0"/>
          </a:p>
          <a:p>
            <a:r>
              <a:rPr lang="pt-BR" dirty="0" err="1" smtClean="0"/>
              <a:t>NonUpdating</a:t>
            </a:r>
            <a:r>
              <a:rPr lang="pt-BR" dirty="0" smtClean="0"/>
              <a:t> </a:t>
            </a:r>
            <a:r>
              <a:rPr lang="pt-BR" dirty="0"/>
              <a:t>updates</a:t>
            </a:r>
          </a:p>
          <a:p>
            <a:r>
              <a:rPr lang="pt-BR" dirty="0" err="1" smtClean="0"/>
              <a:t>Hints</a:t>
            </a:r>
            <a:r>
              <a:rPr lang="pt-BR" dirty="0" smtClean="0"/>
              <a:t> </a:t>
            </a:r>
            <a:r>
              <a:rPr lang="pt-BR" dirty="0"/>
              <a:t>– “ajudando” otimizador com force order</a:t>
            </a:r>
          </a:p>
          <a:p>
            <a:pPr lvl="1"/>
            <a:r>
              <a:rPr lang="pt-BR" dirty="0" smtClean="0"/>
              <a:t>Criando </a:t>
            </a:r>
            <a:r>
              <a:rPr lang="pt-BR" dirty="0" err="1"/>
              <a:t>bushy</a:t>
            </a:r>
            <a:r>
              <a:rPr lang="pt-BR" dirty="0"/>
              <a:t> </a:t>
            </a:r>
            <a:r>
              <a:rPr lang="pt-BR" dirty="0" smtClean="0"/>
              <a:t>plans</a:t>
            </a:r>
          </a:p>
          <a:p>
            <a:pPr lvl="1"/>
            <a:r>
              <a:rPr lang="pt-BR" dirty="0" smtClean="0"/>
              <a:t>Group </a:t>
            </a:r>
            <a:r>
              <a:rPr lang="pt-BR" dirty="0" err="1" smtClean="0"/>
              <a:t>hints</a:t>
            </a:r>
            <a:endParaRPr lang="pt-BR" dirty="0" smtClean="0"/>
          </a:p>
          <a:p>
            <a:r>
              <a:rPr lang="en-US" dirty="0"/>
              <a:t>Wide/Narrow update </a:t>
            </a:r>
            <a:r>
              <a:rPr lang="en-US" dirty="0" smtClean="0"/>
              <a:t>plans</a:t>
            </a:r>
            <a:endParaRPr lang="pt-BR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28195" y="0"/>
            <a:ext cx="9001156" cy="71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Entendendo</a:t>
            </a:r>
            <a:r>
              <a:rPr lang="en-US" dirty="0"/>
              <a:t> </a:t>
            </a:r>
            <a:r>
              <a:rPr lang="en-US" dirty="0" err="1"/>
              <a:t>conceitos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1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Sargs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5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folding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Uma constante é um literal, por </a:t>
            </a:r>
            <a:r>
              <a:rPr lang="pt-BR" sz="2400" dirty="0" err="1" smtClean="0"/>
              <a:t>ex</a:t>
            </a:r>
            <a:r>
              <a:rPr lang="pt-BR" sz="2400" dirty="0" smtClean="0"/>
              <a:t>: </a:t>
            </a:r>
            <a:r>
              <a:rPr lang="pt-BR" sz="2400" dirty="0"/>
              <a:t>'ABC', </a:t>
            </a:r>
            <a:r>
              <a:rPr lang="pt-BR" sz="2400" dirty="0" smtClean="0"/>
              <a:t>‘2014-12-31</a:t>
            </a:r>
            <a:r>
              <a:rPr lang="pt-BR" sz="2400" dirty="0"/>
              <a:t>'</a:t>
            </a:r>
            <a:r>
              <a:rPr lang="pt-BR" sz="2400" dirty="0" smtClean="0"/>
              <a:t> ou 999.</a:t>
            </a:r>
          </a:p>
          <a:p>
            <a:r>
              <a:rPr lang="pt-BR" sz="2400" dirty="0" smtClean="0"/>
              <a:t>Constantes são utilizadas para fazer as estimativas utilizando as estatísticas</a:t>
            </a:r>
          </a:p>
          <a:p>
            <a:r>
              <a:rPr lang="pt-BR" sz="2400" dirty="0" smtClean="0"/>
              <a:t>Constant </a:t>
            </a:r>
            <a:r>
              <a:rPr lang="pt-BR" sz="2400" dirty="0" err="1" smtClean="0"/>
              <a:t>folding</a:t>
            </a:r>
            <a:r>
              <a:rPr lang="pt-BR" sz="2400" dirty="0" smtClean="0"/>
              <a:t> tenta transformar uma expressão em constante, por exemplo:</a:t>
            </a:r>
          </a:p>
          <a:p>
            <a:pPr lvl="1"/>
            <a:r>
              <a:rPr lang="pt-BR" sz="1800" dirty="0" smtClean="0"/>
              <a:t>“WHERE </a:t>
            </a:r>
            <a:r>
              <a:rPr lang="en-US" sz="1800" i="1" dirty="0"/>
              <a:t>&lt;</a:t>
            </a:r>
            <a:r>
              <a:rPr lang="en-US" sz="1800" i="1" dirty="0" err="1"/>
              <a:t>coluna</a:t>
            </a:r>
            <a:r>
              <a:rPr lang="en-US" sz="1800" i="1" dirty="0"/>
              <a:t>&gt;</a:t>
            </a:r>
            <a:r>
              <a:rPr lang="pt-BR" sz="1800" dirty="0" smtClean="0"/>
              <a:t> = 1+1” para “WHERE </a:t>
            </a:r>
            <a:r>
              <a:rPr lang="en-US" sz="1800" i="1" dirty="0" smtClean="0"/>
              <a:t>&lt;</a:t>
            </a:r>
            <a:r>
              <a:rPr lang="en-US" sz="1800" i="1" dirty="0" err="1"/>
              <a:t>coluna</a:t>
            </a:r>
            <a:r>
              <a:rPr lang="en-US" sz="1800" i="1" dirty="0"/>
              <a:t>&gt;</a:t>
            </a:r>
            <a:r>
              <a:rPr lang="pt-BR" sz="1800" dirty="0" smtClean="0"/>
              <a:t> </a:t>
            </a:r>
            <a:r>
              <a:rPr lang="pt-BR" sz="1800" dirty="0"/>
              <a:t>= </a:t>
            </a:r>
            <a:r>
              <a:rPr lang="pt-BR" sz="1800" dirty="0" smtClean="0"/>
              <a:t>2”</a:t>
            </a:r>
          </a:p>
          <a:p>
            <a:pPr lvl="1"/>
            <a:r>
              <a:rPr lang="en-US" sz="1800" i="1" dirty="0" smtClean="0"/>
              <a:t>“WHERE &lt;</a:t>
            </a:r>
            <a:r>
              <a:rPr lang="en-US" sz="1800" i="1" dirty="0" err="1" smtClean="0"/>
              <a:t>coluna</a:t>
            </a:r>
            <a:r>
              <a:rPr lang="en-US" sz="1800" i="1" dirty="0" smtClean="0"/>
              <a:t>&gt; </a:t>
            </a:r>
            <a:r>
              <a:rPr lang="en-US" sz="1800" i="1" dirty="0"/>
              <a:t>= REPLACE('123xxx', 'xxx', '456')”</a:t>
            </a:r>
            <a:r>
              <a:rPr lang="en-US" sz="1800" dirty="0"/>
              <a:t> </a:t>
            </a:r>
            <a:r>
              <a:rPr lang="en-US" sz="1800" dirty="0" smtClean="0"/>
              <a:t>para </a:t>
            </a:r>
            <a:r>
              <a:rPr lang="en-US" sz="1800" i="1" dirty="0" smtClean="0"/>
              <a:t>“WHERE &lt;column</a:t>
            </a:r>
            <a:r>
              <a:rPr lang="en-US" sz="1800" i="1" dirty="0"/>
              <a:t>&gt; = ‘123456’”</a:t>
            </a:r>
            <a:r>
              <a:rPr lang="en-US" sz="1800" dirty="0"/>
              <a:t>.</a:t>
            </a:r>
            <a:endParaRPr lang="pt-BR" sz="1800" dirty="0"/>
          </a:p>
          <a:p>
            <a:r>
              <a:rPr lang="pt-BR" sz="2400" dirty="0" err="1" smtClean="0"/>
              <a:t>Folding</a:t>
            </a:r>
            <a:r>
              <a:rPr lang="pt-BR" sz="2400" dirty="0" smtClean="0"/>
              <a:t> é bom, ruim é quando o SQL não consegue fazer o </a:t>
            </a:r>
            <a:r>
              <a:rPr lang="pt-BR" sz="2400" dirty="0" err="1" smtClean="0"/>
              <a:t>constant</a:t>
            </a:r>
            <a:r>
              <a:rPr lang="pt-BR" sz="2400" dirty="0" smtClean="0"/>
              <a:t> </a:t>
            </a:r>
            <a:r>
              <a:rPr lang="pt-BR" sz="2400" dirty="0" err="1" smtClean="0"/>
              <a:t>folding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55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Nonfoldable</a:t>
            </a:r>
            <a:r>
              <a:rPr lang="en-US" dirty="0" smtClean="0"/>
              <a:t> expressions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Expressões que resultam um </a:t>
            </a:r>
            <a:r>
              <a:rPr lang="pt-BR" sz="2400" dirty="0" err="1" smtClean="0"/>
              <a:t>large</a:t>
            </a:r>
            <a:r>
              <a:rPr lang="pt-BR" sz="2400" dirty="0" smtClean="0"/>
              <a:t>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</a:t>
            </a:r>
            <a:r>
              <a:rPr lang="pt-BR" sz="2400" dirty="0" err="1" smtClean="0"/>
              <a:t>type</a:t>
            </a:r>
            <a:r>
              <a:rPr lang="pt-BR" sz="2400" dirty="0" smtClean="0"/>
              <a:t> (varchar(max), text, image...)</a:t>
            </a:r>
          </a:p>
          <a:p>
            <a:r>
              <a:rPr lang="pt-BR" sz="2400" dirty="0" smtClean="0"/>
              <a:t>Funções não determinísticas (</a:t>
            </a:r>
            <a:r>
              <a:rPr lang="pt-BR" sz="2400" dirty="0" err="1" smtClean="0"/>
              <a:t>getdate</a:t>
            </a:r>
            <a:r>
              <a:rPr lang="pt-BR" sz="2400" dirty="0" smtClean="0"/>
              <a:t>, </a:t>
            </a:r>
            <a:r>
              <a:rPr lang="pt-BR" sz="2400" dirty="0" err="1" smtClean="0"/>
              <a:t>rand</a:t>
            </a:r>
            <a:r>
              <a:rPr lang="pt-BR" sz="2400" dirty="0" smtClean="0"/>
              <a:t>...)</a:t>
            </a:r>
          </a:p>
          <a:p>
            <a:r>
              <a:rPr lang="pt-BR" sz="2400" dirty="0" smtClean="0"/>
              <a:t>Funções do usuário, mesmo que determinísticas (T-SQL e CLR)</a:t>
            </a:r>
          </a:p>
          <a:p>
            <a:r>
              <a:rPr lang="pt-BR" sz="2400" dirty="0" smtClean="0"/>
              <a:t>Expressões que não são constantes, por exemplo, que leem os dados de uma coluna</a:t>
            </a:r>
          </a:p>
          <a:p>
            <a:r>
              <a:rPr lang="pt-BR" sz="2400" dirty="0" smtClean="0"/>
              <a:t>Expressões que utilizam variáveis (exceto quando utilizando OPTION (RECOMPILE))</a:t>
            </a:r>
          </a:p>
          <a:p>
            <a:r>
              <a:rPr lang="pt-BR" sz="2400" dirty="0" smtClean="0"/>
              <a:t>Expressões que dependem das configurações de SET</a:t>
            </a:r>
          </a:p>
          <a:p>
            <a:r>
              <a:rPr lang="pt-BR" sz="2400" dirty="0" smtClean="0"/>
              <a:t>Funções não suportadas pelo SQL Server 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4BEA6004-0641-4A87-A53A-5C6FAB38DEFC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Nonfoldable</a:t>
            </a:r>
            <a:r>
              <a:rPr lang="en-US" dirty="0"/>
              <a:t> expressions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5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NonUpdating</a:t>
            </a:r>
            <a:r>
              <a:rPr lang="en-US" dirty="0" smtClean="0"/>
              <a:t> </a:t>
            </a:r>
            <a:r>
              <a:rPr lang="en-US" dirty="0"/>
              <a:t>updates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Otimização incluída no SQL Server 2005 que evita atualização de valores que não foram modificados em índices</a:t>
            </a:r>
          </a:p>
          <a:p>
            <a:r>
              <a:rPr lang="pt-BR" sz="2800" dirty="0" smtClean="0"/>
              <a:t>Importante lembrar como os updates são enviados para o servidor:</a:t>
            </a:r>
          </a:p>
          <a:p>
            <a:pPr lvl="1"/>
            <a:r>
              <a:rPr lang="pt-BR" sz="2000" dirty="0" smtClean="0"/>
              <a:t>Ex.: UPDATE Col1 = @Col1, Col2 = @Col2, Col3 = @Col3... WHERE PK = @PK</a:t>
            </a:r>
          </a:p>
          <a:p>
            <a:pPr lvl="1"/>
            <a:r>
              <a:rPr lang="pt-BR" sz="2000" dirty="0" smtClean="0"/>
              <a:t>Modo acima é importante para evitar que vários planos sejam gerados (causando compilações desnecessárias)</a:t>
            </a:r>
            <a:endParaRPr lang="pt-BR" sz="20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774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NonUpdating</a:t>
            </a:r>
            <a:r>
              <a:rPr lang="en-US" dirty="0"/>
              <a:t> updates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Hints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z="2800" dirty="0" smtClean="0"/>
              <a:t>Force Order – Utilizado para forçar a ordem na leitura das tabelas</a:t>
            </a:r>
          </a:p>
          <a:p>
            <a:pPr lvl="1"/>
            <a:r>
              <a:rPr lang="pt-BR" sz="2000" dirty="0" smtClean="0"/>
              <a:t>Exemplo: “Ajudando</a:t>
            </a:r>
            <a:r>
              <a:rPr lang="pt-BR" sz="2000" dirty="0"/>
              <a:t>” otimizador com force order (</a:t>
            </a:r>
            <a:r>
              <a:rPr lang="pt-BR" sz="2000" dirty="0" err="1"/>
              <a:t>Bushy</a:t>
            </a:r>
            <a:r>
              <a:rPr lang="pt-BR" sz="2000" dirty="0"/>
              <a:t> plans</a:t>
            </a:r>
            <a:r>
              <a:rPr lang="pt-BR" sz="2000" dirty="0" smtClean="0"/>
              <a:t>)</a:t>
            </a:r>
          </a:p>
          <a:p>
            <a:r>
              <a:rPr lang="pt-BR" sz="2800" dirty="0" smtClean="0"/>
              <a:t>GROUP </a:t>
            </a:r>
            <a:r>
              <a:rPr lang="pt-BR" sz="2800" dirty="0" err="1" smtClean="0"/>
              <a:t>Hints</a:t>
            </a:r>
            <a:r>
              <a:rPr lang="pt-BR" sz="2800" dirty="0" smtClean="0"/>
              <a:t> - Utilizado </a:t>
            </a:r>
            <a:r>
              <a:rPr lang="pt-BR" sz="2800" dirty="0"/>
              <a:t>para forçar a utilização de um algoritmo de agregação (Hash ou </a:t>
            </a:r>
            <a:r>
              <a:rPr lang="pt-BR" sz="2800" dirty="0" err="1"/>
              <a:t>StreamAggregate</a:t>
            </a:r>
            <a:r>
              <a:rPr lang="pt-BR" sz="2800" dirty="0"/>
              <a:t>)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58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260648"/>
            <a:ext cx="9001156" cy="714356"/>
          </a:xfrm>
        </p:spPr>
        <p:txBody>
          <a:bodyPr/>
          <a:lstStyle/>
          <a:p>
            <a:r>
              <a:rPr lang="pt-BR" dirty="0" err="1" smtClean="0"/>
              <a:t>Hints</a:t>
            </a:r>
            <a:r>
              <a:rPr lang="pt-BR" dirty="0" smtClean="0"/>
              <a:t> – </a:t>
            </a:r>
            <a:r>
              <a:rPr lang="pt-BR" dirty="0" err="1" smtClean="0"/>
              <a:t>Bushy</a:t>
            </a:r>
            <a:r>
              <a:rPr lang="pt-BR" dirty="0" smtClean="0"/>
              <a:t> plans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42844" y="1196752"/>
            <a:ext cx="8358187" cy="5184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40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216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 smtClean="0"/>
              <a:t>SQL Server não considera </a:t>
            </a:r>
            <a:r>
              <a:rPr lang="pt-BR" sz="2800" dirty="0" err="1" smtClean="0"/>
              <a:t>bushy</a:t>
            </a:r>
            <a:r>
              <a:rPr lang="pt-BR" sz="2800" dirty="0" smtClean="0"/>
              <a:t> </a:t>
            </a:r>
            <a:r>
              <a:rPr lang="pt-BR" sz="2800" dirty="0" err="1" smtClean="0"/>
              <a:t>tree</a:t>
            </a:r>
            <a:r>
              <a:rPr lang="pt-BR" sz="2800" dirty="0" smtClean="0"/>
              <a:t> na otimização de planos de execução</a:t>
            </a:r>
          </a:p>
          <a:p>
            <a:pPr lvl="1"/>
            <a:r>
              <a:rPr lang="pt-BR" sz="2800" dirty="0" smtClean="0"/>
              <a:t>Quantidade de possibilidades de planos são imensas</a:t>
            </a:r>
          </a:p>
          <a:p>
            <a:pPr lvl="1"/>
            <a:r>
              <a:rPr lang="pt-BR" sz="2800" dirty="0"/>
              <a:t>Útil quando joins fazem filtro razoável na quantidade de linhas, ou seja, depois de filtrar, poucas linhas são retornadas</a:t>
            </a:r>
            <a:r>
              <a:rPr lang="pt-BR" sz="2800" dirty="0" smtClean="0"/>
              <a:t>.</a:t>
            </a:r>
          </a:p>
          <a:p>
            <a:pPr lvl="1"/>
            <a:r>
              <a:rPr lang="pt-BR" sz="2800" dirty="0" smtClean="0"/>
              <a:t>Precisamos forçar com hint </a:t>
            </a:r>
            <a:r>
              <a:rPr lang="pt-BR" sz="2800" dirty="0" err="1" smtClean="0"/>
              <a:t>ForceOrder</a:t>
            </a:r>
            <a:r>
              <a:rPr lang="pt-BR" sz="2800" dirty="0" smtClean="0"/>
              <a:t> + Instrução com Joins em </a:t>
            </a:r>
            <a:r>
              <a:rPr lang="pt-BR" sz="2800" dirty="0" err="1" smtClean="0"/>
              <a:t>CTEs</a:t>
            </a:r>
            <a:r>
              <a:rPr lang="pt-BR" sz="2800" dirty="0" smtClean="0"/>
              <a:t> alinhadas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249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-21660"/>
            <a:ext cx="9001156" cy="714356"/>
          </a:xfrm>
        </p:spPr>
        <p:txBody>
          <a:bodyPr/>
          <a:lstStyle/>
          <a:p>
            <a:r>
              <a:rPr lang="pt-BR" dirty="0" err="1" smtClean="0"/>
              <a:t>Hints</a:t>
            </a:r>
            <a:r>
              <a:rPr lang="pt-BR" dirty="0" smtClean="0"/>
              <a:t> – </a:t>
            </a:r>
            <a:r>
              <a:rPr lang="pt-BR" dirty="0" err="1" smtClean="0"/>
              <a:t>Bushy</a:t>
            </a:r>
            <a:r>
              <a:rPr lang="pt-BR" dirty="0" smtClean="0"/>
              <a:t> plans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142844" y="4672533"/>
            <a:ext cx="8358187" cy="2212851"/>
          </a:xfrm>
        </p:spPr>
        <p:txBody>
          <a:bodyPr/>
          <a:lstStyle/>
          <a:p>
            <a:pPr lvl="1"/>
            <a:r>
              <a:rPr lang="pt-BR" sz="2000" dirty="0"/>
              <a:t>A primeira árvore de joins contém um </a:t>
            </a:r>
            <a:r>
              <a:rPr lang="pt-BR" sz="2000" dirty="0" smtClean="0"/>
              <a:t>plano em </a:t>
            </a:r>
            <a:r>
              <a:rPr lang="pt-BR" sz="2000" dirty="0"/>
              <a:t>formato </a:t>
            </a:r>
            <a:r>
              <a:rPr lang="pt-BR" sz="2000" dirty="0" err="1"/>
              <a:t>left-deep</a:t>
            </a:r>
            <a:r>
              <a:rPr lang="pt-BR" sz="2000" dirty="0"/>
              <a:t> que executa os joins na seguinte ordem:</a:t>
            </a:r>
          </a:p>
          <a:p>
            <a:pPr marL="457200" lvl="1" indent="0">
              <a:buNone/>
            </a:pPr>
            <a:r>
              <a:rPr lang="pt-BR" sz="2000" dirty="0" smtClean="0"/>
              <a:t>		JOIN(JOIN(JOIN(A</a:t>
            </a:r>
            <a:r>
              <a:rPr lang="pt-BR" sz="2000" dirty="0"/>
              <a:t>, B), C), D)</a:t>
            </a:r>
          </a:p>
          <a:p>
            <a:pPr lvl="1"/>
            <a:r>
              <a:rPr lang="pt-BR" sz="2000" dirty="0"/>
              <a:t>E a segunda árvore de joins contém o </a:t>
            </a:r>
            <a:r>
              <a:rPr lang="pt-BR" sz="2000" dirty="0" smtClean="0"/>
              <a:t>plano em </a:t>
            </a:r>
            <a:r>
              <a:rPr lang="pt-BR" sz="2000" dirty="0"/>
              <a:t>formato </a:t>
            </a:r>
            <a:r>
              <a:rPr lang="pt-BR" sz="2000" dirty="0" err="1"/>
              <a:t>bushy</a:t>
            </a:r>
            <a:r>
              <a:rPr lang="pt-BR" sz="2000" dirty="0"/>
              <a:t> que executa os joins na seguinte ordem:</a:t>
            </a:r>
          </a:p>
          <a:p>
            <a:pPr marL="457200" lvl="1" indent="0">
              <a:buNone/>
            </a:pPr>
            <a:r>
              <a:rPr lang="pt-BR" sz="2000" dirty="0" smtClean="0"/>
              <a:t>		JOIN(JOIN(A</a:t>
            </a:r>
            <a:r>
              <a:rPr lang="pt-BR" sz="2000" dirty="0"/>
              <a:t>, B), JOIN(C, D))</a:t>
            </a:r>
          </a:p>
        </p:txBody>
      </p:sp>
      <p:pic>
        <p:nvPicPr>
          <p:cNvPr id="1026" name="Picture 2" descr="Alternative execution pl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79600"/>
            <a:ext cx="4968552" cy="20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1"/>
          <p:cNvSpPr>
            <a:spLocks noChangeArrowheads="1"/>
          </p:cNvSpPr>
          <p:nvPr/>
        </p:nvSpPr>
        <p:spPr bwMode="auto">
          <a:xfrm>
            <a:off x="2699792" y="784830"/>
            <a:ext cx="3816424" cy="1600942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dirty="0">
                <a:solidFill>
                  <a:srgbClr val="171717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B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ID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 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171717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fi-FI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 C </a:t>
            </a:r>
            <a:r>
              <a:rPr lang="fi-FI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 A</a:t>
            </a:r>
            <a:r>
              <a:rPr lang="fi-FI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ID </a:t>
            </a:r>
            <a:r>
              <a:rPr lang="fi-FI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 C</a:t>
            </a:r>
            <a:r>
              <a:rPr lang="fi-FI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fi-FI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 D </a:t>
            </a:r>
            <a:r>
              <a:rPr lang="fi-FI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 A</a:t>
            </a:r>
            <a:r>
              <a:rPr lang="fi-FI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ID </a:t>
            </a:r>
            <a:r>
              <a:rPr lang="fi-FI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 D</a:t>
            </a:r>
            <a:r>
              <a:rPr lang="fi-FI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i-FI" dirty="0">
                <a:solidFill>
                  <a:srgbClr val="171717"/>
                </a:solidFill>
                <a:latin typeface="Consolas" panose="020B0609020204030204" pitchFamily="49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4986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ForceOrder</a:t>
            </a:r>
            <a:r>
              <a:rPr lang="en-US" smtClean="0"/>
              <a:t> - Bushy </a:t>
            </a:r>
            <a:r>
              <a:rPr lang="en-US" dirty="0" smtClean="0"/>
              <a:t>plans</a:t>
            </a:r>
            <a:br>
              <a:rPr lang="en-US" dirty="0" smtClean="0"/>
            </a:br>
            <a:r>
              <a:rPr lang="en-US" dirty="0" smtClean="0"/>
              <a:t>Group hints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/>
          <a:lstStyle/>
          <a:p>
            <a:r>
              <a:rPr lang="en-US" dirty="0" err="1"/>
              <a:t>Seletividade</a:t>
            </a:r>
            <a:endParaRPr lang="pt-B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05200" y="1172808"/>
            <a:ext cx="5486400" cy="10206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Euphemia UCAS" pitchFamily="34" charset="0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pt-BR" sz="2000" smtClean="0"/>
              <a:t>Se o Eike Batista for em uma concessionária comprar um carro, quais seriam suas opções de compra?</a:t>
            </a:r>
            <a:endParaRPr lang="pt-BR" sz="2000" dirty="0"/>
          </a:p>
        </p:txBody>
      </p:sp>
      <p:sp>
        <p:nvSpPr>
          <p:cNvPr id="9" name="CaixaDeTexto 5"/>
          <p:cNvSpPr txBox="1"/>
          <p:nvPr/>
        </p:nvSpPr>
        <p:spPr>
          <a:xfrm>
            <a:off x="39386" y="4386172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Eike</a:t>
            </a:r>
            <a:r>
              <a:rPr lang="pt-BR" sz="1200" dirty="0" smtClean="0"/>
              <a:t> Batista - 8ª Homem mais rico do Mundo.</a:t>
            </a:r>
            <a:endParaRPr lang="pt-BR" sz="1200" dirty="0"/>
          </a:p>
          <a:p>
            <a:r>
              <a:rPr lang="pt-BR" sz="1200" dirty="0" smtClean="0"/>
              <a:t>http</a:t>
            </a:r>
            <a:r>
              <a:rPr lang="pt-BR" sz="1200" dirty="0"/>
              <a:t>://pt.wikipedia.org/wiki/Eike_Batista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1143000"/>
            <a:ext cx="3289979" cy="328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42" y="4429607"/>
            <a:ext cx="2550676" cy="191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43" y="4422112"/>
            <a:ext cx="2531911" cy="19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491754" y="2147046"/>
            <a:ext cx="4661646" cy="42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000" dirty="0" smtClean="0">
                <a:solidFill>
                  <a:srgbClr val="00B050"/>
                </a:solidFill>
              </a:rPr>
              <a:t>R.: Com certeza, milhares de opções.</a:t>
            </a:r>
            <a:endParaRPr lang="pt-BR" sz="2000" dirty="0">
              <a:solidFill>
                <a:srgbClr val="00B050"/>
              </a:solidFill>
            </a:endParaRPr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491" y="2548977"/>
            <a:ext cx="2736905" cy="182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714356"/>
          </a:xfrm>
        </p:spPr>
        <p:txBody>
          <a:bodyPr/>
          <a:lstStyle/>
          <a:p>
            <a:r>
              <a:rPr lang="pt-BR" dirty="0" err="1" smtClean="0"/>
              <a:t>Wide</a:t>
            </a:r>
            <a:r>
              <a:rPr lang="pt-BR" dirty="0" smtClean="0"/>
              <a:t>/</a:t>
            </a:r>
            <a:r>
              <a:rPr lang="pt-BR" dirty="0" err="1" smtClean="0"/>
              <a:t>Narrow</a:t>
            </a:r>
            <a:r>
              <a:rPr lang="pt-BR" dirty="0" smtClean="0"/>
              <a:t> plans</a:t>
            </a:r>
            <a:endParaRPr lang="pt-BR" dirty="0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42844" y="875530"/>
            <a:ext cx="8358187" cy="5184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440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2160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err="1" smtClean="0"/>
              <a:t>Wide</a:t>
            </a:r>
            <a:r>
              <a:rPr lang="pt-BR" dirty="0" smtClean="0"/>
              <a:t>, per-index plans, plano que executa operação na ordem dos índices (I/Os sequenciais pois força o sort), exemplo: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Narrow</a:t>
            </a:r>
            <a:r>
              <a:rPr lang="pt-BR" dirty="0" smtClean="0"/>
              <a:t>, </a:t>
            </a:r>
            <a:r>
              <a:rPr lang="pt-BR" dirty="0" err="1" smtClean="0"/>
              <a:t>per-row</a:t>
            </a:r>
            <a:r>
              <a:rPr lang="pt-BR" dirty="0" smtClean="0"/>
              <a:t> plans, planos que executa operação em único operador na ordem que dados foram lidos (gerando I/Os aleatórios), exemplo: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7" y="2077445"/>
            <a:ext cx="6057900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856" y="5346284"/>
            <a:ext cx="5747483" cy="12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Wide/Narrow plans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9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6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/>
          <a:lstStyle/>
          <a:p>
            <a:r>
              <a:rPr lang="pt-BR" dirty="0" smtClean="0"/>
              <a:t>Seletividade</a:t>
            </a:r>
            <a:endParaRPr lang="pt-B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43200" y="1143000"/>
            <a:ext cx="6477000" cy="68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Euphemia UCAS" pitchFamily="34" charset="0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000" dirty="0" smtClean="0"/>
              <a:t>E se eu for em uma concessionária comprar um carro, quais seriam minhas opções de compra?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44" y="2420812"/>
            <a:ext cx="2911134" cy="193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37006"/>
            <a:ext cx="2953802" cy="163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7"/>
          <p:cNvSpPr txBox="1"/>
          <p:nvPr/>
        </p:nvSpPr>
        <p:spPr>
          <a:xfrm>
            <a:off x="0" y="4791430"/>
            <a:ext cx="277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Fabiano Neves Amorim</a:t>
            </a:r>
          </a:p>
          <a:p>
            <a:r>
              <a:rPr lang="pt-BR" sz="1200" dirty="0" smtClean="0"/>
              <a:t>Ex-6988732766ª </a:t>
            </a:r>
            <a:r>
              <a:rPr lang="pt-BR" sz="1200" dirty="0"/>
              <a:t>Homem mais rico do Mundo</a:t>
            </a: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44" y="4497262"/>
            <a:ext cx="2911134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18" y="4485376"/>
            <a:ext cx="2733193" cy="204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779060" y="2030505"/>
            <a:ext cx="5271246" cy="42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000" dirty="0" smtClean="0">
                <a:solidFill>
                  <a:srgbClr val="00B050"/>
                </a:solidFill>
              </a:rPr>
              <a:t>R.: Com certeza, pouquíssimas opções.</a:t>
            </a:r>
            <a:endParaRPr lang="pt-BR" sz="2000" dirty="0">
              <a:solidFill>
                <a:srgbClr val="00B05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452"/>
            <a:ext cx="28003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3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/>
          <a:lstStyle/>
          <a:p>
            <a:r>
              <a:rPr lang="pt-BR" dirty="0" smtClean="0"/>
              <a:t>Seletividade</a:t>
            </a:r>
            <a:endParaRPr lang="pt-BR" dirty="0"/>
          </a:p>
        </p:txBody>
      </p:sp>
      <p:sp>
        <p:nvSpPr>
          <p:cNvPr id="34" name="AutoShape 41"/>
          <p:cNvSpPr>
            <a:spLocks noChangeArrowheads="1"/>
          </p:cNvSpPr>
          <p:nvPr/>
        </p:nvSpPr>
        <p:spPr bwMode="auto">
          <a:xfrm>
            <a:off x="838200" y="1447800"/>
            <a:ext cx="7391400" cy="1143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*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Carros_a_Venda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Perfil_Comprador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‘Fabiano Amorim’</a:t>
            </a:r>
          </a:p>
        </p:txBody>
      </p:sp>
      <p:sp>
        <p:nvSpPr>
          <p:cNvPr id="35" name="AutoShape 41"/>
          <p:cNvSpPr>
            <a:spLocks noChangeArrowheads="1"/>
          </p:cNvSpPr>
          <p:nvPr/>
        </p:nvSpPr>
        <p:spPr bwMode="auto">
          <a:xfrm>
            <a:off x="977153" y="2971800"/>
            <a:ext cx="7162800" cy="1143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*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Carros_a_Venda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Perfil_Comprador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Eike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Batista’</a:t>
            </a:r>
          </a:p>
        </p:txBody>
      </p:sp>
      <p:sp>
        <p:nvSpPr>
          <p:cNvPr id="36" name="CaixaDeTexto 13"/>
          <p:cNvSpPr txBox="1"/>
          <p:nvPr/>
        </p:nvSpPr>
        <p:spPr>
          <a:xfrm>
            <a:off x="1329611" y="4429780"/>
            <a:ext cx="644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Qual consulta é mais seletiva?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735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/>
          <a:lstStyle/>
          <a:p>
            <a:r>
              <a:rPr lang="pt-BR" dirty="0" smtClean="0"/>
              <a:t>Seletividade</a:t>
            </a:r>
            <a:endParaRPr lang="pt-BR" dirty="0"/>
          </a:p>
        </p:txBody>
      </p:sp>
      <p:sp>
        <p:nvSpPr>
          <p:cNvPr id="53" name="CaixaDeTexto 13"/>
          <p:cNvSpPr txBox="1"/>
          <p:nvPr/>
        </p:nvSpPr>
        <p:spPr>
          <a:xfrm>
            <a:off x="1329611" y="4429780"/>
            <a:ext cx="644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Qual consulta é mais seletiva?</a:t>
            </a:r>
            <a:endParaRPr lang="pt-BR" sz="3600" dirty="0"/>
          </a:p>
        </p:txBody>
      </p:sp>
      <p:sp>
        <p:nvSpPr>
          <p:cNvPr id="54" name="AutoShape 41"/>
          <p:cNvSpPr>
            <a:spLocks noChangeArrowheads="1"/>
          </p:cNvSpPr>
          <p:nvPr/>
        </p:nvSpPr>
        <p:spPr bwMode="auto">
          <a:xfrm>
            <a:off x="990600" y="1447800"/>
            <a:ext cx="7162800" cy="1143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*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Clientes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Sexo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‘M’</a:t>
            </a:r>
          </a:p>
        </p:txBody>
      </p:sp>
      <p:sp>
        <p:nvSpPr>
          <p:cNvPr id="55" name="AutoShape 41"/>
          <p:cNvSpPr>
            <a:spLocks noChangeArrowheads="1"/>
          </p:cNvSpPr>
          <p:nvPr/>
        </p:nvSpPr>
        <p:spPr bwMode="auto">
          <a:xfrm>
            <a:off x="977153" y="2971800"/>
            <a:ext cx="7162800" cy="11430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*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Clientes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CPF_CNPJ = ‘12312312312’</a:t>
            </a:r>
          </a:p>
        </p:txBody>
      </p:sp>
    </p:spTree>
    <p:extLst>
      <p:ext uri="{BB962C8B-B14F-4D97-AF65-F5344CB8AC3E}">
        <p14:creationId xmlns:p14="http://schemas.microsoft.com/office/powerpoint/2010/main" val="6640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Seletividade</a:t>
            </a:r>
            <a:endParaRPr lang="pt-BR" dirty="0"/>
          </a:p>
        </p:txBody>
      </p:sp>
      <p:sp>
        <p:nvSpPr>
          <p:cNvPr id="8" name="AutoShape 41"/>
          <p:cNvSpPr>
            <a:spLocks noChangeArrowheads="1"/>
          </p:cNvSpPr>
          <p:nvPr/>
        </p:nvSpPr>
        <p:spPr bwMode="auto">
          <a:xfrm>
            <a:off x="609600" y="1524000"/>
            <a:ext cx="7772400" cy="2362200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SELECT *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FROM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Clientes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INNER JOIN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Cidades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  ON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Clientes.ID_Cidade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Cidades.ID_Cidade</a:t>
            </a:r>
            <a:endParaRPr lang="en-US" sz="2000" dirty="0" smtClean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Cidades.Nome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 = ‘São Paulo’</a:t>
            </a: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Cidades.Nome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Borá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’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WHERE </a:t>
            </a:r>
            <a:r>
              <a:rPr lang="en-US" sz="2000" dirty="0" err="1">
                <a:solidFill>
                  <a:srgbClr val="002060"/>
                </a:solidFill>
                <a:latin typeface="Lucida Console" pitchFamily="49" charset="0"/>
              </a:rPr>
              <a:t>Cidades.Nome</a:t>
            </a:r>
            <a:r>
              <a:rPr lang="en-US" sz="2000" dirty="0">
                <a:solidFill>
                  <a:srgbClr val="002060"/>
                </a:solidFill>
                <a:latin typeface="Lucida Console" pitchFamily="49" charset="0"/>
              </a:rPr>
              <a:t> = 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‘</a:t>
            </a:r>
            <a:r>
              <a:rPr lang="en-US" sz="2000" dirty="0" err="1" smtClean="0">
                <a:solidFill>
                  <a:srgbClr val="002060"/>
                </a:solidFill>
                <a:latin typeface="Lucida Console" pitchFamily="49" charset="0"/>
              </a:rPr>
              <a:t>Marília</a:t>
            </a:r>
            <a:r>
              <a:rPr lang="en-US" sz="2000" dirty="0" smtClean="0">
                <a:solidFill>
                  <a:srgbClr val="002060"/>
                </a:solidFill>
                <a:latin typeface="Lucida Console" pitchFamily="49" charset="0"/>
              </a:rPr>
              <a:t>’</a:t>
            </a:r>
            <a:endParaRPr lang="en-US" sz="2000" dirty="0">
              <a:solidFill>
                <a:srgbClr val="00206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Seletividade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3200" dirty="0"/>
              <a:t>Colunas altamente seletivas são candidatas a índices</a:t>
            </a:r>
          </a:p>
          <a:p>
            <a:r>
              <a:rPr lang="pt-BR" sz="3200" dirty="0"/>
              <a:t>O fato de uma coluna não ser muito seletiva não significa que ela não pode ser indexada</a:t>
            </a:r>
          </a:p>
          <a:p>
            <a:r>
              <a:rPr lang="pt-BR" sz="3200" dirty="0"/>
              <a:t>Como regra geral, a chave dos índices devem ter primeiro as colunas mais seletivas e depois as menos seletivas</a:t>
            </a:r>
          </a:p>
          <a:p>
            <a:r>
              <a:rPr lang="pt-BR" sz="3200" dirty="0"/>
              <a:t>Chaves primárias e índices únicos garantem que somente existirá 1 ocorrência do registro em toda tabela</a:t>
            </a:r>
            <a:r>
              <a:rPr lang="pt-BR" sz="32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5180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Seletividade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5828</TotalTime>
  <Words>1327</Words>
  <Application>Microsoft Office PowerPoint</Application>
  <PresentationFormat>On-screen Show (4:3)</PresentationFormat>
  <Paragraphs>216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Euphemia</vt:lpstr>
      <vt:lpstr>Euphemia UCAS</vt:lpstr>
      <vt:lpstr>Lucida Console</vt:lpstr>
      <vt:lpstr>Wingdings</vt:lpstr>
      <vt:lpstr>Curso SQL Server 2010</vt:lpstr>
      <vt:lpstr>PowerPoint Presentation</vt:lpstr>
      <vt:lpstr>PowerPoint Presentation</vt:lpstr>
      <vt:lpstr>Seletividade</vt:lpstr>
      <vt:lpstr>Seletividade</vt:lpstr>
      <vt:lpstr>Seletividade</vt:lpstr>
      <vt:lpstr>Seletividade</vt:lpstr>
      <vt:lpstr>Seletividade</vt:lpstr>
      <vt:lpstr>Seletividade</vt:lpstr>
      <vt:lpstr>Seletividade</vt:lpstr>
      <vt:lpstr>Densidade</vt:lpstr>
      <vt:lpstr>Densidade</vt:lpstr>
      <vt:lpstr>Densidade</vt:lpstr>
      <vt:lpstr>Cardinalidade</vt:lpstr>
      <vt:lpstr>Quando o SQL faz uma estimativa incorreta da cardinalidade?</vt:lpstr>
      <vt:lpstr>Quando o SQL faz uma estimativa incorreta da cardinalidade?</vt:lpstr>
      <vt:lpstr>Cardinalidade - Magic Density, Guess</vt:lpstr>
      <vt:lpstr>Cardinalidade</vt:lpstr>
      <vt:lpstr>SARGs(Search Arguments)</vt:lpstr>
      <vt:lpstr>SARGs(Search Arguments)</vt:lpstr>
      <vt:lpstr>Sargs</vt:lpstr>
      <vt:lpstr>Constant folding</vt:lpstr>
      <vt:lpstr>Nonfoldable expressions</vt:lpstr>
      <vt:lpstr>Nonfoldable expressions</vt:lpstr>
      <vt:lpstr>NonUpdating updates</vt:lpstr>
      <vt:lpstr>NonUpdating updates</vt:lpstr>
      <vt:lpstr>Hints</vt:lpstr>
      <vt:lpstr>Hints – Bushy plans</vt:lpstr>
      <vt:lpstr>Hints – Bushy plans</vt:lpstr>
      <vt:lpstr>ForceOrder - Bushy plans Group hints</vt:lpstr>
      <vt:lpstr>Wide/Narrow plans</vt:lpstr>
      <vt:lpstr>Wide/Narrow plans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509</cp:revision>
  <dcterms:created xsi:type="dcterms:W3CDTF">2010-05-17T16:38:52Z</dcterms:created>
  <dcterms:modified xsi:type="dcterms:W3CDTF">2014-08-22T14:28:09Z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