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347" r:id="rId6"/>
    <p:sldId id="368" r:id="rId7"/>
    <p:sldId id="265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4" r:id="rId17"/>
    <p:sldId id="365" r:id="rId18"/>
    <p:sldId id="363" r:id="rId19"/>
    <p:sldId id="366" r:id="rId20"/>
    <p:sldId id="367" r:id="rId21"/>
    <p:sldId id="286" r:id="rId22"/>
  </p:sldIdLst>
  <p:sldSz cx="9144000" cy="6858000" type="screen4x3"/>
  <p:notesSz cx="7102475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91" autoAdjust="0"/>
    <p:restoredTop sz="94660"/>
  </p:normalViewPr>
  <p:slideViewPr>
    <p:cSldViewPr>
      <p:cViewPr varScale="1">
        <p:scale>
          <a:sx n="80" d="100"/>
          <a:sy n="80" d="100"/>
        </p:scale>
        <p:origin x="72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EEABE3-CAD8-40C5-B9A8-4677094C112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456F31A-D407-4EB8-B809-E93DFDE6B7A4}">
      <dgm:prSet/>
      <dgm:spPr/>
      <dgm:t>
        <a:bodyPr/>
        <a:lstStyle/>
        <a:p>
          <a:pPr rtl="0"/>
          <a:r>
            <a:rPr lang="pt-BR" b="1" dirty="0" smtClean="0"/>
            <a:t>It is </a:t>
          </a:r>
          <a:r>
            <a:rPr lang="pt-BR" b="1" dirty="0" err="1" smtClean="0"/>
            <a:t>all</a:t>
          </a:r>
          <a:r>
            <a:rPr lang="pt-BR" b="1" dirty="0" smtClean="0"/>
            <a:t> </a:t>
          </a:r>
          <a:r>
            <a:rPr lang="pt-BR" b="1" dirty="0" err="1" smtClean="0"/>
            <a:t>about</a:t>
          </a:r>
          <a:r>
            <a:rPr lang="pt-BR" b="1" dirty="0" smtClean="0"/>
            <a:t> </a:t>
          </a:r>
          <a:r>
            <a:rPr lang="pt-BR" b="1" dirty="0" err="1" smtClean="0"/>
            <a:t>cost</a:t>
          </a:r>
          <a:r>
            <a:rPr lang="pt-BR" b="1" dirty="0" smtClean="0"/>
            <a:t>!</a:t>
          </a:r>
          <a:endParaRPr lang="pt-BR" dirty="0"/>
        </a:p>
      </dgm:t>
    </dgm:pt>
    <dgm:pt modelId="{778BAEE1-A075-4814-8D25-8CD4AB27CA66}" type="parTrans" cxnId="{CA80B1EA-B986-44DD-90B3-9F09970992EB}">
      <dgm:prSet/>
      <dgm:spPr/>
      <dgm:t>
        <a:bodyPr/>
        <a:lstStyle/>
        <a:p>
          <a:endParaRPr lang="pt-BR"/>
        </a:p>
      </dgm:t>
    </dgm:pt>
    <dgm:pt modelId="{EA19F9E3-7EDA-411C-BBF5-813328A0FCD5}" type="sibTrans" cxnId="{CA80B1EA-B986-44DD-90B3-9F09970992EB}">
      <dgm:prSet/>
      <dgm:spPr/>
      <dgm:t>
        <a:bodyPr/>
        <a:lstStyle/>
        <a:p>
          <a:endParaRPr lang="pt-BR"/>
        </a:p>
      </dgm:t>
    </dgm:pt>
    <dgm:pt modelId="{859C6DB4-F845-46DE-9760-FADD3EA41E62}" type="pres">
      <dgm:prSet presAssocID="{86EEABE3-CAD8-40C5-B9A8-4677094C112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B211C25-BAD3-4481-B4C2-871A06DCEF11}" type="pres">
      <dgm:prSet presAssocID="{A456F31A-D407-4EB8-B809-E93DFDE6B7A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A80B1EA-B986-44DD-90B3-9F09970992EB}" srcId="{86EEABE3-CAD8-40C5-B9A8-4677094C112F}" destId="{A456F31A-D407-4EB8-B809-E93DFDE6B7A4}" srcOrd="0" destOrd="0" parTransId="{778BAEE1-A075-4814-8D25-8CD4AB27CA66}" sibTransId="{EA19F9E3-7EDA-411C-BBF5-813328A0FCD5}"/>
    <dgm:cxn modelId="{529E2121-41C8-43CE-A537-67BE1782DBE1}" type="presOf" srcId="{86EEABE3-CAD8-40C5-B9A8-4677094C112F}" destId="{859C6DB4-F845-46DE-9760-FADD3EA41E62}" srcOrd="0" destOrd="0" presId="urn:microsoft.com/office/officeart/2005/8/layout/vList2"/>
    <dgm:cxn modelId="{F647496C-E1BB-4058-895F-1D8E298C405F}" type="presOf" srcId="{A456F31A-D407-4EB8-B809-E93DFDE6B7A4}" destId="{9B211C25-BAD3-4481-B4C2-871A06DCEF11}" srcOrd="0" destOrd="0" presId="urn:microsoft.com/office/officeart/2005/8/layout/vList2"/>
    <dgm:cxn modelId="{5E2E85BD-5545-443D-A333-1B9C2058C286}" type="presParOf" srcId="{859C6DB4-F845-46DE-9760-FADD3EA41E62}" destId="{9B211C25-BAD3-4481-B4C2-871A06DCEF1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11C25-BAD3-4481-B4C2-871A06DCEF11}">
      <dsp:nvSpPr>
        <dsp:cNvPr id="0" name=""/>
        <dsp:cNvSpPr/>
      </dsp:nvSpPr>
      <dsp:spPr>
        <a:xfrm>
          <a:off x="0" y="180444"/>
          <a:ext cx="5184576" cy="1151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800" b="1" kern="1200" dirty="0" smtClean="0"/>
            <a:t>It is </a:t>
          </a:r>
          <a:r>
            <a:rPr lang="pt-BR" sz="4800" b="1" kern="1200" dirty="0" err="1" smtClean="0"/>
            <a:t>all</a:t>
          </a:r>
          <a:r>
            <a:rPr lang="pt-BR" sz="4800" b="1" kern="1200" dirty="0" smtClean="0"/>
            <a:t> </a:t>
          </a:r>
          <a:r>
            <a:rPr lang="pt-BR" sz="4800" b="1" kern="1200" dirty="0" err="1" smtClean="0"/>
            <a:t>about</a:t>
          </a:r>
          <a:r>
            <a:rPr lang="pt-BR" sz="4800" b="1" kern="1200" dirty="0" smtClean="0"/>
            <a:t> </a:t>
          </a:r>
          <a:r>
            <a:rPr lang="pt-BR" sz="4800" b="1" kern="1200" dirty="0" err="1" smtClean="0"/>
            <a:t>cost</a:t>
          </a:r>
          <a:r>
            <a:rPr lang="pt-BR" sz="4800" b="1" kern="1200" dirty="0" smtClean="0"/>
            <a:t>!</a:t>
          </a:r>
          <a:endParaRPr lang="pt-BR" sz="4800" kern="1200" dirty="0"/>
        </a:p>
      </dsp:txBody>
      <dsp:txXfrm>
        <a:off x="56201" y="236645"/>
        <a:ext cx="5072174" cy="1038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0A36356-310E-48AB-9A6C-240778C50482}" type="datetimeFigureOut">
              <a:rPr lang="pt-BR" smtClean="0"/>
              <a:pPr/>
              <a:t>13/11/2015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0A3E0F9-0F36-45BE-B61F-21B436874BF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473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F9B7E-5C76-47E6-B775-8C2B07871485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BC3FC-A47C-4117-9672-D73C83C67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92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10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39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6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11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11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27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48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96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89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50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19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0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13/11/2015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Imagem 7" descr="tela_ppt_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0080625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Texto 26"/>
          <p:cNvSpPr>
            <a:spLocks noGrp="1"/>
          </p:cNvSpPr>
          <p:nvPr>
            <p:ph type="body" sz="quarter" idx="14" hasCustomPrompt="1"/>
          </p:nvPr>
        </p:nvSpPr>
        <p:spPr>
          <a:xfrm>
            <a:off x="428596" y="1000107"/>
            <a:ext cx="7072362" cy="571505"/>
          </a:xfrm>
        </p:spPr>
        <p:txBody>
          <a:bodyPr>
            <a:noAutofit/>
          </a:bodyPr>
          <a:lstStyle>
            <a:lvl1pPr marL="0">
              <a:buFontTx/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pt-BR" dirty="0" smtClean="0"/>
              <a:t>Arquitetura, estruturas de armazenamento e funcionamento interno</a:t>
            </a:r>
            <a:endParaRPr lang="pt-BR" dirty="0"/>
          </a:p>
        </p:txBody>
      </p:sp>
      <p:sp>
        <p:nvSpPr>
          <p:cNvPr id="34" name="CaixaDeTexto 33"/>
          <p:cNvSpPr txBox="1"/>
          <p:nvPr userDrawn="1"/>
        </p:nvSpPr>
        <p:spPr>
          <a:xfrm>
            <a:off x="428596" y="428604"/>
            <a:ext cx="3929090" cy="5715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b="1" cap="none" spc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SQL</a:t>
            </a:r>
            <a:r>
              <a:rPr lang="pt-BR" sz="3200" b="1" cap="none" spc="0" baseline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 Server 2012</a:t>
            </a:r>
            <a:endParaRPr lang="pt-BR" sz="3200" b="1" cap="none" spc="0" dirty="0">
              <a:ln w="1905"/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  <p:sp>
        <p:nvSpPr>
          <p:cNvPr id="13" name="CaixaDeTexto 12"/>
          <p:cNvSpPr txBox="1"/>
          <p:nvPr userDrawn="1"/>
        </p:nvSpPr>
        <p:spPr>
          <a:xfrm>
            <a:off x="428596" y="3138118"/>
            <a:ext cx="8429684" cy="714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32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Apresentação</a:t>
            </a:r>
            <a:endParaRPr lang="pt-BR" sz="3200" b="1" cap="none" spc="0" dirty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4429125"/>
          </a:xfrm>
        </p:spPr>
        <p:txBody>
          <a:bodyPr/>
          <a:lstStyle>
            <a:lvl1pPr>
              <a:buFontTx/>
              <a:buBlip>
                <a:blip r:embed="rId3"/>
              </a:buBlip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da demonstração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da demonstração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13/11/2015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5122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-142900"/>
            <a:ext cx="3929090" cy="3929090"/>
          </a:xfrm>
          <a:prstGeom prst="rect">
            <a:avLst/>
          </a:prstGeom>
          <a:noFill/>
        </p:spPr>
      </p:pic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Demo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13/11/2015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Dúvidas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2" descr="C:\Users\altair.junior.SRNIMBUS\Documents\Sr.Nimbus\Imagens Sr.Nimbus\Apresentações\Pergunta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28604"/>
            <a:ext cx="3416559" cy="43576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do laboratório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do laboratório0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13/11/2015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Laboratório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4" descr="C:\Users\altair.junior.SRNIMBUS\Documents\Sr.Nimbus\Imagens Sr.Nimbus\Apresentações\Scienc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57166"/>
            <a:ext cx="3173413" cy="31638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C303-D4C7-4197-B44E-BE56BBAEFD13}" type="datetimeFigureOut">
              <a:rPr lang="pt-BR" smtClean="0"/>
              <a:pPr/>
              <a:t>13/11/2015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4" r:id="rId4"/>
    <p:sldLayoutId id="2147483675" r:id="rId5"/>
    <p:sldLayoutId id="2147483676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1">
              <a:lumMod val="75000"/>
            </a:schemeClr>
          </a:solidFill>
          <a:latin typeface="Euphemia UCA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>
              <a:lumMod val="75000"/>
              <a:lumOff val="25000"/>
            </a:schemeClr>
          </a:solidFill>
          <a:latin typeface="Euphemia UCAS" pitchFamily="34" charset="0"/>
          <a:ea typeface="+mn-ea"/>
          <a:cs typeface="+mn-cs"/>
        </a:defRPr>
      </a:lvl2pPr>
      <a:lvl3pPr marL="360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3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142844" y="188640"/>
            <a:ext cx="9001156" cy="714356"/>
          </a:xfrm>
        </p:spPr>
        <p:txBody>
          <a:bodyPr/>
          <a:lstStyle/>
          <a:p>
            <a:r>
              <a:rPr lang="pt-BR" dirty="0" smtClean="0">
                <a:effectLst/>
              </a:rPr>
              <a:t>Índices hipotéticos</a:t>
            </a:r>
            <a:endParaRPr lang="pt-BR" dirty="0"/>
          </a:p>
        </p:txBody>
      </p:sp>
      <p:sp>
        <p:nvSpPr>
          <p:cNvPr id="15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5496" y="1304131"/>
            <a:ext cx="9013546" cy="4429125"/>
          </a:xfrm>
        </p:spPr>
        <p:txBody>
          <a:bodyPr>
            <a:normAutofit/>
          </a:bodyPr>
          <a:lstStyle/>
          <a:p>
            <a:r>
              <a:rPr lang="pt-BR" dirty="0" smtClean="0"/>
              <a:t>Criar índices hipotéticos que contém apenas estatística relacionada ao índice</a:t>
            </a:r>
          </a:p>
          <a:p>
            <a:r>
              <a:rPr lang="pt-BR" dirty="0" smtClean="0"/>
              <a:t>Útil para testar “utilidade do índice” e não esperar por horas para criação do índice</a:t>
            </a:r>
          </a:p>
          <a:p>
            <a:r>
              <a:rPr lang="pt-BR" dirty="0" smtClean="0"/>
              <a:t>Complexo pois requer uso de sintaxes específicas para que o índice seja considerado</a:t>
            </a:r>
          </a:p>
          <a:p>
            <a:r>
              <a:rPr lang="pt-BR" dirty="0" smtClean="0"/>
              <a:t>Método utilizado pelo DTA para verificar se índices serão benéficos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599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Índices</a:t>
            </a:r>
            <a:r>
              <a:rPr lang="en-US" sz="2400" dirty="0" smtClean="0"/>
              <a:t> </a:t>
            </a:r>
            <a:r>
              <a:rPr lang="en-US" sz="2400" dirty="0" err="1" smtClean="0"/>
              <a:t>hipotéticos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86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142844" y="188640"/>
            <a:ext cx="9001156" cy="714356"/>
          </a:xfrm>
        </p:spPr>
        <p:txBody>
          <a:bodyPr/>
          <a:lstStyle/>
          <a:p>
            <a:r>
              <a:rPr lang="en-US" sz="3200" dirty="0" smtClean="0">
                <a:effectLst/>
              </a:rPr>
              <a:t>I/O – </a:t>
            </a:r>
            <a:r>
              <a:rPr lang="en-US" sz="3200" dirty="0" err="1" smtClean="0">
                <a:effectLst/>
              </a:rPr>
              <a:t>Custos</a:t>
            </a:r>
            <a:r>
              <a:rPr lang="en-US" sz="3200" dirty="0" smtClean="0">
                <a:effectLst/>
              </a:rPr>
              <a:t> e DBCC SETIOWEIGHT</a:t>
            </a:r>
            <a:endParaRPr lang="pt-BR" sz="32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25968592"/>
              </p:ext>
            </p:extLst>
          </p:nvPr>
        </p:nvGraphicFramePr>
        <p:xfrm>
          <a:off x="1907704" y="2060848"/>
          <a:ext cx="5184576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820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142844" y="188640"/>
            <a:ext cx="9001156" cy="714356"/>
          </a:xfrm>
        </p:spPr>
        <p:txBody>
          <a:bodyPr/>
          <a:lstStyle/>
          <a:p>
            <a:r>
              <a:rPr lang="en-US" sz="3200" dirty="0" smtClean="0">
                <a:effectLst/>
              </a:rPr>
              <a:t>I/O – </a:t>
            </a:r>
            <a:r>
              <a:rPr lang="en-US" sz="3200" dirty="0" err="1" smtClean="0">
                <a:effectLst/>
              </a:rPr>
              <a:t>Custos</a:t>
            </a:r>
            <a:r>
              <a:rPr lang="en-US" sz="3200" dirty="0" smtClean="0">
                <a:effectLst/>
              </a:rPr>
              <a:t> e DBCC SETIOWEIGHT</a:t>
            </a:r>
            <a:endParaRPr lang="pt-BR" sz="3200" dirty="0"/>
          </a:p>
        </p:txBody>
      </p:sp>
      <p:sp>
        <p:nvSpPr>
          <p:cNvPr id="4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5496" y="1304131"/>
            <a:ext cx="9013546" cy="4429125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QO considera custo das operações de I/O e CPU para escolher melhor plano</a:t>
            </a:r>
          </a:p>
          <a:p>
            <a:r>
              <a:rPr lang="pt-BR" dirty="0" smtClean="0"/>
              <a:t>Comandos não documentados para alterar custo das operações de I/O e CPU</a:t>
            </a:r>
          </a:p>
          <a:p>
            <a:pPr lvl="1"/>
            <a:r>
              <a:rPr lang="pt-BR" dirty="0"/>
              <a:t>DBCC SETIOWEIGHT</a:t>
            </a:r>
            <a:r>
              <a:rPr lang="pt-BR" dirty="0" smtClean="0"/>
              <a:t>(&lt;</a:t>
            </a:r>
            <a:r>
              <a:rPr lang="pt-BR" dirty="0" err="1" smtClean="0"/>
              <a:t>float</a:t>
            </a:r>
            <a:r>
              <a:rPr lang="pt-BR" dirty="0" smtClean="0"/>
              <a:t>&gt;)</a:t>
            </a:r>
          </a:p>
          <a:p>
            <a:pPr lvl="1"/>
            <a:r>
              <a:rPr lang="pt-BR" dirty="0"/>
              <a:t>DBCC </a:t>
            </a:r>
            <a:r>
              <a:rPr lang="pt-BR" dirty="0" smtClean="0"/>
              <a:t>SETCPUWEIGHT</a:t>
            </a:r>
            <a:r>
              <a:rPr lang="pt-BR" dirty="0"/>
              <a:t>(&lt;</a:t>
            </a:r>
            <a:r>
              <a:rPr lang="pt-BR" dirty="0" err="1"/>
              <a:t>float</a:t>
            </a:r>
            <a:r>
              <a:rPr lang="pt-BR" dirty="0" smtClean="0"/>
              <a:t>&gt;)</a:t>
            </a:r>
          </a:p>
          <a:p>
            <a:pPr lvl="1"/>
            <a:r>
              <a:rPr lang="pt-BR" dirty="0" smtClean="0"/>
              <a:t>Não tão uteis quanto eu imaginava...</a:t>
            </a:r>
          </a:p>
          <a:p>
            <a:r>
              <a:rPr lang="pt-BR" dirty="0" smtClean="0"/>
              <a:t>Custos fixos em segundos:</a:t>
            </a:r>
            <a:endParaRPr lang="en-US" dirty="0"/>
          </a:p>
          <a:p>
            <a:pPr lvl="1"/>
            <a:r>
              <a:rPr lang="en-US" dirty="0" smtClean="0"/>
              <a:t>Random: 0.003125 </a:t>
            </a:r>
            <a:r>
              <a:rPr lang="en-US" dirty="0"/>
              <a:t>= </a:t>
            </a:r>
            <a:r>
              <a:rPr lang="en-US" dirty="0" smtClean="0"/>
              <a:t>1sec / 320 IOPS</a:t>
            </a:r>
          </a:p>
          <a:p>
            <a:pPr lvl="1"/>
            <a:r>
              <a:rPr lang="en-US" dirty="0" smtClean="0"/>
              <a:t>Sequential: 0.00074074</a:t>
            </a:r>
            <a:r>
              <a:rPr lang="en-US" dirty="0"/>
              <a:t>… = </a:t>
            </a:r>
            <a:r>
              <a:rPr lang="en-US" dirty="0" smtClean="0"/>
              <a:t>1sec / 1350 IOPS</a:t>
            </a:r>
            <a:endParaRPr lang="en-US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5613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142844" y="188640"/>
            <a:ext cx="9001156" cy="714356"/>
          </a:xfrm>
        </p:spPr>
        <p:txBody>
          <a:bodyPr/>
          <a:lstStyle/>
          <a:p>
            <a:r>
              <a:rPr lang="en-US" sz="3200" dirty="0" smtClean="0">
                <a:effectLst/>
              </a:rPr>
              <a:t>I/O – </a:t>
            </a:r>
            <a:r>
              <a:rPr lang="en-US" sz="3200" dirty="0" err="1" smtClean="0">
                <a:effectLst/>
              </a:rPr>
              <a:t>Custos</a:t>
            </a:r>
            <a:r>
              <a:rPr lang="en-US" sz="3200" dirty="0" smtClean="0">
                <a:effectLst/>
              </a:rPr>
              <a:t> e DBCC SETIOWEIGHT</a:t>
            </a:r>
            <a:endParaRPr lang="pt-BR" sz="3200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347141"/>
              </p:ext>
            </p:extLst>
          </p:nvPr>
        </p:nvGraphicFramePr>
        <p:xfrm>
          <a:off x="683568" y="2358706"/>
          <a:ext cx="7848873" cy="2371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6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75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Modelo</a:t>
                      </a:r>
                      <a:endParaRPr lang="pt-BR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 err="1">
                          <a:effectLst/>
                        </a:rPr>
                        <a:t>Random</a:t>
                      </a:r>
                      <a:r>
                        <a:rPr lang="pt-BR" sz="2400" b="1" u="none" strike="noStrike" dirty="0">
                          <a:effectLst/>
                        </a:rPr>
                        <a:t> reads fabricante</a:t>
                      </a:r>
                      <a:endParaRPr lang="pt-BR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 err="1">
                          <a:effectLst/>
                        </a:rPr>
                        <a:t>Random</a:t>
                      </a:r>
                      <a:r>
                        <a:rPr lang="pt-BR" sz="2400" b="1" u="none" strike="noStrike" dirty="0">
                          <a:effectLst/>
                        </a:rPr>
                        <a:t> IOPS </a:t>
                      </a:r>
                      <a:r>
                        <a:rPr lang="pt-BR" sz="2400" b="1" u="none" strike="noStrike" dirty="0" err="1">
                          <a:effectLst/>
                        </a:rPr>
                        <a:t>CrystalDisk</a:t>
                      </a:r>
                      <a:endParaRPr lang="pt-BR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56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 smtClean="0">
                          <a:effectLst/>
                        </a:rPr>
                        <a:t>Query </a:t>
                      </a:r>
                      <a:r>
                        <a:rPr lang="pt-BR" sz="2400" u="none" strike="noStrike" dirty="0" err="1" smtClean="0">
                          <a:effectLst/>
                        </a:rPr>
                        <a:t>Optimizer</a:t>
                      </a:r>
                      <a:endParaRPr lang="pt-BR" sz="2400" b="0" i="0" u="none" strike="noStrike" dirty="0">
                        <a:solidFill>
                          <a:srgbClr val="17171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320 IOPS</a:t>
                      </a:r>
                      <a:endParaRPr lang="pt-BR" sz="2400" b="0" i="0" u="none" strike="noStrike">
                        <a:solidFill>
                          <a:srgbClr val="17171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&lt;não se aplica&gt;</a:t>
                      </a:r>
                      <a:endParaRPr lang="pt-BR" sz="2400" b="0" i="0" u="none" strike="noStrike">
                        <a:solidFill>
                          <a:srgbClr val="17171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902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HD Externo (SATA2)</a:t>
                      </a:r>
                      <a:endParaRPr lang="pt-BR" sz="2400" b="0" i="0" u="none" strike="noStrike" dirty="0">
                        <a:solidFill>
                          <a:srgbClr val="17171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 err="1">
                          <a:effectLst/>
                        </a:rPr>
                        <a:t>up</a:t>
                      </a:r>
                      <a:r>
                        <a:rPr lang="pt-BR" sz="2400" u="none" strike="noStrike" dirty="0">
                          <a:effectLst/>
                        </a:rPr>
                        <a:t> </a:t>
                      </a:r>
                      <a:r>
                        <a:rPr lang="pt-BR" sz="2400" u="none" strike="noStrike" dirty="0" err="1">
                          <a:effectLst/>
                        </a:rPr>
                        <a:t>to</a:t>
                      </a:r>
                      <a:r>
                        <a:rPr lang="pt-BR" sz="2400" u="none" strike="noStrike" dirty="0">
                          <a:effectLst/>
                        </a:rPr>
                        <a:t> 150 IOPS</a:t>
                      </a:r>
                      <a:endParaRPr lang="pt-BR" sz="2400" b="0" i="0" u="none" strike="noStrike" dirty="0">
                        <a:solidFill>
                          <a:srgbClr val="17171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90,8 IOPS</a:t>
                      </a:r>
                      <a:endParaRPr lang="pt-BR" sz="2400" b="0" i="0" u="none" strike="noStrike" dirty="0">
                        <a:solidFill>
                          <a:srgbClr val="17171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56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SSD Notebook</a:t>
                      </a:r>
                      <a:endParaRPr lang="pt-BR" sz="2400" b="0" i="0" u="none" strike="noStrike">
                        <a:solidFill>
                          <a:srgbClr val="17171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up to 55k IOPS</a:t>
                      </a:r>
                      <a:endParaRPr lang="pt-BR" sz="2400" b="0" i="0" u="none" strike="noStrike">
                        <a:solidFill>
                          <a:srgbClr val="17171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6125,2 IOPS</a:t>
                      </a:r>
                      <a:endParaRPr lang="pt-BR" sz="2400" b="0" i="0" u="none" strike="noStrike" dirty="0">
                        <a:solidFill>
                          <a:srgbClr val="17171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56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Fusion-IO ioDrive</a:t>
                      </a:r>
                      <a:endParaRPr lang="pt-BR" sz="2400" b="0" i="0" u="none" strike="noStrike">
                        <a:solidFill>
                          <a:srgbClr val="17171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up to 250k IOPS</a:t>
                      </a:r>
                      <a:endParaRPr lang="pt-BR" sz="2400" b="0" i="0" u="none" strike="noStrike">
                        <a:solidFill>
                          <a:srgbClr val="17171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&lt;não se aplica&gt;</a:t>
                      </a:r>
                      <a:endParaRPr lang="pt-BR" sz="2400" b="0" i="0" u="none" strike="noStrike" dirty="0">
                        <a:solidFill>
                          <a:srgbClr val="17171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117630" y="1484784"/>
            <a:ext cx="9013546" cy="864096"/>
          </a:xfrm>
        </p:spPr>
        <p:txBody>
          <a:bodyPr>
            <a:normAutofit/>
          </a:bodyPr>
          <a:lstStyle/>
          <a:p>
            <a:r>
              <a:rPr lang="pt-BR" dirty="0" smtClean="0"/>
              <a:t>Custos fixos do SQL estão defasados</a:t>
            </a:r>
          </a:p>
        </p:txBody>
      </p:sp>
    </p:spTree>
    <p:extLst>
      <p:ext uri="{BB962C8B-B14F-4D97-AF65-F5344CB8AC3E}">
        <p14:creationId xmlns:p14="http://schemas.microsoft.com/office/powerpoint/2010/main" val="129907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I/O – </a:t>
            </a:r>
            <a:r>
              <a:rPr lang="en-US" sz="2400" dirty="0" err="1"/>
              <a:t>Custos</a:t>
            </a:r>
            <a:r>
              <a:rPr lang="en-US" sz="2400" dirty="0"/>
              <a:t> e DBCC SETIOWEIGHT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65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142844" y="188640"/>
            <a:ext cx="9001156" cy="714356"/>
          </a:xfrm>
        </p:spPr>
        <p:txBody>
          <a:bodyPr/>
          <a:lstStyle/>
          <a:p>
            <a:r>
              <a:rPr lang="en-US" sz="3200" dirty="0" err="1" smtClean="0">
                <a:effectLst/>
              </a:rPr>
              <a:t>xEvent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>
                <a:effectLst/>
              </a:rPr>
              <a:t>- </a:t>
            </a:r>
            <a:r>
              <a:rPr lang="en-US" sz="3200" dirty="0" err="1">
                <a:effectLst/>
              </a:rPr>
              <a:t>inaccurate_cardinality_estimate</a:t>
            </a:r>
            <a:endParaRPr lang="pt-BR" sz="3200" dirty="0"/>
          </a:p>
        </p:txBody>
      </p:sp>
      <p:sp>
        <p:nvSpPr>
          <p:cNvPr id="46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102259" y="1196752"/>
            <a:ext cx="9013546" cy="4608512"/>
          </a:xfrm>
        </p:spPr>
        <p:txBody>
          <a:bodyPr>
            <a:normAutofit/>
          </a:bodyPr>
          <a:lstStyle/>
          <a:p>
            <a:r>
              <a:rPr lang="pt-BR" dirty="0" smtClean="0"/>
              <a:t>Evento utilizado para detectar planos com diferença no </a:t>
            </a:r>
            <a:r>
              <a:rPr lang="pt-BR" dirty="0" err="1" smtClean="0"/>
              <a:t>estimated</a:t>
            </a:r>
            <a:r>
              <a:rPr lang="pt-BR" dirty="0" smtClean="0"/>
              <a:t> </a:t>
            </a:r>
            <a:r>
              <a:rPr lang="pt-BR" dirty="0" err="1" smtClean="0"/>
              <a:t>vs</a:t>
            </a:r>
            <a:r>
              <a:rPr lang="pt-BR" dirty="0" smtClean="0"/>
              <a:t> </a:t>
            </a:r>
            <a:r>
              <a:rPr lang="pt-BR" dirty="0" err="1" smtClean="0"/>
              <a:t>actual</a:t>
            </a:r>
            <a:r>
              <a:rPr lang="pt-BR" dirty="0" smtClean="0"/>
              <a:t> ...</a:t>
            </a:r>
          </a:p>
          <a:p>
            <a:r>
              <a:rPr lang="pt-BR" dirty="0" smtClean="0"/>
              <a:t>Cuidado com custo de capturar essa informação: </a:t>
            </a:r>
            <a:r>
              <a:rPr lang="pt-BR" sz="2400" i="1" dirty="0" smtClean="0"/>
              <a:t>“</a:t>
            </a:r>
            <a:r>
              <a:rPr lang="en-US" sz="2400" i="1" dirty="0"/>
              <a:t>Using this event can have a significant performance overhead so it should only be used when troubleshooting or monitoring specific problems for brief periods of time.</a:t>
            </a:r>
            <a:r>
              <a:rPr lang="pt-BR" sz="2400" i="1" dirty="0" smtClean="0"/>
              <a:t>”</a:t>
            </a:r>
          </a:p>
          <a:p>
            <a:r>
              <a:rPr lang="pt-BR" sz="2800" dirty="0" smtClean="0"/>
              <a:t>É disparado quando o número de linhas estimadas for maior que 5 vezes.</a:t>
            </a:r>
            <a:endParaRPr lang="pt-BR" sz="2800" dirty="0"/>
          </a:p>
          <a:p>
            <a:endParaRPr lang="pt-BR" sz="2800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8229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xEvent</a:t>
            </a:r>
            <a:r>
              <a:rPr lang="en-US" sz="2400" dirty="0"/>
              <a:t> - </a:t>
            </a:r>
            <a:r>
              <a:rPr lang="en-US" sz="2400" dirty="0" err="1"/>
              <a:t>inaccurate_cardinality_estimate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11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266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61127" y="718201"/>
            <a:ext cx="8535292" cy="5810988"/>
          </a:xfrm>
        </p:spPr>
        <p:txBody>
          <a:bodyPr>
            <a:normAutofit/>
          </a:bodyPr>
          <a:lstStyle/>
          <a:p>
            <a:r>
              <a:rPr lang="pt-BR" dirty="0" smtClean="0"/>
              <a:t>Controle de bola</a:t>
            </a:r>
            <a:endParaRPr lang="pt-BR" dirty="0"/>
          </a:p>
          <a:p>
            <a:r>
              <a:rPr lang="en-US" dirty="0" smtClean="0"/>
              <a:t>“</a:t>
            </a:r>
            <a:r>
              <a:rPr lang="en-US" dirty="0" err="1" smtClean="0"/>
              <a:t>Dibre</a:t>
            </a:r>
            <a:r>
              <a:rPr lang="en-US" dirty="0" smtClean="0"/>
              <a:t>” – </a:t>
            </a:r>
            <a:r>
              <a:rPr lang="en-US" dirty="0" err="1" smtClean="0"/>
              <a:t>Futibol</a:t>
            </a:r>
            <a:r>
              <a:rPr lang="en-US" dirty="0" smtClean="0"/>
              <a:t> </a:t>
            </a:r>
            <a:r>
              <a:rPr lang="en-US" dirty="0" err="1" smtClean="0"/>
              <a:t>moleque</a:t>
            </a:r>
            <a:endParaRPr lang="pt-BR" dirty="0"/>
          </a:p>
          <a:p>
            <a:r>
              <a:rPr lang="pt-BR" dirty="0" smtClean="0"/>
              <a:t>Passe – </a:t>
            </a:r>
            <a:r>
              <a:rPr lang="pt-BR" dirty="0" err="1" smtClean="0"/>
              <a:t>Joba</a:t>
            </a:r>
            <a:r>
              <a:rPr lang="pt-BR" dirty="0" smtClean="0"/>
              <a:t> bonito</a:t>
            </a:r>
            <a:endParaRPr lang="pt-BR" dirty="0"/>
          </a:p>
          <a:p>
            <a:r>
              <a:rPr lang="pt-BR" dirty="0" smtClean="0"/>
              <a:t>Chute a gol</a:t>
            </a:r>
            <a:endParaRPr lang="pt-BR" dirty="0"/>
          </a:p>
          <a:p>
            <a:r>
              <a:rPr lang="pt-BR" dirty="0" smtClean="0"/>
              <a:t>Como lidar com a imprensa</a:t>
            </a:r>
          </a:p>
          <a:p>
            <a:r>
              <a:rPr lang="pt-BR" dirty="0" smtClean="0"/>
              <a:t>Comemorações</a:t>
            </a:r>
          </a:p>
          <a:p>
            <a:endParaRPr lang="pt-B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54" y="714356"/>
            <a:ext cx="8782873" cy="58552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88" y="755432"/>
            <a:ext cx="8660635" cy="5773757"/>
          </a:xfrm>
          <a:prstGeom prst="rect">
            <a:avLst/>
          </a:prstGeom>
        </p:spPr>
      </p:pic>
      <p:sp>
        <p:nvSpPr>
          <p:cNvPr id="6" name="Título 4"/>
          <p:cNvSpPr txBox="1">
            <a:spLocks/>
          </p:cNvSpPr>
          <p:nvPr/>
        </p:nvSpPr>
        <p:spPr>
          <a:xfrm>
            <a:off x="128195" y="0"/>
            <a:ext cx="9001156" cy="714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pt-BR" dirty="0"/>
              <a:t>Comandos avançados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88" y="826054"/>
            <a:ext cx="8391495" cy="55952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82534"/>
            <a:ext cx="8028384" cy="535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7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61127" y="908720"/>
            <a:ext cx="8535292" cy="5810988"/>
          </a:xfrm>
        </p:spPr>
        <p:txBody>
          <a:bodyPr>
            <a:normAutofit/>
          </a:bodyPr>
          <a:lstStyle/>
          <a:p>
            <a:r>
              <a:rPr lang="pt-BR" dirty="0" smtClean="0"/>
              <a:t>DBCC </a:t>
            </a:r>
            <a:r>
              <a:rPr lang="pt-BR" dirty="0"/>
              <a:t>OPTIMIZER_WHATIF</a:t>
            </a:r>
          </a:p>
          <a:p>
            <a:r>
              <a:rPr lang="en-US" dirty="0"/>
              <a:t>Rules (DBCC RULEON/OFF, </a:t>
            </a:r>
            <a:r>
              <a:rPr lang="en-US" dirty="0" err="1"/>
              <a:t>QueryRuleOff</a:t>
            </a:r>
            <a:r>
              <a:rPr lang="en-US" dirty="0"/>
              <a:t>)</a:t>
            </a:r>
            <a:endParaRPr lang="pt-BR" dirty="0"/>
          </a:p>
          <a:p>
            <a:r>
              <a:rPr lang="pt-BR" dirty="0"/>
              <a:t>Índices hipotéticos (DBCC AUTOPILOT, SET </a:t>
            </a:r>
            <a:r>
              <a:rPr lang="pt-BR" dirty="0" smtClean="0"/>
              <a:t>AUTOPILOT</a:t>
            </a:r>
            <a:r>
              <a:rPr lang="pt-BR" dirty="0"/>
              <a:t>)</a:t>
            </a:r>
          </a:p>
          <a:p>
            <a:r>
              <a:rPr lang="pt-BR" dirty="0" smtClean="0"/>
              <a:t>Discos </a:t>
            </a:r>
            <a:r>
              <a:rPr lang="pt-BR" dirty="0" err="1"/>
              <a:t>SSDs</a:t>
            </a:r>
            <a:r>
              <a:rPr lang="pt-BR" dirty="0"/>
              <a:t> VS peso do custo de IO/CPU (DBCC SETIOWEIGHT, SETCPUWEIGHT)</a:t>
            </a:r>
          </a:p>
          <a:p>
            <a:r>
              <a:rPr lang="pt-BR" dirty="0" err="1"/>
              <a:t>xEvent</a:t>
            </a:r>
            <a:r>
              <a:rPr lang="pt-BR" dirty="0"/>
              <a:t> - </a:t>
            </a:r>
            <a:r>
              <a:rPr lang="pt-BR" dirty="0" err="1"/>
              <a:t>inaccurate_cardinality_estimate</a:t>
            </a:r>
            <a:endParaRPr lang="pt-BR" dirty="0"/>
          </a:p>
        </p:txBody>
      </p:sp>
      <p:sp>
        <p:nvSpPr>
          <p:cNvPr id="6" name="Título 4"/>
          <p:cNvSpPr txBox="1">
            <a:spLocks/>
          </p:cNvSpPr>
          <p:nvPr/>
        </p:nvSpPr>
        <p:spPr>
          <a:xfrm>
            <a:off x="128195" y="0"/>
            <a:ext cx="9001156" cy="714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pt-BR" dirty="0"/>
              <a:t>Comandos avançados</a:t>
            </a:r>
          </a:p>
        </p:txBody>
      </p:sp>
    </p:spTree>
    <p:extLst>
      <p:ext uri="{BB962C8B-B14F-4D97-AF65-F5344CB8AC3E}">
        <p14:creationId xmlns:p14="http://schemas.microsoft.com/office/powerpoint/2010/main" val="131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142844" y="188640"/>
            <a:ext cx="9001156" cy="714356"/>
          </a:xfrm>
        </p:spPr>
        <p:txBody>
          <a:bodyPr/>
          <a:lstStyle/>
          <a:p>
            <a:r>
              <a:rPr lang="pt-BR" dirty="0"/>
              <a:t>DBCC </a:t>
            </a:r>
            <a:r>
              <a:rPr lang="pt-BR" dirty="0" smtClean="0"/>
              <a:t>OPTIMIZER_WHATIF</a:t>
            </a:r>
            <a:br>
              <a:rPr lang="pt-BR" dirty="0" smtClean="0"/>
            </a:br>
            <a:r>
              <a:rPr lang="en-US" sz="2400" dirty="0" err="1"/>
              <a:t>Simulando</a:t>
            </a:r>
            <a:r>
              <a:rPr lang="en-US" sz="2400" dirty="0"/>
              <a:t> </a:t>
            </a:r>
            <a:r>
              <a:rPr lang="en-US" sz="2400" dirty="0" err="1"/>
              <a:t>ambiente</a:t>
            </a:r>
            <a:r>
              <a:rPr lang="en-US" sz="2400" dirty="0"/>
              <a:t> de </a:t>
            </a:r>
            <a:r>
              <a:rPr lang="en-US" sz="2400" dirty="0" err="1"/>
              <a:t>produção</a:t>
            </a:r>
            <a:endParaRPr lang="pt-BR" dirty="0"/>
          </a:p>
        </p:txBody>
      </p:sp>
      <p:sp>
        <p:nvSpPr>
          <p:cNvPr id="15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5496" y="1304131"/>
            <a:ext cx="9013546" cy="44291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SQL Server </a:t>
            </a:r>
            <a:r>
              <a:rPr lang="en-US" dirty="0" err="1" smtClean="0"/>
              <a:t>considera</a:t>
            </a:r>
            <a:r>
              <a:rPr lang="en-US" dirty="0" smtClean="0"/>
              <a:t> </a:t>
            </a:r>
            <a:r>
              <a:rPr lang="en-US" dirty="0" err="1" smtClean="0"/>
              <a:t>vários</a:t>
            </a:r>
            <a:r>
              <a:rPr lang="en-US" dirty="0" smtClean="0"/>
              <a:t> </a:t>
            </a:r>
            <a:r>
              <a:rPr lang="en-US" dirty="0" err="1" smtClean="0"/>
              <a:t>fatores</a:t>
            </a:r>
            <a:r>
              <a:rPr lang="en-US" dirty="0" smtClean="0"/>
              <a:t> para </a:t>
            </a:r>
            <a:r>
              <a:rPr lang="en-US" dirty="0" err="1" smtClean="0"/>
              <a:t>gerar</a:t>
            </a:r>
            <a:r>
              <a:rPr lang="en-US" dirty="0" smtClean="0"/>
              <a:t> um </a:t>
            </a:r>
            <a:r>
              <a:rPr lang="en-US" dirty="0" err="1" smtClean="0"/>
              <a:t>plano</a:t>
            </a:r>
            <a:r>
              <a:rPr lang="en-US" dirty="0" smtClean="0"/>
              <a:t>:</a:t>
            </a:r>
          </a:p>
          <a:p>
            <a:pPr lvl="1"/>
            <a:r>
              <a:rPr lang="pt-BR" b="1" dirty="0" err="1" smtClean="0"/>
              <a:t>Metadata</a:t>
            </a:r>
            <a:r>
              <a:rPr lang="pt-BR" b="1" dirty="0" smtClean="0"/>
              <a:t> das tabelas, ex.:  Índices, </a:t>
            </a:r>
            <a:r>
              <a:rPr lang="pt-BR" b="1" dirty="0" err="1" smtClean="0"/>
              <a:t>constraints</a:t>
            </a:r>
            <a:r>
              <a:rPr lang="pt-BR" b="1" dirty="0" smtClean="0"/>
              <a:t>, </a:t>
            </a:r>
            <a:r>
              <a:rPr lang="pt-BR" b="1" dirty="0" err="1" smtClean="0"/>
              <a:t>stats</a:t>
            </a:r>
            <a:r>
              <a:rPr lang="pt-BR" b="1" dirty="0" smtClean="0"/>
              <a:t> </a:t>
            </a:r>
            <a:r>
              <a:rPr lang="pt-BR" b="1" dirty="0" err="1" smtClean="0"/>
              <a:t>datatypes</a:t>
            </a:r>
            <a:r>
              <a:rPr lang="pt-BR" b="1" dirty="0" smtClean="0"/>
              <a:t>, </a:t>
            </a:r>
            <a:r>
              <a:rPr lang="pt-BR" b="1" dirty="0" err="1" smtClean="0"/>
              <a:t>nullable</a:t>
            </a:r>
            <a:r>
              <a:rPr lang="pt-BR" b="1" dirty="0" smtClean="0"/>
              <a:t>...</a:t>
            </a:r>
          </a:p>
          <a:p>
            <a:pPr lvl="1"/>
            <a:r>
              <a:rPr lang="pt-BR" b="1" dirty="0" err="1"/>
              <a:t>Session</a:t>
            </a:r>
            <a:r>
              <a:rPr lang="pt-BR" b="1" dirty="0"/>
              <a:t> SET </a:t>
            </a:r>
            <a:r>
              <a:rPr lang="pt-BR" b="1" dirty="0" smtClean="0"/>
              <a:t>OPTIONS, ex.: </a:t>
            </a:r>
            <a:r>
              <a:rPr lang="pt-BR" b="1" dirty="0" err="1" smtClean="0"/>
              <a:t>ANSI_NULLs</a:t>
            </a:r>
            <a:r>
              <a:rPr lang="pt-BR" b="1" dirty="0" smtClean="0"/>
              <a:t>...</a:t>
            </a:r>
          </a:p>
          <a:p>
            <a:pPr lvl="1"/>
            <a:r>
              <a:rPr lang="en-US" b="1" dirty="0" err="1" smtClean="0"/>
              <a:t>Número</a:t>
            </a:r>
            <a:r>
              <a:rPr lang="en-US" b="1" dirty="0" smtClean="0"/>
              <a:t> de </a:t>
            </a:r>
            <a:r>
              <a:rPr lang="en-US" b="1" dirty="0" err="1" smtClean="0"/>
              <a:t>linhas</a:t>
            </a:r>
            <a:r>
              <a:rPr lang="en-US" b="1" dirty="0" smtClean="0"/>
              <a:t>/</a:t>
            </a:r>
            <a:r>
              <a:rPr lang="en-US" b="1" dirty="0" err="1" smtClean="0"/>
              <a:t>páginas</a:t>
            </a:r>
            <a:endParaRPr lang="en-US" b="1" dirty="0" smtClean="0"/>
          </a:p>
          <a:p>
            <a:pPr lvl="1"/>
            <a:r>
              <a:rPr lang="en-US" b="1" dirty="0" err="1" smtClean="0"/>
              <a:t>Memória</a:t>
            </a:r>
            <a:r>
              <a:rPr lang="en-US" b="1" dirty="0" smtClean="0"/>
              <a:t> </a:t>
            </a:r>
            <a:r>
              <a:rPr lang="en-US" b="1" dirty="0" err="1" smtClean="0"/>
              <a:t>disponível</a:t>
            </a:r>
            <a:r>
              <a:rPr lang="en-US" b="1" dirty="0" smtClean="0"/>
              <a:t> para SQL Server</a:t>
            </a:r>
          </a:p>
          <a:p>
            <a:pPr lvl="1"/>
            <a:r>
              <a:rPr lang="en-US" b="1" dirty="0" err="1" smtClean="0"/>
              <a:t>Número</a:t>
            </a:r>
            <a:r>
              <a:rPr lang="en-US" b="1" dirty="0" smtClean="0"/>
              <a:t> de CPUs</a:t>
            </a:r>
          </a:p>
          <a:p>
            <a:pPr lvl="1"/>
            <a:r>
              <a:rPr lang="en-US" b="1" dirty="0" smtClean="0"/>
              <a:t>32/64 bits: 32 bits tem user mode address space </a:t>
            </a:r>
            <a:r>
              <a:rPr lang="en-US" b="1" dirty="0" err="1" smtClean="0"/>
              <a:t>limitado</a:t>
            </a:r>
            <a:r>
              <a:rPr lang="en-US" b="1" dirty="0" smtClean="0"/>
              <a:t>, </a:t>
            </a:r>
            <a:r>
              <a:rPr lang="en-US" b="1" dirty="0" err="1" smtClean="0"/>
              <a:t>ou</a:t>
            </a:r>
            <a:r>
              <a:rPr lang="en-US" b="1" dirty="0" smtClean="0"/>
              <a:t> </a:t>
            </a:r>
            <a:r>
              <a:rPr lang="en-US" b="1" dirty="0" err="1" smtClean="0"/>
              <a:t>seja</a:t>
            </a:r>
            <a:r>
              <a:rPr lang="en-US" b="1" dirty="0" smtClean="0"/>
              <a:t>, </a:t>
            </a:r>
            <a:r>
              <a:rPr lang="en-US" b="1" dirty="0" err="1" smtClean="0"/>
              <a:t>ainda</a:t>
            </a:r>
            <a:r>
              <a:rPr lang="en-US" b="1" dirty="0" smtClean="0"/>
              <a:t> </a:t>
            </a:r>
            <a:r>
              <a:rPr lang="en-US" b="1" dirty="0" err="1" smtClean="0"/>
              <a:t>que</a:t>
            </a:r>
            <a:r>
              <a:rPr lang="en-US" b="1" dirty="0" smtClean="0"/>
              <a:t> </a:t>
            </a:r>
            <a:r>
              <a:rPr lang="en-US" b="1" dirty="0" err="1" smtClean="0"/>
              <a:t>eu</a:t>
            </a:r>
            <a:r>
              <a:rPr lang="en-US" b="1" dirty="0" smtClean="0"/>
              <a:t> </a:t>
            </a:r>
            <a:r>
              <a:rPr lang="en-US" b="1" dirty="0" err="1" smtClean="0"/>
              <a:t>tenha</a:t>
            </a:r>
            <a:r>
              <a:rPr lang="en-US" b="1" dirty="0" smtClean="0"/>
              <a:t> 64GB , </a:t>
            </a:r>
            <a:r>
              <a:rPr lang="en-US" b="1" dirty="0" err="1" smtClean="0"/>
              <a:t>não</a:t>
            </a:r>
            <a:r>
              <a:rPr lang="en-US" b="1" dirty="0" smtClean="0"/>
              <a:t> </a:t>
            </a:r>
            <a:r>
              <a:rPr lang="en-US" b="1" dirty="0" err="1" smtClean="0"/>
              <a:t>posso</a:t>
            </a:r>
            <a:r>
              <a:rPr lang="en-US" b="1" dirty="0" smtClean="0"/>
              <a:t> </a:t>
            </a:r>
            <a:r>
              <a:rPr lang="en-US" b="1" dirty="0" err="1" smtClean="0"/>
              <a:t>usar</a:t>
            </a:r>
            <a:r>
              <a:rPr lang="en-US" b="1" dirty="0" smtClean="0"/>
              <a:t> </a:t>
            </a:r>
            <a:r>
              <a:rPr lang="en-US" b="1" dirty="0" err="1" smtClean="0"/>
              <a:t>mais</a:t>
            </a:r>
            <a:r>
              <a:rPr lang="en-US" b="1" dirty="0" smtClean="0"/>
              <a:t> de 2GB para processor um sort/hash…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142844" y="188640"/>
            <a:ext cx="9001156" cy="714356"/>
          </a:xfrm>
        </p:spPr>
        <p:txBody>
          <a:bodyPr/>
          <a:lstStyle/>
          <a:p>
            <a:r>
              <a:rPr lang="pt-BR" dirty="0"/>
              <a:t>DBCC </a:t>
            </a:r>
            <a:r>
              <a:rPr lang="pt-BR" dirty="0" smtClean="0"/>
              <a:t>OPTIMIZER_WHATIF</a:t>
            </a:r>
            <a:br>
              <a:rPr lang="pt-BR" dirty="0" smtClean="0"/>
            </a:br>
            <a:r>
              <a:rPr lang="en-US" sz="2400" dirty="0" err="1"/>
              <a:t>Simulando</a:t>
            </a:r>
            <a:r>
              <a:rPr lang="en-US" sz="2400" dirty="0"/>
              <a:t> </a:t>
            </a:r>
            <a:r>
              <a:rPr lang="en-US" sz="2400" dirty="0" err="1"/>
              <a:t>ambiente</a:t>
            </a:r>
            <a:r>
              <a:rPr lang="en-US" sz="2400" dirty="0"/>
              <a:t> de </a:t>
            </a:r>
            <a:r>
              <a:rPr lang="en-US" sz="2400" dirty="0" err="1"/>
              <a:t>produção</a:t>
            </a:r>
            <a:endParaRPr lang="pt-BR" dirty="0"/>
          </a:p>
        </p:txBody>
      </p:sp>
      <p:sp>
        <p:nvSpPr>
          <p:cNvPr id="15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5496" y="1304131"/>
            <a:ext cx="9013546" cy="4429125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Gerando</a:t>
            </a:r>
            <a:r>
              <a:rPr lang="en-US" dirty="0" smtClean="0"/>
              <a:t> </a:t>
            </a:r>
            <a:r>
              <a:rPr lang="en-US" dirty="0" err="1" smtClean="0"/>
              <a:t>banco</a:t>
            </a:r>
            <a:r>
              <a:rPr lang="en-US" dirty="0" smtClean="0"/>
              <a:t> de dados com </a:t>
            </a:r>
            <a:r>
              <a:rPr lang="en-US" dirty="0" err="1" smtClean="0"/>
              <a:t>estatísticas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UPDATE </a:t>
            </a:r>
            <a:r>
              <a:rPr lang="en-US" dirty="0"/>
              <a:t>STATISTICS … WITH ROWCOUNT = ?, PAGECOUNT = ?, </a:t>
            </a:r>
            <a:r>
              <a:rPr lang="en-US" dirty="0">
                <a:solidFill>
                  <a:srgbClr val="FF0000"/>
                </a:solidFill>
              </a:rPr>
              <a:t>STATS_STREAM = 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dirty="0" smtClean="0"/>
              <a:t>DBCC OPTIMIZER_WHATIF ()</a:t>
            </a:r>
          </a:p>
          <a:p>
            <a:pPr marL="457200" lvl="1" indent="0">
              <a:buNone/>
            </a:pPr>
            <a:r>
              <a:rPr lang="en-US" dirty="0" smtClean="0"/>
              <a:t>-- </a:t>
            </a:r>
            <a:r>
              <a:rPr lang="en-US" dirty="0"/>
              <a:t>Seta o </a:t>
            </a:r>
            <a:r>
              <a:rPr lang="en-US" dirty="0" err="1"/>
              <a:t>número</a:t>
            </a:r>
            <a:r>
              <a:rPr lang="en-US" dirty="0"/>
              <a:t> de CPUs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smtClean="0"/>
              <a:t>8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DBCC </a:t>
            </a:r>
            <a:r>
              <a:rPr lang="en-US" i="1" dirty="0"/>
              <a:t>OPTIMIZER_WHATIF(1, 8</a:t>
            </a:r>
            <a:r>
              <a:rPr lang="en-US" i="1" dirty="0" smtClean="0"/>
              <a:t>);</a:t>
            </a:r>
            <a:endParaRPr lang="en-US" i="1" dirty="0"/>
          </a:p>
          <a:p>
            <a:pPr marL="457200" lvl="1" indent="0">
              <a:buNone/>
            </a:pPr>
            <a:r>
              <a:rPr lang="en-US" dirty="0" smtClean="0"/>
              <a:t>-- </a:t>
            </a:r>
            <a:r>
              <a:rPr lang="en-US" dirty="0"/>
              <a:t>Seta a </a:t>
            </a:r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smtClean="0"/>
              <a:t>2GB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DBCC </a:t>
            </a:r>
            <a:r>
              <a:rPr lang="en-US" i="1" dirty="0"/>
              <a:t>OPTIMIZER_WHATIF(2, 2048</a:t>
            </a:r>
            <a:r>
              <a:rPr lang="en-US" i="1" dirty="0" smtClean="0"/>
              <a:t>); </a:t>
            </a:r>
            <a:endParaRPr lang="en-US" i="1" dirty="0"/>
          </a:p>
          <a:p>
            <a:pPr marL="457200" lvl="1" indent="0">
              <a:buNone/>
            </a:pPr>
            <a:r>
              <a:rPr lang="en-US" dirty="0" smtClean="0"/>
              <a:t>-- </a:t>
            </a:r>
            <a:r>
              <a:rPr lang="en-US" dirty="0"/>
              <a:t>Seta 32 </a:t>
            </a:r>
            <a:r>
              <a:rPr lang="en-US" dirty="0" smtClean="0"/>
              <a:t>bits</a:t>
            </a:r>
            <a:endParaRPr lang="en-US" dirty="0"/>
          </a:p>
          <a:p>
            <a:pPr marL="457200" lvl="1" indent="0">
              <a:buNone/>
            </a:pPr>
            <a:r>
              <a:rPr lang="en-US" i="1" dirty="0" smtClean="0"/>
              <a:t>	DBCC </a:t>
            </a:r>
            <a:r>
              <a:rPr lang="en-US" i="1" dirty="0"/>
              <a:t>OPTIMIZER_WHATIF(3, 32</a:t>
            </a:r>
            <a:r>
              <a:rPr lang="en-US" i="1" dirty="0" smtClean="0"/>
              <a:t>);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704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142844" y="188640"/>
            <a:ext cx="9001156" cy="714356"/>
          </a:xfrm>
        </p:spPr>
        <p:txBody>
          <a:bodyPr/>
          <a:lstStyle/>
          <a:p>
            <a:r>
              <a:rPr lang="pt-BR" dirty="0"/>
              <a:t>DBCC </a:t>
            </a:r>
            <a:r>
              <a:rPr lang="pt-BR" dirty="0" smtClean="0"/>
              <a:t>OPTIMIZER_WHATIF</a:t>
            </a:r>
            <a:br>
              <a:rPr lang="pt-BR" dirty="0" smtClean="0"/>
            </a:br>
            <a:r>
              <a:rPr lang="en-US" sz="2400" dirty="0" err="1"/>
              <a:t>Simulando</a:t>
            </a:r>
            <a:r>
              <a:rPr lang="en-US" sz="2400" dirty="0"/>
              <a:t> </a:t>
            </a:r>
            <a:r>
              <a:rPr lang="en-US" sz="2400" dirty="0" err="1"/>
              <a:t>ambiente</a:t>
            </a:r>
            <a:r>
              <a:rPr lang="en-US" sz="2400" dirty="0"/>
              <a:t> de </a:t>
            </a:r>
            <a:r>
              <a:rPr lang="en-US" sz="2400" dirty="0" err="1"/>
              <a:t>produção</a:t>
            </a:r>
            <a:endParaRPr lang="pt-BR" dirty="0"/>
          </a:p>
        </p:txBody>
      </p:sp>
      <p:sp>
        <p:nvSpPr>
          <p:cNvPr id="15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5496" y="1304131"/>
            <a:ext cx="9013546" cy="4429125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Gerando</a:t>
            </a:r>
            <a:r>
              <a:rPr lang="en-US" dirty="0" smtClean="0"/>
              <a:t> </a:t>
            </a:r>
            <a:r>
              <a:rPr lang="en-US" dirty="0" err="1" smtClean="0"/>
              <a:t>banco</a:t>
            </a:r>
            <a:r>
              <a:rPr lang="en-US" dirty="0" smtClean="0"/>
              <a:t> de dados com </a:t>
            </a:r>
            <a:r>
              <a:rPr lang="en-US" dirty="0" err="1" smtClean="0"/>
              <a:t>estatísticas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UPDATE </a:t>
            </a:r>
            <a:r>
              <a:rPr lang="en-US" dirty="0"/>
              <a:t>STATISTICS … WITH ROWCOUNT = ?, PAGECOUNT = ?, </a:t>
            </a:r>
            <a:r>
              <a:rPr lang="en-US" dirty="0">
                <a:solidFill>
                  <a:srgbClr val="FF0000"/>
                </a:solidFill>
              </a:rPr>
              <a:t>STATS_STREAM = 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dirty="0" smtClean="0"/>
              <a:t>DBCC OPTIMIZER_WHATIF ()</a:t>
            </a:r>
          </a:p>
          <a:p>
            <a:pPr marL="457200" lvl="1" indent="0">
              <a:buNone/>
            </a:pPr>
            <a:r>
              <a:rPr lang="en-US" dirty="0" smtClean="0"/>
              <a:t>-- </a:t>
            </a:r>
            <a:r>
              <a:rPr lang="en-US" dirty="0"/>
              <a:t>Seta o </a:t>
            </a:r>
            <a:r>
              <a:rPr lang="en-US" dirty="0" err="1"/>
              <a:t>número</a:t>
            </a:r>
            <a:r>
              <a:rPr lang="en-US" dirty="0"/>
              <a:t> de CPUs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smtClean="0"/>
              <a:t>8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DBCC </a:t>
            </a:r>
            <a:r>
              <a:rPr lang="en-US" i="1" dirty="0"/>
              <a:t>OPTIMIZER_WHATIF(1, 8</a:t>
            </a:r>
            <a:r>
              <a:rPr lang="en-US" i="1" dirty="0" smtClean="0"/>
              <a:t>);</a:t>
            </a:r>
            <a:endParaRPr lang="en-US" i="1" dirty="0"/>
          </a:p>
          <a:p>
            <a:pPr marL="457200" lvl="1" indent="0">
              <a:buNone/>
            </a:pPr>
            <a:r>
              <a:rPr lang="en-US" dirty="0" smtClean="0"/>
              <a:t>-- </a:t>
            </a:r>
            <a:r>
              <a:rPr lang="en-US" dirty="0"/>
              <a:t>Seta a </a:t>
            </a:r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smtClean="0"/>
              <a:t>2GB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DBCC </a:t>
            </a:r>
            <a:r>
              <a:rPr lang="en-US" i="1" dirty="0"/>
              <a:t>OPTIMIZER_WHATIF(2, 2048</a:t>
            </a:r>
            <a:r>
              <a:rPr lang="en-US" i="1" dirty="0" smtClean="0"/>
              <a:t>); </a:t>
            </a:r>
            <a:endParaRPr lang="en-US" i="1" dirty="0"/>
          </a:p>
          <a:p>
            <a:pPr marL="457200" lvl="1" indent="0">
              <a:buNone/>
            </a:pPr>
            <a:r>
              <a:rPr lang="en-US" dirty="0" smtClean="0"/>
              <a:t>-- </a:t>
            </a:r>
            <a:r>
              <a:rPr lang="en-US" dirty="0"/>
              <a:t>Seta 32 </a:t>
            </a:r>
            <a:r>
              <a:rPr lang="en-US" dirty="0" smtClean="0"/>
              <a:t>bits</a:t>
            </a:r>
            <a:endParaRPr lang="en-US" dirty="0"/>
          </a:p>
          <a:p>
            <a:pPr marL="457200" lvl="1" indent="0">
              <a:buNone/>
            </a:pPr>
            <a:r>
              <a:rPr lang="en-US" i="1" dirty="0" smtClean="0"/>
              <a:t>	DBCC </a:t>
            </a:r>
            <a:r>
              <a:rPr lang="en-US" i="1" dirty="0"/>
              <a:t>OPTIMIZER_WHATIF(3, 32</a:t>
            </a:r>
            <a:r>
              <a:rPr lang="en-US" i="1" dirty="0" smtClean="0"/>
              <a:t>);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6424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DBCC OPTIMIZER_WHATIF()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79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142844" y="188640"/>
            <a:ext cx="9001156" cy="714356"/>
          </a:xfrm>
        </p:spPr>
        <p:txBody>
          <a:bodyPr/>
          <a:lstStyle/>
          <a:p>
            <a:r>
              <a:rPr lang="en-US" sz="3200" dirty="0" smtClean="0">
                <a:effectLst/>
              </a:rPr>
              <a:t>Rules, DBCC RULEON/OFF e </a:t>
            </a:r>
            <a:r>
              <a:rPr lang="en-US" sz="3200" dirty="0" err="1" smtClean="0">
                <a:effectLst/>
              </a:rPr>
              <a:t>QueryRuleOff</a:t>
            </a:r>
            <a:endParaRPr lang="pt-BR" sz="3200" dirty="0"/>
          </a:p>
        </p:txBody>
      </p:sp>
      <p:sp>
        <p:nvSpPr>
          <p:cNvPr id="15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5496" y="1304131"/>
            <a:ext cx="9013546" cy="4429125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É possível influenciar quais regras serão consideradas para criação de um plano</a:t>
            </a:r>
          </a:p>
          <a:p>
            <a:pPr lvl="1"/>
            <a:r>
              <a:rPr lang="pt-BR" dirty="0" smtClean="0"/>
              <a:t>DBCC RULEON e DBCC RULEOFF</a:t>
            </a:r>
          </a:p>
          <a:p>
            <a:pPr lvl="1"/>
            <a:r>
              <a:rPr lang="pt-BR" dirty="0" smtClean="0"/>
              <a:t>Hint OPTION(</a:t>
            </a:r>
            <a:r>
              <a:rPr lang="pt-BR" dirty="0" err="1" smtClean="0"/>
              <a:t>QueryRuleOFF</a:t>
            </a:r>
            <a:r>
              <a:rPr lang="pt-BR" dirty="0" smtClean="0"/>
              <a:t> &lt;</a:t>
            </a:r>
            <a:r>
              <a:rPr lang="pt-BR" dirty="0" err="1" smtClean="0"/>
              <a:t>NomeRegra</a:t>
            </a:r>
            <a:r>
              <a:rPr lang="pt-BR" dirty="0" smtClean="0"/>
              <a:t>&gt;)</a:t>
            </a:r>
          </a:p>
          <a:p>
            <a:r>
              <a:rPr lang="en-US" dirty="0" smtClean="0"/>
              <a:t>DMV </a:t>
            </a:r>
            <a:r>
              <a:rPr lang="pt-BR" dirty="0" err="1" smtClean="0"/>
              <a:t>sys.dm_exec_query_transformation_stats</a:t>
            </a:r>
            <a:r>
              <a:rPr lang="en-US" dirty="0"/>
              <a:t> </a:t>
            </a:r>
            <a:r>
              <a:rPr lang="en-US" dirty="0" err="1" smtClean="0"/>
              <a:t>utilizada</a:t>
            </a:r>
            <a:r>
              <a:rPr lang="en-US" dirty="0" smtClean="0"/>
              <a:t> para </a:t>
            </a:r>
            <a:r>
              <a:rPr lang="en-US" dirty="0" err="1" smtClean="0"/>
              <a:t>identificar</a:t>
            </a:r>
            <a:r>
              <a:rPr lang="en-US" dirty="0" smtClean="0"/>
              <a:t> </a:t>
            </a:r>
            <a:r>
              <a:rPr lang="en-US" dirty="0" err="1" smtClean="0"/>
              <a:t>regras</a:t>
            </a:r>
            <a:r>
              <a:rPr lang="en-US" dirty="0" smtClean="0"/>
              <a:t> </a:t>
            </a:r>
            <a:r>
              <a:rPr lang="en-US" dirty="0" err="1" smtClean="0"/>
              <a:t>utilizadas</a:t>
            </a:r>
            <a:endParaRPr lang="en-US" dirty="0" smtClean="0"/>
          </a:p>
          <a:p>
            <a:r>
              <a:rPr lang="en-US" dirty="0" err="1" smtClean="0"/>
              <a:t>Útil</a:t>
            </a:r>
            <a:r>
              <a:rPr lang="en-US" dirty="0" smtClean="0"/>
              <a:t> para testes e </a:t>
            </a:r>
            <a:r>
              <a:rPr lang="en-US" dirty="0" err="1" smtClean="0"/>
              <a:t>correção</a:t>
            </a:r>
            <a:r>
              <a:rPr lang="en-US" dirty="0" smtClean="0"/>
              <a:t> de bugs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planos</a:t>
            </a:r>
            <a:endParaRPr lang="en-US" dirty="0" smtClean="0"/>
          </a:p>
          <a:p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optar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“</a:t>
            </a:r>
            <a:r>
              <a:rPr lang="en-US" dirty="0" err="1" smtClean="0"/>
              <a:t>suportados</a:t>
            </a:r>
            <a:r>
              <a:rPr lang="en-US" dirty="0" smtClean="0"/>
              <a:t>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946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Rules, DBCC RULEON/OFF e </a:t>
            </a:r>
            <a:r>
              <a:rPr lang="en-US" sz="2400" dirty="0" err="1"/>
              <a:t>QueryRuleOff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44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so SQL Server 2010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E47A7C71D6B147BBBC477A86ED3DF8" ma:contentTypeVersion="0" ma:contentTypeDescription="Create a new document." ma:contentTypeScope="" ma:versionID="bdbea8965a10c76edfbec1e7ccf6ca1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79D0BA-7750-4590-8916-AAD182C728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FB21DAA-24F8-4345-ACAA-CAEF895D90B7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10D3D95C-755D-451D-8617-9D0741C0C6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Curso SQL Server 2010</Template>
  <TotalTime>6422</TotalTime>
  <Words>553</Words>
  <Application>Microsoft Office PowerPoint</Application>
  <PresentationFormat>On-screen Show (4:3)</PresentationFormat>
  <Paragraphs>107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Euphemia</vt:lpstr>
      <vt:lpstr>Euphemia UCAS</vt:lpstr>
      <vt:lpstr>Wingdings</vt:lpstr>
      <vt:lpstr>Curso SQL Server 2010</vt:lpstr>
      <vt:lpstr>PowerPoint Presentation</vt:lpstr>
      <vt:lpstr>PowerPoint Presentation</vt:lpstr>
      <vt:lpstr>PowerPoint Presentation</vt:lpstr>
      <vt:lpstr>DBCC OPTIMIZER_WHATIF Simulando ambiente de produção</vt:lpstr>
      <vt:lpstr>DBCC OPTIMIZER_WHATIF Simulando ambiente de produção</vt:lpstr>
      <vt:lpstr>DBCC OPTIMIZER_WHATIF Simulando ambiente de produção</vt:lpstr>
      <vt:lpstr>DBCC OPTIMIZER_WHATIF()</vt:lpstr>
      <vt:lpstr>Rules, DBCC RULEON/OFF e QueryRuleOff</vt:lpstr>
      <vt:lpstr>Rules, DBCC RULEON/OFF e QueryRuleOff</vt:lpstr>
      <vt:lpstr>Índices hipotéticos</vt:lpstr>
      <vt:lpstr>Índices hipotéticos</vt:lpstr>
      <vt:lpstr>I/O – Custos e DBCC SETIOWEIGHT</vt:lpstr>
      <vt:lpstr>I/O – Custos e DBCC SETIOWEIGHT</vt:lpstr>
      <vt:lpstr>I/O – Custos e DBCC SETIOWEIGHT</vt:lpstr>
      <vt:lpstr>I/O – Custos e DBCC SETIOWEIGHT</vt:lpstr>
      <vt:lpstr>xEvent - inaccurate_cardinality_estimate</vt:lpstr>
      <vt:lpstr>xEvent - inaccurate_cardinality_estimate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Fabiano Amorim</dc:creator>
  <cp:lastModifiedBy>fabiano</cp:lastModifiedBy>
  <cp:revision>551</cp:revision>
  <dcterms:created xsi:type="dcterms:W3CDTF">2010-05-17T16:38:52Z</dcterms:created>
  <dcterms:modified xsi:type="dcterms:W3CDTF">2015-11-13T10:33:13Z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0x01010015E47A7C71D6B147BBBC477A86ED3DF8</vt:lpwstr>
  </property>
</Properties>
</file>