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7" r:id="rId6"/>
    <p:sldId id="368" r:id="rId7"/>
    <p:sldId id="265" r:id="rId8"/>
    <p:sldId id="369" r:id="rId9"/>
    <p:sldId id="355" r:id="rId10"/>
    <p:sldId id="357" r:id="rId11"/>
    <p:sldId id="356" r:id="rId12"/>
    <p:sldId id="358" r:id="rId13"/>
    <p:sldId id="372" r:id="rId14"/>
    <p:sldId id="371" r:id="rId15"/>
    <p:sldId id="370" r:id="rId16"/>
    <p:sldId id="360" r:id="rId17"/>
    <p:sldId id="376" r:id="rId18"/>
    <p:sldId id="373" r:id="rId19"/>
    <p:sldId id="374" r:id="rId20"/>
    <p:sldId id="286" r:id="rId21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>
      <p:cViewPr varScale="1">
        <p:scale>
          <a:sx n="67" d="100"/>
          <a:sy n="67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13/12/2014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13/12/2014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13/12/2014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400" dirty="0"/>
              <a:t>Valores faltando no histograma (</a:t>
            </a:r>
            <a:r>
              <a:rPr lang="es-MX" sz="2200" dirty="0" err="1"/>
              <a:t>melhorado</a:t>
            </a:r>
            <a:r>
              <a:rPr lang="es-MX" sz="2400" dirty="0"/>
              <a:t>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err="1"/>
              <a:t>Predicados</a:t>
            </a:r>
            <a:r>
              <a:rPr lang="en-US" sz="3200" dirty="0"/>
              <a:t> </a:t>
            </a:r>
            <a:r>
              <a:rPr lang="en-US" sz="3200" dirty="0" err="1"/>
              <a:t>independentes</a:t>
            </a:r>
            <a:endParaRPr lang="pt-BR" sz="3200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9013546" cy="4742588"/>
          </a:xfrm>
        </p:spPr>
        <p:txBody>
          <a:bodyPr>
            <a:noAutofit/>
          </a:bodyPr>
          <a:lstStyle/>
          <a:p>
            <a:r>
              <a:rPr lang="pt-BR" sz="2400" dirty="0"/>
              <a:t>Desde o SQL Server 7 o CE assume que predicados são independentes.</a:t>
            </a:r>
          </a:p>
          <a:p>
            <a:pPr lvl="1"/>
            <a:r>
              <a:rPr lang="pt-BR" sz="2000" dirty="0"/>
              <a:t>Ou seja, um WHERE Fabricante = ‘Toyota’ </a:t>
            </a:r>
            <a:r>
              <a:rPr lang="pt-BR" sz="2000" dirty="0" err="1"/>
              <a:t>and</a:t>
            </a:r>
            <a:r>
              <a:rPr lang="pt-BR" sz="2000" dirty="0"/>
              <a:t> Modelo = ‘Golf’ assume que os valores de Fabricante não tem relação com o Modelo.</a:t>
            </a:r>
            <a:endParaRPr lang="pt-BR" sz="1600" dirty="0"/>
          </a:p>
          <a:p>
            <a:r>
              <a:rPr lang="pt-BR" sz="2400" dirty="0"/>
              <a:t>A partir do SQL Server 2014 o CE usa uma fórmula de “</a:t>
            </a:r>
            <a:r>
              <a:rPr lang="pt-BR" sz="2400" dirty="0" err="1"/>
              <a:t>exponential</a:t>
            </a:r>
            <a:r>
              <a:rPr lang="pt-BR" sz="2400" dirty="0"/>
              <a:t> </a:t>
            </a:r>
            <a:r>
              <a:rPr lang="pt-BR" sz="2400" dirty="0" err="1"/>
              <a:t>backoff</a:t>
            </a:r>
            <a:r>
              <a:rPr lang="pt-BR" sz="2400" dirty="0"/>
              <a:t>”</a:t>
            </a:r>
          </a:p>
          <a:p>
            <a:pPr lvl="1"/>
            <a:r>
              <a:rPr lang="pt-BR" sz="2000" dirty="0"/>
              <a:t>Dado uma tabela com cardinalidade C, e seletividade dos predicados S1, S2, S3 … Sn, onde S1 é o mais seletivo e Sn o menos seletivo.</a:t>
            </a:r>
          </a:p>
          <a:p>
            <a:pPr lvl="1"/>
            <a:r>
              <a:rPr lang="pt-BR" sz="2000" dirty="0"/>
              <a:t>Estimativa = C * S1 * SQRT(S2) * SQRT(SQRT(S3)) * SQRT(SQRT(SQRT(S4))) …</a:t>
            </a:r>
          </a:p>
          <a:p>
            <a:r>
              <a:rPr lang="pt-BR" sz="2400" dirty="0"/>
              <a:t>Pode melhorar ou piorar os planos, é importante efetuar testes e “ficar de olho” na alteração dos </a:t>
            </a:r>
            <a:r>
              <a:rPr lang="pt-BR" sz="2400" dirty="0" smtClean="0"/>
              <a:t>planos</a:t>
            </a:r>
          </a:p>
          <a:p>
            <a:r>
              <a:rPr lang="pt-BR" sz="2400" dirty="0" smtClean="0"/>
              <a:t>Consegui ganhos consideráveis com queries do LINQ (case cliente)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734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Predicados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sz="3200" dirty="0"/>
              <a:t>DMV - </a:t>
            </a:r>
            <a:r>
              <a:rPr lang="pt-BR" sz="3200" dirty="0" err="1"/>
              <a:t>sys.dm_exec_query_profiles</a:t>
            </a:r>
            <a:endParaRPr lang="pt-BR" sz="3200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933181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Monitorar progresso de uma query em “real-time”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Quanto tempo vai demorar para terminar essa query? 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Quanto de CPU gastei para fazer esse </a:t>
            </a:r>
            <a:r>
              <a:rPr lang="pt-BR" dirty="0" err="1" smtClean="0">
                <a:solidFill>
                  <a:schemeClr val="tx1"/>
                </a:solidFill>
              </a:rPr>
              <a:t>hash</a:t>
            </a:r>
            <a:r>
              <a:rPr lang="pt-BR" dirty="0" smtClean="0">
                <a:solidFill>
                  <a:schemeClr val="tx1"/>
                </a:solidFill>
              </a:rPr>
              <a:t> join?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Se eu cancelar esse comando vai começar a fazer </a:t>
            </a:r>
            <a:r>
              <a:rPr lang="pt-BR" dirty="0" err="1" smtClean="0">
                <a:solidFill>
                  <a:schemeClr val="tx1"/>
                </a:solidFill>
              </a:rPr>
              <a:t>rollback</a:t>
            </a:r>
            <a:r>
              <a:rPr lang="pt-BR" dirty="0" smtClean="0">
                <a:solidFill>
                  <a:schemeClr val="tx1"/>
                </a:solidFill>
              </a:rPr>
              <a:t>?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Precisa ler dados do plano atual, ou seja, preciso de um SET STATISTICS PROFILER ON, ou SET STATISTICS XML ON para funcionar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Podemos habilitar planos atuais com </a:t>
            </a:r>
            <a:r>
              <a:rPr lang="pt-BR" dirty="0" err="1" smtClean="0">
                <a:solidFill>
                  <a:schemeClr val="tx1"/>
                </a:solidFill>
              </a:rPr>
              <a:t>xEvents</a:t>
            </a:r>
            <a:r>
              <a:rPr lang="pt-BR" dirty="0" smtClean="0">
                <a:solidFill>
                  <a:schemeClr val="tx1"/>
                </a:solidFill>
              </a:rPr>
              <a:t> ou </a:t>
            </a:r>
            <a:r>
              <a:rPr lang="pt-BR" dirty="0" err="1" smtClean="0">
                <a:solidFill>
                  <a:schemeClr val="tx1"/>
                </a:solidFill>
              </a:rPr>
              <a:t>profiler</a:t>
            </a:r>
            <a:r>
              <a:rPr lang="pt-BR" dirty="0" smtClean="0">
                <a:solidFill>
                  <a:schemeClr val="tx1"/>
                </a:solidFill>
              </a:rPr>
              <a:t> (usar com precaução)</a:t>
            </a:r>
            <a:endParaRPr lang="pt-BR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DMV - </a:t>
            </a:r>
            <a:r>
              <a:rPr lang="pt-BR" sz="2400" dirty="0" err="1"/>
              <a:t>sys.dm_exec_query_profiles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1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s-MX" sz="3200" dirty="0" err="1"/>
              <a:t>xEvent</a:t>
            </a:r>
            <a:r>
              <a:rPr lang="es-MX" sz="3200" dirty="0"/>
              <a:t> - </a:t>
            </a:r>
            <a:r>
              <a:rPr lang="es-MX" sz="3200" dirty="0" err="1"/>
              <a:t>query_optimizer_estimate_cardinality</a:t>
            </a:r>
            <a:endParaRPr lang="pt-BR" sz="3200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Exibe diversas informações em relação as criação de um plano de execução</a:t>
            </a:r>
          </a:p>
          <a:p>
            <a:pPr lvl="1"/>
            <a:r>
              <a:rPr lang="pt-BR" b="1" dirty="0">
                <a:solidFill>
                  <a:schemeClr val="tx1"/>
                </a:solidFill>
              </a:rPr>
              <a:t>Pode ser muito útil para resolução de problemas complexos na criação de planos</a:t>
            </a:r>
          </a:p>
          <a:p>
            <a:r>
              <a:rPr lang="pt-BR" dirty="0">
                <a:solidFill>
                  <a:schemeClr val="tx1"/>
                </a:solidFill>
              </a:rPr>
              <a:t>Só funciona para o novo CE</a:t>
            </a:r>
          </a:p>
          <a:p>
            <a:r>
              <a:rPr lang="pt-BR" dirty="0">
                <a:solidFill>
                  <a:schemeClr val="tx1"/>
                </a:solidFill>
              </a:rPr>
              <a:t>Difícil de interpretar o resultado (exceto se você for o Paul White)</a:t>
            </a:r>
          </a:p>
          <a:p>
            <a:r>
              <a:rPr lang="pt-BR" dirty="0">
                <a:solidFill>
                  <a:schemeClr val="tx1"/>
                </a:solidFill>
              </a:rPr>
              <a:t>Utilizado pelo time de suporte e QO </a:t>
            </a:r>
            <a:r>
              <a:rPr lang="pt-BR" dirty="0" err="1">
                <a:solidFill>
                  <a:schemeClr val="tx1"/>
                </a:solidFill>
              </a:rPr>
              <a:t>geeks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Bob </a:t>
            </a:r>
            <a:r>
              <a:rPr lang="pt-BR" dirty="0" err="1">
                <a:solidFill>
                  <a:schemeClr val="tx1"/>
                </a:solidFill>
              </a:rPr>
              <a:t>Beauchemin</a:t>
            </a:r>
            <a:r>
              <a:rPr lang="pt-BR" dirty="0">
                <a:solidFill>
                  <a:schemeClr val="tx1"/>
                </a:solidFill>
              </a:rPr>
              <a:t> e Joe </a:t>
            </a:r>
            <a:r>
              <a:rPr lang="pt-BR" dirty="0" err="1">
                <a:solidFill>
                  <a:schemeClr val="tx1"/>
                </a:solidFill>
              </a:rPr>
              <a:t>Sack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blogaram</a:t>
            </a:r>
            <a:r>
              <a:rPr lang="pt-BR" dirty="0">
                <a:solidFill>
                  <a:schemeClr val="tx1"/>
                </a:solidFill>
              </a:rPr>
              <a:t> sobre isso:</a:t>
            </a:r>
          </a:p>
          <a:p>
            <a:pPr lvl="1"/>
            <a:r>
              <a:rPr lang="pt-BR" b="1" dirty="0">
                <a:solidFill>
                  <a:schemeClr val="tx1"/>
                </a:solidFill>
              </a:rPr>
              <a:t>sqlskills.com/blogs/</a:t>
            </a:r>
            <a:r>
              <a:rPr lang="pt-BR" b="1" dirty="0" err="1">
                <a:solidFill>
                  <a:schemeClr val="tx1"/>
                </a:solidFill>
              </a:rPr>
              <a:t>bobb</a:t>
            </a:r>
            <a:r>
              <a:rPr lang="pt-BR" b="1" dirty="0">
                <a:solidFill>
                  <a:schemeClr val="tx1"/>
                </a:solidFill>
              </a:rPr>
              <a:t>/tracing-cardinality-estimation-in-sql-server-2014/</a:t>
            </a:r>
          </a:p>
          <a:p>
            <a:pPr lvl="1"/>
            <a:r>
              <a:rPr lang="pt-BR" b="1" dirty="0">
                <a:solidFill>
                  <a:schemeClr val="tx1"/>
                </a:solidFill>
              </a:rPr>
              <a:t>sqlskills.com/blogs/</a:t>
            </a:r>
            <a:r>
              <a:rPr lang="pt-BR" b="1" dirty="0" err="1">
                <a:solidFill>
                  <a:schemeClr val="tx1"/>
                </a:solidFill>
              </a:rPr>
              <a:t>joe</a:t>
            </a:r>
            <a:r>
              <a:rPr lang="pt-BR" b="1" dirty="0">
                <a:solidFill>
                  <a:schemeClr val="tx1"/>
                </a:solidFill>
              </a:rPr>
              <a:t>/</a:t>
            </a:r>
            <a:r>
              <a:rPr lang="pt-BR" b="1" dirty="0" err="1">
                <a:solidFill>
                  <a:schemeClr val="tx1"/>
                </a:solidFill>
              </a:rPr>
              <a:t>category</a:t>
            </a:r>
            <a:r>
              <a:rPr lang="pt-BR" b="1" dirty="0">
                <a:solidFill>
                  <a:schemeClr val="tx1"/>
                </a:solidFill>
              </a:rPr>
              <a:t>/</a:t>
            </a:r>
            <a:r>
              <a:rPr lang="pt-BR" b="1" dirty="0" err="1">
                <a:solidFill>
                  <a:schemeClr val="tx1"/>
                </a:solidFill>
              </a:rPr>
              <a:t>cardinality-estimation</a:t>
            </a:r>
            <a:r>
              <a:rPr lang="pt-BR" b="1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32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s-MX" sz="3200" dirty="0" err="1" smtClean="0"/>
              <a:t>Algumas</a:t>
            </a:r>
            <a:r>
              <a:rPr lang="es-MX" sz="3200" dirty="0" smtClean="0"/>
              <a:t> </a:t>
            </a:r>
            <a:r>
              <a:rPr lang="es-MX" sz="3200" dirty="0" err="1" smtClean="0"/>
              <a:t>referências</a:t>
            </a:r>
            <a:r>
              <a:rPr lang="es-MX" sz="3200" dirty="0" smtClean="0"/>
              <a:t> importantes</a:t>
            </a:r>
            <a:endParaRPr lang="pt-BR" sz="3200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Paper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Joe </a:t>
            </a:r>
            <a:r>
              <a:rPr lang="pt-BR" dirty="0" err="1">
                <a:solidFill>
                  <a:schemeClr val="tx1"/>
                </a:solidFill>
              </a:rPr>
              <a:t>Sack</a:t>
            </a:r>
            <a:r>
              <a:rPr lang="pt-BR" dirty="0">
                <a:solidFill>
                  <a:schemeClr val="tx1"/>
                </a:solidFill>
              </a:rPr>
              <a:t> (SQL </a:t>
            </a:r>
            <a:r>
              <a:rPr lang="pt-BR" dirty="0" err="1">
                <a:solidFill>
                  <a:schemeClr val="tx1"/>
                </a:solidFill>
              </a:rPr>
              <a:t>Skills</a:t>
            </a:r>
            <a:r>
              <a:rPr lang="pt-BR" dirty="0">
                <a:solidFill>
                  <a:schemeClr val="tx1"/>
                </a:solidFill>
              </a:rPr>
              <a:t>) </a:t>
            </a: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Optimizing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Your</a:t>
            </a:r>
            <a:r>
              <a:rPr lang="pt-BR" dirty="0">
                <a:solidFill>
                  <a:schemeClr val="tx1"/>
                </a:solidFill>
              </a:rPr>
              <a:t> Query Plans </a:t>
            </a:r>
            <a:r>
              <a:rPr lang="pt-BR" dirty="0" err="1">
                <a:solidFill>
                  <a:schemeClr val="tx1"/>
                </a:solidFill>
              </a:rPr>
              <a:t>with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the</a:t>
            </a:r>
            <a:r>
              <a:rPr lang="pt-BR" dirty="0">
                <a:solidFill>
                  <a:schemeClr val="tx1"/>
                </a:solidFill>
              </a:rPr>
              <a:t> SQL Server 2014 </a:t>
            </a:r>
            <a:r>
              <a:rPr lang="pt-BR" dirty="0" err="1">
                <a:solidFill>
                  <a:schemeClr val="tx1"/>
                </a:solidFill>
              </a:rPr>
              <a:t>Cardinality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Estimator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http://msdn.microsoft.com/en-us/library/dn673537.aspx</a:t>
            </a:r>
          </a:p>
          <a:p>
            <a:r>
              <a:rPr lang="pt-BR" dirty="0">
                <a:solidFill>
                  <a:schemeClr val="tx1"/>
                </a:solidFill>
              </a:rPr>
              <a:t>Blogs: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http://www.sqlskills.com/blogs/joe/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http://sqlblog.com/blogs/paul_white</a:t>
            </a:r>
            <a:r>
              <a:rPr lang="pt-BR" dirty="0" smtClean="0">
                <a:solidFill>
                  <a:schemeClr val="tx1"/>
                </a:solidFill>
              </a:rPr>
              <a:t>/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1127" y="908720"/>
            <a:ext cx="8535292" cy="5810988"/>
          </a:xfrm>
        </p:spPr>
        <p:txBody>
          <a:bodyPr>
            <a:normAutofit/>
          </a:bodyPr>
          <a:lstStyle/>
          <a:p>
            <a:pPr defTabSz="931756" fontAlgn="base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Overview query optimizer e novo cardinality estimator</a:t>
            </a:r>
            <a:endParaRPr lang="en-US" dirty="0">
              <a:solidFill>
                <a:prstClr val="white"/>
              </a:solidFill>
            </a:endParaRPr>
          </a:p>
          <a:p>
            <a:r>
              <a:rPr lang="en-US" dirty="0"/>
              <a:t>Select into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endParaRPr lang="pt-BR" dirty="0"/>
          </a:p>
          <a:p>
            <a:pPr defTabSz="931756" fontAlgn="base">
              <a:lnSpc>
                <a:spcPct val="95000"/>
              </a:lnSpc>
              <a:spcBef>
                <a:spcPct val="0"/>
              </a:spcBef>
            </a:pP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 smtClean="0"/>
              <a:t>ascendentes</a:t>
            </a:r>
            <a:endParaRPr lang="pt-BR" dirty="0"/>
          </a:p>
          <a:p>
            <a:pPr defTabSz="931756" fontAlgn="base">
              <a:lnSpc>
                <a:spcPct val="95000"/>
              </a:lnSpc>
              <a:spcBef>
                <a:spcPct val="0"/>
              </a:spcBef>
            </a:pPr>
            <a:r>
              <a:rPr lang="es-MX" dirty="0" err="1"/>
              <a:t>Fazendo</a:t>
            </a:r>
            <a:r>
              <a:rPr lang="es-MX" dirty="0"/>
              <a:t> join de histogramas</a:t>
            </a:r>
          </a:p>
          <a:p>
            <a:r>
              <a:rPr lang="es-MX" dirty="0"/>
              <a:t>Valores faltando no histograma (</a:t>
            </a:r>
            <a:r>
              <a:rPr lang="es-MX" dirty="0" err="1"/>
              <a:t>melhorado</a:t>
            </a:r>
            <a:r>
              <a:rPr lang="es-MX" dirty="0"/>
              <a:t>)</a:t>
            </a:r>
          </a:p>
          <a:p>
            <a:r>
              <a:rPr lang="pt-BR" dirty="0"/>
              <a:t>Predicados </a:t>
            </a:r>
            <a:r>
              <a:rPr lang="pt-BR" dirty="0" smtClean="0"/>
              <a:t>independentes</a:t>
            </a:r>
          </a:p>
          <a:p>
            <a:r>
              <a:rPr lang="pt-BR" dirty="0"/>
              <a:t>DMV - </a:t>
            </a:r>
            <a:r>
              <a:rPr lang="pt-BR" dirty="0" err="1"/>
              <a:t>sys.dm_exec_query_profiles</a:t>
            </a:r>
            <a:endParaRPr lang="pt-BR" dirty="0"/>
          </a:p>
          <a:p>
            <a:r>
              <a:rPr lang="es-MX" dirty="0" err="1" smtClean="0"/>
              <a:t>xEvent</a:t>
            </a:r>
            <a:r>
              <a:rPr lang="es-MX" dirty="0" smtClean="0"/>
              <a:t> </a:t>
            </a:r>
            <a:r>
              <a:rPr lang="es-MX" dirty="0"/>
              <a:t>- </a:t>
            </a:r>
            <a:r>
              <a:rPr lang="es-MX" dirty="0" err="1" smtClean="0"/>
              <a:t>query_optimizer_estimate_cardinality</a:t>
            </a:r>
            <a:endParaRPr lang="pt-BR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28195" y="0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Novidades SQL2014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1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28195" y="1484784"/>
            <a:ext cx="8877831" cy="4298820"/>
          </a:xfrm>
        </p:spPr>
        <p:txBody>
          <a:bodyPr>
            <a:normAutofit/>
          </a:bodyPr>
          <a:lstStyle/>
          <a:p>
            <a:pPr defTabSz="931756" fontAlgn="base">
              <a:lnSpc>
                <a:spcPct val="95000"/>
              </a:lnSpc>
              <a:spcBef>
                <a:spcPct val="0"/>
              </a:spcBef>
            </a:pPr>
            <a:r>
              <a:rPr lang="pt-BR" dirty="0"/>
              <a:t>É habilitado para o nível de compatibilidade 120 (SQL 2014</a:t>
            </a:r>
            <a:r>
              <a:rPr lang="pt-BR" dirty="0" smtClean="0"/>
              <a:t>)</a:t>
            </a:r>
            <a:endParaRPr lang="pt-BR" dirty="0"/>
          </a:p>
          <a:p>
            <a:pPr defTabSz="931756" fontAlgn="base">
              <a:lnSpc>
                <a:spcPct val="95000"/>
              </a:lnSpc>
              <a:spcBef>
                <a:spcPct val="0"/>
              </a:spcBef>
            </a:pPr>
            <a:r>
              <a:rPr lang="pt-BR" dirty="0"/>
              <a:t>Restaurar um backup do SQL2012 no SQL2014 não irá habilitar o novo </a:t>
            </a:r>
            <a:r>
              <a:rPr lang="pt-BR" dirty="0" smtClean="0"/>
              <a:t>CE</a:t>
            </a:r>
            <a:endParaRPr lang="pt-BR" dirty="0"/>
          </a:p>
          <a:p>
            <a:pPr defTabSz="931756" fontAlgn="base">
              <a:lnSpc>
                <a:spcPct val="95000"/>
              </a:lnSpc>
              <a:spcBef>
                <a:spcPct val="0"/>
              </a:spcBef>
            </a:pPr>
            <a:r>
              <a:rPr lang="pt-BR" dirty="0"/>
              <a:t>Utilizar TF 2312 para forçar uso do novo </a:t>
            </a:r>
            <a:r>
              <a:rPr lang="pt-BR" dirty="0" smtClean="0"/>
              <a:t>CE</a:t>
            </a:r>
            <a:endParaRPr lang="pt-BR" dirty="0"/>
          </a:p>
          <a:p>
            <a:pPr defTabSz="931756" fontAlgn="base">
              <a:lnSpc>
                <a:spcPct val="95000"/>
              </a:lnSpc>
              <a:spcBef>
                <a:spcPct val="0"/>
              </a:spcBef>
            </a:pPr>
            <a:r>
              <a:rPr lang="pt-BR" dirty="0"/>
              <a:t>Utilizar TF 9481 para </a:t>
            </a:r>
            <a:r>
              <a:rPr lang="pt-BR" dirty="0" smtClean="0"/>
              <a:t>desabilitar </a:t>
            </a:r>
            <a:r>
              <a:rPr lang="pt-BR" dirty="0"/>
              <a:t>o novo </a:t>
            </a:r>
            <a:r>
              <a:rPr lang="pt-BR" dirty="0" smtClean="0"/>
              <a:t>CE</a:t>
            </a:r>
            <a:endParaRPr lang="pt-BR" dirty="0"/>
          </a:p>
          <a:p>
            <a:pPr defTabSz="931756" fontAlgn="base">
              <a:lnSpc>
                <a:spcPct val="95000"/>
              </a:lnSpc>
              <a:spcBef>
                <a:spcPct val="0"/>
              </a:spcBef>
            </a:pPr>
            <a:r>
              <a:rPr lang="pt-BR" dirty="0"/>
              <a:t>Plano de execução mostra qual CE está sendo utilizado – Propriedade </a:t>
            </a:r>
            <a:r>
              <a:rPr lang="pt-BR" dirty="0" err="1"/>
              <a:t>CardinalityEstimationModelVersion</a:t>
            </a:r>
            <a:r>
              <a:rPr lang="pt-BR" dirty="0"/>
              <a:t> 70|120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28195" y="116632"/>
            <a:ext cx="90011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Overview query </a:t>
            </a:r>
            <a:r>
              <a:rPr lang="en-US" dirty="0" smtClean="0"/>
              <a:t>optimizer </a:t>
            </a:r>
          </a:p>
          <a:p>
            <a:pPr lvl="0"/>
            <a:r>
              <a:rPr lang="en-US" sz="2800" dirty="0" smtClean="0"/>
              <a:t>Novo </a:t>
            </a:r>
            <a:r>
              <a:rPr lang="en-US" sz="2800" dirty="0"/>
              <a:t>cardinality estimator</a:t>
            </a:r>
            <a:endParaRPr lang="pt-B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805264"/>
            <a:ext cx="3384376" cy="769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5805264"/>
            <a:ext cx="4032448" cy="7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22356"/>
            <a:ext cx="9001156" cy="714356"/>
          </a:xfrm>
        </p:spPr>
        <p:txBody>
          <a:bodyPr/>
          <a:lstStyle/>
          <a:p>
            <a:r>
              <a:rPr lang="pt-BR" dirty="0"/>
              <a:t>SELECT INTO em paralelo</a:t>
            </a:r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87944" y="1020702"/>
            <a:ext cx="2739600" cy="122111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pt-BR" sz="2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171717"/>
                </a:solidFill>
                <a:latin typeface="Consolas" panose="020B0609020204030204" pitchFamily="49" charset="0"/>
              </a:rPr>
              <a:t>Tab_TMP</a:t>
            </a:r>
            <a:endParaRPr lang="pt-BR" sz="2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rgbClr val="171717"/>
                </a:solidFill>
                <a:latin typeface="Consolas" panose="020B0609020204030204" pitchFamily="49" charset="0"/>
              </a:rPr>
              <a:t>OrdersBig</a:t>
            </a:r>
            <a:endParaRPr lang="pt-BR" sz="2000" dirty="0">
              <a:solidFill>
                <a:srgbClr val="17171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2844" y="2264895"/>
            <a:ext cx="7416824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  <a:effectLst/>
              </a:rPr>
              <a:t>SQL 2012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gera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plano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serial – SELECT INTO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roda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em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1 min e 15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secs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42844" y="4425135"/>
            <a:ext cx="7985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  <a:effectLst/>
              </a:rPr>
              <a:t>SQL 2014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gera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plano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paralelo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– SELECT INTO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roda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em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28 </a:t>
            </a:r>
            <a:r>
              <a:rPr lang="en-US" sz="1800" dirty="0" err="1" smtClean="0">
                <a:solidFill>
                  <a:schemeClr val="tx1"/>
                </a:solidFill>
                <a:effectLst/>
              </a:rPr>
              <a:t>secs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4" y="4960494"/>
            <a:ext cx="8876545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306" y="1023945"/>
            <a:ext cx="5920183" cy="14180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780" y="963943"/>
            <a:ext cx="5976664" cy="1395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2797077"/>
            <a:ext cx="8821645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INTO em paralelo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16632"/>
            <a:ext cx="9001156" cy="714356"/>
          </a:xfrm>
        </p:spPr>
        <p:txBody>
          <a:bodyPr/>
          <a:lstStyle/>
          <a:p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ascendentes</a:t>
            </a:r>
            <a:endParaRPr lang="pt-BR" dirty="0"/>
          </a:p>
        </p:txBody>
      </p:sp>
      <p:grpSp>
        <p:nvGrpSpPr>
          <p:cNvPr id="5" name="Group 4"/>
          <p:cNvGrpSpPr/>
          <p:nvPr/>
        </p:nvGrpSpPr>
        <p:grpSpPr>
          <a:xfrm>
            <a:off x="2423557" y="1527667"/>
            <a:ext cx="4223388" cy="2153928"/>
            <a:chOff x="369887" y="1645430"/>
            <a:chExt cx="4223388" cy="21539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887" y="1645430"/>
              <a:ext cx="4223388" cy="2153928"/>
            </a:xfrm>
            <a:prstGeom prst="rect">
              <a:avLst/>
            </a:prstGeom>
          </p:spPr>
        </p:pic>
        <p:pic>
          <p:nvPicPr>
            <p:cNvPr id="8" name="Picture 2" descr="http://www.ecreativeim.com/blog/wp-content/uploads/2011/05/facebook-like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100" y="1794048"/>
              <a:ext cx="927100" cy="861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8" y="5619270"/>
            <a:ext cx="713347" cy="7133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78737" y="4915858"/>
            <a:ext cx="55704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00:30h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começa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job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update stats…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1394523" y="1102215"/>
            <a:ext cx="6497795" cy="1543465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</a:t>
            </a:r>
            <a:endParaRPr lang="pt-BR" sz="2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OrdersBig</a:t>
            </a:r>
            <a:endParaRPr lang="pt-BR" sz="2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pt-BR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2900" y="5336073"/>
            <a:ext cx="77575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08:30h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relatório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retornar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vendas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5176" y="5838387"/>
            <a:ext cx="7339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20:30h CEO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relatório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retornar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vendas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31" y="2861231"/>
            <a:ext cx="7142243" cy="23962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033" y="5349359"/>
            <a:ext cx="8314282" cy="321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78" y="2859065"/>
            <a:ext cx="7399063" cy="2477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17" y="5640445"/>
            <a:ext cx="8293388" cy="490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66092" y="6351711"/>
            <a:ext cx="59373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ficaria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após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atualização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estatística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797" y="2904578"/>
            <a:ext cx="7572926" cy="1985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742" y="6191805"/>
            <a:ext cx="8571969" cy="477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AutoShape 41"/>
          <p:cNvSpPr>
            <a:spLocks noChangeArrowheads="1"/>
          </p:cNvSpPr>
          <p:nvPr/>
        </p:nvSpPr>
        <p:spPr bwMode="auto">
          <a:xfrm>
            <a:off x="2568795" y="828741"/>
            <a:ext cx="4149253" cy="546948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STATISTICS</a:t>
            </a:r>
            <a:r>
              <a:rPr lang="pt-BR" sz="2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OrdersBig</a:t>
            </a:r>
            <a:endParaRPr lang="pt-BR" sz="20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11" grpId="2" animBg="1"/>
      <p:bldP spid="12" grpId="0"/>
      <p:bldP spid="13" grpId="0"/>
      <p:bldP spid="19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ascendentes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6253" y="72433"/>
            <a:ext cx="9001156" cy="576507"/>
          </a:xfrm>
        </p:spPr>
        <p:txBody>
          <a:bodyPr/>
          <a:lstStyle/>
          <a:p>
            <a:r>
              <a:rPr lang="es-MX" dirty="0" err="1"/>
              <a:t>Fazendo</a:t>
            </a:r>
            <a:r>
              <a:rPr lang="es-MX" dirty="0"/>
              <a:t> join de histogramas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73928" y="5557946"/>
            <a:ext cx="2375450" cy="738058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T1</a:t>
            </a:r>
          </a:p>
          <a:p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T2</a:t>
            </a:r>
          </a:p>
          <a:p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T1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ID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T2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ID</a:t>
            </a:r>
            <a:endParaRPr lang="pt-BR" sz="1400" dirty="0">
              <a:solidFill>
                <a:srgbClr val="17171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260" y="2890713"/>
            <a:ext cx="4867740" cy="1460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990" y="1230207"/>
            <a:ext cx="4927014" cy="6953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6700" y="938671"/>
            <a:ext cx="4512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Histograma da coluna ID na tabela T2, </a:t>
            </a:r>
            <a:r>
              <a:rPr lang="pt-BR" sz="1400" b="1" dirty="0"/>
              <a:t>MIN = 6 e MAX = </a:t>
            </a:r>
            <a:r>
              <a:rPr lang="pt-BR" sz="1400" b="1" dirty="0" smtClean="0"/>
              <a:t>10</a:t>
            </a:r>
            <a:endParaRPr lang="pt-B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82475" y="2342817"/>
            <a:ext cx="5192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Histograma da coluna ID na tabela T1, com base nos valores 6 e 10, </a:t>
            </a:r>
          </a:p>
          <a:p>
            <a:r>
              <a:rPr lang="pt-BR" sz="1400" b="1" dirty="0" smtClean="0"/>
              <a:t>estima quantas linhas serão retornadas</a:t>
            </a:r>
            <a:endParaRPr lang="pt-BR" sz="1400" b="1" dirty="0"/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68490" y="1446380"/>
            <a:ext cx="3945696" cy="255868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T2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4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endParaRPr lang="pt-BR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14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T1</a:t>
            </a:r>
            <a:r>
              <a:rPr lang="pt-BR" sz="14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3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4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5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6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7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8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9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11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12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13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14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15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4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endParaRPr lang="pt-BR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14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8080"/>
                </a:solidFill>
                <a:latin typeface="Consolas" panose="020B0609020204030204" pitchFamily="49" charset="0"/>
              </a:rPr>
              <a:t>T2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6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7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8</a:t>
            </a:r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pt-B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9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4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12" name="AutoShape 41"/>
          <p:cNvSpPr>
            <a:spLocks noChangeArrowheads="1"/>
          </p:cNvSpPr>
          <p:nvPr/>
        </p:nvSpPr>
        <p:spPr bwMode="auto">
          <a:xfrm>
            <a:off x="2848383" y="5557945"/>
            <a:ext cx="3111633" cy="70821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T1</a:t>
            </a:r>
          </a:p>
          <a:p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T1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6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10 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449378" y="5791137"/>
            <a:ext cx="394430" cy="24183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204" y="5493807"/>
            <a:ext cx="2830428" cy="1189474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963116" y="5775056"/>
            <a:ext cx="300134" cy="272786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990" y="2959175"/>
            <a:ext cx="4922419" cy="150104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2" idx="0"/>
          </p:cNvCxnSpPr>
          <p:nvPr/>
        </p:nvCxnSpPr>
        <p:spPr>
          <a:xfrm flipV="1">
            <a:off x="4404200" y="4005064"/>
            <a:ext cx="1408576" cy="155288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1142" y="3895348"/>
            <a:ext cx="2917322" cy="219319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592748" y="1536179"/>
            <a:ext cx="476503" cy="439079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592748" y="1827715"/>
            <a:ext cx="1139574" cy="40837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4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s-MX" sz="3200" dirty="0"/>
              <a:t>Valores faltando no histograma (</a:t>
            </a:r>
            <a:r>
              <a:rPr lang="es-MX" sz="2400" dirty="0" err="1"/>
              <a:t>melhorado</a:t>
            </a:r>
            <a:r>
              <a:rPr lang="es-MX" sz="3200" dirty="0"/>
              <a:t>)</a:t>
            </a:r>
            <a:endParaRPr lang="pt-BR" sz="3200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9013546" cy="4429125"/>
          </a:xfrm>
        </p:spPr>
        <p:txBody>
          <a:bodyPr>
            <a:normAutofit/>
          </a:bodyPr>
          <a:lstStyle/>
          <a:p>
            <a:r>
              <a:rPr lang="pt-BR" sz="2800" dirty="0"/>
              <a:t>Consultas que pesquisam por valores que não contêm uma amostra no histograma</a:t>
            </a:r>
          </a:p>
          <a:p>
            <a:r>
              <a:rPr lang="pt-BR" sz="2800" dirty="0"/>
              <a:t>Utiliza média como base para estimativa</a:t>
            </a:r>
          </a:p>
          <a:p>
            <a:r>
              <a:rPr lang="pt-BR" sz="2800" dirty="0"/>
              <a:t>Em alguns casos o erro pode significar uma má escolha no plano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17032"/>
            <a:ext cx="696008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6614</TotalTime>
  <Words>718</Words>
  <Application>Microsoft Office PowerPoint</Application>
  <PresentationFormat>On-screen Show (4:3)</PresentationFormat>
  <Paragraphs>108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Euphemia</vt:lpstr>
      <vt:lpstr>Euphemia UCAS</vt:lpstr>
      <vt:lpstr>Wingdings</vt:lpstr>
      <vt:lpstr>Curso SQL Server 2010</vt:lpstr>
      <vt:lpstr>PowerPoint Presentation</vt:lpstr>
      <vt:lpstr>PowerPoint Presentation</vt:lpstr>
      <vt:lpstr>PowerPoint Presentation</vt:lpstr>
      <vt:lpstr>SELECT INTO em paralelo</vt:lpstr>
      <vt:lpstr>SELECT INTO em paralelo</vt:lpstr>
      <vt:lpstr>Colunas ascendentes</vt:lpstr>
      <vt:lpstr>Colunas ascendentes</vt:lpstr>
      <vt:lpstr>Fazendo join de histogramas</vt:lpstr>
      <vt:lpstr>Valores faltando no histograma (melhorado)</vt:lpstr>
      <vt:lpstr>Valores faltando no histograma (melhorado)</vt:lpstr>
      <vt:lpstr>Predicados independentes</vt:lpstr>
      <vt:lpstr>Predicados independentes</vt:lpstr>
      <vt:lpstr>DMV - sys.dm_exec_query_profiles</vt:lpstr>
      <vt:lpstr>DMV - sys.dm_exec_query_profiles</vt:lpstr>
      <vt:lpstr>xEvent - query_optimizer_estimate_cardinality</vt:lpstr>
      <vt:lpstr>Algumas referências importantes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595</cp:revision>
  <dcterms:created xsi:type="dcterms:W3CDTF">2010-05-17T16:38:52Z</dcterms:created>
  <dcterms:modified xsi:type="dcterms:W3CDTF">2014-12-13T13:09:36Z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