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316"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284"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7373" autoAdjust="0"/>
  </p:normalViewPr>
  <p:slideViewPr>
    <p:cSldViewPr>
      <p:cViewPr varScale="1">
        <p:scale>
          <a:sx n="66" d="100"/>
          <a:sy n="66" d="100"/>
        </p:scale>
        <p:origin x="14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DF506-4571-4446-B131-AE8DE39A65DC}"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pt-BR"/>
        </a:p>
      </dgm:t>
    </dgm:pt>
    <dgm:pt modelId="{1EC1FD17-2C6F-410A-B9A6-7D402392370E}">
      <dgm:prSet phldrT="[Texto]"/>
      <dgm:spPr>
        <a:solidFill>
          <a:schemeClr val="accent1"/>
        </a:solidFill>
      </dgm:spPr>
      <dgm:t>
        <a:bodyPr/>
        <a:lstStyle/>
        <a:p>
          <a:r>
            <a:rPr lang="en-US" dirty="0" smtClean="0"/>
            <a:t>SQL Server 2000</a:t>
          </a:r>
          <a:endParaRPr lang="pt-BR" dirty="0"/>
        </a:p>
      </dgm:t>
    </dgm:pt>
    <dgm:pt modelId="{17C86D48-3CE2-481E-AE24-F301491DC3A6}" type="parTrans" cxnId="{89135063-7C04-4CD7-8112-5C43FB6FAC32}">
      <dgm:prSet/>
      <dgm:spPr/>
      <dgm:t>
        <a:bodyPr/>
        <a:lstStyle/>
        <a:p>
          <a:endParaRPr lang="pt-BR"/>
        </a:p>
      </dgm:t>
    </dgm:pt>
    <dgm:pt modelId="{EDDC04FB-E83B-4DE2-B38D-CA837CB854EA}" type="sibTrans" cxnId="{89135063-7C04-4CD7-8112-5C43FB6FAC32}">
      <dgm:prSet/>
      <dgm:spPr/>
      <dgm:t>
        <a:bodyPr/>
        <a:lstStyle/>
        <a:p>
          <a:endParaRPr lang="pt-BR"/>
        </a:p>
      </dgm:t>
    </dgm:pt>
    <dgm:pt modelId="{4ADE322E-4E03-440B-9100-AFE4CF36C2FC}">
      <dgm:prSet phldrT="[Texto]" custT="1">
        <dgm:style>
          <a:lnRef idx="2">
            <a:schemeClr val="accent1"/>
          </a:lnRef>
          <a:fillRef idx="1">
            <a:schemeClr val="lt1"/>
          </a:fillRef>
          <a:effectRef idx="0">
            <a:schemeClr val="accent1"/>
          </a:effectRef>
          <a:fontRef idx="minor">
            <a:schemeClr val="dk1"/>
          </a:fontRef>
        </dgm:style>
      </dgm:prSet>
      <dgm:spPr/>
      <dgm:t>
        <a:bodyPr anchor="ctr"/>
        <a:lstStyle/>
        <a:p>
          <a:pPr algn="ctr"/>
          <a:r>
            <a:rPr lang="en-US" sz="2000" dirty="0" err="1" smtClean="0"/>
            <a:t>Sem</a:t>
          </a:r>
          <a:r>
            <a:rPr lang="en-US" sz="2000" dirty="0" smtClean="0"/>
            <a:t> </a:t>
          </a:r>
          <a:r>
            <a:rPr lang="en-US" sz="2000" dirty="0" err="1" smtClean="0"/>
            <a:t>suporte</a:t>
          </a:r>
          <a:r>
            <a:rPr lang="en-US" sz="2000" dirty="0" smtClean="0"/>
            <a:t> a windows </a:t>
          </a:r>
          <a:r>
            <a:rPr lang="en-US" sz="2000" dirty="0" err="1" smtClean="0"/>
            <a:t>funcitons</a:t>
          </a:r>
          <a:endParaRPr lang="pt-BR" sz="2000" dirty="0"/>
        </a:p>
      </dgm:t>
    </dgm:pt>
    <dgm:pt modelId="{52D6B08E-D8C8-45EB-AE9A-A858DE1A2DCC}" type="parTrans" cxnId="{799440DE-4A96-4B96-A6D3-07801F7F53D6}">
      <dgm:prSet/>
      <dgm:spPr/>
      <dgm:t>
        <a:bodyPr/>
        <a:lstStyle/>
        <a:p>
          <a:endParaRPr lang="pt-BR"/>
        </a:p>
      </dgm:t>
    </dgm:pt>
    <dgm:pt modelId="{E85B374F-D2E3-4C04-AC20-AEDDB783183C}" type="sibTrans" cxnId="{799440DE-4A96-4B96-A6D3-07801F7F53D6}">
      <dgm:prSet/>
      <dgm:spPr/>
      <dgm:t>
        <a:bodyPr/>
        <a:lstStyle/>
        <a:p>
          <a:endParaRPr lang="pt-BR"/>
        </a:p>
      </dgm:t>
    </dgm:pt>
    <dgm:pt modelId="{B598DDF6-A5C9-4BD7-AFC5-E604EED7F44E}">
      <dgm:prSet phldrT="[Texto]"/>
      <dgm:spPr>
        <a:solidFill>
          <a:schemeClr val="accent2"/>
        </a:solidFill>
      </dgm:spPr>
      <dgm:t>
        <a:bodyPr/>
        <a:lstStyle/>
        <a:p>
          <a:r>
            <a:rPr lang="en-US" dirty="0" smtClean="0"/>
            <a:t>SQL Server 2005</a:t>
          </a:r>
          <a:endParaRPr lang="pt-BR" dirty="0"/>
        </a:p>
      </dgm:t>
    </dgm:pt>
    <dgm:pt modelId="{D3144F8A-0C63-4B4B-BD58-AF2DAC8F7FB7}" type="parTrans" cxnId="{C68824D5-F92E-4457-AEE7-C4C60A190012}">
      <dgm:prSet/>
      <dgm:spPr/>
      <dgm:t>
        <a:bodyPr/>
        <a:lstStyle/>
        <a:p>
          <a:endParaRPr lang="pt-BR"/>
        </a:p>
      </dgm:t>
    </dgm:pt>
    <dgm:pt modelId="{7E62F6A0-28A0-43F9-95D5-3AA1B05D883A}" type="sibTrans" cxnId="{C68824D5-F92E-4457-AEE7-C4C60A190012}">
      <dgm:prSet/>
      <dgm:spPr/>
      <dgm:t>
        <a:bodyPr/>
        <a:lstStyle/>
        <a:p>
          <a:endParaRPr lang="pt-BR"/>
        </a:p>
      </dgm:t>
    </dgm:pt>
    <dgm:pt modelId="{F7344B6B-E39B-46CE-BFF2-B955DE9DF991}">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Suporte </a:t>
          </a:r>
          <a:r>
            <a:rPr lang="en-US" sz="1800" dirty="0" err="1" smtClean="0"/>
            <a:t>em</a:t>
          </a:r>
          <a:r>
            <a:rPr lang="en-US" sz="1800" dirty="0" smtClean="0"/>
            <a:t>:</a:t>
          </a:r>
          <a:endParaRPr lang="pt-BR" sz="1800" dirty="0"/>
        </a:p>
      </dgm:t>
    </dgm:pt>
    <dgm:pt modelId="{77954E36-CC2F-4E31-A3B7-B400A0506C53}" type="parTrans" cxnId="{8BD84BF5-B92C-4458-A930-4C372BB4DA69}">
      <dgm:prSet/>
      <dgm:spPr/>
      <dgm:t>
        <a:bodyPr/>
        <a:lstStyle/>
        <a:p>
          <a:endParaRPr lang="pt-BR"/>
        </a:p>
      </dgm:t>
    </dgm:pt>
    <dgm:pt modelId="{AE7D5C6F-3B80-499D-B63B-D1313A27DCBD}" type="sibTrans" cxnId="{8BD84BF5-B92C-4458-A930-4C372BB4DA69}">
      <dgm:prSet/>
      <dgm:spPr/>
      <dgm:t>
        <a:bodyPr/>
        <a:lstStyle/>
        <a:p>
          <a:endParaRPr lang="pt-BR"/>
        </a:p>
      </dgm:t>
    </dgm:pt>
    <dgm:pt modelId="{7C7F9FE0-32E9-4BE7-A7B0-BBDAD23414AF}">
      <dgm:prSet phldrT="[Texto]"/>
      <dgm:spPr>
        <a:solidFill>
          <a:schemeClr val="accent1"/>
        </a:solidFill>
      </dgm:spPr>
      <dgm:t>
        <a:bodyPr/>
        <a:lstStyle/>
        <a:p>
          <a:r>
            <a:rPr lang="en-US" dirty="0" smtClean="0"/>
            <a:t>SQL Server 2008/R2</a:t>
          </a:r>
          <a:endParaRPr lang="pt-BR" dirty="0"/>
        </a:p>
      </dgm:t>
    </dgm:pt>
    <dgm:pt modelId="{9A73F8E0-5417-4121-A920-CB5C79A4DA3E}" type="parTrans" cxnId="{23B42718-D077-4A85-8091-A2574ADE4787}">
      <dgm:prSet/>
      <dgm:spPr/>
      <dgm:t>
        <a:bodyPr/>
        <a:lstStyle/>
        <a:p>
          <a:endParaRPr lang="pt-BR"/>
        </a:p>
      </dgm:t>
    </dgm:pt>
    <dgm:pt modelId="{91D9F0F9-E2B1-493B-9340-2CD43CA0A9CF}" type="sibTrans" cxnId="{23B42718-D077-4A85-8091-A2574ADE4787}">
      <dgm:prSet/>
      <dgm:spPr/>
      <dgm:t>
        <a:bodyPr/>
        <a:lstStyle/>
        <a:p>
          <a:endParaRPr lang="pt-BR"/>
        </a:p>
      </dgm:t>
    </dgm:pt>
    <dgm:pt modelId="{052C62C8-45E7-40AC-8802-885EBB33614C}">
      <dgm:prSet phldrT="[Texto]" custT="1">
        <dgm:style>
          <a:lnRef idx="2">
            <a:schemeClr val="accent1"/>
          </a:lnRef>
          <a:fillRef idx="1">
            <a:schemeClr val="lt1"/>
          </a:fillRef>
          <a:effectRef idx="0">
            <a:schemeClr val="accent1"/>
          </a:effectRef>
          <a:fontRef idx="minor">
            <a:schemeClr val="dk1"/>
          </a:fontRef>
        </dgm:style>
      </dgm:prSet>
      <dgm:spPr/>
      <dgm:t>
        <a:bodyPr anchor="ctr"/>
        <a:lstStyle/>
        <a:p>
          <a:pPr algn="ctr"/>
          <a:r>
            <a:rPr lang="en-US" sz="2000" dirty="0" err="1" smtClean="0"/>
            <a:t>Nenhuma</a:t>
          </a:r>
          <a:r>
            <a:rPr lang="en-US" sz="2000" dirty="0" smtClean="0"/>
            <a:t> </a:t>
          </a:r>
          <a:r>
            <a:rPr lang="en-US" sz="2000" dirty="0" err="1" smtClean="0"/>
            <a:t>novidade</a:t>
          </a:r>
          <a:r>
            <a:rPr lang="en-US" sz="2000" dirty="0" smtClean="0"/>
            <a:t> </a:t>
          </a:r>
          <a:r>
            <a:rPr lang="en-US" sz="2000" dirty="0" err="1" smtClean="0"/>
            <a:t>em</a:t>
          </a:r>
          <a:r>
            <a:rPr lang="en-US" sz="2000" dirty="0" smtClean="0"/>
            <a:t> </a:t>
          </a:r>
          <a:r>
            <a:rPr lang="en-US" sz="2000" dirty="0" err="1" smtClean="0"/>
            <a:t>relação</a:t>
          </a:r>
          <a:r>
            <a:rPr lang="en-US" sz="2000" dirty="0" smtClean="0"/>
            <a:t> a windows functions</a:t>
          </a:r>
          <a:endParaRPr lang="pt-BR" sz="2000" dirty="0"/>
        </a:p>
      </dgm:t>
    </dgm:pt>
    <dgm:pt modelId="{9B5CD613-5419-454A-99EC-27318E7E6343}" type="parTrans" cxnId="{71ECD765-639E-4E82-AC68-C99360C204BF}">
      <dgm:prSet/>
      <dgm:spPr/>
      <dgm:t>
        <a:bodyPr/>
        <a:lstStyle/>
        <a:p>
          <a:endParaRPr lang="pt-BR"/>
        </a:p>
      </dgm:t>
    </dgm:pt>
    <dgm:pt modelId="{714BDCD1-55C6-485E-AE5A-2A07E8464064}" type="sibTrans" cxnId="{71ECD765-639E-4E82-AC68-C99360C204BF}">
      <dgm:prSet/>
      <dgm:spPr/>
      <dgm:t>
        <a:bodyPr/>
        <a:lstStyle/>
        <a:p>
          <a:endParaRPr lang="pt-BR"/>
        </a:p>
      </dgm:t>
    </dgm:pt>
    <dgm:pt modelId="{F0892FDF-D7D0-47CE-AC26-0D5E62AAEFA9}">
      <dgm:prSet phldrT="[Texto]"/>
      <dgm:spPr>
        <a:solidFill>
          <a:schemeClr val="accent4"/>
        </a:solidFill>
      </dgm:spPr>
      <dgm:t>
        <a:bodyPr/>
        <a:lstStyle/>
        <a:p>
          <a:r>
            <a:rPr lang="en-US" dirty="0" smtClean="0"/>
            <a:t>SQL Server 2012</a:t>
          </a:r>
          <a:endParaRPr lang="pt-BR" dirty="0"/>
        </a:p>
      </dgm:t>
    </dgm:pt>
    <dgm:pt modelId="{EF6EEA0B-C54F-4037-AA77-0B49A0E19B62}" type="parTrans" cxnId="{75851615-6915-4ABE-BE00-7388D54F1C72}">
      <dgm:prSet/>
      <dgm:spPr/>
      <dgm:t>
        <a:bodyPr/>
        <a:lstStyle/>
        <a:p>
          <a:endParaRPr lang="pt-BR"/>
        </a:p>
      </dgm:t>
    </dgm:pt>
    <dgm:pt modelId="{5447BAFA-565C-47D2-8CC5-7AF715DC8E9A}" type="sibTrans" cxnId="{75851615-6915-4ABE-BE00-7388D54F1C72}">
      <dgm:prSet/>
      <dgm:spPr/>
      <dgm:t>
        <a:bodyPr/>
        <a:lstStyle/>
        <a:p>
          <a:endParaRPr lang="pt-BR"/>
        </a:p>
      </dgm:t>
    </dgm:pt>
    <dgm:pt modelId="{81575974-41EF-4296-AAF5-7E96CE8588FF}">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800" dirty="0" smtClean="0"/>
            <a:t>Suporte </a:t>
          </a:r>
          <a:r>
            <a:rPr lang="en-US" sz="1800" dirty="0" err="1" smtClean="0"/>
            <a:t>em</a:t>
          </a:r>
          <a:r>
            <a:rPr lang="en-US" sz="1800" dirty="0" smtClean="0"/>
            <a:t>:</a:t>
          </a:r>
        </a:p>
      </dgm:t>
    </dgm:pt>
    <dgm:pt modelId="{B47CC223-AB4B-42E6-8F07-532CBD3283C3}" type="parTrans" cxnId="{BBB42F60-7973-4690-805F-06ECA6CD6ECA}">
      <dgm:prSet/>
      <dgm:spPr/>
      <dgm:t>
        <a:bodyPr/>
        <a:lstStyle/>
        <a:p>
          <a:endParaRPr lang="pt-BR"/>
        </a:p>
      </dgm:t>
    </dgm:pt>
    <dgm:pt modelId="{CF84EE2F-836C-489B-9B43-F8398BDD2F30}" type="sibTrans" cxnId="{BBB42F60-7973-4690-805F-06ECA6CD6ECA}">
      <dgm:prSet/>
      <dgm:spPr/>
      <dgm:t>
        <a:bodyPr/>
        <a:lstStyle/>
        <a:p>
          <a:endParaRPr lang="pt-BR"/>
        </a:p>
      </dgm:t>
    </dgm:pt>
    <dgm:pt modelId="{E6FAE96D-7C01-4669-8D74-E0A58DD13C42}">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err="1" smtClean="0"/>
            <a:t>Clausula</a:t>
          </a:r>
          <a:r>
            <a:rPr lang="en-US" sz="1800" dirty="0" smtClean="0"/>
            <a:t> OVER (</a:t>
          </a:r>
          <a:r>
            <a:rPr lang="en-US" sz="1800" dirty="0" err="1" smtClean="0"/>
            <a:t>limitada</a:t>
          </a:r>
          <a:r>
            <a:rPr lang="en-US" sz="1800" dirty="0" smtClean="0"/>
            <a:t>)</a:t>
          </a:r>
          <a:endParaRPr lang="pt-BR" sz="1800" dirty="0"/>
        </a:p>
      </dgm:t>
    </dgm:pt>
    <dgm:pt modelId="{F3FE704A-DD65-4519-B191-4ACE3522000E}" type="parTrans" cxnId="{29503596-59AD-4C9D-B222-AE914209C5E8}">
      <dgm:prSet/>
      <dgm:spPr/>
      <dgm:t>
        <a:bodyPr/>
        <a:lstStyle/>
        <a:p>
          <a:endParaRPr lang="pt-BR"/>
        </a:p>
      </dgm:t>
    </dgm:pt>
    <dgm:pt modelId="{31CA3C97-1B7E-44F9-AB94-BD3552CFC4FB}" type="sibTrans" cxnId="{29503596-59AD-4C9D-B222-AE914209C5E8}">
      <dgm:prSet/>
      <dgm:spPr/>
      <dgm:t>
        <a:bodyPr/>
        <a:lstStyle/>
        <a:p>
          <a:endParaRPr lang="pt-BR"/>
        </a:p>
      </dgm:t>
    </dgm:pt>
    <dgm:pt modelId="{670ABA5D-56A1-4E17-8DE8-FC294ED85D56}">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Row_Number</a:t>
          </a:r>
          <a:endParaRPr lang="pt-BR" sz="1800" dirty="0"/>
        </a:p>
      </dgm:t>
    </dgm:pt>
    <dgm:pt modelId="{0118D56F-7CCC-4B2B-9A97-F8CB8EDF9ACA}" type="parTrans" cxnId="{C83BA1EE-1A23-404C-8B5A-F8AA20416123}">
      <dgm:prSet/>
      <dgm:spPr/>
      <dgm:t>
        <a:bodyPr/>
        <a:lstStyle/>
        <a:p>
          <a:endParaRPr lang="pt-BR"/>
        </a:p>
      </dgm:t>
    </dgm:pt>
    <dgm:pt modelId="{DBA676E5-1F22-4D5E-9793-0C62F76699C0}" type="sibTrans" cxnId="{C83BA1EE-1A23-404C-8B5A-F8AA20416123}">
      <dgm:prSet/>
      <dgm:spPr/>
      <dgm:t>
        <a:bodyPr/>
        <a:lstStyle/>
        <a:p>
          <a:endParaRPr lang="pt-BR"/>
        </a:p>
      </dgm:t>
    </dgm:pt>
    <dgm:pt modelId="{3122FAD3-3CA2-4776-AB5D-40F1DB0AFBE9}">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Rank</a:t>
          </a:r>
          <a:endParaRPr lang="pt-BR" sz="1800" dirty="0"/>
        </a:p>
      </dgm:t>
    </dgm:pt>
    <dgm:pt modelId="{98AE14E1-8E87-4372-BDEE-3ABD612F5603}" type="parTrans" cxnId="{66AD32D9-2559-408E-9105-362B5F215063}">
      <dgm:prSet/>
      <dgm:spPr/>
      <dgm:t>
        <a:bodyPr/>
        <a:lstStyle/>
        <a:p>
          <a:endParaRPr lang="pt-BR"/>
        </a:p>
      </dgm:t>
    </dgm:pt>
    <dgm:pt modelId="{0CAA9362-B35F-4581-A130-88AF6A4E5F6C}" type="sibTrans" cxnId="{66AD32D9-2559-408E-9105-362B5F215063}">
      <dgm:prSet/>
      <dgm:spPr/>
      <dgm:t>
        <a:bodyPr/>
        <a:lstStyle/>
        <a:p>
          <a:endParaRPr lang="pt-BR"/>
        </a:p>
      </dgm:t>
    </dgm:pt>
    <dgm:pt modelId="{D92DA653-7774-4D4B-BD5B-82D74658121C}">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NTile</a:t>
          </a:r>
          <a:endParaRPr lang="pt-BR" sz="1800" dirty="0"/>
        </a:p>
      </dgm:t>
    </dgm:pt>
    <dgm:pt modelId="{E7B403BC-7210-4DA3-BE7A-E241BDCF0961}" type="parTrans" cxnId="{7C06315C-0C6E-4317-9184-E518F6752F68}">
      <dgm:prSet/>
      <dgm:spPr/>
      <dgm:t>
        <a:bodyPr/>
        <a:lstStyle/>
        <a:p>
          <a:endParaRPr lang="pt-BR"/>
        </a:p>
      </dgm:t>
    </dgm:pt>
    <dgm:pt modelId="{5DBB20BF-A0DA-4C48-83B6-780A89098FC3}" type="sibTrans" cxnId="{7C06315C-0C6E-4317-9184-E518F6752F68}">
      <dgm:prSet/>
      <dgm:spPr/>
      <dgm:t>
        <a:bodyPr/>
        <a:lstStyle/>
        <a:p>
          <a:endParaRPr lang="pt-BR"/>
        </a:p>
      </dgm:t>
    </dgm:pt>
    <dgm:pt modelId="{BD41E020-E416-4741-89F1-F46D8BDA9C71}">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err="1" smtClean="0"/>
            <a:t>Supore</a:t>
          </a:r>
          <a:r>
            <a:rPr lang="en-US" sz="1400" dirty="0" smtClean="0"/>
            <a:t> </a:t>
          </a:r>
          <a:r>
            <a:rPr lang="en-US" sz="1400" dirty="0" err="1" smtClean="0"/>
            <a:t>extendido</a:t>
          </a:r>
          <a:r>
            <a:rPr lang="en-US" sz="1400" dirty="0" smtClean="0"/>
            <a:t> </a:t>
          </a:r>
          <a:r>
            <a:rPr lang="en-US" sz="1400" dirty="0" err="1" smtClean="0"/>
            <a:t>na</a:t>
          </a:r>
          <a:r>
            <a:rPr lang="en-US" sz="1400" dirty="0" smtClean="0"/>
            <a:t> </a:t>
          </a:r>
          <a:r>
            <a:rPr lang="en-US" sz="1400" dirty="0" err="1" smtClean="0"/>
            <a:t>clausula</a:t>
          </a:r>
          <a:r>
            <a:rPr lang="en-US" sz="1400" dirty="0" smtClean="0"/>
            <a:t> Over</a:t>
          </a:r>
        </a:p>
      </dgm:t>
    </dgm:pt>
    <dgm:pt modelId="{85AB2F61-ACB2-435B-8D70-7673FBA8C156}" type="parTrans" cxnId="{5F0F2064-6DB4-43AB-8380-3F06CBA3981A}">
      <dgm:prSet/>
      <dgm:spPr/>
      <dgm:t>
        <a:bodyPr/>
        <a:lstStyle/>
        <a:p>
          <a:endParaRPr lang="pt-BR"/>
        </a:p>
      </dgm:t>
    </dgm:pt>
    <dgm:pt modelId="{9E28D9FB-7062-4DC6-8196-42180D1D5A49}" type="sibTrans" cxnId="{5F0F2064-6DB4-43AB-8380-3F06CBA3981A}">
      <dgm:prSet/>
      <dgm:spPr/>
      <dgm:t>
        <a:bodyPr/>
        <a:lstStyle/>
        <a:p>
          <a:endParaRPr lang="pt-BR"/>
        </a:p>
      </dgm:t>
    </dgm:pt>
    <dgm:pt modelId="{023749F8-9610-4696-80DC-EAD2C8DD1D14}">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Lead, Lag</a:t>
          </a:r>
        </a:p>
      </dgm:t>
    </dgm:pt>
    <dgm:pt modelId="{4A910CD1-7A58-42B4-9374-3D05DC4382C4}" type="parTrans" cxnId="{C965D608-04CF-49A7-83B9-B3D7EDBCCEFA}">
      <dgm:prSet/>
      <dgm:spPr/>
      <dgm:t>
        <a:bodyPr/>
        <a:lstStyle/>
        <a:p>
          <a:endParaRPr lang="pt-BR"/>
        </a:p>
      </dgm:t>
    </dgm:pt>
    <dgm:pt modelId="{C1E83240-87C7-4DB5-AF98-09E995C62067}" type="sibTrans" cxnId="{C965D608-04CF-49A7-83B9-B3D7EDBCCEFA}">
      <dgm:prSet/>
      <dgm:spPr/>
      <dgm:t>
        <a:bodyPr/>
        <a:lstStyle/>
        <a:p>
          <a:endParaRPr lang="pt-BR"/>
        </a:p>
      </dgm:t>
    </dgm:pt>
    <dgm:pt modelId="{C5DFF406-DED4-4414-AA5C-6F112FD3EE8C}">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First_Value, Last_Value</a:t>
          </a:r>
        </a:p>
      </dgm:t>
    </dgm:pt>
    <dgm:pt modelId="{9D173561-5F07-422F-AEF0-5B2478E6BF18}" type="parTrans" cxnId="{1FF628E5-F20D-4A6E-90D6-FCD7CA981591}">
      <dgm:prSet/>
      <dgm:spPr/>
      <dgm:t>
        <a:bodyPr/>
        <a:lstStyle/>
        <a:p>
          <a:endParaRPr lang="pt-BR"/>
        </a:p>
      </dgm:t>
    </dgm:pt>
    <dgm:pt modelId="{6803C3E4-E17F-4E5F-9DF8-0862BFC245C7}" type="sibTrans" cxnId="{1FF628E5-F20D-4A6E-90D6-FCD7CA981591}">
      <dgm:prSet/>
      <dgm:spPr/>
      <dgm:t>
        <a:bodyPr/>
        <a:lstStyle/>
        <a:p>
          <a:endParaRPr lang="pt-BR"/>
        </a:p>
      </dgm:t>
    </dgm:pt>
    <dgm:pt modelId="{A105CFE7-D475-42FE-B6F0-6704FCEEA552}">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Cume_Dist</a:t>
          </a:r>
          <a:endParaRPr lang="en-US" sz="1400" dirty="0" smtClean="0"/>
        </a:p>
      </dgm:t>
    </dgm:pt>
    <dgm:pt modelId="{6D2CD413-2AB6-4D9C-8ACB-30CD21364D96}" type="parTrans" cxnId="{EC1FEBF4-CBC5-4AB5-93F3-91FCF73659B7}">
      <dgm:prSet/>
      <dgm:spPr/>
      <dgm:t>
        <a:bodyPr/>
        <a:lstStyle/>
        <a:p>
          <a:endParaRPr lang="pt-BR"/>
        </a:p>
      </dgm:t>
    </dgm:pt>
    <dgm:pt modelId="{7B4D00C2-E197-4503-88F5-5BEE82DF3059}" type="sibTrans" cxnId="{EC1FEBF4-CBC5-4AB5-93F3-91FCF73659B7}">
      <dgm:prSet/>
      <dgm:spPr/>
      <dgm:t>
        <a:bodyPr/>
        <a:lstStyle/>
        <a:p>
          <a:endParaRPr lang="pt-BR"/>
        </a:p>
      </dgm:t>
    </dgm:pt>
    <dgm:pt modelId="{BA86832B-58C4-42E6-B282-01D1E8A62750}">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Percent_Rank</a:t>
          </a:r>
          <a:endParaRPr lang="en-US" sz="1400" dirty="0" smtClean="0"/>
        </a:p>
      </dgm:t>
    </dgm:pt>
    <dgm:pt modelId="{6708692C-5EEE-4C0E-B343-3E4993A3FB53}" type="parTrans" cxnId="{26716A5C-E216-4CCF-A066-7EB4B92D0918}">
      <dgm:prSet/>
      <dgm:spPr/>
      <dgm:t>
        <a:bodyPr/>
        <a:lstStyle/>
        <a:p>
          <a:endParaRPr lang="pt-BR"/>
        </a:p>
      </dgm:t>
    </dgm:pt>
    <dgm:pt modelId="{C8A6DE6C-B3EA-41E3-82DD-72B8C9350739}" type="sibTrans" cxnId="{26716A5C-E216-4CCF-A066-7EB4B92D0918}">
      <dgm:prSet/>
      <dgm:spPr/>
      <dgm:t>
        <a:bodyPr/>
        <a:lstStyle/>
        <a:p>
          <a:endParaRPr lang="pt-BR"/>
        </a:p>
      </dgm:t>
    </dgm:pt>
    <dgm:pt modelId="{176E5E7C-7D64-425E-A42A-1F537804BF91}">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Percentile_Disc</a:t>
          </a:r>
          <a:endParaRPr lang="en-US" sz="1400" dirty="0" smtClean="0"/>
        </a:p>
      </dgm:t>
    </dgm:pt>
    <dgm:pt modelId="{EC8A31FC-ADF9-4A0E-8068-5AD3A73C451F}" type="parTrans" cxnId="{701873BB-F5F0-4D95-939C-EC7121C178D8}">
      <dgm:prSet/>
      <dgm:spPr/>
      <dgm:t>
        <a:bodyPr/>
        <a:lstStyle/>
        <a:p>
          <a:endParaRPr lang="pt-BR"/>
        </a:p>
      </dgm:t>
    </dgm:pt>
    <dgm:pt modelId="{59B55891-9D63-4765-8AED-FC6D9348C4F7}" type="sibTrans" cxnId="{701873BB-F5F0-4D95-939C-EC7121C178D8}">
      <dgm:prSet/>
      <dgm:spPr/>
      <dgm:t>
        <a:bodyPr/>
        <a:lstStyle/>
        <a:p>
          <a:endParaRPr lang="pt-BR"/>
        </a:p>
      </dgm:t>
    </dgm:pt>
    <dgm:pt modelId="{E947D60D-CAA9-4EB8-B7DC-DB4751E2126F}">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pt-BR" sz="1400" dirty="0" smtClean="0"/>
            <a:t>Percentile_Cont</a:t>
          </a:r>
          <a:endParaRPr lang="en-US" sz="1400" dirty="0" smtClean="0"/>
        </a:p>
      </dgm:t>
    </dgm:pt>
    <dgm:pt modelId="{A5C361FE-8F71-4A51-8442-C15E6C7E7221}" type="parTrans" cxnId="{DAFFAAF4-1213-4E8F-8F30-236453960C4F}">
      <dgm:prSet/>
      <dgm:spPr/>
      <dgm:t>
        <a:bodyPr/>
        <a:lstStyle/>
        <a:p>
          <a:endParaRPr lang="pt-BR"/>
        </a:p>
      </dgm:t>
    </dgm:pt>
    <dgm:pt modelId="{904F2BC0-EB31-4C90-B310-1EFD20F00062}" type="sibTrans" cxnId="{DAFFAAF4-1213-4E8F-8F30-236453960C4F}">
      <dgm:prSet/>
      <dgm:spPr/>
      <dgm:t>
        <a:bodyPr/>
        <a:lstStyle/>
        <a:p>
          <a:endParaRPr lang="pt-BR"/>
        </a:p>
      </dgm:t>
    </dgm:pt>
    <dgm:pt modelId="{388EC48C-E8A1-46E6-95B6-B52CDAD37283}">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Order By</a:t>
          </a:r>
        </a:p>
      </dgm:t>
    </dgm:pt>
    <dgm:pt modelId="{6A44C919-71E0-4E80-B423-ECAF7F6B14D1}" type="parTrans" cxnId="{DD666F60-4455-407F-9D88-6DD48C6A00C0}">
      <dgm:prSet/>
      <dgm:spPr/>
      <dgm:t>
        <a:bodyPr/>
        <a:lstStyle/>
        <a:p>
          <a:endParaRPr lang="pt-BR"/>
        </a:p>
      </dgm:t>
    </dgm:pt>
    <dgm:pt modelId="{D80B181A-D420-4FB3-A1FD-02A70E5FB55D}" type="sibTrans" cxnId="{DD666F60-4455-407F-9D88-6DD48C6A00C0}">
      <dgm:prSet/>
      <dgm:spPr/>
      <dgm:t>
        <a:bodyPr/>
        <a:lstStyle/>
        <a:p>
          <a:endParaRPr lang="pt-BR"/>
        </a:p>
      </dgm:t>
    </dgm:pt>
    <dgm:pt modelId="{BFA935A2-48CF-435C-85BE-E1991B2E090D}">
      <dgm:prSet phldrT="[Texto]" custT="1">
        <dgm:style>
          <a:lnRef idx="2">
            <a:schemeClr val="accent4"/>
          </a:lnRef>
          <a:fillRef idx="1">
            <a:schemeClr val="lt1"/>
          </a:fillRef>
          <a:effectRef idx="0">
            <a:schemeClr val="accent4"/>
          </a:effectRef>
          <a:fontRef idx="minor">
            <a:schemeClr val="dk1"/>
          </a:fontRef>
        </dgm:style>
      </dgm:prSet>
      <dgm:spPr/>
      <dgm:t>
        <a:bodyPr anchor="ctr"/>
        <a:lstStyle/>
        <a:p>
          <a:pPr algn="l"/>
          <a:r>
            <a:rPr lang="en-US" sz="1400" dirty="0" smtClean="0"/>
            <a:t>Window Frame</a:t>
          </a:r>
        </a:p>
      </dgm:t>
    </dgm:pt>
    <dgm:pt modelId="{133AC5AA-9604-42DA-85C4-EC17F0D5DBA2}" type="parTrans" cxnId="{A34A2CAA-24C3-4D6F-8F73-FAD10A143C46}">
      <dgm:prSet/>
      <dgm:spPr/>
      <dgm:t>
        <a:bodyPr/>
        <a:lstStyle/>
        <a:p>
          <a:endParaRPr lang="pt-BR"/>
        </a:p>
      </dgm:t>
    </dgm:pt>
    <dgm:pt modelId="{80E15CFE-4493-4DC2-9FA6-D6D2B7820EC4}" type="sibTrans" cxnId="{A34A2CAA-24C3-4D6F-8F73-FAD10A143C46}">
      <dgm:prSet/>
      <dgm:spPr/>
      <dgm:t>
        <a:bodyPr/>
        <a:lstStyle/>
        <a:p>
          <a:endParaRPr lang="pt-BR"/>
        </a:p>
      </dgm:t>
    </dgm:pt>
    <dgm:pt modelId="{78A45836-937F-4A89-B36C-25816C8F9AA6}">
      <dgm:prSet phldrT="[Texto]" custT="1">
        <dgm:style>
          <a:lnRef idx="2">
            <a:schemeClr val="accent2"/>
          </a:lnRef>
          <a:fillRef idx="1">
            <a:schemeClr val="lt1"/>
          </a:fillRef>
          <a:effectRef idx="0">
            <a:schemeClr val="accent2"/>
          </a:effectRef>
          <a:fontRef idx="minor">
            <a:schemeClr val="dk1"/>
          </a:fontRef>
        </dgm:style>
      </dgm:prSet>
      <dgm:spPr/>
      <dgm:t>
        <a:bodyPr anchor="ctr"/>
        <a:lstStyle/>
        <a:p>
          <a:pPr algn="l"/>
          <a:r>
            <a:rPr lang="en-US" sz="1800" dirty="0" smtClean="0"/>
            <a:t>Dense_Rank</a:t>
          </a:r>
          <a:endParaRPr lang="pt-BR" sz="1800" dirty="0"/>
        </a:p>
      </dgm:t>
    </dgm:pt>
    <dgm:pt modelId="{A7298055-2D8D-490F-9530-352A36E1EF48}" type="sibTrans" cxnId="{276F0650-07B4-4AB6-8D3A-986E14FD0A38}">
      <dgm:prSet/>
      <dgm:spPr/>
      <dgm:t>
        <a:bodyPr/>
        <a:lstStyle/>
        <a:p>
          <a:endParaRPr lang="pt-BR"/>
        </a:p>
      </dgm:t>
    </dgm:pt>
    <dgm:pt modelId="{0DB44914-84D1-4581-BF70-B5E13D32F1D1}" type="parTrans" cxnId="{276F0650-07B4-4AB6-8D3A-986E14FD0A38}">
      <dgm:prSet/>
      <dgm:spPr/>
      <dgm:t>
        <a:bodyPr/>
        <a:lstStyle/>
        <a:p>
          <a:endParaRPr lang="pt-BR"/>
        </a:p>
      </dgm:t>
    </dgm:pt>
    <dgm:pt modelId="{541ABF9A-A973-4358-9BD4-A31A7271AFA5}" type="pres">
      <dgm:prSet presAssocID="{64DDF506-4571-4446-B131-AE8DE39A65DC}" presName="Name0" presStyleCnt="0">
        <dgm:presLayoutVars>
          <dgm:chMax val="5"/>
          <dgm:chPref val="5"/>
          <dgm:dir/>
          <dgm:animLvl val="lvl"/>
        </dgm:presLayoutVars>
      </dgm:prSet>
      <dgm:spPr/>
      <dgm:t>
        <a:bodyPr/>
        <a:lstStyle/>
        <a:p>
          <a:endParaRPr lang="pt-BR"/>
        </a:p>
      </dgm:t>
    </dgm:pt>
    <dgm:pt modelId="{7C1BDB61-81F3-49CA-B078-4AD8D42727F6}" type="pres">
      <dgm:prSet presAssocID="{1EC1FD17-2C6F-410A-B9A6-7D402392370E}" presName="parentText1" presStyleLbl="node1" presStyleIdx="0" presStyleCnt="4" custLinFactNeighborX="-118" custLinFactNeighborY="10212">
        <dgm:presLayoutVars>
          <dgm:chMax/>
          <dgm:chPref val="3"/>
          <dgm:bulletEnabled val="1"/>
        </dgm:presLayoutVars>
      </dgm:prSet>
      <dgm:spPr/>
      <dgm:t>
        <a:bodyPr/>
        <a:lstStyle/>
        <a:p>
          <a:endParaRPr lang="pt-BR"/>
        </a:p>
      </dgm:t>
    </dgm:pt>
    <dgm:pt modelId="{DBADFEE7-2C7C-4944-ADEA-CC4778CFD973}" type="pres">
      <dgm:prSet presAssocID="{1EC1FD17-2C6F-410A-B9A6-7D402392370E}" presName="childText1" presStyleLbl="solidAlignAcc1" presStyleIdx="0" presStyleCnt="4" custLinFactNeighborX="1494" custLinFactNeighborY="6804">
        <dgm:presLayoutVars>
          <dgm:chMax val="0"/>
          <dgm:chPref val="0"/>
          <dgm:bulletEnabled val="1"/>
        </dgm:presLayoutVars>
      </dgm:prSet>
      <dgm:spPr/>
      <dgm:t>
        <a:bodyPr/>
        <a:lstStyle/>
        <a:p>
          <a:endParaRPr lang="pt-BR"/>
        </a:p>
      </dgm:t>
    </dgm:pt>
    <dgm:pt modelId="{7E2A4FBA-524C-4FD3-90E4-E13EB1074FEF}" type="pres">
      <dgm:prSet presAssocID="{B598DDF6-A5C9-4BD7-AFC5-E604EED7F44E}" presName="parentText2" presStyleLbl="node1" presStyleIdx="1" presStyleCnt="4" custLinFactNeighborX="1163" custLinFactNeighborY="2831">
        <dgm:presLayoutVars>
          <dgm:chMax/>
          <dgm:chPref val="3"/>
          <dgm:bulletEnabled val="1"/>
        </dgm:presLayoutVars>
      </dgm:prSet>
      <dgm:spPr/>
      <dgm:t>
        <a:bodyPr/>
        <a:lstStyle/>
        <a:p>
          <a:endParaRPr lang="pt-BR"/>
        </a:p>
      </dgm:t>
    </dgm:pt>
    <dgm:pt modelId="{C5DDD175-F62B-47A2-99B5-C417E36FD729}" type="pres">
      <dgm:prSet presAssocID="{B598DDF6-A5C9-4BD7-AFC5-E604EED7F44E}" presName="childText2" presStyleLbl="solidAlignAcc1" presStyleIdx="1" presStyleCnt="4" custScaleX="108292" custLinFactNeighborX="9752" custLinFactNeighborY="2043">
        <dgm:presLayoutVars>
          <dgm:chMax val="0"/>
          <dgm:chPref val="0"/>
          <dgm:bulletEnabled val="1"/>
        </dgm:presLayoutVars>
      </dgm:prSet>
      <dgm:spPr/>
      <dgm:t>
        <a:bodyPr/>
        <a:lstStyle/>
        <a:p>
          <a:endParaRPr lang="pt-BR"/>
        </a:p>
      </dgm:t>
    </dgm:pt>
    <dgm:pt modelId="{D785E707-DB05-492A-8629-FFCEC8098026}" type="pres">
      <dgm:prSet presAssocID="{7C7F9FE0-32E9-4BE7-A7B0-BBDAD23414AF}" presName="parentText3" presStyleLbl="node1" presStyleIdx="2" presStyleCnt="4" custLinFactNeighborY="169">
        <dgm:presLayoutVars>
          <dgm:chMax/>
          <dgm:chPref val="3"/>
          <dgm:bulletEnabled val="1"/>
        </dgm:presLayoutVars>
      </dgm:prSet>
      <dgm:spPr/>
      <dgm:t>
        <a:bodyPr/>
        <a:lstStyle/>
        <a:p>
          <a:endParaRPr lang="pt-BR"/>
        </a:p>
      </dgm:t>
    </dgm:pt>
    <dgm:pt modelId="{E0687C7F-43B2-499E-91C8-21A8EDF7C88C}" type="pres">
      <dgm:prSet presAssocID="{7C7F9FE0-32E9-4BE7-A7B0-BBDAD23414AF}" presName="childText3" presStyleLbl="solidAlignAcc1" presStyleIdx="2" presStyleCnt="4" custLinFactNeighborX="-1083" custLinFactNeighborY="132">
        <dgm:presLayoutVars>
          <dgm:chMax val="0"/>
          <dgm:chPref val="0"/>
          <dgm:bulletEnabled val="1"/>
        </dgm:presLayoutVars>
      </dgm:prSet>
      <dgm:spPr/>
      <dgm:t>
        <a:bodyPr/>
        <a:lstStyle/>
        <a:p>
          <a:endParaRPr lang="pt-BR"/>
        </a:p>
      </dgm:t>
    </dgm:pt>
    <dgm:pt modelId="{9D73481E-94FB-4005-AC9F-BFD1EDDD4173}" type="pres">
      <dgm:prSet presAssocID="{F0892FDF-D7D0-47CE-AC26-0D5E62AAEFA9}" presName="parentText4" presStyleLbl="node1" presStyleIdx="3" presStyleCnt="4">
        <dgm:presLayoutVars>
          <dgm:chMax/>
          <dgm:chPref val="3"/>
          <dgm:bulletEnabled val="1"/>
        </dgm:presLayoutVars>
      </dgm:prSet>
      <dgm:spPr/>
      <dgm:t>
        <a:bodyPr/>
        <a:lstStyle/>
        <a:p>
          <a:endParaRPr lang="pt-BR"/>
        </a:p>
      </dgm:t>
    </dgm:pt>
    <dgm:pt modelId="{59AE18FD-16B2-4228-AD7C-D007F46BAD9E}" type="pres">
      <dgm:prSet presAssocID="{F0892FDF-D7D0-47CE-AC26-0D5E62AAEFA9}" presName="childText4" presStyleLbl="solidAlignAcc1" presStyleIdx="3" presStyleCnt="4" custScaleY="116870" custLinFactNeighborX="1482" custLinFactNeighborY="9117">
        <dgm:presLayoutVars>
          <dgm:chMax val="0"/>
          <dgm:chPref val="0"/>
          <dgm:bulletEnabled val="1"/>
        </dgm:presLayoutVars>
      </dgm:prSet>
      <dgm:spPr/>
      <dgm:t>
        <a:bodyPr/>
        <a:lstStyle/>
        <a:p>
          <a:endParaRPr lang="pt-BR"/>
        </a:p>
      </dgm:t>
    </dgm:pt>
  </dgm:ptLst>
  <dgm:cxnLst>
    <dgm:cxn modelId="{E2FD1EB3-CFC3-4F68-B09A-C59A2ABB3EE3}" type="presOf" srcId="{E6FAE96D-7C01-4669-8D74-E0A58DD13C42}" destId="{C5DDD175-F62B-47A2-99B5-C417E36FD729}" srcOrd="0" destOrd="1" presId="urn:microsoft.com/office/officeart/2009/3/layout/IncreasingArrowsProcess"/>
    <dgm:cxn modelId="{5F688B81-8FB1-491E-95A5-95158D87E028}" type="presOf" srcId="{4ADE322E-4E03-440B-9100-AFE4CF36C2FC}" destId="{DBADFEE7-2C7C-4944-ADEA-CC4778CFD973}" srcOrd="0" destOrd="0" presId="urn:microsoft.com/office/officeart/2009/3/layout/IncreasingArrowsProcess"/>
    <dgm:cxn modelId="{17DE16B2-A86C-4A7B-80CD-1F51C1D267A8}" type="presOf" srcId="{023749F8-9610-4696-80DC-EAD2C8DD1D14}" destId="{59AE18FD-16B2-4228-AD7C-D007F46BAD9E}" srcOrd="0" destOrd="4" presId="urn:microsoft.com/office/officeart/2009/3/layout/IncreasingArrowsProcess"/>
    <dgm:cxn modelId="{5F0F2064-6DB4-43AB-8380-3F06CBA3981A}" srcId="{81575974-41EF-4296-AAF5-7E96CE8588FF}" destId="{BD41E020-E416-4741-89F1-F46D8BDA9C71}" srcOrd="0" destOrd="0" parTransId="{85AB2F61-ACB2-435B-8D70-7673FBA8C156}" sibTransId="{9E28D9FB-7062-4DC6-8196-42180D1D5A49}"/>
    <dgm:cxn modelId="{8B59EAD6-6D8A-4500-9DE1-F798DBDA0FC2}" type="presOf" srcId="{F7344B6B-E39B-46CE-BFF2-B955DE9DF991}" destId="{C5DDD175-F62B-47A2-99B5-C417E36FD729}" srcOrd="0" destOrd="0" presId="urn:microsoft.com/office/officeart/2009/3/layout/IncreasingArrowsProcess"/>
    <dgm:cxn modelId="{A4E35501-A4AE-48E3-BBBC-95DD39AAFAF5}" type="presOf" srcId="{052C62C8-45E7-40AC-8802-885EBB33614C}" destId="{E0687C7F-43B2-499E-91C8-21A8EDF7C88C}" srcOrd="0" destOrd="0" presId="urn:microsoft.com/office/officeart/2009/3/layout/IncreasingArrowsProcess"/>
    <dgm:cxn modelId="{29503596-59AD-4C9D-B222-AE914209C5E8}" srcId="{F7344B6B-E39B-46CE-BFF2-B955DE9DF991}" destId="{E6FAE96D-7C01-4669-8D74-E0A58DD13C42}" srcOrd="0" destOrd="0" parTransId="{F3FE704A-DD65-4519-B191-4ACE3522000E}" sibTransId="{31CA3C97-1B7E-44F9-AB94-BD3552CFC4FB}"/>
    <dgm:cxn modelId="{7BAD3D1C-CBE6-4043-9185-DA7ABE38CBB1}" type="presOf" srcId="{BA86832B-58C4-42E6-B282-01D1E8A62750}" destId="{59AE18FD-16B2-4228-AD7C-D007F46BAD9E}" srcOrd="0" destOrd="7" presId="urn:microsoft.com/office/officeart/2009/3/layout/IncreasingArrowsProcess"/>
    <dgm:cxn modelId="{5D82ED51-3256-4B2D-ACED-C7DA67701D08}" type="presOf" srcId="{78A45836-937F-4A89-B36C-25816C8F9AA6}" destId="{C5DDD175-F62B-47A2-99B5-C417E36FD729}" srcOrd="0" destOrd="4" presId="urn:microsoft.com/office/officeart/2009/3/layout/IncreasingArrowsProcess"/>
    <dgm:cxn modelId="{3D910C88-D488-468F-A0A5-8FA9960399CE}" type="presOf" srcId="{D92DA653-7774-4D4B-BD5B-82D74658121C}" destId="{C5DDD175-F62B-47A2-99B5-C417E36FD729}" srcOrd="0" destOrd="5" presId="urn:microsoft.com/office/officeart/2009/3/layout/IncreasingArrowsProcess"/>
    <dgm:cxn modelId="{23B42718-D077-4A85-8091-A2574ADE4787}" srcId="{64DDF506-4571-4446-B131-AE8DE39A65DC}" destId="{7C7F9FE0-32E9-4BE7-A7B0-BBDAD23414AF}" srcOrd="2" destOrd="0" parTransId="{9A73F8E0-5417-4121-A920-CB5C79A4DA3E}" sibTransId="{91D9F0F9-E2B1-493B-9340-2CD43CA0A9CF}"/>
    <dgm:cxn modelId="{1FF628E5-F20D-4A6E-90D6-FCD7CA981591}" srcId="{81575974-41EF-4296-AAF5-7E96CE8588FF}" destId="{C5DFF406-DED4-4414-AA5C-6F112FD3EE8C}" srcOrd="2" destOrd="0" parTransId="{9D173561-5F07-422F-AEF0-5B2478E6BF18}" sibTransId="{6803C3E4-E17F-4E5F-9DF8-0862BFC245C7}"/>
    <dgm:cxn modelId="{BBB42F60-7973-4690-805F-06ECA6CD6ECA}" srcId="{F0892FDF-D7D0-47CE-AC26-0D5E62AAEFA9}" destId="{81575974-41EF-4296-AAF5-7E96CE8588FF}" srcOrd="0" destOrd="0" parTransId="{B47CC223-AB4B-42E6-8F07-532CBD3283C3}" sibTransId="{CF84EE2F-836C-489B-9B43-F8398BDD2F30}"/>
    <dgm:cxn modelId="{C965D608-04CF-49A7-83B9-B3D7EDBCCEFA}" srcId="{81575974-41EF-4296-AAF5-7E96CE8588FF}" destId="{023749F8-9610-4696-80DC-EAD2C8DD1D14}" srcOrd="1" destOrd="0" parTransId="{4A910CD1-7A58-42B4-9374-3D05DC4382C4}" sibTransId="{C1E83240-87C7-4DB5-AF98-09E995C62067}"/>
    <dgm:cxn modelId="{DAFFAAF4-1213-4E8F-8F30-236453960C4F}" srcId="{81575974-41EF-4296-AAF5-7E96CE8588FF}" destId="{E947D60D-CAA9-4EB8-B7DC-DB4751E2126F}" srcOrd="6" destOrd="0" parTransId="{A5C361FE-8F71-4A51-8442-C15E6C7E7221}" sibTransId="{904F2BC0-EB31-4C90-B310-1EFD20F00062}"/>
    <dgm:cxn modelId="{C68824D5-F92E-4457-AEE7-C4C60A190012}" srcId="{64DDF506-4571-4446-B131-AE8DE39A65DC}" destId="{B598DDF6-A5C9-4BD7-AFC5-E604EED7F44E}" srcOrd="1" destOrd="0" parTransId="{D3144F8A-0C63-4B4B-BD58-AF2DAC8F7FB7}" sibTransId="{7E62F6A0-28A0-43F9-95D5-3AA1B05D883A}"/>
    <dgm:cxn modelId="{26716A5C-E216-4CCF-A066-7EB4B92D0918}" srcId="{81575974-41EF-4296-AAF5-7E96CE8588FF}" destId="{BA86832B-58C4-42E6-B282-01D1E8A62750}" srcOrd="4" destOrd="0" parTransId="{6708692C-5EEE-4C0E-B343-3E4993A3FB53}" sibTransId="{C8A6DE6C-B3EA-41E3-82DD-72B8C9350739}"/>
    <dgm:cxn modelId="{276F0650-07B4-4AB6-8D3A-986E14FD0A38}" srcId="{F7344B6B-E39B-46CE-BFF2-B955DE9DF991}" destId="{78A45836-937F-4A89-B36C-25816C8F9AA6}" srcOrd="3" destOrd="0" parTransId="{0DB44914-84D1-4581-BF70-B5E13D32F1D1}" sibTransId="{A7298055-2D8D-490F-9530-352A36E1EF48}"/>
    <dgm:cxn modelId="{A34A2CAA-24C3-4D6F-8F73-FAD10A143C46}" srcId="{BD41E020-E416-4741-89F1-F46D8BDA9C71}" destId="{BFA935A2-48CF-435C-85BE-E1991B2E090D}" srcOrd="1" destOrd="0" parTransId="{133AC5AA-9604-42DA-85C4-EC17F0D5DBA2}" sibTransId="{80E15CFE-4493-4DC2-9FA6-D6D2B7820EC4}"/>
    <dgm:cxn modelId="{A6CF4702-163E-4917-BE6B-B090444C4891}" type="presOf" srcId="{388EC48C-E8A1-46E6-95B6-B52CDAD37283}" destId="{59AE18FD-16B2-4228-AD7C-D007F46BAD9E}" srcOrd="0" destOrd="2" presId="urn:microsoft.com/office/officeart/2009/3/layout/IncreasingArrowsProcess"/>
    <dgm:cxn modelId="{42F82645-497E-4739-B677-7944EE1F41E6}" type="presOf" srcId="{B598DDF6-A5C9-4BD7-AFC5-E604EED7F44E}" destId="{7E2A4FBA-524C-4FD3-90E4-E13EB1074FEF}" srcOrd="0" destOrd="0" presId="urn:microsoft.com/office/officeart/2009/3/layout/IncreasingArrowsProcess"/>
    <dgm:cxn modelId="{1569B2D5-C955-46C9-8655-62936ED338E3}" type="presOf" srcId="{3122FAD3-3CA2-4776-AB5D-40F1DB0AFBE9}" destId="{C5DDD175-F62B-47A2-99B5-C417E36FD729}" srcOrd="0" destOrd="3" presId="urn:microsoft.com/office/officeart/2009/3/layout/IncreasingArrowsProcess"/>
    <dgm:cxn modelId="{DD666F60-4455-407F-9D88-6DD48C6A00C0}" srcId="{BD41E020-E416-4741-89F1-F46D8BDA9C71}" destId="{388EC48C-E8A1-46E6-95B6-B52CDAD37283}" srcOrd="0" destOrd="0" parTransId="{6A44C919-71E0-4E80-B423-ECAF7F6B14D1}" sibTransId="{D80B181A-D420-4FB3-A1FD-02A70E5FB55D}"/>
    <dgm:cxn modelId="{C0E66699-D2E7-4320-900E-888E18730FFF}" type="presOf" srcId="{C5DFF406-DED4-4414-AA5C-6F112FD3EE8C}" destId="{59AE18FD-16B2-4228-AD7C-D007F46BAD9E}" srcOrd="0" destOrd="5" presId="urn:microsoft.com/office/officeart/2009/3/layout/IncreasingArrowsProcess"/>
    <dgm:cxn modelId="{9A5E92EA-3F0F-4ECF-97AD-061119139131}" type="presOf" srcId="{670ABA5D-56A1-4E17-8DE8-FC294ED85D56}" destId="{C5DDD175-F62B-47A2-99B5-C417E36FD729}" srcOrd="0" destOrd="2" presId="urn:microsoft.com/office/officeart/2009/3/layout/IncreasingArrowsProcess"/>
    <dgm:cxn modelId="{0B265E00-3C04-4921-98DA-F4B47208241C}" type="presOf" srcId="{E947D60D-CAA9-4EB8-B7DC-DB4751E2126F}" destId="{59AE18FD-16B2-4228-AD7C-D007F46BAD9E}" srcOrd="0" destOrd="9" presId="urn:microsoft.com/office/officeart/2009/3/layout/IncreasingArrowsProcess"/>
    <dgm:cxn modelId="{7C06315C-0C6E-4317-9184-E518F6752F68}" srcId="{F7344B6B-E39B-46CE-BFF2-B955DE9DF991}" destId="{D92DA653-7774-4D4B-BD5B-82D74658121C}" srcOrd="4" destOrd="0" parTransId="{E7B403BC-7210-4DA3-BE7A-E241BDCF0961}" sibTransId="{5DBB20BF-A0DA-4C48-83B6-780A89098FC3}"/>
    <dgm:cxn modelId="{50EC9353-647D-45D7-86F3-83591349E8B7}" type="presOf" srcId="{BD41E020-E416-4741-89F1-F46D8BDA9C71}" destId="{59AE18FD-16B2-4228-AD7C-D007F46BAD9E}" srcOrd="0" destOrd="1" presId="urn:microsoft.com/office/officeart/2009/3/layout/IncreasingArrowsProcess"/>
    <dgm:cxn modelId="{8BD84BF5-B92C-4458-A930-4C372BB4DA69}" srcId="{B598DDF6-A5C9-4BD7-AFC5-E604EED7F44E}" destId="{F7344B6B-E39B-46CE-BFF2-B955DE9DF991}" srcOrd="0" destOrd="0" parTransId="{77954E36-CC2F-4E31-A3B7-B400A0506C53}" sibTransId="{AE7D5C6F-3B80-499D-B63B-D1313A27DCBD}"/>
    <dgm:cxn modelId="{89135063-7C04-4CD7-8112-5C43FB6FAC32}" srcId="{64DDF506-4571-4446-B131-AE8DE39A65DC}" destId="{1EC1FD17-2C6F-410A-B9A6-7D402392370E}" srcOrd="0" destOrd="0" parTransId="{17C86D48-3CE2-481E-AE24-F301491DC3A6}" sibTransId="{EDDC04FB-E83B-4DE2-B38D-CA837CB854EA}"/>
    <dgm:cxn modelId="{DBF20951-1F20-47A5-9FD5-D1816A7ED035}" type="presOf" srcId="{1EC1FD17-2C6F-410A-B9A6-7D402392370E}" destId="{7C1BDB61-81F3-49CA-B078-4AD8D42727F6}" srcOrd="0" destOrd="0" presId="urn:microsoft.com/office/officeart/2009/3/layout/IncreasingArrowsProcess"/>
    <dgm:cxn modelId="{C83BA1EE-1A23-404C-8B5A-F8AA20416123}" srcId="{F7344B6B-E39B-46CE-BFF2-B955DE9DF991}" destId="{670ABA5D-56A1-4E17-8DE8-FC294ED85D56}" srcOrd="1" destOrd="0" parTransId="{0118D56F-7CCC-4B2B-9A97-F8CB8EDF9ACA}" sibTransId="{DBA676E5-1F22-4D5E-9793-0C62F76699C0}"/>
    <dgm:cxn modelId="{701873BB-F5F0-4D95-939C-EC7121C178D8}" srcId="{81575974-41EF-4296-AAF5-7E96CE8588FF}" destId="{176E5E7C-7D64-425E-A42A-1F537804BF91}" srcOrd="5" destOrd="0" parTransId="{EC8A31FC-ADF9-4A0E-8068-5AD3A73C451F}" sibTransId="{59B55891-9D63-4765-8AED-FC6D9348C4F7}"/>
    <dgm:cxn modelId="{94CE43B9-5C1E-4003-8F7B-2D0FCC44EB73}" type="presOf" srcId="{A105CFE7-D475-42FE-B6F0-6704FCEEA552}" destId="{59AE18FD-16B2-4228-AD7C-D007F46BAD9E}" srcOrd="0" destOrd="6" presId="urn:microsoft.com/office/officeart/2009/3/layout/IncreasingArrowsProcess"/>
    <dgm:cxn modelId="{75851615-6915-4ABE-BE00-7388D54F1C72}" srcId="{64DDF506-4571-4446-B131-AE8DE39A65DC}" destId="{F0892FDF-D7D0-47CE-AC26-0D5E62AAEFA9}" srcOrd="3" destOrd="0" parTransId="{EF6EEA0B-C54F-4037-AA77-0B49A0E19B62}" sibTransId="{5447BAFA-565C-47D2-8CC5-7AF715DC8E9A}"/>
    <dgm:cxn modelId="{37D78982-427A-4C4E-BFC1-0C90E4F98D14}" type="presOf" srcId="{F0892FDF-D7D0-47CE-AC26-0D5E62AAEFA9}" destId="{9D73481E-94FB-4005-AC9F-BFD1EDDD4173}" srcOrd="0" destOrd="0" presId="urn:microsoft.com/office/officeart/2009/3/layout/IncreasingArrowsProcess"/>
    <dgm:cxn modelId="{CE21113C-B1ED-499A-9A81-3D6BB14E555D}" type="presOf" srcId="{7C7F9FE0-32E9-4BE7-A7B0-BBDAD23414AF}" destId="{D785E707-DB05-492A-8629-FFCEC8098026}" srcOrd="0" destOrd="0" presId="urn:microsoft.com/office/officeart/2009/3/layout/IncreasingArrowsProcess"/>
    <dgm:cxn modelId="{F82BBB0C-AEA5-4AD0-A617-B4A4F14428A5}" type="presOf" srcId="{64DDF506-4571-4446-B131-AE8DE39A65DC}" destId="{541ABF9A-A973-4358-9BD4-A31A7271AFA5}" srcOrd="0" destOrd="0" presId="urn:microsoft.com/office/officeart/2009/3/layout/IncreasingArrowsProcess"/>
    <dgm:cxn modelId="{EC1FEBF4-CBC5-4AB5-93F3-91FCF73659B7}" srcId="{81575974-41EF-4296-AAF5-7E96CE8588FF}" destId="{A105CFE7-D475-42FE-B6F0-6704FCEEA552}" srcOrd="3" destOrd="0" parTransId="{6D2CD413-2AB6-4D9C-8ACB-30CD21364D96}" sibTransId="{7B4D00C2-E197-4503-88F5-5BEE82DF3059}"/>
    <dgm:cxn modelId="{FBD8ACB5-87D8-43EA-A1BA-B3D0BC9904FC}" type="presOf" srcId="{81575974-41EF-4296-AAF5-7E96CE8588FF}" destId="{59AE18FD-16B2-4228-AD7C-D007F46BAD9E}" srcOrd="0" destOrd="0" presId="urn:microsoft.com/office/officeart/2009/3/layout/IncreasingArrowsProcess"/>
    <dgm:cxn modelId="{1EF01144-DBA2-4345-8F4E-B8B9EC7E635E}" type="presOf" srcId="{176E5E7C-7D64-425E-A42A-1F537804BF91}" destId="{59AE18FD-16B2-4228-AD7C-D007F46BAD9E}" srcOrd="0" destOrd="8" presId="urn:microsoft.com/office/officeart/2009/3/layout/IncreasingArrowsProcess"/>
    <dgm:cxn modelId="{71ECD765-639E-4E82-AC68-C99360C204BF}" srcId="{7C7F9FE0-32E9-4BE7-A7B0-BBDAD23414AF}" destId="{052C62C8-45E7-40AC-8802-885EBB33614C}" srcOrd="0" destOrd="0" parTransId="{9B5CD613-5419-454A-99EC-27318E7E6343}" sibTransId="{714BDCD1-55C6-485E-AE5A-2A07E8464064}"/>
    <dgm:cxn modelId="{CF4DF483-1B67-4F3A-BA87-3B90A3F4246B}" type="presOf" srcId="{BFA935A2-48CF-435C-85BE-E1991B2E090D}" destId="{59AE18FD-16B2-4228-AD7C-D007F46BAD9E}" srcOrd="0" destOrd="3" presId="urn:microsoft.com/office/officeart/2009/3/layout/IncreasingArrowsProcess"/>
    <dgm:cxn modelId="{66AD32D9-2559-408E-9105-362B5F215063}" srcId="{F7344B6B-E39B-46CE-BFF2-B955DE9DF991}" destId="{3122FAD3-3CA2-4776-AB5D-40F1DB0AFBE9}" srcOrd="2" destOrd="0" parTransId="{98AE14E1-8E87-4372-BDEE-3ABD612F5603}" sibTransId="{0CAA9362-B35F-4581-A130-88AF6A4E5F6C}"/>
    <dgm:cxn modelId="{799440DE-4A96-4B96-A6D3-07801F7F53D6}" srcId="{1EC1FD17-2C6F-410A-B9A6-7D402392370E}" destId="{4ADE322E-4E03-440B-9100-AFE4CF36C2FC}" srcOrd="0" destOrd="0" parTransId="{52D6B08E-D8C8-45EB-AE9A-A858DE1A2DCC}" sibTransId="{E85B374F-D2E3-4C04-AC20-AEDDB783183C}"/>
    <dgm:cxn modelId="{5B8D8D23-392A-4EF8-95C2-F9C9879FE033}" type="presParOf" srcId="{541ABF9A-A973-4358-9BD4-A31A7271AFA5}" destId="{7C1BDB61-81F3-49CA-B078-4AD8D42727F6}" srcOrd="0" destOrd="0" presId="urn:microsoft.com/office/officeart/2009/3/layout/IncreasingArrowsProcess"/>
    <dgm:cxn modelId="{B0984277-64F0-4BEA-805F-A93FEBB99C00}" type="presParOf" srcId="{541ABF9A-A973-4358-9BD4-A31A7271AFA5}" destId="{DBADFEE7-2C7C-4944-ADEA-CC4778CFD973}" srcOrd="1" destOrd="0" presId="urn:microsoft.com/office/officeart/2009/3/layout/IncreasingArrowsProcess"/>
    <dgm:cxn modelId="{4D137762-3E1F-42B5-99E6-B2111995D968}" type="presParOf" srcId="{541ABF9A-A973-4358-9BD4-A31A7271AFA5}" destId="{7E2A4FBA-524C-4FD3-90E4-E13EB1074FEF}" srcOrd="2" destOrd="0" presId="urn:microsoft.com/office/officeart/2009/3/layout/IncreasingArrowsProcess"/>
    <dgm:cxn modelId="{0A1DD4DC-53DA-4192-B446-AC90D7016030}" type="presParOf" srcId="{541ABF9A-A973-4358-9BD4-A31A7271AFA5}" destId="{C5DDD175-F62B-47A2-99B5-C417E36FD729}" srcOrd="3" destOrd="0" presId="urn:microsoft.com/office/officeart/2009/3/layout/IncreasingArrowsProcess"/>
    <dgm:cxn modelId="{3C39082E-2377-4349-9FD0-9F1F98EE3AB7}" type="presParOf" srcId="{541ABF9A-A973-4358-9BD4-A31A7271AFA5}" destId="{D785E707-DB05-492A-8629-FFCEC8098026}" srcOrd="4" destOrd="0" presId="urn:microsoft.com/office/officeart/2009/3/layout/IncreasingArrowsProcess"/>
    <dgm:cxn modelId="{14C32B92-0F8D-488A-A4DA-34F58A83B885}" type="presParOf" srcId="{541ABF9A-A973-4358-9BD4-A31A7271AFA5}" destId="{E0687C7F-43B2-499E-91C8-21A8EDF7C88C}" srcOrd="5" destOrd="0" presId="urn:microsoft.com/office/officeart/2009/3/layout/IncreasingArrowsProcess"/>
    <dgm:cxn modelId="{FD6841B8-EACE-4DAF-9544-73AF7B77679E}" type="presParOf" srcId="{541ABF9A-A973-4358-9BD4-A31A7271AFA5}" destId="{9D73481E-94FB-4005-AC9F-BFD1EDDD4173}" srcOrd="6" destOrd="0" presId="urn:microsoft.com/office/officeart/2009/3/layout/IncreasingArrowsProcess"/>
    <dgm:cxn modelId="{4D474925-BA2E-4AA8-BA83-5F39B078E323}" type="presParOf" srcId="{541ABF9A-A973-4358-9BD4-A31A7271AFA5}" destId="{59AE18FD-16B2-4228-AD7C-D007F46BAD9E}"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01/09/2014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01/09/2014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9510B4EE-20EA-41F1-B157-24A9DE5402D0}" type="slidenum">
              <a:rPr lang="pt-BR" smtClean="0"/>
              <a:pPr/>
              <a:t>2</a:t>
            </a:fld>
            <a:endParaRPr lang="pt-BR"/>
          </a:p>
        </p:txBody>
      </p:sp>
    </p:spTree>
    <p:extLst>
      <p:ext uri="{BB962C8B-B14F-4D97-AF65-F5344CB8AC3E}">
        <p14:creationId xmlns:p14="http://schemas.microsoft.com/office/powerpoint/2010/main" val="36721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100" dirty="0"/>
              <a:t>SQL is often referred to as a set-based language. The reason is that the language is based on the relational model, which in turn is based, in part, on mathematical set theory. When writing SQL queries you’re supposed to deal with a table (or relation, which is a set) as a whole, as opposed to the table’s individual rows. </a:t>
            </a:r>
          </a:p>
          <a:p>
            <a:r>
              <a:rPr lang="en-US" sz="1100" dirty="0"/>
              <a:t>By Itzik Ben-Gan</a:t>
            </a:r>
          </a:p>
          <a:p>
            <a:r>
              <a:rPr lang="pt-BR" dirty="0" smtClean="0"/>
              <a:t>http://www.sqlmag.com/blog/puzzled-by-t-sql-blog-15/tsql/window-functions-over-clause--help-make-a-difference-136840</a:t>
            </a:r>
          </a:p>
        </p:txBody>
      </p:sp>
      <p:sp>
        <p:nvSpPr>
          <p:cNvPr id="4" name="Espaço Reservado para Número de Slide 3"/>
          <p:cNvSpPr>
            <a:spLocks noGrp="1"/>
          </p:cNvSpPr>
          <p:nvPr>
            <p:ph type="sldNum" sz="quarter" idx="10"/>
          </p:nvPr>
        </p:nvSpPr>
        <p:spPr/>
        <p:txBody>
          <a:bodyPr/>
          <a:lstStyle/>
          <a:p>
            <a:fld id="{DC929429-E697-49BC-8FB4-060655C13FF0}" type="slidenum">
              <a:rPr lang="pt-BR" smtClean="0"/>
              <a:t>3</a:t>
            </a:fld>
            <a:endParaRPr lang="pt-BR"/>
          </a:p>
        </p:txBody>
      </p:sp>
    </p:spTree>
    <p:extLst>
      <p:ext uri="{BB962C8B-B14F-4D97-AF65-F5344CB8AC3E}">
        <p14:creationId xmlns:p14="http://schemas.microsoft.com/office/powerpoint/2010/main" val="136073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r>
              <a:rPr lang="en-US" dirty="0" smtClean="0"/>
              <a:t>Delphi </a:t>
            </a:r>
            <a:r>
              <a:rPr lang="en-US" dirty="0" err="1" smtClean="0"/>
              <a:t>vs</a:t>
            </a:r>
            <a:r>
              <a:rPr lang="en-US" dirty="0" smtClean="0"/>
              <a:t> SQL Server demo</a:t>
            </a:r>
          </a:p>
          <a:p>
            <a:endParaRPr lang="en-US" dirty="0" smtClean="0"/>
          </a:p>
          <a:p>
            <a:r>
              <a:rPr lang="pt-BR" sz="1100" dirty="0"/>
              <a:t>DECLARE @i </a:t>
            </a:r>
            <a:r>
              <a:rPr lang="pt-BR" sz="1100" dirty="0" err="1"/>
              <a:t>Int</a:t>
            </a:r>
            <a:r>
              <a:rPr lang="pt-BR" sz="1100" dirty="0"/>
              <a:t> = 0</a:t>
            </a:r>
          </a:p>
          <a:p>
            <a:endParaRPr lang="pt-BR" sz="1100" dirty="0"/>
          </a:p>
          <a:p>
            <a:r>
              <a:rPr lang="en-US" sz="1100" dirty="0"/>
              <a:t>WHILE @</a:t>
            </a:r>
            <a:r>
              <a:rPr lang="en-US" sz="1100" dirty="0" err="1"/>
              <a:t>i</a:t>
            </a:r>
            <a:r>
              <a:rPr lang="en-US" sz="1100" dirty="0"/>
              <a:t> &lt; 10000000 -- 10 million of iterations</a:t>
            </a:r>
          </a:p>
          <a:p>
            <a:r>
              <a:rPr lang="pt-BR" sz="1100" dirty="0"/>
              <a:t>BEGIN</a:t>
            </a:r>
          </a:p>
          <a:p>
            <a:r>
              <a:rPr lang="pt-BR" sz="1100" dirty="0"/>
              <a:t>  SET @i += 1;</a:t>
            </a:r>
          </a:p>
          <a:p>
            <a:r>
              <a:rPr lang="pt-BR" sz="1100" dirty="0"/>
              <a:t>END</a:t>
            </a:r>
          </a:p>
          <a:p>
            <a:endParaRPr lang="en-US" dirty="0" smtClean="0"/>
          </a:p>
          <a:p>
            <a:endParaRPr lang="pt-BR" dirty="0" smtClean="0"/>
          </a:p>
          <a:p>
            <a:r>
              <a:rPr lang="pt-BR" dirty="0" smtClean="0"/>
              <a:t>procedure TForm1.Button1Click(</a:t>
            </a:r>
            <a:r>
              <a:rPr lang="pt-BR" dirty="0" err="1" smtClean="0"/>
              <a:t>Sender</a:t>
            </a:r>
            <a:r>
              <a:rPr lang="pt-BR" dirty="0" smtClean="0"/>
              <a:t>: </a:t>
            </a:r>
            <a:r>
              <a:rPr lang="pt-BR" dirty="0" err="1" smtClean="0"/>
              <a:t>TObject</a:t>
            </a:r>
            <a:r>
              <a:rPr lang="pt-BR" dirty="0" smtClean="0"/>
              <a:t>);</a:t>
            </a:r>
          </a:p>
          <a:p>
            <a:r>
              <a:rPr lang="pt-BR" dirty="0" smtClean="0"/>
              <a:t>Var</a:t>
            </a:r>
          </a:p>
          <a:p>
            <a:r>
              <a:rPr lang="pt-BR" dirty="0" smtClean="0"/>
              <a:t>  i : Int64;</a:t>
            </a:r>
          </a:p>
          <a:p>
            <a:r>
              <a:rPr lang="pt-BR" dirty="0" smtClean="0"/>
              <a:t>  Tempo : </a:t>
            </a:r>
            <a:r>
              <a:rPr lang="pt-BR" dirty="0" err="1" smtClean="0"/>
              <a:t>TDateTime</a:t>
            </a:r>
            <a:r>
              <a:rPr lang="pt-BR" dirty="0" smtClean="0"/>
              <a:t>;</a:t>
            </a:r>
          </a:p>
          <a:p>
            <a:r>
              <a:rPr lang="pt-BR" dirty="0" err="1" smtClean="0"/>
              <a:t>begin</a:t>
            </a:r>
            <a:endParaRPr lang="pt-BR" dirty="0" smtClean="0"/>
          </a:p>
          <a:p>
            <a:r>
              <a:rPr lang="pt-BR" dirty="0" smtClean="0"/>
              <a:t>  i := 0;</a:t>
            </a:r>
          </a:p>
          <a:p>
            <a:r>
              <a:rPr lang="pt-BR" dirty="0" smtClean="0"/>
              <a:t>  Tempo := </a:t>
            </a:r>
            <a:r>
              <a:rPr lang="pt-BR" dirty="0" err="1" smtClean="0"/>
              <a:t>Now</a:t>
            </a:r>
            <a:r>
              <a:rPr lang="pt-BR" dirty="0" smtClean="0"/>
              <a:t>();</a:t>
            </a:r>
          </a:p>
          <a:p>
            <a:r>
              <a:rPr lang="pt-BR" dirty="0" smtClean="0"/>
              <a:t>  </a:t>
            </a:r>
            <a:r>
              <a:rPr lang="pt-BR" dirty="0" err="1" smtClean="0"/>
              <a:t>while</a:t>
            </a:r>
            <a:r>
              <a:rPr lang="pt-BR" dirty="0" smtClean="0"/>
              <a:t> i &lt;= 1000000000 do // </a:t>
            </a:r>
            <a:r>
              <a:rPr lang="pt-BR" dirty="0" err="1" smtClean="0"/>
              <a:t>On</a:t>
            </a:r>
            <a:r>
              <a:rPr lang="pt-BR" dirty="0" smtClean="0"/>
              <a:t> </a:t>
            </a:r>
            <a:r>
              <a:rPr lang="pt-BR" dirty="0" err="1" smtClean="0"/>
              <a:t>trillion</a:t>
            </a:r>
            <a:r>
              <a:rPr lang="pt-BR" dirty="0" smtClean="0"/>
              <a:t> </a:t>
            </a:r>
            <a:r>
              <a:rPr lang="pt-BR" dirty="0" err="1" smtClean="0"/>
              <a:t>of</a:t>
            </a:r>
            <a:r>
              <a:rPr lang="pt-BR" dirty="0" smtClean="0"/>
              <a:t> </a:t>
            </a:r>
            <a:r>
              <a:rPr lang="pt-BR" dirty="0" err="1" smtClean="0"/>
              <a:t>iterations</a:t>
            </a:r>
            <a:endParaRPr lang="pt-BR" dirty="0" smtClean="0"/>
          </a:p>
          <a:p>
            <a:r>
              <a:rPr lang="pt-BR" dirty="0" smtClean="0"/>
              <a:t>  </a:t>
            </a:r>
            <a:r>
              <a:rPr lang="pt-BR" dirty="0" err="1" smtClean="0"/>
              <a:t>begin</a:t>
            </a:r>
            <a:endParaRPr lang="pt-BR" dirty="0" smtClean="0"/>
          </a:p>
          <a:p>
            <a:r>
              <a:rPr lang="pt-BR" dirty="0" smtClean="0"/>
              <a:t>    </a:t>
            </a:r>
            <a:r>
              <a:rPr lang="pt-BR" dirty="0" err="1" smtClean="0"/>
              <a:t>inc</a:t>
            </a:r>
            <a:r>
              <a:rPr lang="pt-BR" dirty="0" smtClean="0"/>
              <a:t>(i);</a:t>
            </a:r>
          </a:p>
          <a:p>
            <a:r>
              <a:rPr lang="pt-BR" dirty="0" smtClean="0"/>
              <a:t>  </a:t>
            </a:r>
            <a:r>
              <a:rPr lang="pt-BR" dirty="0" err="1" smtClean="0"/>
              <a:t>end</a:t>
            </a:r>
            <a:r>
              <a:rPr lang="pt-BR" dirty="0" smtClean="0"/>
              <a:t>;</a:t>
            </a:r>
          </a:p>
          <a:p>
            <a:r>
              <a:rPr lang="pt-BR" dirty="0" smtClean="0"/>
              <a:t>  </a:t>
            </a:r>
            <a:r>
              <a:rPr lang="pt-BR" dirty="0" err="1" smtClean="0"/>
              <a:t>ShowMessage</a:t>
            </a:r>
            <a:r>
              <a:rPr lang="pt-BR" dirty="0" smtClean="0"/>
              <a:t>(</a:t>
            </a:r>
            <a:r>
              <a:rPr lang="pt-BR" dirty="0" err="1" smtClean="0"/>
              <a:t>FormatDateTime</a:t>
            </a:r>
            <a:r>
              <a:rPr lang="pt-BR" dirty="0" smtClean="0"/>
              <a:t>('</a:t>
            </a:r>
            <a:r>
              <a:rPr lang="pt-BR" dirty="0" err="1" smtClean="0"/>
              <a:t>hh:mm:ss.zzz</a:t>
            </a:r>
            <a:r>
              <a:rPr lang="pt-BR" dirty="0" smtClean="0"/>
              <a:t>', Tempo - </a:t>
            </a:r>
            <a:r>
              <a:rPr lang="pt-BR" dirty="0" err="1" smtClean="0"/>
              <a:t>Now</a:t>
            </a:r>
            <a:r>
              <a:rPr lang="pt-BR" dirty="0" smtClean="0"/>
              <a:t>()))</a:t>
            </a:r>
          </a:p>
          <a:p>
            <a:r>
              <a:rPr lang="pt-BR" dirty="0" err="1" smtClean="0"/>
              <a:t>end</a:t>
            </a:r>
            <a:r>
              <a:rPr lang="pt-BR" dirty="0" smtClean="0"/>
              <a:t>;</a:t>
            </a:r>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DC929429-E697-49BC-8FB4-060655C13FF0}" type="slidenum">
              <a:rPr lang="pt-BR" smtClean="0"/>
              <a:t>4</a:t>
            </a:fld>
            <a:endParaRPr lang="pt-BR"/>
          </a:p>
        </p:txBody>
      </p:sp>
    </p:spTree>
    <p:extLst>
      <p:ext uri="{BB962C8B-B14F-4D97-AF65-F5344CB8AC3E}">
        <p14:creationId xmlns:p14="http://schemas.microsoft.com/office/powerpoint/2010/main" val="475777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01/09/2014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SQL11 – T-SQL Expert</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05 – Cursores e Funções de Ranking (</a:t>
            </a:r>
            <a:r>
              <a:rPr lang="pt-BR" sz="3200" b="1" cap="none" spc="0" dirty="0" err="1" smtClean="0">
                <a:ln w="1905"/>
                <a:solidFill>
                  <a:schemeClr val="tx2">
                    <a:lumMod val="75000"/>
                  </a:schemeClr>
                </a:solidFill>
                <a:effectLst>
                  <a:outerShdw blurRad="38100" dist="38100" dir="2700000" algn="tl">
                    <a:srgbClr val="000000">
                      <a:alpha val="43137"/>
                    </a:srgbClr>
                  </a:outerShdw>
                </a:effectLst>
                <a:latin typeface="Euphemia" pitchFamily="34" charset="0"/>
              </a:rPr>
              <a:t>windowing</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a:t>
            </a:r>
            <a:r>
              <a:rPr lang="pt-BR" sz="3200" b="1" cap="none" spc="0" dirty="0" err="1" smtClean="0">
                <a:ln w="1905"/>
                <a:solidFill>
                  <a:schemeClr val="tx2">
                    <a:lumMod val="75000"/>
                  </a:schemeClr>
                </a:solidFill>
                <a:effectLst>
                  <a:outerShdw blurRad="38100" dist="38100" dir="2700000" algn="tl">
                    <a:srgbClr val="000000">
                      <a:alpha val="43137"/>
                    </a:srgbClr>
                  </a:outerShdw>
                </a:effectLst>
                <a:latin typeface="Euphemia" pitchFamily="34" charset="0"/>
              </a:rPr>
              <a:t>functions</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01/09/2014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01/09/2014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01/09/2014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01/09/2014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tinyurl.com/SQLBits2" TargetMode="External"/><Relationship Id="rId2" Type="http://schemas.openxmlformats.org/officeDocument/2006/relationships/hyperlink" Target="http://tinyurl.com/SQLBits1" TargetMode="External"/><Relationship Id="rId1" Type="http://schemas.openxmlformats.org/officeDocument/2006/relationships/slideLayout" Target="../slideLayouts/slideLayout3.xml"/><Relationship Id="rId6" Type="http://schemas.openxmlformats.org/officeDocument/2006/relationships/hyperlink" Target="http://tinyurl.com/SQLBits5" TargetMode="External"/><Relationship Id="rId5" Type="http://schemas.openxmlformats.org/officeDocument/2006/relationships/hyperlink" Target="http://tinyurl.com/SQLBits4" TargetMode="External"/><Relationship Id="rId4" Type="http://schemas.openxmlformats.org/officeDocument/2006/relationships/hyperlink" Target="http://tinyurl.com/SQLBits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850"/>
            <a:ext cx="9001156" cy="714356"/>
          </a:xfrm>
        </p:spPr>
        <p:txBody>
          <a:bodyPr/>
          <a:lstStyle/>
          <a:p>
            <a:r>
              <a:rPr lang="en-US" dirty="0" smtClean="0"/>
              <a:t>FIRST_VALUE() and LAST_VALUE()</a:t>
            </a: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68" y="4509120"/>
            <a:ext cx="8291207"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1"/>
          <p:cNvSpPr>
            <a:spLocks noChangeArrowheads="1"/>
          </p:cNvSpPr>
          <p:nvPr/>
        </p:nvSpPr>
        <p:spPr bwMode="auto">
          <a:xfrm>
            <a:off x="41621" y="772222"/>
            <a:ext cx="8990909" cy="127729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a:t>SELECT Col1</a:t>
            </a:r>
            <a:r>
              <a:rPr lang="en-US" sz="2400" dirty="0" smtClean="0"/>
              <a:t>,</a:t>
            </a:r>
          </a:p>
          <a:p>
            <a:r>
              <a:rPr lang="en-US" sz="2400" dirty="0" smtClean="0"/>
              <a:t>           </a:t>
            </a:r>
            <a:r>
              <a:rPr lang="en-US" sz="2400" b="1" dirty="0" smtClean="0">
                <a:solidFill>
                  <a:srgbClr val="FF0000"/>
                </a:solidFill>
              </a:rPr>
              <a:t>FIRST_VALUE</a:t>
            </a:r>
            <a:r>
              <a:rPr lang="en-US" sz="2400" dirty="0" smtClean="0"/>
              <a:t>(Col1</a:t>
            </a:r>
            <a:r>
              <a:rPr lang="en-US" sz="2400" dirty="0"/>
              <a:t>) OVER(ORDER BY Col1) </a:t>
            </a:r>
            <a:r>
              <a:rPr lang="en-US" sz="2400" dirty="0" smtClean="0"/>
              <a:t>AS [FIRST_VALUE()] </a:t>
            </a:r>
            <a:r>
              <a:rPr lang="en-US" sz="2400" dirty="0"/>
              <a:t>  </a:t>
            </a:r>
            <a:endParaRPr lang="en-US" sz="2400" dirty="0" smtClean="0"/>
          </a:p>
          <a:p>
            <a:r>
              <a:rPr lang="en-US" sz="2400" dirty="0" smtClean="0"/>
              <a:t>FROM </a:t>
            </a:r>
            <a:r>
              <a:rPr lang="en-US" sz="2400" dirty="0"/>
              <a:t>Tab1</a:t>
            </a:r>
          </a:p>
        </p:txBody>
      </p:sp>
      <p:sp>
        <p:nvSpPr>
          <p:cNvPr id="6" name="AutoShape 41"/>
          <p:cNvSpPr>
            <a:spLocks noChangeArrowheads="1"/>
          </p:cNvSpPr>
          <p:nvPr/>
        </p:nvSpPr>
        <p:spPr bwMode="auto">
          <a:xfrm>
            <a:off x="41620" y="2135012"/>
            <a:ext cx="8990909" cy="226602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a:t>SELECT Col1</a:t>
            </a:r>
            <a:r>
              <a:rPr lang="en-US" sz="2400" dirty="0" smtClean="0"/>
              <a:t>,</a:t>
            </a:r>
          </a:p>
          <a:p>
            <a:r>
              <a:rPr lang="en-US" sz="2400" dirty="0" smtClean="0"/>
              <a:t>              </a:t>
            </a:r>
            <a:r>
              <a:rPr lang="en-US" sz="2400" b="1" dirty="0" smtClean="0">
                <a:solidFill>
                  <a:srgbClr val="FF0000"/>
                </a:solidFill>
              </a:rPr>
              <a:t>LAST_VALUE</a:t>
            </a:r>
            <a:r>
              <a:rPr lang="en-US" sz="2400" dirty="0" smtClean="0"/>
              <a:t>(Col1</a:t>
            </a:r>
            <a:r>
              <a:rPr lang="en-US" sz="2400" dirty="0"/>
              <a:t>) </a:t>
            </a:r>
            <a:endParaRPr lang="en-US" sz="2400" dirty="0" smtClean="0"/>
          </a:p>
          <a:p>
            <a:r>
              <a:rPr lang="en-US" sz="2400" dirty="0" smtClean="0"/>
              <a:t>OVER(ORDER </a:t>
            </a:r>
            <a:r>
              <a:rPr lang="en-US" sz="2400" dirty="0"/>
              <a:t>BY </a:t>
            </a:r>
            <a:r>
              <a:rPr lang="en-US" sz="2400" dirty="0" smtClean="0"/>
              <a:t>Col1 </a:t>
            </a:r>
          </a:p>
          <a:p>
            <a:r>
              <a:rPr lang="en-US" sz="2400" dirty="0" smtClean="0"/>
              <a:t>            </a:t>
            </a:r>
            <a:r>
              <a:rPr lang="en-US" sz="2400" dirty="0" smtClean="0">
                <a:solidFill>
                  <a:srgbClr val="FF0000"/>
                </a:solidFill>
              </a:rPr>
              <a:t>ROWS </a:t>
            </a:r>
            <a:r>
              <a:rPr lang="en-US" sz="2400" dirty="0">
                <a:solidFill>
                  <a:srgbClr val="FF0000"/>
                </a:solidFill>
              </a:rPr>
              <a:t>BETWEEN UNBOUNDED PRECEDING </a:t>
            </a:r>
            <a:r>
              <a:rPr lang="en-US" sz="2400" dirty="0" smtClean="0">
                <a:solidFill>
                  <a:srgbClr val="FF0000"/>
                </a:solidFill>
              </a:rPr>
              <a:t>AND</a:t>
            </a:r>
          </a:p>
          <a:p>
            <a:r>
              <a:rPr lang="en-US" sz="2400" dirty="0" smtClean="0">
                <a:solidFill>
                  <a:srgbClr val="FF0000"/>
                </a:solidFill>
              </a:rPr>
              <a:t>            UNBOUNDED </a:t>
            </a:r>
            <a:r>
              <a:rPr lang="en-US" sz="2400" dirty="0">
                <a:solidFill>
                  <a:srgbClr val="FF0000"/>
                </a:solidFill>
              </a:rPr>
              <a:t>FOLLOWING</a:t>
            </a:r>
            <a:r>
              <a:rPr lang="en-US" sz="2400" dirty="0" smtClean="0"/>
              <a:t>) </a:t>
            </a:r>
            <a:r>
              <a:rPr lang="en-US" sz="2400" smtClean="0"/>
              <a:t>AS [LAST_VALUE()] </a:t>
            </a:r>
            <a:r>
              <a:rPr lang="en-US" sz="2400" dirty="0"/>
              <a:t>  </a:t>
            </a:r>
            <a:endParaRPr lang="en-US" sz="2400" dirty="0" smtClean="0"/>
          </a:p>
          <a:p>
            <a:r>
              <a:rPr lang="en-US" sz="2400" dirty="0" smtClean="0"/>
              <a:t>FROM </a:t>
            </a:r>
            <a:r>
              <a:rPr lang="en-US" sz="2400" dirty="0"/>
              <a:t>Tab1</a:t>
            </a:r>
          </a:p>
        </p:txBody>
      </p:sp>
    </p:spTree>
    <p:extLst>
      <p:ext uri="{BB962C8B-B14F-4D97-AF65-F5344CB8AC3E}">
        <p14:creationId xmlns:p14="http://schemas.microsoft.com/office/powerpoint/2010/main" val="204467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Window</a:t>
            </a:r>
            <a:r>
              <a:rPr lang="es-MX" dirty="0"/>
              <a:t> </a:t>
            </a:r>
            <a:r>
              <a:rPr lang="es-MX" dirty="0" err="1"/>
              <a:t>Frame</a:t>
            </a:r>
            <a:endParaRPr lang="pt-BR" dirty="0"/>
          </a:p>
        </p:txBody>
      </p:sp>
      <p:sp>
        <p:nvSpPr>
          <p:cNvPr id="4" name="Retângulo 3"/>
          <p:cNvSpPr/>
          <p:nvPr/>
        </p:nvSpPr>
        <p:spPr>
          <a:xfrm>
            <a:off x="114300" y="1177588"/>
            <a:ext cx="8936460" cy="523220"/>
          </a:xfrm>
          <a:prstGeom prst="rect">
            <a:avLst/>
          </a:prstGeom>
        </p:spPr>
        <p:txBody>
          <a:bodyPr wrap="square">
            <a:spAutoFit/>
          </a:bodyPr>
          <a:lstStyle/>
          <a:p>
            <a:pPr algn="ctr"/>
            <a:r>
              <a:rPr lang="en-US" sz="2800" b="1" i="1" dirty="0"/>
              <a:t>[ROWS | RANGE] BETWEEN &lt;Start </a:t>
            </a:r>
            <a:r>
              <a:rPr lang="en-US" sz="2800" b="1" i="1" dirty="0" err="1"/>
              <a:t>expr</a:t>
            </a:r>
            <a:r>
              <a:rPr lang="en-US" sz="2800" b="1" i="1" dirty="0"/>
              <a:t>&gt; AND &lt;End </a:t>
            </a:r>
            <a:r>
              <a:rPr lang="en-US" sz="2800" b="1" i="1" dirty="0" err="1"/>
              <a:t>expr</a:t>
            </a:r>
            <a:r>
              <a:rPr lang="en-US" sz="2800" b="1" i="1" dirty="0"/>
              <a:t>&gt;</a:t>
            </a:r>
            <a:endParaRPr lang="pt-BR" sz="2800" b="1" dirty="0"/>
          </a:p>
        </p:txBody>
      </p:sp>
      <p:sp>
        <p:nvSpPr>
          <p:cNvPr id="5" name="Retângulo 4"/>
          <p:cNvSpPr/>
          <p:nvPr/>
        </p:nvSpPr>
        <p:spPr>
          <a:xfrm>
            <a:off x="3736428" y="1697075"/>
            <a:ext cx="5316960" cy="4801314"/>
          </a:xfrm>
          <a:prstGeom prst="rect">
            <a:avLst/>
          </a:prstGeom>
        </p:spPr>
        <p:txBody>
          <a:bodyPr wrap="square">
            <a:spAutoFit/>
          </a:bodyPr>
          <a:lstStyle/>
          <a:p>
            <a:r>
              <a:rPr lang="en-US" b="1" dirty="0"/>
              <a:t>&lt;Start </a:t>
            </a:r>
            <a:r>
              <a:rPr lang="en-US" b="1" dirty="0" err="1"/>
              <a:t>expr</a:t>
            </a:r>
            <a:r>
              <a:rPr lang="en-US" b="1" dirty="0"/>
              <a:t>&gt; </a:t>
            </a:r>
            <a:r>
              <a:rPr lang="en-US" b="1" dirty="0" err="1" smtClean="0"/>
              <a:t>sendo</a:t>
            </a:r>
            <a:r>
              <a:rPr lang="en-US" b="1" dirty="0" smtClean="0"/>
              <a:t>:</a:t>
            </a:r>
            <a:endParaRPr lang="en-US" b="1" dirty="0"/>
          </a:p>
          <a:p>
            <a:r>
              <a:rPr lang="en-US" b="1" i="1" dirty="0"/>
              <a:t>UNBOUNDED PRECEDING</a:t>
            </a:r>
            <a:r>
              <a:rPr lang="en-US" dirty="0"/>
              <a:t>: </a:t>
            </a:r>
            <a:r>
              <a:rPr lang="en-US" dirty="0" smtClean="0"/>
              <a:t>A window </a:t>
            </a:r>
            <a:r>
              <a:rPr lang="en-US" dirty="0" err="1" smtClean="0"/>
              <a:t>inicia</a:t>
            </a:r>
            <a:r>
              <a:rPr lang="en-US" dirty="0" smtClean="0"/>
              <a:t> </a:t>
            </a:r>
            <a:r>
              <a:rPr lang="en-US" dirty="0" err="1" smtClean="0"/>
              <a:t>na</a:t>
            </a:r>
            <a:r>
              <a:rPr lang="en-US" dirty="0" smtClean="0"/>
              <a:t> </a:t>
            </a:r>
            <a:r>
              <a:rPr lang="en-US" dirty="0" err="1" smtClean="0"/>
              <a:t>primeira</a:t>
            </a:r>
            <a:r>
              <a:rPr lang="en-US" dirty="0" smtClean="0"/>
              <a:t> </a:t>
            </a:r>
            <a:r>
              <a:rPr lang="en-US" dirty="0" err="1" smtClean="0"/>
              <a:t>linha</a:t>
            </a:r>
            <a:r>
              <a:rPr lang="en-US" dirty="0" smtClean="0"/>
              <a:t> da </a:t>
            </a:r>
            <a:r>
              <a:rPr lang="en-US" dirty="0" err="1" smtClean="0"/>
              <a:t>partição</a:t>
            </a:r>
            <a:endParaRPr lang="en-US" dirty="0" smtClean="0"/>
          </a:p>
          <a:p>
            <a:endParaRPr lang="en-US" dirty="0"/>
          </a:p>
          <a:p>
            <a:r>
              <a:rPr lang="en-US" b="1" i="1" dirty="0"/>
              <a:t>CURRENT ROW</a:t>
            </a:r>
            <a:r>
              <a:rPr lang="en-US" dirty="0"/>
              <a:t>: </a:t>
            </a:r>
            <a:r>
              <a:rPr lang="en-US" dirty="0" smtClean="0"/>
              <a:t>A window </a:t>
            </a:r>
            <a:r>
              <a:rPr lang="en-US" dirty="0" err="1" smtClean="0"/>
              <a:t>inicia</a:t>
            </a:r>
            <a:r>
              <a:rPr lang="en-US" dirty="0" smtClean="0"/>
              <a:t> </a:t>
            </a:r>
            <a:r>
              <a:rPr lang="en-US" dirty="0" err="1" smtClean="0"/>
              <a:t>na</a:t>
            </a:r>
            <a:r>
              <a:rPr lang="en-US" dirty="0" smtClean="0"/>
              <a:t> </a:t>
            </a:r>
            <a:r>
              <a:rPr lang="en-US" dirty="0" err="1" smtClean="0"/>
              <a:t>linha</a:t>
            </a:r>
            <a:r>
              <a:rPr lang="en-US" dirty="0" smtClean="0"/>
              <a:t> </a:t>
            </a:r>
            <a:r>
              <a:rPr lang="en-US" dirty="0" err="1" smtClean="0"/>
              <a:t>atual</a:t>
            </a:r>
            <a:endParaRPr lang="en-US" dirty="0"/>
          </a:p>
          <a:p>
            <a:endParaRPr lang="en-US" i="1" dirty="0" smtClean="0"/>
          </a:p>
          <a:p>
            <a:r>
              <a:rPr lang="en-US" i="1" dirty="0" smtClean="0"/>
              <a:t>&lt;</a:t>
            </a:r>
            <a:r>
              <a:rPr lang="en-US" i="1" dirty="0" err="1" smtClean="0"/>
              <a:t>utilizando</a:t>
            </a:r>
            <a:r>
              <a:rPr lang="en-US" i="1" dirty="0" smtClean="0"/>
              <a:t> um </a:t>
            </a:r>
            <a:r>
              <a:rPr lang="en-US" i="1" dirty="0" err="1" smtClean="0"/>
              <a:t>inteiro</a:t>
            </a:r>
            <a:r>
              <a:rPr lang="en-US" i="1" dirty="0" smtClean="0"/>
              <a:t> literal</a:t>
            </a:r>
            <a:r>
              <a:rPr lang="en-US" i="1" dirty="0"/>
              <a:t>&gt; </a:t>
            </a:r>
            <a:r>
              <a:rPr lang="en-US" b="1" i="1" dirty="0"/>
              <a:t>PRECEDING</a:t>
            </a:r>
            <a:r>
              <a:rPr lang="en-US" i="1" dirty="0"/>
              <a:t> </a:t>
            </a:r>
            <a:r>
              <a:rPr lang="en-US" dirty="0" err="1" smtClean="0"/>
              <a:t>ou</a:t>
            </a:r>
            <a:r>
              <a:rPr lang="en-US" dirty="0" smtClean="0"/>
              <a:t> </a:t>
            </a:r>
            <a:r>
              <a:rPr lang="en-US" b="1" i="1" dirty="0" smtClean="0"/>
              <a:t>FOLLOWING</a:t>
            </a:r>
            <a:r>
              <a:rPr lang="en-US" b="1" dirty="0" smtClean="0"/>
              <a:t> </a:t>
            </a:r>
            <a:endParaRPr lang="en-US" b="1" dirty="0"/>
          </a:p>
          <a:p>
            <a:endParaRPr lang="en-US" dirty="0" smtClean="0"/>
          </a:p>
          <a:p>
            <a:r>
              <a:rPr lang="en-US" b="1" dirty="0" smtClean="0"/>
              <a:t>&lt;</a:t>
            </a:r>
            <a:r>
              <a:rPr lang="en-US" b="1" dirty="0"/>
              <a:t>End </a:t>
            </a:r>
            <a:r>
              <a:rPr lang="en-US" b="1" dirty="0" err="1"/>
              <a:t>expr</a:t>
            </a:r>
            <a:r>
              <a:rPr lang="en-US" b="1" dirty="0"/>
              <a:t>&gt; </a:t>
            </a:r>
            <a:r>
              <a:rPr lang="en-US" b="1" dirty="0" smtClean="0"/>
              <a:t> </a:t>
            </a:r>
            <a:r>
              <a:rPr lang="en-US" b="1" dirty="0" err="1" smtClean="0"/>
              <a:t>sendo</a:t>
            </a:r>
            <a:r>
              <a:rPr lang="en-US" b="1" dirty="0" smtClean="0"/>
              <a:t>:</a:t>
            </a:r>
            <a:endParaRPr lang="en-US" b="1" dirty="0"/>
          </a:p>
          <a:p>
            <a:r>
              <a:rPr lang="en-US" b="1" i="1" dirty="0" smtClean="0"/>
              <a:t>UNBOUNDED FOLLOWING</a:t>
            </a:r>
            <a:r>
              <a:rPr lang="en-US" dirty="0" smtClean="0"/>
              <a:t>: </a:t>
            </a:r>
            <a:r>
              <a:rPr lang="en-US" dirty="0"/>
              <a:t>A window </a:t>
            </a:r>
            <a:r>
              <a:rPr lang="en-US" dirty="0" err="1" smtClean="0"/>
              <a:t>termina</a:t>
            </a:r>
            <a:r>
              <a:rPr lang="en-US" dirty="0" smtClean="0"/>
              <a:t> </a:t>
            </a:r>
            <a:r>
              <a:rPr lang="en-US" dirty="0" err="1" smtClean="0"/>
              <a:t>na</a:t>
            </a:r>
            <a:r>
              <a:rPr lang="en-US" dirty="0" smtClean="0"/>
              <a:t> </a:t>
            </a:r>
            <a:r>
              <a:rPr lang="en-US" dirty="0" err="1" smtClean="0"/>
              <a:t>última</a:t>
            </a:r>
            <a:r>
              <a:rPr lang="en-US" dirty="0" smtClean="0"/>
              <a:t> </a:t>
            </a:r>
            <a:r>
              <a:rPr lang="en-US" dirty="0" err="1" smtClean="0"/>
              <a:t>linha</a:t>
            </a:r>
            <a:r>
              <a:rPr lang="en-US" dirty="0" smtClean="0"/>
              <a:t> </a:t>
            </a:r>
            <a:r>
              <a:rPr lang="en-US" dirty="0"/>
              <a:t>da </a:t>
            </a:r>
            <a:r>
              <a:rPr lang="en-US" dirty="0" err="1"/>
              <a:t>partição</a:t>
            </a:r>
            <a:endParaRPr lang="en-US" dirty="0"/>
          </a:p>
          <a:p>
            <a:endParaRPr lang="en-US" dirty="0"/>
          </a:p>
          <a:p>
            <a:r>
              <a:rPr lang="en-US" b="1" i="1" dirty="0"/>
              <a:t>CURRENT ROW</a:t>
            </a:r>
            <a:r>
              <a:rPr lang="en-US" dirty="0"/>
              <a:t>: A window </a:t>
            </a:r>
            <a:r>
              <a:rPr lang="en-US" dirty="0" err="1" smtClean="0"/>
              <a:t>termina</a:t>
            </a:r>
            <a:r>
              <a:rPr lang="en-US" dirty="0" smtClean="0"/>
              <a:t> </a:t>
            </a:r>
            <a:r>
              <a:rPr lang="en-US" dirty="0" err="1" smtClean="0"/>
              <a:t>na</a:t>
            </a:r>
            <a:r>
              <a:rPr lang="en-US" dirty="0" smtClean="0"/>
              <a:t> </a:t>
            </a:r>
            <a:r>
              <a:rPr lang="en-US" dirty="0" err="1"/>
              <a:t>linha</a:t>
            </a:r>
            <a:r>
              <a:rPr lang="en-US" dirty="0"/>
              <a:t> </a:t>
            </a:r>
            <a:r>
              <a:rPr lang="en-US" dirty="0" err="1"/>
              <a:t>atual</a:t>
            </a:r>
            <a:endParaRPr lang="en-US" dirty="0"/>
          </a:p>
          <a:p>
            <a:endParaRPr lang="en-US" i="1" dirty="0" smtClean="0"/>
          </a:p>
          <a:p>
            <a:r>
              <a:rPr lang="en-US" i="1" dirty="0"/>
              <a:t>&lt; </a:t>
            </a:r>
            <a:r>
              <a:rPr lang="en-US" i="1" dirty="0" err="1"/>
              <a:t>utilizando</a:t>
            </a:r>
            <a:r>
              <a:rPr lang="en-US" i="1" dirty="0"/>
              <a:t> um </a:t>
            </a:r>
            <a:r>
              <a:rPr lang="en-US" i="1" dirty="0" err="1"/>
              <a:t>inteiro</a:t>
            </a:r>
            <a:r>
              <a:rPr lang="en-US" i="1" dirty="0"/>
              <a:t> </a:t>
            </a:r>
            <a:r>
              <a:rPr lang="en-US" i="1" dirty="0" smtClean="0"/>
              <a:t>literal&gt; </a:t>
            </a:r>
            <a:r>
              <a:rPr lang="en-US" b="1" i="1" dirty="0"/>
              <a:t>PRECEDING</a:t>
            </a:r>
            <a:r>
              <a:rPr lang="en-US" dirty="0"/>
              <a:t> </a:t>
            </a:r>
            <a:r>
              <a:rPr lang="en-US" dirty="0" err="1" smtClean="0"/>
              <a:t>ou</a:t>
            </a:r>
            <a:r>
              <a:rPr lang="en-US" dirty="0" smtClean="0"/>
              <a:t> </a:t>
            </a:r>
            <a:r>
              <a:rPr lang="en-US" b="1" i="1" dirty="0" smtClean="0"/>
              <a:t>FOLLOWING</a:t>
            </a:r>
            <a:r>
              <a:rPr lang="en-US" b="1" dirty="0" smtClean="0"/>
              <a:t> </a:t>
            </a:r>
            <a:endParaRPr lang="en-US" b="1"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0362" y="1856920"/>
            <a:ext cx="3531476" cy="397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355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Window Frame – </a:t>
            </a:r>
            <a:r>
              <a:rPr lang="en-US" dirty="0" err="1" smtClean="0"/>
              <a:t>Duas</a:t>
            </a:r>
            <a:r>
              <a:rPr lang="en-US" dirty="0" smtClean="0"/>
              <a:t> windows…</a:t>
            </a:r>
            <a:endParaRPr lang="pt-B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286" y="1794757"/>
            <a:ext cx="5626490" cy="353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41"/>
          <p:cNvSpPr>
            <a:spLocks noChangeArrowheads="1"/>
          </p:cNvSpPr>
          <p:nvPr/>
        </p:nvSpPr>
        <p:spPr bwMode="auto">
          <a:xfrm>
            <a:off x="76200" y="2384766"/>
            <a:ext cx="3366595" cy="190833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a:solidFill>
                  <a:schemeClr val="tx2"/>
                </a:solidFill>
              </a:rPr>
              <a:t>USE </a:t>
            </a:r>
            <a:r>
              <a:rPr lang="pt-BR" dirty="0" err="1">
                <a:solidFill>
                  <a:schemeClr val="tx2"/>
                </a:solidFill>
              </a:rPr>
              <a:t>NorthWind</a:t>
            </a:r>
            <a:endParaRPr lang="pt-BR" dirty="0">
              <a:solidFill>
                <a:schemeClr val="tx2"/>
              </a:solidFill>
            </a:endParaRPr>
          </a:p>
          <a:p>
            <a:r>
              <a:rPr lang="pt-BR" dirty="0">
                <a:solidFill>
                  <a:schemeClr val="tx2"/>
                </a:solidFill>
              </a:rPr>
              <a:t>GO</a:t>
            </a:r>
          </a:p>
          <a:p>
            <a:r>
              <a:rPr lang="pt-BR" dirty="0">
                <a:solidFill>
                  <a:schemeClr val="tx2"/>
                </a:solidFill>
              </a:rPr>
              <a:t>SELECT </a:t>
            </a:r>
            <a:r>
              <a:rPr lang="pt-BR" dirty="0" err="1">
                <a:solidFill>
                  <a:schemeClr val="tx2"/>
                </a:solidFill>
              </a:rPr>
              <a:t>OrderID</a:t>
            </a:r>
            <a:r>
              <a:rPr lang="pt-BR" dirty="0">
                <a:solidFill>
                  <a:schemeClr val="tx2"/>
                </a:solidFill>
              </a:rPr>
              <a:t>, </a:t>
            </a:r>
            <a:r>
              <a:rPr lang="pt-BR" dirty="0" err="1">
                <a:solidFill>
                  <a:schemeClr val="tx2"/>
                </a:solidFill>
              </a:rPr>
              <a:t>CustomerID</a:t>
            </a:r>
            <a:endParaRPr lang="pt-BR" dirty="0">
              <a:solidFill>
                <a:schemeClr val="tx2"/>
              </a:solidFill>
            </a:endParaRPr>
          </a:p>
          <a:p>
            <a:r>
              <a:rPr lang="pt-BR" dirty="0">
                <a:solidFill>
                  <a:schemeClr val="tx2"/>
                </a:solidFill>
              </a:rPr>
              <a:t>  FROM </a:t>
            </a:r>
            <a:r>
              <a:rPr lang="pt-BR" dirty="0" err="1">
                <a:solidFill>
                  <a:schemeClr val="tx2"/>
                </a:solidFill>
              </a:rPr>
              <a:t>Orders</a:t>
            </a:r>
            <a:endParaRPr lang="pt-BR" dirty="0">
              <a:solidFill>
                <a:schemeClr val="tx2"/>
              </a:solidFill>
            </a:endParaRPr>
          </a:p>
          <a:p>
            <a:r>
              <a:rPr lang="pt-BR" dirty="0">
                <a:solidFill>
                  <a:schemeClr val="tx2"/>
                </a:solidFill>
              </a:rPr>
              <a:t> WHERE </a:t>
            </a:r>
            <a:r>
              <a:rPr lang="pt-BR" dirty="0" err="1">
                <a:solidFill>
                  <a:schemeClr val="tx2"/>
                </a:solidFill>
              </a:rPr>
              <a:t>CustomerID</a:t>
            </a:r>
            <a:r>
              <a:rPr lang="pt-BR" dirty="0">
                <a:solidFill>
                  <a:schemeClr val="tx2"/>
                </a:solidFill>
              </a:rPr>
              <a:t> IN (1,2)</a:t>
            </a:r>
          </a:p>
          <a:p>
            <a:r>
              <a:rPr lang="pt-BR" dirty="0">
                <a:solidFill>
                  <a:schemeClr val="tx2"/>
                </a:solidFill>
              </a:rPr>
              <a:t> ORDER BY </a:t>
            </a:r>
            <a:r>
              <a:rPr lang="pt-BR" dirty="0" err="1">
                <a:solidFill>
                  <a:schemeClr val="tx2"/>
                </a:solidFill>
              </a:rPr>
              <a:t>CustomerID</a:t>
            </a:r>
            <a:endParaRPr lang="en-US" dirty="0">
              <a:solidFill>
                <a:schemeClr val="tx2"/>
              </a:solidFill>
            </a:endParaRPr>
          </a:p>
        </p:txBody>
      </p:sp>
    </p:spTree>
    <p:extLst>
      <p:ext uri="{BB962C8B-B14F-4D97-AF65-F5344CB8AC3E}">
        <p14:creationId xmlns:p14="http://schemas.microsoft.com/office/powerpoint/2010/main" val="384493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Window Frame – Windows </a:t>
            </a:r>
            <a:r>
              <a:rPr lang="pt-BR" dirty="0" smtClean="0"/>
              <a:t>coexistem</a:t>
            </a:r>
            <a:endParaRPr lang="pt-B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371600"/>
            <a:ext cx="797038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85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Exemplo</a:t>
            </a:r>
            <a:r>
              <a:rPr lang="es-MX" dirty="0" smtClean="0"/>
              <a:t> </a:t>
            </a:r>
            <a:r>
              <a:rPr lang="es-MX" dirty="0" err="1" smtClean="0"/>
              <a:t>Window</a:t>
            </a:r>
            <a:r>
              <a:rPr lang="es-MX" dirty="0" smtClean="0"/>
              <a:t> </a:t>
            </a:r>
            <a:r>
              <a:rPr lang="es-MX" dirty="0" err="1" smtClean="0"/>
              <a:t>Frame</a:t>
            </a:r>
            <a:r>
              <a:rPr lang="es-MX" dirty="0" smtClean="0"/>
              <a:t> – </a:t>
            </a:r>
            <a:r>
              <a:rPr lang="es-MX" dirty="0" err="1"/>
              <a:t>First_Value</a:t>
            </a:r>
            <a:endParaRPr lang="pt-BR" dirty="0"/>
          </a:p>
        </p:txBody>
      </p:sp>
      <p:sp>
        <p:nvSpPr>
          <p:cNvPr id="4" name="AutoShape 41"/>
          <p:cNvSpPr>
            <a:spLocks noChangeArrowheads="1"/>
          </p:cNvSpPr>
          <p:nvPr/>
        </p:nvSpPr>
        <p:spPr bwMode="auto">
          <a:xfrm>
            <a:off x="120868" y="1124744"/>
            <a:ext cx="8929530" cy="1669161"/>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smtClean="0">
                <a:solidFill>
                  <a:schemeClr val="tx2"/>
                </a:solidFill>
              </a:rPr>
              <a:t>SELECT </a:t>
            </a:r>
            <a:r>
              <a:rPr lang="pt-BR" dirty="0" err="1">
                <a:solidFill>
                  <a:schemeClr val="tx2"/>
                </a:solidFill>
              </a:rPr>
              <a:t>OrderID</a:t>
            </a:r>
            <a:r>
              <a:rPr lang="pt-BR" dirty="0">
                <a:solidFill>
                  <a:schemeClr val="tx2"/>
                </a:solidFill>
              </a:rPr>
              <a:t>, </a:t>
            </a:r>
            <a:r>
              <a:rPr lang="pt-BR" dirty="0" err="1">
                <a:solidFill>
                  <a:schemeClr val="tx2"/>
                </a:solidFill>
              </a:rPr>
              <a:t>CustomerID</a:t>
            </a:r>
            <a:r>
              <a:rPr lang="pt-BR" dirty="0">
                <a:solidFill>
                  <a:schemeClr val="tx2"/>
                </a:solidFill>
              </a:rPr>
              <a:t>,</a:t>
            </a:r>
          </a:p>
          <a:p>
            <a:r>
              <a:rPr lang="en-US" dirty="0">
                <a:solidFill>
                  <a:schemeClr val="tx2"/>
                </a:solidFill>
              </a:rPr>
              <a:t>       </a:t>
            </a:r>
            <a:r>
              <a:rPr lang="en-US" dirty="0" smtClean="0">
                <a:solidFill>
                  <a:schemeClr val="tx2"/>
                </a:solidFill>
              </a:rPr>
              <a:t>       </a:t>
            </a:r>
            <a:r>
              <a:rPr lang="en-US" b="1" dirty="0" smtClean="0">
                <a:solidFill>
                  <a:srgbClr val="FF0000"/>
                </a:solidFill>
              </a:rPr>
              <a:t>FIRST_VALUE</a:t>
            </a:r>
            <a:r>
              <a:rPr lang="en-US" dirty="0" smtClean="0">
                <a:solidFill>
                  <a:schemeClr val="tx2"/>
                </a:solidFill>
              </a:rPr>
              <a:t>(</a:t>
            </a:r>
            <a:r>
              <a:rPr lang="en-US" dirty="0" err="1" smtClean="0">
                <a:solidFill>
                  <a:schemeClr val="tx2"/>
                </a:solidFill>
              </a:rPr>
              <a:t>OrderID</a:t>
            </a:r>
            <a:r>
              <a:rPr lang="en-US" dirty="0">
                <a:solidFill>
                  <a:schemeClr val="tx2"/>
                </a:solidFill>
              </a:rPr>
              <a:t>) OVER(PARTITION BY </a:t>
            </a:r>
            <a:r>
              <a:rPr lang="en-US" dirty="0" err="1">
                <a:solidFill>
                  <a:schemeClr val="tx2"/>
                </a:solidFill>
              </a:rPr>
              <a:t>CustomerID</a:t>
            </a:r>
            <a:r>
              <a:rPr lang="en-US" dirty="0">
                <a:solidFill>
                  <a:schemeClr val="tx2"/>
                </a:solidFill>
              </a:rPr>
              <a:t> </a:t>
            </a:r>
            <a:r>
              <a:rPr lang="en-US" dirty="0" smtClean="0">
                <a:solidFill>
                  <a:schemeClr val="tx2"/>
                </a:solidFill>
              </a:rPr>
              <a:t> </a:t>
            </a:r>
          </a:p>
          <a:p>
            <a:r>
              <a:rPr lang="en-US" dirty="0">
                <a:solidFill>
                  <a:schemeClr val="tx2"/>
                </a:solidFill>
              </a:rPr>
              <a:t> </a:t>
            </a:r>
            <a:r>
              <a:rPr lang="en-US" dirty="0" smtClean="0">
                <a:solidFill>
                  <a:schemeClr val="tx2"/>
                </a:solidFill>
              </a:rPr>
              <a:t>                			              ORDER </a:t>
            </a:r>
            <a:r>
              <a:rPr lang="en-US" dirty="0">
                <a:solidFill>
                  <a:schemeClr val="tx2"/>
                </a:solidFill>
              </a:rPr>
              <a:t>BY </a:t>
            </a:r>
            <a:r>
              <a:rPr lang="en-US" dirty="0" err="1">
                <a:solidFill>
                  <a:schemeClr val="tx2"/>
                </a:solidFill>
              </a:rPr>
              <a:t>OrderID</a:t>
            </a:r>
            <a:r>
              <a:rPr lang="en-US" dirty="0">
                <a:solidFill>
                  <a:schemeClr val="tx2"/>
                </a:solidFill>
              </a:rPr>
              <a:t>) AS </a:t>
            </a:r>
            <a:r>
              <a:rPr lang="en-US" dirty="0" err="1">
                <a:solidFill>
                  <a:schemeClr val="tx2"/>
                </a:solidFill>
              </a:rPr>
              <a:t>FirstOrderID</a:t>
            </a:r>
            <a:endParaRPr lang="en-US" dirty="0">
              <a:solidFill>
                <a:schemeClr val="tx2"/>
              </a:solidFill>
            </a:endParaRPr>
          </a:p>
          <a:p>
            <a:r>
              <a:rPr lang="pt-BR" dirty="0">
                <a:solidFill>
                  <a:schemeClr val="tx2"/>
                </a:solidFill>
              </a:rPr>
              <a:t>  FROM </a:t>
            </a:r>
            <a:r>
              <a:rPr lang="pt-BR" dirty="0" smtClean="0">
                <a:solidFill>
                  <a:schemeClr val="tx2"/>
                </a:solidFill>
              </a:rPr>
              <a:t> </a:t>
            </a:r>
            <a:r>
              <a:rPr lang="pt-BR" dirty="0" err="1" smtClean="0">
                <a:solidFill>
                  <a:schemeClr val="tx2"/>
                </a:solidFill>
              </a:rPr>
              <a:t>Orders</a:t>
            </a:r>
            <a:endParaRPr lang="pt-BR" dirty="0">
              <a:solidFill>
                <a:schemeClr val="tx2"/>
              </a:solidFill>
            </a:endParaRPr>
          </a:p>
          <a:p>
            <a:r>
              <a:rPr lang="pt-BR" dirty="0">
                <a:solidFill>
                  <a:schemeClr val="tx2"/>
                </a:solidFill>
              </a:rPr>
              <a:t> WHERE </a:t>
            </a:r>
            <a:r>
              <a:rPr lang="pt-BR" dirty="0" err="1">
                <a:solidFill>
                  <a:schemeClr val="tx2"/>
                </a:solidFill>
              </a:rPr>
              <a:t>CustomerID</a:t>
            </a:r>
            <a:r>
              <a:rPr lang="pt-BR" dirty="0">
                <a:solidFill>
                  <a:schemeClr val="tx2"/>
                </a:solidFill>
              </a:rPr>
              <a:t> IN (1,2)</a:t>
            </a:r>
            <a:endParaRPr lang="en-US" dirty="0">
              <a:solidFill>
                <a:schemeClr val="tx2"/>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 y="2924944"/>
            <a:ext cx="916002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077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Exemplo</a:t>
            </a:r>
            <a:r>
              <a:rPr lang="es-MX" dirty="0" smtClean="0"/>
              <a:t> </a:t>
            </a:r>
            <a:r>
              <a:rPr lang="es-MX" dirty="0" err="1" smtClean="0"/>
              <a:t>Window</a:t>
            </a:r>
            <a:r>
              <a:rPr lang="es-MX" dirty="0" smtClean="0"/>
              <a:t> </a:t>
            </a:r>
            <a:r>
              <a:rPr lang="es-MX" dirty="0" err="1" smtClean="0"/>
              <a:t>Frame</a:t>
            </a:r>
            <a:r>
              <a:rPr lang="es-MX" dirty="0" smtClean="0"/>
              <a:t> – </a:t>
            </a:r>
            <a:r>
              <a:rPr lang="es-MX" dirty="0" err="1" smtClean="0"/>
              <a:t>Last_Value</a:t>
            </a:r>
            <a:endParaRPr lang="pt-BR" dirty="0"/>
          </a:p>
        </p:txBody>
      </p:sp>
      <p:sp>
        <p:nvSpPr>
          <p:cNvPr id="4" name="AutoShape 41"/>
          <p:cNvSpPr>
            <a:spLocks noChangeArrowheads="1"/>
          </p:cNvSpPr>
          <p:nvPr/>
        </p:nvSpPr>
        <p:spPr bwMode="auto">
          <a:xfrm>
            <a:off x="120868" y="1124744"/>
            <a:ext cx="8929530" cy="1669161"/>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a:solidFill>
                  <a:schemeClr val="tx2"/>
                </a:solidFill>
              </a:rPr>
              <a:t>SELECT </a:t>
            </a:r>
            <a:r>
              <a:rPr lang="pt-BR" dirty="0" err="1">
                <a:solidFill>
                  <a:schemeClr val="tx2"/>
                </a:solidFill>
              </a:rPr>
              <a:t>OrderID</a:t>
            </a:r>
            <a:r>
              <a:rPr lang="pt-BR" dirty="0">
                <a:solidFill>
                  <a:schemeClr val="tx2"/>
                </a:solidFill>
              </a:rPr>
              <a:t>, </a:t>
            </a:r>
            <a:r>
              <a:rPr lang="pt-BR" dirty="0" err="1">
                <a:solidFill>
                  <a:schemeClr val="tx2"/>
                </a:solidFill>
              </a:rPr>
              <a:t>CustomerID</a:t>
            </a:r>
            <a:r>
              <a:rPr lang="pt-BR" dirty="0">
                <a:solidFill>
                  <a:schemeClr val="tx2"/>
                </a:solidFill>
              </a:rPr>
              <a:t>,</a:t>
            </a:r>
          </a:p>
          <a:p>
            <a:r>
              <a:rPr lang="en-US" dirty="0">
                <a:solidFill>
                  <a:schemeClr val="tx2"/>
                </a:solidFill>
              </a:rPr>
              <a:t>              </a:t>
            </a:r>
            <a:r>
              <a:rPr lang="en-US" b="1" dirty="0">
                <a:solidFill>
                  <a:srgbClr val="FF0000"/>
                </a:solidFill>
              </a:rPr>
              <a:t>LAST_VALUE</a:t>
            </a:r>
            <a:r>
              <a:rPr lang="en-US" dirty="0">
                <a:solidFill>
                  <a:schemeClr val="tx2"/>
                </a:solidFill>
              </a:rPr>
              <a:t>(</a:t>
            </a:r>
            <a:r>
              <a:rPr lang="en-US" dirty="0" err="1">
                <a:solidFill>
                  <a:schemeClr val="tx2"/>
                </a:solidFill>
              </a:rPr>
              <a:t>OrderID</a:t>
            </a:r>
            <a:r>
              <a:rPr lang="en-US" dirty="0">
                <a:solidFill>
                  <a:schemeClr val="tx2"/>
                </a:solidFill>
              </a:rPr>
              <a:t>) OVER(PARTITION BY </a:t>
            </a:r>
            <a:r>
              <a:rPr lang="en-US" dirty="0" err="1">
                <a:solidFill>
                  <a:schemeClr val="tx2"/>
                </a:solidFill>
              </a:rPr>
              <a:t>CustomerID</a:t>
            </a:r>
            <a:r>
              <a:rPr lang="en-US" dirty="0">
                <a:solidFill>
                  <a:schemeClr val="tx2"/>
                </a:solidFill>
              </a:rPr>
              <a:t>  </a:t>
            </a:r>
          </a:p>
          <a:p>
            <a:r>
              <a:rPr lang="en-US" dirty="0">
                <a:solidFill>
                  <a:schemeClr val="tx2"/>
                </a:solidFill>
              </a:rPr>
              <a:t>                 			              ORDER BY </a:t>
            </a:r>
            <a:r>
              <a:rPr lang="en-US" dirty="0" err="1">
                <a:solidFill>
                  <a:schemeClr val="tx2"/>
                </a:solidFill>
              </a:rPr>
              <a:t>OrderID</a:t>
            </a:r>
            <a:r>
              <a:rPr lang="en-US" dirty="0">
                <a:solidFill>
                  <a:schemeClr val="tx2"/>
                </a:solidFill>
              </a:rPr>
              <a:t>) AS </a:t>
            </a:r>
            <a:r>
              <a:rPr lang="en-US" dirty="0" err="1">
                <a:solidFill>
                  <a:schemeClr val="tx2"/>
                </a:solidFill>
              </a:rPr>
              <a:t>FirstOrderID</a:t>
            </a:r>
            <a:endParaRPr lang="en-US" dirty="0">
              <a:solidFill>
                <a:schemeClr val="tx2"/>
              </a:solidFill>
            </a:endParaRPr>
          </a:p>
          <a:p>
            <a:r>
              <a:rPr lang="pt-BR" dirty="0">
                <a:solidFill>
                  <a:schemeClr val="tx2"/>
                </a:solidFill>
              </a:rPr>
              <a:t>  FROM  </a:t>
            </a:r>
            <a:r>
              <a:rPr lang="pt-BR" dirty="0" err="1">
                <a:solidFill>
                  <a:schemeClr val="tx2"/>
                </a:solidFill>
              </a:rPr>
              <a:t>Orders</a:t>
            </a:r>
            <a:endParaRPr lang="pt-BR" dirty="0">
              <a:solidFill>
                <a:schemeClr val="tx2"/>
              </a:solidFill>
            </a:endParaRPr>
          </a:p>
          <a:p>
            <a:r>
              <a:rPr lang="pt-BR" dirty="0">
                <a:solidFill>
                  <a:schemeClr val="tx2"/>
                </a:solidFill>
              </a:rPr>
              <a:t> WHERE </a:t>
            </a:r>
            <a:r>
              <a:rPr lang="pt-BR" dirty="0" err="1">
                <a:solidFill>
                  <a:schemeClr val="tx2"/>
                </a:solidFill>
              </a:rPr>
              <a:t>CustomerID</a:t>
            </a:r>
            <a:r>
              <a:rPr lang="pt-BR" dirty="0">
                <a:solidFill>
                  <a:schemeClr val="tx2"/>
                </a:solidFill>
              </a:rPr>
              <a:t> IN (1,2)</a:t>
            </a:r>
            <a:endParaRPr lang="en-US" dirty="0">
              <a:solidFill>
                <a:schemeClr val="tx2"/>
              </a:solidFill>
            </a:endParaRP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0" y="2932168"/>
            <a:ext cx="9061707" cy="334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53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Exemplo</a:t>
            </a:r>
            <a:r>
              <a:rPr lang="es-MX" dirty="0" smtClean="0"/>
              <a:t> </a:t>
            </a:r>
            <a:r>
              <a:rPr lang="es-MX" dirty="0" err="1" smtClean="0"/>
              <a:t>Window</a:t>
            </a:r>
            <a:r>
              <a:rPr lang="es-MX" dirty="0" smtClean="0"/>
              <a:t> </a:t>
            </a:r>
            <a:r>
              <a:rPr lang="es-MX" dirty="0" err="1" smtClean="0"/>
              <a:t>Frame</a:t>
            </a:r>
            <a:r>
              <a:rPr lang="es-MX" dirty="0" smtClean="0"/>
              <a:t> – </a:t>
            </a:r>
            <a:r>
              <a:rPr lang="es-MX" dirty="0" err="1" smtClean="0"/>
              <a:t>Last_Value</a:t>
            </a:r>
            <a:endParaRPr lang="pt-BR" dirty="0"/>
          </a:p>
        </p:txBody>
      </p:sp>
      <p:sp>
        <p:nvSpPr>
          <p:cNvPr id="4" name="AutoShape 41"/>
          <p:cNvSpPr>
            <a:spLocks noChangeArrowheads="1"/>
          </p:cNvSpPr>
          <p:nvPr/>
        </p:nvSpPr>
        <p:spPr bwMode="auto">
          <a:xfrm>
            <a:off x="120868" y="1124745"/>
            <a:ext cx="8929530" cy="1368152"/>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dirty="0">
                <a:solidFill>
                  <a:schemeClr val="tx2"/>
                </a:solidFill>
              </a:rPr>
              <a:t>…LAST_VALUE(</a:t>
            </a:r>
            <a:r>
              <a:rPr lang="en-US" dirty="0" err="1">
                <a:solidFill>
                  <a:schemeClr val="tx2"/>
                </a:solidFill>
              </a:rPr>
              <a:t>OrderID</a:t>
            </a:r>
            <a:r>
              <a:rPr lang="en-US" dirty="0">
                <a:solidFill>
                  <a:schemeClr val="tx2"/>
                </a:solidFill>
              </a:rPr>
              <a:t>) </a:t>
            </a:r>
          </a:p>
          <a:p>
            <a:r>
              <a:rPr lang="en-US" dirty="0">
                <a:solidFill>
                  <a:schemeClr val="tx2"/>
                </a:solidFill>
              </a:rPr>
              <a:t>              OVER(PARTITION BY </a:t>
            </a:r>
            <a:r>
              <a:rPr lang="en-US" dirty="0" err="1">
                <a:solidFill>
                  <a:schemeClr val="tx2"/>
                </a:solidFill>
              </a:rPr>
              <a:t>CustomerID</a:t>
            </a:r>
            <a:r>
              <a:rPr lang="en-US" dirty="0">
                <a:solidFill>
                  <a:schemeClr val="tx2"/>
                </a:solidFill>
              </a:rPr>
              <a:t> </a:t>
            </a:r>
            <a:endParaRPr lang="en-US" dirty="0" smtClean="0">
              <a:solidFill>
                <a:schemeClr val="tx2"/>
              </a:solidFill>
            </a:endParaRPr>
          </a:p>
          <a:p>
            <a:r>
              <a:rPr lang="en-US" dirty="0">
                <a:solidFill>
                  <a:schemeClr val="tx2"/>
                </a:solidFill>
              </a:rPr>
              <a:t> </a:t>
            </a:r>
            <a:r>
              <a:rPr lang="en-US" dirty="0" smtClean="0">
                <a:solidFill>
                  <a:schemeClr val="tx2"/>
                </a:solidFill>
              </a:rPr>
              <a:t>                         ORDER </a:t>
            </a:r>
            <a:r>
              <a:rPr lang="en-US" dirty="0">
                <a:solidFill>
                  <a:schemeClr val="tx2"/>
                </a:solidFill>
              </a:rPr>
              <a:t>BY </a:t>
            </a:r>
            <a:r>
              <a:rPr lang="en-US" dirty="0" err="1" smtClean="0">
                <a:solidFill>
                  <a:schemeClr val="tx2"/>
                </a:solidFill>
              </a:rPr>
              <a:t>OrderID</a:t>
            </a:r>
            <a:r>
              <a:rPr lang="en-US" dirty="0" smtClean="0">
                <a:solidFill>
                  <a:schemeClr val="tx2"/>
                </a:solidFill>
              </a:rPr>
              <a:t>  </a:t>
            </a:r>
            <a:r>
              <a:rPr lang="en-US" dirty="0" smtClean="0">
                <a:solidFill>
                  <a:srgbClr val="FF0000"/>
                </a:solidFill>
              </a:rPr>
              <a:t>ROWS </a:t>
            </a:r>
            <a:r>
              <a:rPr lang="en-US" dirty="0">
                <a:solidFill>
                  <a:srgbClr val="FF0000"/>
                </a:solidFill>
              </a:rPr>
              <a:t>BETWEEN UNBOUNDED PRECEDING </a:t>
            </a:r>
            <a:r>
              <a:rPr lang="en-US" dirty="0">
                <a:solidFill>
                  <a:schemeClr val="tx2"/>
                </a:solidFill>
              </a:rPr>
              <a:t>AND  				                  </a:t>
            </a:r>
            <a:r>
              <a:rPr lang="en-US" dirty="0">
                <a:solidFill>
                  <a:srgbClr val="FF0000"/>
                </a:solidFill>
              </a:rPr>
              <a:t>UNBOUNDED FOLLOWING</a:t>
            </a:r>
            <a:r>
              <a:rPr lang="en-US" dirty="0">
                <a:solidFill>
                  <a:schemeClr val="tx2"/>
                </a:solidFill>
              </a:rPr>
              <a:t>) AS </a:t>
            </a:r>
            <a:r>
              <a:rPr lang="en-US" dirty="0" err="1">
                <a:solidFill>
                  <a:schemeClr val="tx2"/>
                </a:solidFill>
              </a:rPr>
              <a:t>FirstOrderID</a:t>
            </a:r>
            <a:r>
              <a:rPr lang="en-US" dirty="0">
                <a:solidFill>
                  <a:schemeClr val="tx2"/>
                </a:solidFill>
              </a:rPr>
              <a:t> </a:t>
            </a:r>
            <a:r>
              <a:rPr lang="pt-BR" dirty="0">
                <a:solidFill>
                  <a:schemeClr val="tx2"/>
                </a:solidFill>
              </a:rPr>
              <a:t>...</a:t>
            </a:r>
            <a:endParaRPr lang="en-US" dirty="0">
              <a:solidFill>
                <a:schemeClr val="tx2"/>
              </a:solidFill>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758739"/>
            <a:ext cx="9027346" cy="338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922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8" y="2996952"/>
            <a:ext cx="8965400" cy="346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pPr algn="ctr"/>
            <a:r>
              <a:rPr lang="en-US" dirty="0" smtClean="0"/>
              <a:t>Window Frame – </a:t>
            </a:r>
            <a:r>
              <a:rPr lang="en-US" dirty="0" err="1" smtClean="0"/>
              <a:t>Diferença</a:t>
            </a:r>
            <a:r>
              <a:rPr lang="en-US" dirty="0" smtClean="0"/>
              <a:t> entre RANGE e ROWS</a:t>
            </a:r>
            <a:endParaRPr lang="pt-BR" dirty="0"/>
          </a:p>
        </p:txBody>
      </p:sp>
      <p:sp>
        <p:nvSpPr>
          <p:cNvPr id="5" name="AutoShape 41"/>
          <p:cNvSpPr>
            <a:spLocks noChangeArrowheads="1"/>
          </p:cNvSpPr>
          <p:nvPr/>
        </p:nvSpPr>
        <p:spPr bwMode="auto">
          <a:xfrm>
            <a:off x="120868" y="1340768"/>
            <a:ext cx="8929530" cy="1368152"/>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pt-BR" dirty="0"/>
              <a:t>SELECT </a:t>
            </a:r>
            <a:r>
              <a:rPr lang="pt-BR" dirty="0" smtClean="0"/>
              <a:t>ID, Col1, Col2,</a:t>
            </a:r>
            <a:endParaRPr lang="pt-BR" dirty="0"/>
          </a:p>
          <a:p>
            <a:pPr lvl="1"/>
            <a:r>
              <a:rPr lang="en-US" dirty="0"/>
              <a:t>     </a:t>
            </a:r>
            <a:r>
              <a:rPr lang="en-US" dirty="0" smtClean="0"/>
              <a:t>SUM(Col2</a:t>
            </a:r>
            <a:r>
              <a:rPr lang="en-US" dirty="0"/>
              <a:t>) OVER(ORDER BY Col1 RANGE UNBOUNDED PRECEDING) "Range",</a:t>
            </a:r>
          </a:p>
          <a:p>
            <a:pPr lvl="1"/>
            <a:r>
              <a:rPr lang="en-US" dirty="0"/>
              <a:t>     </a:t>
            </a:r>
            <a:r>
              <a:rPr lang="en-US" dirty="0" smtClean="0"/>
              <a:t>SUM(Col2</a:t>
            </a:r>
            <a:r>
              <a:rPr lang="en-US" dirty="0"/>
              <a:t>) OVER(ORDER BY Col1 ROWS UNBOUNDED PRECEDING) "Rows"</a:t>
            </a:r>
          </a:p>
          <a:p>
            <a:r>
              <a:rPr lang="pt-BR" dirty="0"/>
              <a:t>  FROM </a:t>
            </a:r>
            <a:r>
              <a:rPr lang="pt-BR" dirty="0" smtClean="0"/>
              <a:t>#TMP</a:t>
            </a:r>
            <a:endParaRPr lang="pt-BR" dirty="0"/>
          </a:p>
        </p:txBody>
      </p:sp>
      <p:sp>
        <p:nvSpPr>
          <p:cNvPr id="4" name="Retângulo 3"/>
          <p:cNvSpPr/>
          <p:nvPr/>
        </p:nvSpPr>
        <p:spPr>
          <a:xfrm>
            <a:off x="1187624" y="3429000"/>
            <a:ext cx="3888432" cy="2448272"/>
          </a:xfrm>
          <a:prstGeom prst="rect">
            <a:avLst/>
          </a:prstGeom>
          <a:solidFill>
            <a:schemeClr val="tx2">
              <a:alpha val="19000"/>
            </a:schemeClr>
          </a:solidFill>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2179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O </a:t>
            </a:r>
            <a:r>
              <a:rPr lang="en-US" dirty="0" err="1" smtClean="0"/>
              <a:t>que</a:t>
            </a:r>
            <a:r>
              <a:rPr lang="en-US" dirty="0" smtClean="0"/>
              <a:t> </a:t>
            </a:r>
            <a:r>
              <a:rPr lang="en-US" dirty="0" err="1" smtClean="0"/>
              <a:t>ainda</a:t>
            </a:r>
            <a:r>
              <a:rPr lang="en-US" dirty="0" smtClean="0"/>
              <a:t> </a:t>
            </a:r>
            <a:r>
              <a:rPr lang="en-US" dirty="0" err="1" smtClean="0"/>
              <a:t>esta</a:t>
            </a:r>
            <a:r>
              <a:rPr lang="en-US" dirty="0" smtClean="0"/>
              <a:t> </a:t>
            </a:r>
            <a:r>
              <a:rPr lang="en-US" dirty="0" err="1" smtClean="0"/>
              <a:t>faltando</a:t>
            </a:r>
            <a:r>
              <a:rPr lang="en-US" dirty="0" smtClean="0"/>
              <a:t>:</a:t>
            </a:r>
            <a:endParaRPr lang="pt-BR" dirty="0"/>
          </a:p>
        </p:txBody>
      </p:sp>
      <p:sp>
        <p:nvSpPr>
          <p:cNvPr id="3" name="Espaço Reservado para Texto 2"/>
          <p:cNvSpPr>
            <a:spLocks noGrp="1"/>
          </p:cNvSpPr>
          <p:nvPr>
            <p:ph type="body" sz="quarter" idx="10"/>
          </p:nvPr>
        </p:nvSpPr>
        <p:spPr>
          <a:xfrm>
            <a:off x="323528" y="1068710"/>
            <a:ext cx="8358187" cy="5384626"/>
          </a:xfrm>
        </p:spPr>
        <p:txBody>
          <a:bodyPr>
            <a:normAutofit fontScale="70000" lnSpcReduction="20000"/>
          </a:bodyPr>
          <a:lstStyle/>
          <a:p>
            <a:pPr marL="285750" indent="-285750"/>
            <a:r>
              <a:rPr lang="en-US" sz="3600" dirty="0" err="1" smtClean="0"/>
              <a:t>Código</a:t>
            </a:r>
            <a:r>
              <a:rPr lang="en-US" sz="3600" dirty="0" smtClean="0"/>
              <a:t> </a:t>
            </a:r>
            <a:r>
              <a:rPr lang="en-US" sz="3600" dirty="0" err="1" smtClean="0"/>
              <a:t>Faltando</a:t>
            </a:r>
            <a:r>
              <a:rPr lang="en-US" sz="3600" dirty="0" smtClean="0"/>
              <a:t>:</a:t>
            </a:r>
            <a:endParaRPr lang="en-US" sz="3600" dirty="0"/>
          </a:p>
          <a:p>
            <a:pPr marL="685800" lvl="1"/>
            <a:r>
              <a:rPr lang="en-US" sz="4000" dirty="0" smtClean="0"/>
              <a:t>FIRST</a:t>
            </a:r>
            <a:r>
              <a:rPr lang="en-US" sz="4000" dirty="0"/>
              <a:t>, </a:t>
            </a:r>
            <a:r>
              <a:rPr lang="en-US" sz="4000" dirty="0" err="1"/>
              <a:t>retorna</a:t>
            </a:r>
            <a:r>
              <a:rPr lang="en-US" sz="4000" dirty="0"/>
              <a:t> o </a:t>
            </a:r>
            <a:r>
              <a:rPr lang="en-US" sz="4000" dirty="0" err="1"/>
              <a:t>primeiro</a:t>
            </a:r>
            <a:r>
              <a:rPr lang="en-US" sz="4000" dirty="0"/>
              <a:t> valor de um </a:t>
            </a:r>
            <a:r>
              <a:rPr lang="en-US" sz="4000" dirty="0" err="1"/>
              <a:t>grupo</a:t>
            </a:r>
            <a:r>
              <a:rPr lang="en-US" sz="4000" dirty="0"/>
              <a:t> </a:t>
            </a:r>
            <a:r>
              <a:rPr lang="en-US" sz="4000" dirty="0" err="1"/>
              <a:t>ordenado</a:t>
            </a:r>
            <a:r>
              <a:rPr lang="en-US" sz="4000" dirty="0"/>
              <a:t> </a:t>
            </a:r>
            <a:r>
              <a:rPr lang="en-US" sz="2900" dirty="0"/>
              <a:t>MAX(</a:t>
            </a:r>
            <a:r>
              <a:rPr lang="en-US" sz="2900" dirty="0" err="1"/>
              <a:t>Cidade</a:t>
            </a:r>
            <a:r>
              <a:rPr lang="en-US" sz="2900" dirty="0"/>
              <a:t>) KEEP (DENSE_RANK </a:t>
            </a:r>
            <a:r>
              <a:rPr lang="en-US" sz="2900" b="1" dirty="0">
                <a:solidFill>
                  <a:srgbClr val="FF0000"/>
                </a:solidFill>
              </a:rPr>
              <a:t>FIRST</a:t>
            </a:r>
            <a:r>
              <a:rPr lang="en-US" sz="2900" dirty="0"/>
              <a:t> ORDER BY SUM(</a:t>
            </a:r>
            <a:r>
              <a:rPr lang="en-US" sz="2900" dirty="0" err="1"/>
              <a:t>Valor_Pedido</a:t>
            </a:r>
            <a:r>
              <a:rPr lang="en-US" sz="2900" dirty="0"/>
              <a:t>))*</a:t>
            </a:r>
          </a:p>
          <a:p>
            <a:pPr marL="685800" lvl="1"/>
            <a:r>
              <a:rPr lang="en-US" sz="4600" dirty="0"/>
              <a:t>LAST: </a:t>
            </a:r>
            <a:r>
              <a:rPr lang="en-US" sz="4600" dirty="0" err="1"/>
              <a:t>último</a:t>
            </a:r>
            <a:r>
              <a:rPr lang="en-US" sz="4600" dirty="0"/>
              <a:t> valor de um </a:t>
            </a:r>
            <a:r>
              <a:rPr lang="en-US" sz="4600" dirty="0" err="1"/>
              <a:t>grupo</a:t>
            </a:r>
            <a:r>
              <a:rPr lang="en-US" sz="4600" dirty="0"/>
              <a:t> </a:t>
            </a:r>
            <a:r>
              <a:rPr lang="en-US" sz="4600" dirty="0" err="1"/>
              <a:t>ordenado</a:t>
            </a:r>
            <a:r>
              <a:rPr lang="en-US" sz="4600" dirty="0"/>
              <a:t> </a:t>
            </a:r>
            <a:r>
              <a:rPr lang="en-US" sz="2900" dirty="0"/>
              <a:t>MIN(</a:t>
            </a:r>
            <a:r>
              <a:rPr lang="en-US" sz="2900" dirty="0" err="1"/>
              <a:t>Cidade</a:t>
            </a:r>
            <a:r>
              <a:rPr lang="en-US" sz="2900" dirty="0"/>
              <a:t>) KEEP (DENSE_RANK </a:t>
            </a:r>
            <a:r>
              <a:rPr lang="en-US" sz="2900" b="1" dirty="0">
                <a:solidFill>
                  <a:srgbClr val="FF0000"/>
                </a:solidFill>
              </a:rPr>
              <a:t>LAST</a:t>
            </a:r>
            <a:r>
              <a:rPr lang="en-US" sz="2900" dirty="0"/>
              <a:t> ORDER BY SUM(</a:t>
            </a:r>
            <a:r>
              <a:rPr lang="en-US" sz="2900" dirty="0" err="1"/>
              <a:t>Valor_Pedido</a:t>
            </a:r>
            <a:r>
              <a:rPr lang="en-US" sz="2900" dirty="0"/>
              <a:t>))*</a:t>
            </a:r>
          </a:p>
          <a:p>
            <a:pPr marL="685800" lvl="1"/>
            <a:r>
              <a:rPr lang="en-US" sz="4000" dirty="0"/>
              <a:t>NULLs FIRST, NULLs LAST</a:t>
            </a:r>
          </a:p>
          <a:p>
            <a:pPr marL="1085850" lvl="2"/>
            <a:r>
              <a:rPr lang="en-US" sz="4000" dirty="0"/>
              <a:t>OVER(ORDER BY Coluna1 NULLs FIRST)</a:t>
            </a:r>
          </a:p>
          <a:p>
            <a:pPr marL="685800" lvl="1"/>
            <a:r>
              <a:rPr lang="en-US" sz="4000" dirty="0"/>
              <a:t>Interval (Year, Month, Day, Hour, Minute, Second)</a:t>
            </a:r>
          </a:p>
          <a:p>
            <a:pPr marL="685800" lvl="1"/>
            <a:r>
              <a:rPr lang="en-US" sz="4000" dirty="0"/>
              <a:t>Window </a:t>
            </a:r>
            <a:r>
              <a:rPr lang="en-US" sz="4000" dirty="0" smtClean="0"/>
              <a:t>Clause</a:t>
            </a:r>
          </a:p>
          <a:p>
            <a:pPr marL="400050" lvl="1" indent="0">
              <a:buNone/>
            </a:pPr>
            <a:endParaRPr lang="en-US" sz="3200" dirty="0" smtClean="0"/>
          </a:p>
          <a:p>
            <a:pPr marL="400050" lvl="1" indent="0" algn="r">
              <a:buNone/>
            </a:pPr>
            <a:endParaRPr lang="en-US" sz="2200" dirty="0" smtClean="0"/>
          </a:p>
          <a:p>
            <a:pPr marL="685800" lvl="1"/>
            <a:endParaRPr lang="en-US" dirty="0" smtClean="0"/>
          </a:p>
          <a:p>
            <a:pPr marL="400050" lvl="1" indent="0" algn="r">
              <a:buNone/>
            </a:pPr>
            <a:endParaRPr lang="en-US" sz="2200" dirty="0" smtClean="0"/>
          </a:p>
          <a:p>
            <a:pPr marL="400050" lvl="1" indent="0">
              <a:buNone/>
            </a:pPr>
            <a:endParaRPr lang="en-US" sz="2200" dirty="0" smtClean="0"/>
          </a:p>
          <a:p>
            <a:pPr marL="400050" lvl="1" indent="0" algn="r">
              <a:buNone/>
            </a:pPr>
            <a:r>
              <a:rPr lang="en-US" sz="2200" dirty="0" smtClean="0"/>
              <a:t>* Non standard syntax</a:t>
            </a:r>
          </a:p>
          <a:p>
            <a:endParaRPr lang="pt-BR" dirty="0"/>
          </a:p>
        </p:txBody>
      </p:sp>
      <p:sp>
        <p:nvSpPr>
          <p:cNvPr id="5" name="AutoShape 41"/>
          <p:cNvSpPr>
            <a:spLocks noChangeArrowheads="1"/>
          </p:cNvSpPr>
          <p:nvPr/>
        </p:nvSpPr>
        <p:spPr bwMode="auto">
          <a:xfrm>
            <a:off x="926101" y="4941168"/>
            <a:ext cx="6552728" cy="803419"/>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dirty="0">
                <a:solidFill>
                  <a:schemeClr val="accent2">
                    <a:lumMod val="50000"/>
                  </a:schemeClr>
                </a:solidFill>
              </a:rPr>
              <a:t>SELECT LAG(Col1) OVER </a:t>
            </a:r>
            <a:r>
              <a:rPr lang="en-US" b="1" dirty="0" err="1" smtClean="0">
                <a:solidFill>
                  <a:srgbClr val="FF0000"/>
                </a:solidFill>
              </a:rPr>
              <a:t>MyWin</a:t>
            </a:r>
            <a:r>
              <a:rPr lang="en-US" b="1" dirty="0" smtClean="0">
                <a:solidFill>
                  <a:srgbClr val="FF0000"/>
                </a:solidFill>
              </a:rPr>
              <a:t> </a:t>
            </a:r>
            <a:r>
              <a:rPr lang="en-US" dirty="0" smtClean="0">
                <a:solidFill>
                  <a:schemeClr val="accent2">
                    <a:lumMod val="50000"/>
                  </a:schemeClr>
                </a:solidFill>
              </a:rPr>
              <a:t>AS </a:t>
            </a:r>
            <a:r>
              <a:rPr lang="en-US" dirty="0">
                <a:solidFill>
                  <a:schemeClr val="accent2">
                    <a:lumMod val="50000"/>
                  </a:schemeClr>
                </a:solidFill>
              </a:rPr>
              <a:t>Col1 FROM </a:t>
            </a:r>
            <a:r>
              <a:rPr lang="en-US" dirty="0" smtClean="0">
                <a:solidFill>
                  <a:schemeClr val="accent2">
                    <a:lumMod val="50000"/>
                  </a:schemeClr>
                </a:solidFill>
              </a:rPr>
              <a:t>Tab1</a:t>
            </a:r>
          </a:p>
          <a:p>
            <a:r>
              <a:rPr lang="en-US" b="1" dirty="0" smtClean="0">
                <a:solidFill>
                  <a:srgbClr val="FF0000"/>
                </a:solidFill>
              </a:rPr>
              <a:t>WINDOW </a:t>
            </a:r>
            <a:r>
              <a:rPr lang="en-US" b="1" dirty="0" err="1" smtClean="0">
                <a:solidFill>
                  <a:srgbClr val="FF0000"/>
                </a:solidFill>
              </a:rPr>
              <a:t>MyWin</a:t>
            </a:r>
            <a:r>
              <a:rPr lang="en-US" dirty="0" err="1" smtClean="0">
                <a:solidFill>
                  <a:schemeClr val="accent2">
                    <a:lumMod val="50000"/>
                  </a:schemeClr>
                </a:solidFill>
              </a:rPr>
              <a:t>AS</a:t>
            </a:r>
            <a:r>
              <a:rPr lang="en-US" dirty="0" smtClean="0">
                <a:solidFill>
                  <a:schemeClr val="accent2">
                    <a:lumMod val="50000"/>
                  </a:schemeClr>
                </a:solidFill>
              </a:rPr>
              <a:t> </a:t>
            </a:r>
            <a:r>
              <a:rPr lang="en-US" dirty="0">
                <a:solidFill>
                  <a:schemeClr val="accent2">
                    <a:lumMod val="50000"/>
                  </a:schemeClr>
                </a:solidFill>
              </a:rPr>
              <a:t>(ORDER BY </a:t>
            </a:r>
            <a:r>
              <a:rPr lang="en-US" dirty="0" smtClean="0">
                <a:solidFill>
                  <a:schemeClr val="accent2">
                    <a:lumMod val="50000"/>
                  </a:schemeClr>
                </a:solidFill>
              </a:rPr>
              <a:t>Col1 </a:t>
            </a:r>
            <a:r>
              <a:rPr lang="en-US" dirty="0">
                <a:solidFill>
                  <a:schemeClr val="accent2">
                    <a:lumMod val="50000"/>
                  </a:schemeClr>
                </a:solidFill>
              </a:rPr>
              <a:t>ROWS 2 PRECEDING)</a:t>
            </a:r>
          </a:p>
        </p:txBody>
      </p:sp>
    </p:spTree>
    <p:extLst>
      <p:ext uri="{BB962C8B-B14F-4D97-AF65-F5344CB8AC3E}">
        <p14:creationId xmlns:p14="http://schemas.microsoft.com/office/powerpoint/2010/main" val="66045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Recursos</a:t>
            </a:r>
            <a:endParaRPr lang="pt-BR" dirty="0"/>
          </a:p>
        </p:txBody>
      </p:sp>
      <p:sp>
        <p:nvSpPr>
          <p:cNvPr id="3" name="Espaço Reservado para Texto 2"/>
          <p:cNvSpPr>
            <a:spLocks noGrp="1"/>
          </p:cNvSpPr>
          <p:nvPr>
            <p:ph type="body" sz="quarter" idx="10"/>
          </p:nvPr>
        </p:nvSpPr>
        <p:spPr>
          <a:xfrm>
            <a:off x="323528" y="1068710"/>
            <a:ext cx="8358187" cy="5384626"/>
          </a:xfrm>
        </p:spPr>
        <p:txBody>
          <a:bodyPr>
            <a:normAutofit/>
          </a:bodyPr>
          <a:lstStyle/>
          <a:p>
            <a:r>
              <a:rPr lang="en-US" dirty="0" err="1" smtClean="0"/>
              <a:t>Artigos</a:t>
            </a:r>
            <a:r>
              <a:rPr lang="en-US" dirty="0" smtClean="0"/>
              <a:t> no Simple-talk:</a:t>
            </a:r>
            <a:endParaRPr lang="en-US" dirty="0"/>
          </a:p>
          <a:p>
            <a:pPr lvl="1"/>
            <a:r>
              <a:rPr lang="pt-BR" dirty="0">
                <a:hlinkClick r:id="rId2"/>
              </a:rPr>
              <a:t>http://</a:t>
            </a:r>
            <a:r>
              <a:rPr lang="pt-BR" dirty="0" smtClean="0">
                <a:hlinkClick r:id="rId2"/>
              </a:rPr>
              <a:t>tinyurl.com/SQLBits1</a:t>
            </a:r>
            <a:endParaRPr lang="pt-BR" dirty="0" smtClean="0"/>
          </a:p>
          <a:p>
            <a:pPr lvl="1"/>
            <a:r>
              <a:rPr lang="pt-BR" dirty="0">
                <a:hlinkClick r:id="rId3"/>
              </a:rPr>
              <a:t>http://</a:t>
            </a:r>
            <a:r>
              <a:rPr lang="pt-BR" dirty="0" smtClean="0">
                <a:hlinkClick r:id="rId3"/>
              </a:rPr>
              <a:t>tinyurl.com/SQLBits2</a:t>
            </a:r>
            <a:endParaRPr lang="pt-BR" dirty="0"/>
          </a:p>
          <a:p>
            <a:pPr lvl="1"/>
            <a:r>
              <a:rPr lang="pt-BR" dirty="0">
                <a:hlinkClick r:id="rId4"/>
              </a:rPr>
              <a:t>http://</a:t>
            </a:r>
            <a:r>
              <a:rPr lang="pt-BR" dirty="0" smtClean="0">
                <a:hlinkClick r:id="rId4"/>
              </a:rPr>
              <a:t>tinyurl.com/SQLBits3</a:t>
            </a:r>
            <a:endParaRPr lang="pt-BR" dirty="0"/>
          </a:p>
          <a:p>
            <a:r>
              <a:rPr lang="en-US" dirty="0" err="1" smtClean="0"/>
              <a:t>Livro</a:t>
            </a:r>
            <a:r>
              <a:rPr lang="en-US" dirty="0" smtClean="0"/>
              <a:t> do Itzik </a:t>
            </a:r>
            <a:r>
              <a:rPr lang="en-US" dirty="0"/>
              <a:t>Ben-Gan </a:t>
            </a:r>
            <a:r>
              <a:rPr lang="en-US" dirty="0" smtClean="0"/>
              <a:t>(pre-order, May </a:t>
            </a:r>
            <a:r>
              <a:rPr lang="en-US" dirty="0"/>
              <a:t>2, 2012)</a:t>
            </a:r>
          </a:p>
          <a:p>
            <a:pPr lvl="1"/>
            <a:r>
              <a:rPr lang="pt-BR" dirty="0" smtClean="0">
                <a:hlinkClick r:id="rId5"/>
              </a:rPr>
              <a:t>http</a:t>
            </a:r>
            <a:r>
              <a:rPr lang="pt-BR" dirty="0">
                <a:hlinkClick r:id="rId5"/>
              </a:rPr>
              <a:t>://</a:t>
            </a:r>
            <a:r>
              <a:rPr lang="pt-BR" dirty="0" smtClean="0">
                <a:hlinkClick r:id="rId5"/>
              </a:rPr>
              <a:t>tinyurl.com/SQLBits4</a:t>
            </a:r>
            <a:endParaRPr lang="en-US" dirty="0" smtClean="0"/>
          </a:p>
          <a:p>
            <a:r>
              <a:rPr lang="pt-BR" dirty="0" err="1"/>
              <a:t>Jeremiah</a:t>
            </a:r>
            <a:r>
              <a:rPr lang="pt-BR" dirty="0"/>
              <a:t> </a:t>
            </a:r>
            <a:r>
              <a:rPr lang="pt-BR" dirty="0" err="1" smtClean="0"/>
              <a:t>Peschka</a:t>
            </a:r>
            <a:r>
              <a:rPr lang="pt-BR" dirty="0" smtClean="0"/>
              <a:t> </a:t>
            </a:r>
            <a:r>
              <a:rPr lang="en-US" dirty="0" smtClean="0"/>
              <a:t>YouTube video - Leaving the window open</a:t>
            </a:r>
          </a:p>
          <a:p>
            <a:pPr lvl="1"/>
            <a:r>
              <a:rPr lang="pt-BR" b="1" dirty="0">
                <a:hlinkClick r:id="rId6"/>
              </a:rPr>
              <a:t>http://</a:t>
            </a:r>
            <a:r>
              <a:rPr lang="pt-BR" b="1" dirty="0" smtClean="0">
                <a:hlinkClick r:id="rId6"/>
              </a:rPr>
              <a:t>tinyurl.com/SQLBits5</a:t>
            </a:r>
            <a:endParaRPr lang="pt-BR" b="1" dirty="0" smtClean="0"/>
          </a:p>
          <a:p>
            <a:endParaRPr lang="en-US" dirty="0" smtClean="0"/>
          </a:p>
        </p:txBody>
      </p:sp>
    </p:spTree>
    <p:extLst>
      <p:ext uri="{BB962C8B-B14F-4D97-AF65-F5344CB8AC3E}">
        <p14:creationId xmlns:p14="http://schemas.microsoft.com/office/powerpoint/2010/main" val="3074191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Evolução do programador</a:t>
            </a:r>
            <a:endParaRPr lang="pt-BR" dirty="0"/>
          </a:p>
        </p:txBody>
      </p:sp>
      <p:sp>
        <p:nvSpPr>
          <p:cNvPr id="3" name="Espaço Reservado para Texto 2"/>
          <p:cNvSpPr>
            <a:spLocks noGrp="1"/>
          </p:cNvSpPr>
          <p:nvPr>
            <p:ph type="body" sz="quarter" idx="10"/>
          </p:nvPr>
        </p:nvSpPr>
        <p:spPr/>
        <p:txBody>
          <a:bodyPr>
            <a:normAutofit fontScale="92500" lnSpcReduction="10000"/>
          </a:bodyPr>
          <a:lstStyle/>
          <a:p>
            <a:r>
              <a:rPr lang="pt-BR" dirty="0" smtClean="0"/>
              <a:t>Evolução do programador T-SQL</a:t>
            </a:r>
          </a:p>
          <a:p>
            <a:pPr lvl="1"/>
            <a:r>
              <a:rPr lang="pt-BR" dirty="0" err="1" smtClean="0"/>
              <a:t>Procedural</a:t>
            </a:r>
            <a:r>
              <a:rPr lang="pt-BR" dirty="0" smtClean="0"/>
              <a:t>: quando os programadores começam a trabalhar com o SQL Server, trazendo experiência de alguma linguagem de programação.</a:t>
            </a:r>
          </a:p>
          <a:p>
            <a:pPr lvl="1"/>
            <a:r>
              <a:rPr lang="pt-BR" dirty="0" smtClean="0"/>
              <a:t>Ficando lúcido: a pessoa entende um pouco mais de programação orientada a conjuntos. Acreditam que tabelas temporárias, cursores e execução dinâmica são o mal da humanidade. </a:t>
            </a:r>
            <a:r>
              <a:rPr lang="pt-BR" dirty="0" smtClean="0">
                <a:sym typeface="Wingdings" pitchFamily="2" charset="2"/>
              </a:rPr>
              <a:t></a:t>
            </a:r>
          </a:p>
          <a:p>
            <a:pPr lvl="1"/>
            <a:r>
              <a:rPr lang="pt-BR" dirty="0" smtClean="0">
                <a:sym typeface="Wingdings" pitchFamily="2" charset="2"/>
              </a:rPr>
              <a:t>Maturidade: já possui um conhecimento dos detalhes da arquitetura em que trabalha. Avalia prós e contras de cada abordagem, dando preferência a operações de conjuntos, porém sabendo reconhecer quando cursores, tabelas temporárias e execução dinâmicas são importantes.</a:t>
            </a:r>
          </a:p>
          <a:p>
            <a:endParaRPr lang="pt-BR" dirty="0"/>
          </a:p>
        </p:txBody>
      </p:sp>
    </p:spTree>
    <p:extLst>
      <p:ext uri="{BB962C8B-B14F-4D97-AF65-F5344CB8AC3E}">
        <p14:creationId xmlns:p14="http://schemas.microsoft.com/office/powerpoint/2010/main" val="1031275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1" y="1417638"/>
            <a:ext cx="3277823" cy="436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7113" y="2355608"/>
            <a:ext cx="2644703" cy="26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611560" y="251507"/>
            <a:ext cx="8229600" cy="1143000"/>
          </a:xfrm>
        </p:spPr>
        <p:txBody>
          <a:bodyPr>
            <a:normAutofit fontScale="90000"/>
          </a:bodyPr>
          <a:lstStyle/>
          <a:p>
            <a:r>
              <a:rPr lang="en-US" dirty="0" smtClean="0"/>
              <a:t>Window functions </a:t>
            </a:r>
            <a:r>
              <a:rPr lang="en-US" dirty="0" err="1" smtClean="0"/>
              <a:t>são</a:t>
            </a:r>
            <a:r>
              <a:rPr lang="en-US" dirty="0" smtClean="0"/>
              <a:t> </a:t>
            </a:r>
            <a:r>
              <a:rPr lang="en-US" dirty="0" err="1" smtClean="0"/>
              <a:t>baseadas</a:t>
            </a:r>
            <a:r>
              <a:rPr lang="en-US" dirty="0" smtClean="0"/>
              <a:t> </a:t>
            </a:r>
            <a:r>
              <a:rPr lang="en-US" dirty="0" err="1" smtClean="0"/>
              <a:t>em</a:t>
            </a:r>
            <a:r>
              <a:rPr lang="en-US" dirty="0" smtClean="0"/>
              <a:t> sets</a:t>
            </a:r>
            <a:endParaRPr lang="es-MX" dirty="0"/>
          </a:p>
        </p:txBody>
      </p:sp>
      <p:pic>
        <p:nvPicPr>
          <p:cNvPr id="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668" y="1844554"/>
            <a:ext cx="3277532" cy="318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aixaDeTexto 8"/>
          <p:cNvSpPr txBox="1"/>
          <p:nvPr/>
        </p:nvSpPr>
        <p:spPr>
          <a:xfrm>
            <a:off x="691" y="5939988"/>
            <a:ext cx="5148012" cy="369332"/>
          </a:xfrm>
          <a:prstGeom prst="rect">
            <a:avLst/>
          </a:prstGeom>
          <a:noFill/>
        </p:spPr>
        <p:txBody>
          <a:bodyPr wrap="none" rtlCol="0">
            <a:spAutoFit/>
          </a:bodyPr>
          <a:lstStyle/>
          <a:p>
            <a:r>
              <a:rPr lang="en-US" dirty="0" smtClean="0"/>
              <a:t>*Analogy </a:t>
            </a:r>
            <a:r>
              <a:rPr lang="en-US" dirty="0"/>
              <a:t>from Microsoft SQL Server 2008 Bible book</a:t>
            </a:r>
            <a:endParaRPr lang="pt-BR" dirty="0"/>
          </a:p>
        </p:txBody>
      </p:sp>
    </p:spTree>
    <p:extLst>
      <p:ext uri="{BB962C8B-B14F-4D97-AF65-F5344CB8AC3E}">
        <p14:creationId xmlns:p14="http://schemas.microsoft.com/office/powerpoint/2010/main" val="168820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0"/>
          </p:nvPr>
        </p:nvSpPr>
        <p:spPr>
          <a:xfrm>
            <a:off x="1475656" y="2204864"/>
            <a:ext cx="6264696" cy="1368152"/>
          </a:xfrm>
        </p:spPr>
        <p:txBody>
          <a:bodyPr>
            <a:noAutofit/>
          </a:bodyPr>
          <a:lstStyle/>
          <a:p>
            <a:pPr marL="0" indent="0" algn="ctr">
              <a:buNone/>
            </a:pPr>
            <a:r>
              <a:rPr lang="es-MX" sz="8000" dirty="0" smtClean="0">
                <a:solidFill>
                  <a:schemeClr val="tx2"/>
                </a:solidFill>
              </a:rPr>
              <a:t>Demo</a:t>
            </a:r>
          </a:p>
          <a:p>
            <a:pPr marL="0" indent="0" algn="ctr">
              <a:buNone/>
            </a:pPr>
            <a:r>
              <a:rPr lang="es-MX" sz="2800" dirty="0" smtClean="0">
                <a:solidFill>
                  <a:schemeClr val="tx2"/>
                </a:solidFill>
              </a:rPr>
              <a:t>Win32 </a:t>
            </a:r>
            <a:r>
              <a:rPr lang="es-MX" sz="2800" dirty="0" err="1" smtClean="0">
                <a:solidFill>
                  <a:schemeClr val="tx2"/>
                </a:solidFill>
              </a:rPr>
              <a:t>app</a:t>
            </a:r>
            <a:r>
              <a:rPr lang="es-MX" sz="2800" dirty="0" smtClean="0">
                <a:solidFill>
                  <a:schemeClr val="tx2"/>
                </a:solidFill>
              </a:rPr>
              <a:t> vs SQL Server</a:t>
            </a:r>
          </a:p>
        </p:txBody>
      </p:sp>
    </p:spTree>
    <p:extLst>
      <p:ext uri="{BB962C8B-B14F-4D97-AF65-F5344CB8AC3E}">
        <p14:creationId xmlns:p14="http://schemas.microsoft.com/office/powerpoint/2010/main" val="1302654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0"/>
            <a:ext cx="9001156" cy="714356"/>
          </a:xfrm>
        </p:spPr>
        <p:txBody>
          <a:bodyPr/>
          <a:lstStyle/>
          <a:p>
            <a:r>
              <a:rPr lang="en-US" dirty="0" smtClean="0"/>
              <a:t>O </a:t>
            </a:r>
            <a:r>
              <a:rPr lang="en-US" dirty="0" err="1" smtClean="0"/>
              <a:t>que</a:t>
            </a:r>
            <a:r>
              <a:rPr lang="en-US" dirty="0" smtClean="0"/>
              <a:t> </a:t>
            </a:r>
            <a:r>
              <a:rPr lang="en-US" dirty="0" err="1" smtClean="0"/>
              <a:t>são</a:t>
            </a:r>
            <a:r>
              <a:rPr lang="en-US" dirty="0" smtClean="0"/>
              <a:t> windows functions?</a:t>
            </a:r>
            <a:endParaRPr lang="pt-BR" dirty="0"/>
          </a:p>
        </p:txBody>
      </p:sp>
      <p:sp>
        <p:nvSpPr>
          <p:cNvPr id="3" name="Espaço Reservado para Texto 2"/>
          <p:cNvSpPr>
            <a:spLocks noGrp="1"/>
          </p:cNvSpPr>
          <p:nvPr>
            <p:ph type="body" sz="quarter" idx="10"/>
          </p:nvPr>
        </p:nvSpPr>
        <p:spPr>
          <a:xfrm>
            <a:off x="22950" y="620688"/>
            <a:ext cx="9013546" cy="4429125"/>
          </a:xfrm>
        </p:spPr>
        <p:txBody>
          <a:bodyPr/>
          <a:lstStyle/>
          <a:p>
            <a:r>
              <a:rPr lang="en-US" dirty="0" err="1" smtClean="0"/>
              <a:t>Funções</a:t>
            </a:r>
            <a:r>
              <a:rPr lang="en-US" dirty="0" smtClean="0"/>
              <a:t> </a:t>
            </a:r>
            <a:r>
              <a:rPr lang="en-US" dirty="0" err="1" smtClean="0"/>
              <a:t>aplicadas</a:t>
            </a:r>
            <a:r>
              <a:rPr lang="en-US" dirty="0" smtClean="0"/>
              <a:t> </a:t>
            </a:r>
            <a:r>
              <a:rPr lang="en-US" dirty="0" err="1" smtClean="0"/>
              <a:t>em</a:t>
            </a:r>
            <a:r>
              <a:rPr lang="en-US" dirty="0" smtClean="0"/>
              <a:t> um “</a:t>
            </a:r>
            <a:r>
              <a:rPr lang="en-US" dirty="0" err="1" smtClean="0"/>
              <a:t>conjunto</a:t>
            </a:r>
            <a:r>
              <a:rPr lang="en-US" dirty="0" smtClean="0"/>
              <a:t> de </a:t>
            </a:r>
            <a:r>
              <a:rPr lang="en-US" dirty="0" err="1" smtClean="0"/>
              <a:t>linhas</a:t>
            </a:r>
            <a:r>
              <a:rPr lang="en-US" dirty="0" smtClean="0"/>
              <a:t>”</a:t>
            </a:r>
          </a:p>
          <a:p>
            <a:r>
              <a:rPr lang="en-US" dirty="0" err="1" smtClean="0"/>
              <a:t>Suportado</a:t>
            </a:r>
            <a:r>
              <a:rPr lang="en-US" dirty="0" smtClean="0"/>
              <a:t> no DB2, PostgreSQL, </a:t>
            </a:r>
            <a:r>
              <a:rPr lang="en-US" strike="sngStrike" dirty="0"/>
              <a:t>Oracle </a:t>
            </a:r>
            <a:r>
              <a:rPr lang="en-US" dirty="0" smtClean="0"/>
              <a:t>…</a:t>
            </a:r>
          </a:p>
          <a:p>
            <a:r>
              <a:rPr lang="en-US" dirty="0" err="1" smtClean="0"/>
              <a:t>Funções</a:t>
            </a:r>
            <a:r>
              <a:rPr lang="en-US" dirty="0" smtClean="0"/>
              <a:t> </a:t>
            </a:r>
            <a:r>
              <a:rPr lang="en-US" dirty="0" err="1" smtClean="0"/>
              <a:t>analíticas</a:t>
            </a:r>
            <a:r>
              <a:rPr lang="en-US" dirty="0" smtClean="0"/>
              <a:t> e </a:t>
            </a:r>
            <a:r>
              <a:rPr lang="en-US" dirty="0" err="1" smtClean="0"/>
              <a:t>clausula</a:t>
            </a:r>
            <a:r>
              <a:rPr lang="en-US" dirty="0" smtClean="0"/>
              <a:t> Over() no SQL Server</a:t>
            </a:r>
          </a:p>
        </p:txBody>
      </p:sp>
      <p:graphicFrame>
        <p:nvGraphicFramePr>
          <p:cNvPr id="5" name="Diagrama 4"/>
          <p:cNvGraphicFramePr/>
          <p:nvPr>
            <p:extLst>
              <p:ext uri="{D42A27DB-BD31-4B8C-83A1-F6EECF244321}">
                <p14:modId xmlns:p14="http://schemas.microsoft.com/office/powerpoint/2010/main" val="728840787"/>
              </p:ext>
            </p:extLst>
          </p:nvPr>
        </p:nvGraphicFramePr>
        <p:xfrm>
          <a:off x="251520" y="2074199"/>
          <a:ext cx="8712968"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386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Clausula</a:t>
            </a:r>
            <a:r>
              <a:rPr lang="en-US" dirty="0" smtClean="0"/>
              <a:t> OVER()</a:t>
            </a:r>
            <a:endParaRPr lang="pt-BR" dirty="0"/>
          </a:p>
        </p:txBody>
      </p:sp>
      <p:sp>
        <p:nvSpPr>
          <p:cNvPr id="5" name="AutoShape 41"/>
          <p:cNvSpPr>
            <a:spLocks noChangeArrowheads="1"/>
          </p:cNvSpPr>
          <p:nvPr/>
        </p:nvSpPr>
        <p:spPr bwMode="auto">
          <a:xfrm>
            <a:off x="152400" y="1863678"/>
            <a:ext cx="8763000" cy="297180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pt-BR" dirty="0"/>
              <a:t>SELECT </a:t>
            </a:r>
            <a:r>
              <a:rPr lang="pt-BR" dirty="0" err="1"/>
              <a:t>ID_Account</a:t>
            </a:r>
            <a:r>
              <a:rPr lang="pt-BR" dirty="0"/>
              <a:t>, </a:t>
            </a:r>
          </a:p>
          <a:p>
            <a:r>
              <a:rPr lang="pt-BR" dirty="0"/>
              <a:t>       </a:t>
            </a:r>
            <a:r>
              <a:rPr lang="pt-BR" dirty="0" smtClean="0"/>
              <a:t>       </a:t>
            </a:r>
            <a:r>
              <a:rPr lang="pt-BR" dirty="0" err="1" smtClean="0"/>
              <a:t>ColDate</a:t>
            </a:r>
            <a:r>
              <a:rPr lang="pt-BR" dirty="0"/>
              <a:t>, </a:t>
            </a:r>
          </a:p>
          <a:p>
            <a:r>
              <a:rPr lang="pt-BR" dirty="0"/>
              <a:t>      </a:t>
            </a:r>
            <a:r>
              <a:rPr lang="pt-BR" dirty="0" smtClean="0"/>
              <a:t>        </a:t>
            </a:r>
            <a:r>
              <a:rPr lang="pt-BR" dirty="0" err="1"/>
              <a:t>ColValue</a:t>
            </a:r>
            <a:r>
              <a:rPr lang="pt-BR" dirty="0"/>
              <a:t>,</a:t>
            </a:r>
          </a:p>
          <a:p>
            <a:r>
              <a:rPr lang="pt-BR" dirty="0"/>
              <a:t>      </a:t>
            </a:r>
            <a:r>
              <a:rPr lang="pt-BR" dirty="0" smtClean="0"/>
              <a:t>        </a:t>
            </a:r>
            <a:r>
              <a:rPr lang="pt-BR" dirty="0"/>
              <a:t>SUM(</a:t>
            </a:r>
            <a:r>
              <a:rPr lang="pt-BR" dirty="0" err="1"/>
              <a:t>ColValue</a:t>
            </a:r>
            <a:r>
              <a:rPr lang="pt-BR" dirty="0"/>
              <a:t>) </a:t>
            </a:r>
            <a:r>
              <a:rPr lang="pt-BR" b="1" dirty="0">
                <a:solidFill>
                  <a:srgbClr val="FF0000"/>
                </a:solidFill>
              </a:rPr>
              <a:t>OVER(PARTITION BY </a:t>
            </a:r>
            <a:r>
              <a:rPr lang="pt-BR" b="1" dirty="0" err="1">
                <a:solidFill>
                  <a:srgbClr val="FF0000"/>
                </a:solidFill>
              </a:rPr>
              <a:t>ID_Account</a:t>
            </a:r>
            <a:r>
              <a:rPr lang="pt-BR" b="1" dirty="0">
                <a:solidFill>
                  <a:srgbClr val="FF0000"/>
                </a:solidFill>
              </a:rPr>
              <a:t> </a:t>
            </a:r>
          </a:p>
          <a:p>
            <a:r>
              <a:rPr lang="pt-BR" b="1" dirty="0">
                <a:solidFill>
                  <a:srgbClr val="FF0000"/>
                </a:solidFill>
              </a:rPr>
              <a:t>                            </a:t>
            </a:r>
            <a:r>
              <a:rPr lang="pt-BR" b="1" dirty="0" smtClean="0">
                <a:solidFill>
                  <a:srgbClr val="FF0000"/>
                </a:solidFill>
              </a:rPr>
              <a:t>                          </a:t>
            </a:r>
            <a:r>
              <a:rPr lang="pt-BR" b="1" dirty="0">
                <a:solidFill>
                  <a:srgbClr val="FF0000"/>
                </a:solidFill>
              </a:rPr>
              <a:t>ORDER BY </a:t>
            </a:r>
            <a:r>
              <a:rPr lang="pt-BR" b="1" dirty="0" err="1">
                <a:solidFill>
                  <a:srgbClr val="FF0000"/>
                </a:solidFill>
              </a:rPr>
              <a:t>ColDate</a:t>
            </a:r>
            <a:endParaRPr lang="pt-BR" b="1" dirty="0">
              <a:solidFill>
                <a:srgbClr val="FF0000"/>
              </a:solidFill>
            </a:endParaRPr>
          </a:p>
          <a:p>
            <a:r>
              <a:rPr lang="en-US" b="1" dirty="0">
                <a:solidFill>
                  <a:srgbClr val="FF0000"/>
                </a:solidFill>
              </a:rPr>
              <a:t>                              </a:t>
            </a:r>
            <a:r>
              <a:rPr lang="en-US" b="1" dirty="0" smtClean="0">
                <a:solidFill>
                  <a:srgbClr val="FF0000"/>
                </a:solidFill>
              </a:rPr>
              <a:t>                        RANGE </a:t>
            </a:r>
            <a:r>
              <a:rPr lang="en-US" b="1" dirty="0">
                <a:solidFill>
                  <a:srgbClr val="FF0000"/>
                </a:solidFill>
              </a:rPr>
              <a:t>UNBOUNDED PRECEDING) AS </a:t>
            </a:r>
            <a:r>
              <a:rPr lang="en-US" b="1" dirty="0" err="1" smtClean="0">
                <a:solidFill>
                  <a:srgbClr val="FF0000"/>
                </a:solidFill>
              </a:rPr>
              <a:t>RunningTotal</a:t>
            </a:r>
            <a:endParaRPr lang="en-US" b="1" dirty="0">
              <a:solidFill>
                <a:srgbClr val="FF0000"/>
              </a:solidFill>
            </a:endParaRPr>
          </a:p>
          <a:p>
            <a:r>
              <a:rPr lang="pt-BR" dirty="0"/>
              <a:t>  FROM </a:t>
            </a:r>
            <a:r>
              <a:rPr lang="pt-BR" dirty="0" err="1"/>
              <a:t>TestRunningTotals</a:t>
            </a:r>
            <a:endParaRPr lang="pt-BR" dirty="0"/>
          </a:p>
          <a:p>
            <a:r>
              <a:rPr lang="pt-BR" dirty="0"/>
              <a:t> ORDER BY </a:t>
            </a:r>
            <a:r>
              <a:rPr lang="pt-BR" dirty="0" err="1"/>
              <a:t>ID_Account</a:t>
            </a:r>
            <a:r>
              <a:rPr lang="pt-BR" dirty="0"/>
              <a:t>, </a:t>
            </a:r>
            <a:r>
              <a:rPr lang="pt-BR" dirty="0" err="1" smtClean="0"/>
              <a:t>ColDate</a:t>
            </a:r>
            <a:endParaRPr lang="pt-BR" dirty="0" smtClean="0"/>
          </a:p>
          <a:p>
            <a:r>
              <a:rPr lang="pt-BR" dirty="0" smtClean="0"/>
              <a:t>GO</a:t>
            </a:r>
            <a:endParaRPr lang="pt-BR" dirty="0"/>
          </a:p>
        </p:txBody>
      </p:sp>
      <p:sp>
        <p:nvSpPr>
          <p:cNvPr id="6" name="Elipse 5"/>
          <p:cNvSpPr/>
          <p:nvPr/>
        </p:nvSpPr>
        <p:spPr bwMode="auto">
          <a:xfrm>
            <a:off x="175146" y="5091374"/>
            <a:ext cx="2568054" cy="86777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r>
              <a:rPr kumimoji="0" lang="en-US" sz="1800" b="1" i="0" u="none" strike="noStrike" cap="none" normalizeH="0" baseline="0" dirty="0" smtClean="0">
                <a:ln>
                  <a:noFill/>
                </a:ln>
                <a:solidFill>
                  <a:schemeClr val="tx2"/>
                </a:solidFill>
                <a:effectLst/>
                <a:latin typeface="Arial" charset="0"/>
              </a:rPr>
              <a:t>PARTITION</a:t>
            </a:r>
            <a:r>
              <a:rPr kumimoji="0" lang="en-US" sz="1800" b="1" i="0" u="none" strike="noStrike" cap="none" normalizeH="0" dirty="0" smtClean="0">
                <a:ln>
                  <a:noFill/>
                </a:ln>
                <a:solidFill>
                  <a:schemeClr val="tx2"/>
                </a:solidFill>
                <a:effectLst/>
                <a:latin typeface="Arial" charset="0"/>
              </a:rPr>
              <a:t> BY</a:t>
            </a:r>
            <a:endParaRPr kumimoji="0" lang="pt-BR" sz="1800" b="1" i="0" u="none" strike="noStrike" cap="none" normalizeH="0" baseline="0" dirty="0" smtClean="0">
              <a:ln>
                <a:noFill/>
              </a:ln>
              <a:solidFill>
                <a:schemeClr val="tx2"/>
              </a:solidFill>
              <a:effectLst/>
              <a:latin typeface="Arial" charset="0"/>
            </a:endParaRPr>
          </a:p>
        </p:txBody>
      </p:sp>
      <p:sp>
        <p:nvSpPr>
          <p:cNvPr id="7" name="Elipse 6"/>
          <p:cNvSpPr/>
          <p:nvPr/>
        </p:nvSpPr>
        <p:spPr bwMode="auto">
          <a:xfrm>
            <a:off x="6300717" y="5091374"/>
            <a:ext cx="2620370" cy="86777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r>
              <a:rPr kumimoji="0" lang="en-US" sz="1800" b="1" i="0" u="none" strike="noStrike" cap="none" normalizeH="0" baseline="0" dirty="0" smtClean="0">
                <a:ln>
                  <a:noFill/>
                </a:ln>
                <a:solidFill>
                  <a:schemeClr val="tx2"/>
                </a:solidFill>
                <a:effectLst/>
                <a:latin typeface="Arial" charset="0"/>
              </a:rPr>
              <a:t>Default WINDOW FRAME</a:t>
            </a:r>
            <a:endParaRPr kumimoji="0" lang="pt-BR" sz="1800" b="1" i="0" u="none" strike="noStrike" cap="none" normalizeH="0" baseline="0" dirty="0" smtClean="0">
              <a:ln>
                <a:noFill/>
              </a:ln>
              <a:solidFill>
                <a:schemeClr val="tx2"/>
              </a:solidFill>
              <a:effectLst/>
              <a:latin typeface="Arial" charset="0"/>
            </a:endParaRPr>
          </a:p>
        </p:txBody>
      </p:sp>
      <p:sp>
        <p:nvSpPr>
          <p:cNvPr id="8" name="Elipse 7"/>
          <p:cNvSpPr/>
          <p:nvPr/>
        </p:nvSpPr>
        <p:spPr bwMode="auto">
          <a:xfrm>
            <a:off x="3235029" y="5091374"/>
            <a:ext cx="2713630" cy="867770"/>
          </a:xfrm>
          <a:prstGeom prst="ellips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pPr>
            <a:r>
              <a:rPr kumimoji="0" lang="en-US" sz="1800" b="1" i="0" u="none" strike="noStrike" cap="none" normalizeH="0" baseline="0" dirty="0" smtClean="0">
                <a:ln>
                  <a:noFill/>
                </a:ln>
                <a:solidFill>
                  <a:schemeClr val="tx2"/>
                </a:solidFill>
                <a:effectLst/>
                <a:latin typeface="Arial" charset="0"/>
              </a:rPr>
              <a:t>ORDER </a:t>
            </a:r>
            <a:r>
              <a:rPr kumimoji="0" lang="en-US" sz="1800" b="1" i="0" u="none" strike="noStrike" cap="none" normalizeH="0" dirty="0" smtClean="0">
                <a:ln>
                  <a:noFill/>
                </a:ln>
                <a:solidFill>
                  <a:schemeClr val="tx2"/>
                </a:solidFill>
                <a:effectLst/>
                <a:latin typeface="Arial" charset="0"/>
              </a:rPr>
              <a:t>BY</a:t>
            </a:r>
            <a:endParaRPr kumimoji="0" lang="pt-BR" sz="1800" b="1" i="0" u="none" strike="noStrike" cap="none" normalizeH="0" baseline="0" dirty="0" smtClean="0">
              <a:ln>
                <a:noFill/>
              </a:ln>
              <a:solidFill>
                <a:schemeClr val="tx2"/>
              </a:solidFill>
              <a:effectLst/>
              <a:latin typeface="Arial" charset="0"/>
            </a:endParaRPr>
          </a:p>
        </p:txBody>
      </p:sp>
      <p:cxnSp>
        <p:nvCxnSpPr>
          <p:cNvPr id="9" name="Conector de seta reta 8"/>
          <p:cNvCxnSpPr>
            <a:stCxn id="6" idx="0"/>
          </p:cNvCxnSpPr>
          <p:nvPr/>
        </p:nvCxnSpPr>
        <p:spPr bwMode="auto">
          <a:xfrm flipV="1">
            <a:off x="1459173" y="3140968"/>
            <a:ext cx="1775856" cy="1950406"/>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0" name="Conector de seta reta 9"/>
          <p:cNvCxnSpPr>
            <a:stCxn id="8" idx="0"/>
          </p:cNvCxnSpPr>
          <p:nvPr/>
        </p:nvCxnSpPr>
        <p:spPr bwMode="auto">
          <a:xfrm flipH="1" flipV="1">
            <a:off x="4048522" y="3349578"/>
            <a:ext cx="543322" cy="1741796"/>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1" name="Conector de seta reta 10"/>
          <p:cNvCxnSpPr>
            <a:stCxn id="7" idx="0"/>
          </p:cNvCxnSpPr>
          <p:nvPr/>
        </p:nvCxnSpPr>
        <p:spPr bwMode="auto">
          <a:xfrm flipH="1" flipV="1">
            <a:off x="5364088" y="3717032"/>
            <a:ext cx="2246814" cy="137434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2" name="CaixaDeTexto 11"/>
          <p:cNvSpPr txBox="1"/>
          <p:nvPr/>
        </p:nvSpPr>
        <p:spPr>
          <a:xfrm>
            <a:off x="0" y="1334822"/>
            <a:ext cx="9144000" cy="461665"/>
          </a:xfrm>
          <a:prstGeom prst="rect">
            <a:avLst/>
          </a:prstGeom>
          <a:noFill/>
        </p:spPr>
        <p:txBody>
          <a:bodyPr wrap="square" rtlCol="0">
            <a:spAutoFit/>
          </a:bodyPr>
          <a:lstStyle/>
          <a:p>
            <a:pPr algn="ctr"/>
            <a:r>
              <a:rPr lang="en-US" sz="2400" dirty="0" smtClean="0">
                <a:solidFill>
                  <a:schemeClr val="tx1"/>
                </a:solidFill>
              </a:rPr>
              <a:t>function</a:t>
            </a:r>
            <a:r>
              <a:rPr lang="en-US" sz="2400" dirty="0" smtClean="0"/>
              <a:t> +</a:t>
            </a:r>
            <a:r>
              <a:rPr lang="en-US" sz="2400" dirty="0" smtClean="0">
                <a:solidFill>
                  <a:schemeClr val="tx1"/>
                </a:solidFill>
              </a:rPr>
              <a:t> partition by + order by + window frame</a:t>
            </a:r>
            <a:endParaRPr lang="pt-BR" sz="2400" dirty="0">
              <a:solidFill>
                <a:schemeClr val="tx1"/>
              </a:solidFill>
            </a:endParaRPr>
          </a:p>
        </p:txBody>
      </p:sp>
    </p:spTree>
    <p:extLst>
      <p:ext uri="{BB962C8B-B14F-4D97-AF65-F5344CB8AC3E}">
        <p14:creationId xmlns:p14="http://schemas.microsoft.com/office/powerpoint/2010/main" val="962237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Suporte no SQL </a:t>
            </a:r>
            <a:r>
              <a:rPr lang="es-MX" dirty="0"/>
              <a:t>Server 2012</a:t>
            </a:r>
            <a:endParaRPr lang="pt-BR" dirty="0"/>
          </a:p>
        </p:txBody>
      </p:sp>
      <p:sp>
        <p:nvSpPr>
          <p:cNvPr id="3" name="Espaço Reservado para Texto 2"/>
          <p:cNvSpPr>
            <a:spLocks noGrp="1"/>
          </p:cNvSpPr>
          <p:nvPr>
            <p:ph type="body" sz="quarter" idx="10"/>
          </p:nvPr>
        </p:nvSpPr>
        <p:spPr/>
        <p:txBody>
          <a:bodyPr>
            <a:normAutofit/>
          </a:bodyPr>
          <a:lstStyle/>
          <a:p>
            <a:pPr marL="285750" indent="-285750"/>
            <a:r>
              <a:rPr lang="en-US" sz="3600" dirty="0" smtClean="0"/>
              <a:t>Suporte a </a:t>
            </a:r>
            <a:r>
              <a:rPr lang="en-US" sz="3600" dirty="0" err="1" smtClean="0"/>
              <a:t>cláusula</a:t>
            </a:r>
            <a:r>
              <a:rPr lang="en-US" sz="3600" dirty="0" smtClean="0"/>
              <a:t> OVER() </a:t>
            </a:r>
            <a:r>
              <a:rPr lang="en-US" sz="3600" dirty="0" err="1" smtClean="0"/>
              <a:t>melhorado</a:t>
            </a:r>
            <a:endParaRPr lang="en-US" sz="3600" dirty="0"/>
          </a:p>
          <a:p>
            <a:pPr marL="685800" lvl="1"/>
            <a:r>
              <a:rPr lang="en-US" sz="3200" dirty="0"/>
              <a:t>Order by</a:t>
            </a:r>
          </a:p>
          <a:p>
            <a:pPr marL="685800" lvl="1"/>
            <a:r>
              <a:rPr lang="en-US" sz="3200" dirty="0"/>
              <a:t>Partition By</a:t>
            </a:r>
          </a:p>
          <a:p>
            <a:pPr marL="685800" lvl="1"/>
            <a:r>
              <a:rPr lang="en-US" sz="3200" dirty="0"/>
              <a:t>Window frame</a:t>
            </a:r>
          </a:p>
          <a:p>
            <a:pPr marL="285750" indent="-285750"/>
            <a:r>
              <a:rPr lang="en-US" sz="3600" dirty="0" smtClean="0"/>
              <a:t>Novo </a:t>
            </a:r>
            <a:r>
              <a:rPr lang="en-US" sz="3600" dirty="0" err="1" smtClean="0"/>
              <a:t>pacote</a:t>
            </a:r>
            <a:r>
              <a:rPr lang="en-US" sz="3600" dirty="0" smtClean="0"/>
              <a:t> de </a:t>
            </a:r>
            <a:r>
              <a:rPr lang="en-US" sz="3600" dirty="0" err="1" smtClean="0"/>
              <a:t>funções</a:t>
            </a:r>
            <a:r>
              <a:rPr lang="en-US" sz="3600" dirty="0" smtClean="0"/>
              <a:t>:</a:t>
            </a:r>
            <a:endParaRPr lang="en-US" sz="3600" dirty="0"/>
          </a:p>
          <a:p>
            <a:pPr lvl="1">
              <a:buFont typeface="Arial" pitchFamily="34" charset="0"/>
              <a:buChar char="•"/>
            </a:pPr>
            <a:r>
              <a:rPr lang="en-US" sz="2200" dirty="0"/>
              <a:t>LEAD(), LAG(), FISRT_VALUE(), LAST_VALUE(), CUME_DIST(), PERCENT_RANK(), PERCENTILE_CONT(), PERCENTILE_DISC</a:t>
            </a:r>
            <a:r>
              <a:rPr lang="en-US" sz="2200" dirty="0" smtClean="0"/>
              <a:t>()</a:t>
            </a:r>
          </a:p>
        </p:txBody>
      </p:sp>
    </p:spTree>
    <p:extLst>
      <p:ext uri="{BB962C8B-B14F-4D97-AF65-F5344CB8AC3E}">
        <p14:creationId xmlns:p14="http://schemas.microsoft.com/office/powerpoint/2010/main" val="941875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10526"/>
            <a:ext cx="9001156" cy="714356"/>
          </a:xfrm>
        </p:spPr>
        <p:txBody>
          <a:bodyPr/>
          <a:lstStyle/>
          <a:p>
            <a:r>
              <a:rPr lang="en-US" dirty="0" smtClean="0"/>
              <a:t>LEAD()</a:t>
            </a:r>
            <a:endParaRPr 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42" y="2996952"/>
            <a:ext cx="581207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41"/>
          <p:cNvSpPr>
            <a:spLocks noChangeArrowheads="1"/>
          </p:cNvSpPr>
          <p:nvPr/>
        </p:nvSpPr>
        <p:spPr bwMode="auto">
          <a:xfrm>
            <a:off x="823413" y="1467785"/>
            <a:ext cx="7579125" cy="127729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smtClean="0"/>
              <a:t>SELECT </a:t>
            </a:r>
            <a:r>
              <a:rPr lang="en-US" sz="2400" dirty="0"/>
              <a:t>Col1, </a:t>
            </a:r>
            <a:r>
              <a:rPr lang="en-US" sz="2400" dirty="0" smtClean="0"/>
              <a:t> </a:t>
            </a:r>
          </a:p>
          <a:p>
            <a:r>
              <a:rPr lang="en-US" sz="2400" dirty="0" smtClean="0"/>
              <a:t>              </a:t>
            </a:r>
            <a:r>
              <a:rPr lang="en-US" sz="2400" b="1" dirty="0" smtClean="0">
                <a:solidFill>
                  <a:srgbClr val="FF0000"/>
                </a:solidFill>
              </a:rPr>
              <a:t>LEAD</a:t>
            </a:r>
            <a:r>
              <a:rPr lang="en-US" sz="2400" dirty="0" smtClean="0"/>
              <a:t>(Col1, 1) </a:t>
            </a:r>
            <a:r>
              <a:rPr lang="en-US" sz="2400" dirty="0"/>
              <a:t>OVER(ORDER BY Col1) AS </a:t>
            </a:r>
            <a:r>
              <a:rPr lang="en-US" sz="2400" dirty="0" smtClean="0"/>
              <a:t>[LEAD]</a:t>
            </a:r>
          </a:p>
          <a:p>
            <a:r>
              <a:rPr lang="en-US" sz="2400" dirty="0" smtClean="0"/>
              <a:t>FROM Tab1</a:t>
            </a:r>
            <a:endParaRPr lang="en-US" sz="2400" dirty="0"/>
          </a:p>
        </p:txBody>
      </p:sp>
      <p:sp>
        <p:nvSpPr>
          <p:cNvPr id="4" name="CaixaDeTexto 3"/>
          <p:cNvSpPr txBox="1"/>
          <p:nvPr/>
        </p:nvSpPr>
        <p:spPr>
          <a:xfrm>
            <a:off x="467544" y="810966"/>
            <a:ext cx="8208912" cy="461665"/>
          </a:xfrm>
          <a:prstGeom prst="rect">
            <a:avLst/>
          </a:prstGeom>
          <a:noFill/>
        </p:spPr>
        <p:txBody>
          <a:bodyPr wrap="square" rtlCol="0">
            <a:spAutoFit/>
          </a:bodyPr>
          <a:lstStyle/>
          <a:p>
            <a:pPr algn="ctr"/>
            <a:r>
              <a:rPr lang="en-US" sz="2400" b="1" dirty="0" err="1" smtClean="0"/>
              <a:t>Retorna</a:t>
            </a:r>
            <a:r>
              <a:rPr lang="en-US" sz="2400" b="1" dirty="0" smtClean="0"/>
              <a:t> o valor da </a:t>
            </a:r>
            <a:r>
              <a:rPr lang="en-US" sz="2400" b="1" dirty="0" err="1" smtClean="0"/>
              <a:t>próxima</a:t>
            </a:r>
            <a:r>
              <a:rPr lang="en-US" sz="2400" b="1" dirty="0" smtClean="0"/>
              <a:t> </a:t>
            </a:r>
            <a:r>
              <a:rPr lang="en-US" sz="2400" b="1" dirty="0" err="1" smtClean="0"/>
              <a:t>linha</a:t>
            </a:r>
            <a:r>
              <a:rPr lang="en-US" sz="2400" b="1" dirty="0" smtClean="0"/>
              <a:t> no </a:t>
            </a:r>
            <a:r>
              <a:rPr lang="en-US" sz="2400" b="1" dirty="0" err="1" smtClean="0"/>
              <a:t>mesmo</a:t>
            </a:r>
            <a:r>
              <a:rPr lang="en-US" sz="2400" b="1" dirty="0" smtClean="0"/>
              <a:t> result set</a:t>
            </a:r>
            <a:endParaRPr lang="pt-BR" sz="2400" b="1" dirty="0"/>
          </a:p>
        </p:txBody>
      </p:sp>
    </p:spTree>
    <p:extLst>
      <p:ext uri="{BB962C8B-B14F-4D97-AF65-F5344CB8AC3E}">
        <p14:creationId xmlns:p14="http://schemas.microsoft.com/office/powerpoint/2010/main" val="2545294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10526"/>
            <a:ext cx="9001156" cy="714356"/>
          </a:xfrm>
        </p:spPr>
        <p:txBody>
          <a:bodyPr/>
          <a:lstStyle/>
          <a:p>
            <a:r>
              <a:rPr lang="en-US" dirty="0" smtClean="0"/>
              <a:t>LAG()</a:t>
            </a:r>
            <a:endParaRPr lang="pt-BR" dirty="0"/>
          </a:p>
        </p:txBody>
      </p:sp>
      <p:sp>
        <p:nvSpPr>
          <p:cNvPr id="6" name="AutoShape 41"/>
          <p:cNvSpPr>
            <a:spLocks noChangeArrowheads="1"/>
          </p:cNvSpPr>
          <p:nvPr/>
        </p:nvSpPr>
        <p:spPr bwMode="auto">
          <a:xfrm>
            <a:off x="784877" y="1453611"/>
            <a:ext cx="7709026" cy="1277290"/>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nchor="ctr"/>
          <a:lstStyle/>
          <a:p>
            <a:r>
              <a:rPr lang="en-US" sz="2400" dirty="0" smtClean="0"/>
              <a:t>SELECT </a:t>
            </a:r>
            <a:r>
              <a:rPr lang="en-US" sz="2400" dirty="0"/>
              <a:t>Col1, </a:t>
            </a:r>
            <a:r>
              <a:rPr lang="en-US" sz="2400" dirty="0" smtClean="0"/>
              <a:t> </a:t>
            </a:r>
          </a:p>
          <a:p>
            <a:r>
              <a:rPr lang="en-US" sz="2400" dirty="0" smtClean="0"/>
              <a:t>              </a:t>
            </a:r>
            <a:r>
              <a:rPr lang="en-US" sz="2400" b="1" dirty="0" smtClean="0">
                <a:solidFill>
                  <a:srgbClr val="FF0000"/>
                </a:solidFill>
              </a:rPr>
              <a:t>LAG</a:t>
            </a:r>
            <a:r>
              <a:rPr lang="en-US" sz="2400" dirty="0" smtClean="0"/>
              <a:t>(Col1, 1) </a:t>
            </a:r>
            <a:r>
              <a:rPr lang="en-US" sz="2400" dirty="0"/>
              <a:t>OVER(ORDER BY Col1) AS </a:t>
            </a:r>
            <a:r>
              <a:rPr lang="en-US" sz="2400" dirty="0" smtClean="0"/>
              <a:t>[LAG()]</a:t>
            </a:r>
          </a:p>
          <a:p>
            <a:r>
              <a:rPr lang="en-US" sz="2400" dirty="0" smtClean="0"/>
              <a:t>FROM Tab1</a:t>
            </a:r>
            <a:endParaRPr lang="en-US" sz="2400" dirty="0"/>
          </a:p>
        </p:txBody>
      </p:sp>
      <p:sp>
        <p:nvSpPr>
          <p:cNvPr id="4" name="CaixaDeTexto 3"/>
          <p:cNvSpPr txBox="1"/>
          <p:nvPr/>
        </p:nvSpPr>
        <p:spPr>
          <a:xfrm>
            <a:off x="467544" y="810965"/>
            <a:ext cx="8280920" cy="461665"/>
          </a:xfrm>
          <a:prstGeom prst="rect">
            <a:avLst/>
          </a:prstGeom>
          <a:noFill/>
        </p:spPr>
        <p:txBody>
          <a:bodyPr wrap="square" rtlCol="0">
            <a:spAutoFit/>
          </a:bodyPr>
          <a:lstStyle/>
          <a:p>
            <a:pPr algn="ctr"/>
            <a:r>
              <a:rPr lang="en-US" sz="2400" b="1" dirty="0" err="1" smtClean="0"/>
              <a:t>Retorna</a:t>
            </a:r>
            <a:r>
              <a:rPr lang="en-US" sz="2400" b="1" dirty="0" smtClean="0"/>
              <a:t> o valor da </a:t>
            </a:r>
            <a:r>
              <a:rPr lang="en-US" sz="2400" b="1" dirty="0" err="1" smtClean="0"/>
              <a:t>linha</a:t>
            </a:r>
            <a:r>
              <a:rPr lang="en-US" sz="2400" b="1" dirty="0" smtClean="0"/>
              <a:t> anterior no result set</a:t>
            </a:r>
            <a:endParaRPr lang="pt-BR" sz="2400" b="1"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4873686" cy="265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456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0D3D95C-755D-451D-8617-9D0741C0C6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3250</TotalTime>
  <Words>875</Words>
  <Application>Microsoft Office PowerPoint</Application>
  <PresentationFormat>On-screen Show (4:3)</PresentationFormat>
  <Paragraphs>174</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Euphemia</vt:lpstr>
      <vt:lpstr>Euphemia UCAS</vt:lpstr>
      <vt:lpstr>Wingdings</vt:lpstr>
      <vt:lpstr>Curso SQL Server 2010</vt:lpstr>
      <vt:lpstr>PowerPoint Presentation</vt:lpstr>
      <vt:lpstr>Evolução do programador</vt:lpstr>
      <vt:lpstr>Window functions são baseadas em sets</vt:lpstr>
      <vt:lpstr>PowerPoint Presentation</vt:lpstr>
      <vt:lpstr>O que são windows functions?</vt:lpstr>
      <vt:lpstr>Clausula OVER()</vt:lpstr>
      <vt:lpstr>Suporte no SQL Server 2012</vt:lpstr>
      <vt:lpstr>LEAD()</vt:lpstr>
      <vt:lpstr>LAG()</vt:lpstr>
      <vt:lpstr>FIRST_VALUE() and LAST_VALUE()</vt:lpstr>
      <vt:lpstr>Window Frame</vt:lpstr>
      <vt:lpstr>Window Frame – Duas windows…</vt:lpstr>
      <vt:lpstr>Window Frame – Windows coexistem</vt:lpstr>
      <vt:lpstr>Exemplo Window Frame – First_Value</vt:lpstr>
      <vt:lpstr>Exemplo Window Frame – Last_Value</vt:lpstr>
      <vt:lpstr>Exemplo Window Frame – Last_Value</vt:lpstr>
      <vt:lpstr>Window Frame – Diferença entre RANGE e ROWS</vt:lpstr>
      <vt:lpstr>O que ainda esta faltando:</vt:lpstr>
      <vt:lpstr>Recursos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Fabiano Neves Amorim</dc:creator>
  <cp:lastModifiedBy>Fabiano Amorim</cp:lastModifiedBy>
  <cp:revision>138</cp:revision>
  <dcterms:created xsi:type="dcterms:W3CDTF">2010-05-17T16:38:52Z</dcterms:created>
  <dcterms:modified xsi:type="dcterms:W3CDTF">2014-09-01T20:06:25Z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