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8" r:id="rId6"/>
    <p:sldId id="300" r:id="rId7"/>
    <p:sldId id="299" r:id="rId8"/>
    <p:sldId id="28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1557" autoAdjust="0"/>
  </p:normalViewPr>
  <p:slideViewPr>
    <p:cSldViewPr>
      <p:cViewPr varScale="1">
        <p:scale>
          <a:sx n="65" d="100"/>
          <a:sy n="65" d="100"/>
        </p:scale>
        <p:origin x="14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EBA-34DB-4092-BA6C-317A3C33D40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44" y="6143636"/>
            <a:ext cx="828675" cy="8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14424" y="7072330"/>
          <a:ext cx="857255" cy="685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1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2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...</a:t>
                      </a:r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orma livre 13"/>
          <p:cNvSpPr/>
          <p:nvPr/>
        </p:nvSpPr>
        <p:spPr>
          <a:xfrm>
            <a:off x="1943099" y="6492875"/>
            <a:ext cx="1943100" cy="708025"/>
          </a:xfrm>
          <a:custGeom>
            <a:avLst/>
            <a:gdLst>
              <a:gd name="connsiteX0" fmla="*/ 0 w 1943100"/>
              <a:gd name="connsiteY0" fmla="*/ 708025 h 708025"/>
              <a:gd name="connsiteX1" fmla="*/ 381000 w 1943100"/>
              <a:gd name="connsiteY1" fmla="*/ 279400 h 708025"/>
              <a:gd name="connsiteX2" fmla="*/ 762000 w 1943100"/>
              <a:gd name="connsiteY2" fmla="*/ 50800 h 708025"/>
              <a:gd name="connsiteX3" fmla="*/ 1143000 w 1943100"/>
              <a:gd name="connsiteY3" fmla="*/ 12700 h 708025"/>
              <a:gd name="connsiteX4" fmla="*/ 1571625 w 1943100"/>
              <a:gd name="connsiteY4" fmla="*/ 127000 h 708025"/>
              <a:gd name="connsiteX5" fmla="*/ 1857375 w 1943100"/>
              <a:gd name="connsiteY5" fmla="*/ 365125 h 708025"/>
              <a:gd name="connsiteX6" fmla="*/ 1943100 w 1943100"/>
              <a:gd name="connsiteY6" fmla="*/ 450850 h 708025"/>
              <a:gd name="connsiteX7" fmla="*/ 1943100 w 1943100"/>
              <a:gd name="connsiteY7" fmla="*/ 45085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708025">
                <a:moveTo>
                  <a:pt x="0" y="708025"/>
                </a:moveTo>
                <a:cubicBezTo>
                  <a:pt x="127000" y="548481"/>
                  <a:pt x="254000" y="388937"/>
                  <a:pt x="381000" y="279400"/>
                </a:cubicBezTo>
                <a:cubicBezTo>
                  <a:pt x="508000" y="169863"/>
                  <a:pt x="635000" y="95250"/>
                  <a:pt x="762000" y="50800"/>
                </a:cubicBezTo>
                <a:cubicBezTo>
                  <a:pt x="889000" y="6350"/>
                  <a:pt x="1008063" y="0"/>
                  <a:pt x="1143000" y="12700"/>
                </a:cubicBezTo>
                <a:cubicBezTo>
                  <a:pt x="1277938" y="25400"/>
                  <a:pt x="1452563" y="68263"/>
                  <a:pt x="1571625" y="127000"/>
                </a:cubicBezTo>
                <a:cubicBezTo>
                  <a:pt x="1690687" y="185737"/>
                  <a:pt x="1795463" y="311150"/>
                  <a:pt x="1857375" y="365125"/>
                </a:cubicBezTo>
                <a:cubicBezTo>
                  <a:pt x="1919287" y="419100"/>
                  <a:pt x="1943100" y="450850"/>
                  <a:pt x="1943100" y="450850"/>
                </a:cubicBezTo>
                <a:lnTo>
                  <a:pt x="1943100" y="450850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929067" y="6929455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143116" y="7072331"/>
            <a:ext cx="1714512" cy="14287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4643447" y="7643834"/>
          <a:ext cx="857255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SAÍDA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962150" y="6713539"/>
            <a:ext cx="1885949" cy="735012"/>
          </a:xfrm>
          <a:custGeom>
            <a:avLst/>
            <a:gdLst>
              <a:gd name="connsiteX0" fmla="*/ 0 w 1885950"/>
              <a:gd name="connsiteY0" fmla="*/ 735012 h 735012"/>
              <a:gd name="connsiteX1" fmla="*/ 571500 w 1885950"/>
              <a:gd name="connsiteY1" fmla="*/ 153987 h 735012"/>
              <a:gd name="connsiteX2" fmla="*/ 866775 w 1885950"/>
              <a:gd name="connsiteY2" fmla="*/ 30162 h 735012"/>
              <a:gd name="connsiteX3" fmla="*/ 1171575 w 1885950"/>
              <a:gd name="connsiteY3" fmla="*/ 30162 h 735012"/>
              <a:gd name="connsiteX4" fmla="*/ 1419225 w 1885950"/>
              <a:gd name="connsiteY4" fmla="*/ 211137 h 735012"/>
              <a:gd name="connsiteX5" fmla="*/ 1885950 w 1885950"/>
              <a:gd name="connsiteY5" fmla="*/ 687387 h 735012"/>
              <a:gd name="connsiteX6" fmla="*/ 1885950 w 1885950"/>
              <a:gd name="connsiteY6" fmla="*/ 687387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735012">
                <a:moveTo>
                  <a:pt x="0" y="735012"/>
                </a:moveTo>
                <a:cubicBezTo>
                  <a:pt x="213519" y="503237"/>
                  <a:pt x="427038" y="271462"/>
                  <a:pt x="571500" y="153987"/>
                </a:cubicBezTo>
                <a:cubicBezTo>
                  <a:pt x="715962" y="36512"/>
                  <a:pt x="766763" y="50799"/>
                  <a:pt x="866775" y="30162"/>
                </a:cubicBezTo>
                <a:cubicBezTo>
                  <a:pt x="966787" y="9525"/>
                  <a:pt x="1079500" y="0"/>
                  <a:pt x="1171575" y="30162"/>
                </a:cubicBezTo>
                <a:cubicBezTo>
                  <a:pt x="1263650" y="60324"/>
                  <a:pt x="1300163" y="101600"/>
                  <a:pt x="1419225" y="211137"/>
                </a:cubicBezTo>
                <a:cubicBezTo>
                  <a:pt x="1538287" y="320674"/>
                  <a:pt x="1885950" y="687387"/>
                  <a:pt x="1885950" y="687387"/>
                </a:cubicBezTo>
                <a:lnTo>
                  <a:pt x="1885950" y="687387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00492" y="7286644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24075" y="7429501"/>
            <a:ext cx="1714500" cy="19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3067052" y="7153276"/>
            <a:ext cx="1476375" cy="1087437"/>
          </a:xfrm>
          <a:custGeom>
            <a:avLst/>
            <a:gdLst>
              <a:gd name="connsiteX0" fmla="*/ 0 w 1476375"/>
              <a:gd name="connsiteY0" fmla="*/ 0 h 1087437"/>
              <a:gd name="connsiteX1" fmla="*/ 142875 w 1476375"/>
              <a:gd name="connsiteY1" fmla="*/ 781050 h 1087437"/>
              <a:gd name="connsiteX2" fmla="*/ 438150 w 1476375"/>
              <a:gd name="connsiteY2" fmla="*/ 1038225 h 1087437"/>
              <a:gd name="connsiteX3" fmla="*/ 1476375 w 1476375"/>
              <a:gd name="connsiteY3" fmla="*/ 1076325 h 10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1087437">
                <a:moveTo>
                  <a:pt x="0" y="0"/>
                </a:moveTo>
                <a:cubicBezTo>
                  <a:pt x="34925" y="304006"/>
                  <a:pt x="69850" y="608013"/>
                  <a:pt x="142875" y="781050"/>
                </a:cubicBezTo>
                <a:cubicBezTo>
                  <a:pt x="215900" y="954087"/>
                  <a:pt x="215900" y="989013"/>
                  <a:pt x="438150" y="1038225"/>
                </a:cubicBezTo>
                <a:cubicBezTo>
                  <a:pt x="660400" y="1087437"/>
                  <a:pt x="1309688" y="1066800"/>
                  <a:pt x="1476375" y="1076325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2876550" y="7458076"/>
            <a:ext cx="1628775" cy="1019175"/>
          </a:xfrm>
          <a:custGeom>
            <a:avLst/>
            <a:gdLst>
              <a:gd name="connsiteX0" fmla="*/ 0 w 1628775"/>
              <a:gd name="connsiteY0" fmla="*/ 0 h 1019175"/>
              <a:gd name="connsiteX1" fmla="*/ 114300 w 1628775"/>
              <a:gd name="connsiteY1" fmla="*/ 752475 h 1019175"/>
              <a:gd name="connsiteX2" fmla="*/ 266700 w 1628775"/>
              <a:gd name="connsiteY2" fmla="*/ 923925 h 1019175"/>
              <a:gd name="connsiteX3" fmla="*/ 409575 w 1628775"/>
              <a:gd name="connsiteY3" fmla="*/ 952500 h 1019175"/>
              <a:gd name="connsiteX4" fmla="*/ 1628775 w 16287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1019175">
                <a:moveTo>
                  <a:pt x="0" y="0"/>
                </a:moveTo>
                <a:cubicBezTo>
                  <a:pt x="34925" y="299244"/>
                  <a:pt x="69850" y="598488"/>
                  <a:pt x="114300" y="752475"/>
                </a:cubicBezTo>
                <a:cubicBezTo>
                  <a:pt x="158750" y="906462"/>
                  <a:pt x="217487" y="890587"/>
                  <a:pt x="266700" y="923925"/>
                </a:cubicBezTo>
                <a:cubicBezTo>
                  <a:pt x="315913" y="957263"/>
                  <a:pt x="182562" y="936625"/>
                  <a:pt x="409575" y="952500"/>
                </a:cubicBezTo>
                <a:cubicBezTo>
                  <a:pt x="636588" y="968375"/>
                  <a:pt x="1132681" y="993775"/>
                  <a:pt x="1628775" y="1019175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21328973">
            <a:off x="2809870" y="693622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08189" y="7243782"/>
            <a:ext cx="785818" cy="230832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JOIN2</a:t>
            </a:r>
          </a:p>
        </p:txBody>
      </p:sp>
    </p:spTree>
    <p:extLst>
      <p:ext uri="{BB962C8B-B14F-4D97-AF65-F5344CB8AC3E}">
        <p14:creationId xmlns:p14="http://schemas.microsoft.com/office/powerpoint/2010/main" val="384221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EBA-34DB-4092-BA6C-317A3C33D40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44" y="6143636"/>
            <a:ext cx="828675" cy="8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14424" y="7072330"/>
          <a:ext cx="857255" cy="685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1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2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...</a:t>
                      </a:r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orma livre 13"/>
          <p:cNvSpPr/>
          <p:nvPr/>
        </p:nvSpPr>
        <p:spPr>
          <a:xfrm>
            <a:off x="1943099" y="6492875"/>
            <a:ext cx="1943100" cy="708025"/>
          </a:xfrm>
          <a:custGeom>
            <a:avLst/>
            <a:gdLst>
              <a:gd name="connsiteX0" fmla="*/ 0 w 1943100"/>
              <a:gd name="connsiteY0" fmla="*/ 708025 h 708025"/>
              <a:gd name="connsiteX1" fmla="*/ 381000 w 1943100"/>
              <a:gd name="connsiteY1" fmla="*/ 279400 h 708025"/>
              <a:gd name="connsiteX2" fmla="*/ 762000 w 1943100"/>
              <a:gd name="connsiteY2" fmla="*/ 50800 h 708025"/>
              <a:gd name="connsiteX3" fmla="*/ 1143000 w 1943100"/>
              <a:gd name="connsiteY3" fmla="*/ 12700 h 708025"/>
              <a:gd name="connsiteX4" fmla="*/ 1571625 w 1943100"/>
              <a:gd name="connsiteY4" fmla="*/ 127000 h 708025"/>
              <a:gd name="connsiteX5" fmla="*/ 1857375 w 1943100"/>
              <a:gd name="connsiteY5" fmla="*/ 365125 h 708025"/>
              <a:gd name="connsiteX6" fmla="*/ 1943100 w 1943100"/>
              <a:gd name="connsiteY6" fmla="*/ 450850 h 708025"/>
              <a:gd name="connsiteX7" fmla="*/ 1943100 w 1943100"/>
              <a:gd name="connsiteY7" fmla="*/ 45085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708025">
                <a:moveTo>
                  <a:pt x="0" y="708025"/>
                </a:moveTo>
                <a:cubicBezTo>
                  <a:pt x="127000" y="548481"/>
                  <a:pt x="254000" y="388937"/>
                  <a:pt x="381000" y="279400"/>
                </a:cubicBezTo>
                <a:cubicBezTo>
                  <a:pt x="508000" y="169863"/>
                  <a:pt x="635000" y="95250"/>
                  <a:pt x="762000" y="50800"/>
                </a:cubicBezTo>
                <a:cubicBezTo>
                  <a:pt x="889000" y="6350"/>
                  <a:pt x="1008063" y="0"/>
                  <a:pt x="1143000" y="12700"/>
                </a:cubicBezTo>
                <a:cubicBezTo>
                  <a:pt x="1277938" y="25400"/>
                  <a:pt x="1452563" y="68263"/>
                  <a:pt x="1571625" y="127000"/>
                </a:cubicBezTo>
                <a:cubicBezTo>
                  <a:pt x="1690687" y="185737"/>
                  <a:pt x="1795463" y="311150"/>
                  <a:pt x="1857375" y="365125"/>
                </a:cubicBezTo>
                <a:cubicBezTo>
                  <a:pt x="1919287" y="419100"/>
                  <a:pt x="1943100" y="450850"/>
                  <a:pt x="1943100" y="450850"/>
                </a:cubicBezTo>
                <a:lnTo>
                  <a:pt x="1943100" y="450850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929067" y="6929455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143116" y="7072331"/>
            <a:ext cx="1714512" cy="14287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4643447" y="7643834"/>
          <a:ext cx="857255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SAÍDA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962150" y="6713539"/>
            <a:ext cx="1885949" cy="735012"/>
          </a:xfrm>
          <a:custGeom>
            <a:avLst/>
            <a:gdLst>
              <a:gd name="connsiteX0" fmla="*/ 0 w 1885950"/>
              <a:gd name="connsiteY0" fmla="*/ 735012 h 735012"/>
              <a:gd name="connsiteX1" fmla="*/ 571500 w 1885950"/>
              <a:gd name="connsiteY1" fmla="*/ 153987 h 735012"/>
              <a:gd name="connsiteX2" fmla="*/ 866775 w 1885950"/>
              <a:gd name="connsiteY2" fmla="*/ 30162 h 735012"/>
              <a:gd name="connsiteX3" fmla="*/ 1171575 w 1885950"/>
              <a:gd name="connsiteY3" fmla="*/ 30162 h 735012"/>
              <a:gd name="connsiteX4" fmla="*/ 1419225 w 1885950"/>
              <a:gd name="connsiteY4" fmla="*/ 211137 h 735012"/>
              <a:gd name="connsiteX5" fmla="*/ 1885950 w 1885950"/>
              <a:gd name="connsiteY5" fmla="*/ 687387 h 735012"/>
              <a:gd name="connsiteX6" fmla="*/ 1885950 w 1885950"/>
              <a:gd name="connsiteY6" fmla="*/ 687387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735012">
                <a:moveTo>
                  <a:pt x="0" y="735012"/>
                </a:moveTo>
                <a:cubicBezTo>
                  <a:pt x="213519" y="503237"/>
                  <a:pt x="427038" y="271462"/>
                  <a:pt x="571500" y="153987"/>
                </a:cubicBezTo>
                <a:cubicBezTo>
                  <a:pt x="715962" y="36512"/>
                  <a:pt x="766763" y="50799"/>
                  <a:pt x="866775" y="30162"/>
                </a:cubicBezTo>
                <a:cubicBezTo>
                  <a:pt x="966787" y="9525"/>
                  <a:pt x="1079500" y="0"/>
                  <a:pt x="1171575" y="30162"/>
                </a:cubicBezTo>
                <a:cubicBezTo>
                  <a:pt x="1263650" y="60324"/>
                  <a:pt x="1300163" y="101600"/>
                  <a:pt x="1419225" y="211137"/>
                </a:cubicBezTo>
                <a:cubicBezTo>
                  <a:pt x="1538287" y="320674"/>
                  <a:pt x="1885950" y="687387"/>
                  <a:pt x="1885950" y="687387"/>
                </a:cubicBezTo>
                <a:lnTo>
                  <a:pt x="1885950" y="687387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00492" y="7286644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24075" y="7429501"/>
            <a:ext cx="1714500" cy="19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3067052" y="7153276"/>
            <a:ext cx="1476375" cy="1087437"/>
          </a:xfrm>
          <a:custGeom>
            <a:avLst/>
            <a:gdLst>
              <a:gd name="connsiteX0" fmla="*/ 0 w 1476375"/>
              <a:gd name="connsiteY0" fmla="*/ 0 h 1087437"/>
              <a:gd name="connsiteX1" fmla="*/ 142875 w 1476375"/>
              <a:gd name="connsiteY1" fmla="*/ 781050 h 1087437"/>
              <a:gd name="connsiteX2" fmla="*/ 438150 w 1476375"/>
              <a:gd name="connsiteY2" fmla="*/ 1038225 h 1087437"/>
              <a:gd name="connsiteX3" fmla="*/ 1476375 w 1476375"/>
              <a:gd name="connsiteY3" fmla="*/ 1076325 h 10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1087437">
                <a:moveTo>
                  <a:pt x="0" y="0"/>
                </a:moveTo>
                <a:cubicBezTo>
                  <a:pt x="34925" y="304006"/>
                  <a:pt x="69850" y="608013"/>
                  <a:pt x="142875" y="781050"/>
                </a:cubicBezTo>
                <a:cubicBezTo>
                  <a:pt x="215900" y="954087"/>
                  <a:pt x="215900" y="989013"/>
                  <a:pt x="438150" y="1038225"/>
                </a:cubicBezTo>
                <a:cubicBezTo>
                  <a:pt x="660400" y="1087437"/>
                  <a:pt x="1309688" y="1066800"/>
                  <a:pt x="1476375" y="1076325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2876550" y="7458076"/>
            <a:ext cx="1628775" cy="1019175"/>
          </a:xfrm>
          <a:custGeom>
            <a:avLst/>
            <a:gdLst>
              <a:gd name="connsiteX0" fmla="*/ 0 w 1628775"/>
              <a:gd name="connsiteY0" fmla="*/ 0 h 1019175"/>
              <a:gd name="connsiteX1" fmla="*/ 114300 w 1628775"/>
              <a:gd name="connsiteY1" fmla="*/ 752475 h 1019175"/>
              <a:gd name="connsiteX2" fmla="*/ 266700 w 1628775"/>
              <a:gd name="connsiteY2" fmla="*/ 923925 h 1019175"/>
              <a:gd name="connsiteX3" fmla="*/ 409575 w 1628775"/>
              <a:gd name="connsiteY3" fmla="*/ 952500 h 1019175"/>
              <a:gd name="connsiteX4" fmla="*/ 1628775 w 16287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1019175">
                <a:moveTo>
                  <a:pt x="0" y="0"/>
                </a:moveTo>
                <a:cubicBezTo>
                  <a:pt x="34925" y="299244"/>
                  <a:pt x="69850" y="598488"/>
                  <a:pt x="114300" y="752475"/>
                </a:cubicBezTo>
                <a:cubicBezTo>
                  <a:pt x="158750" y="906462"/>
                  <a:pt x="217487" y="890587"/>
                  <a:pt x="266700" y="923925"/>
                </a:cubicBezTo>
                <a:cubicBezTo>
                  <a:pt x="315913" y="957263"/>
                  <a:pt x="182562" y="936625"/>
                  <a:pt x="409575" y="952500"/>
                </a:cubicBezTo>
                <a:cubicBezTo>
                  <a:pt x="636588" y="968375"/>
                  <a:pt x="1132681" y="993775"/>
                  <a:pt x="1628775" y="1019175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21328973">
            <a:off x="2809870" y="693622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08189" y="7243782"/>
            <a:ext cx="785818" cy="230832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JOIN2</a:t>
            </a:r>
          </a:p>
        </p:txBody>
      </p:sp>
    </p:spTree>
    <p:extLst>
      <p:ext uri="{BB962C8B-B14F-4D97-AF65-F5344CB8AC3E}">
        <p14:creationId xmlns:p14="http://schemas.microsoft.com/office/powerpoint/2010/main" val="324168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operador APPLY permite que se execute uma expressão que gera</a:t>
            </a:r>
            <a:r>
              <a:rPr lang="pt-BR" baseline="0" dirty="0" smtClean="0"/>
              <a:t> um </a:t>
            </a:r>
            <a:r>
              <a:rPr lang="pt-BR" baseline="0" dirty="0" err="1" smtClean="0"/>
              <a:t>resultset</a:t>
            </a:r>
            <a:r>
              <a:rPr lang="pt-BR" baseline="0" dirty="0" smtClean="0"/>
              <a:t> para cada linha de um outro </a:t>
            </a:r>
            <a:r>
              <a:rPr lang="pt-BR" baseline="0" dirty="0" err="1" smtClean="0"/>
              <a:t>resultset</a:t>
            </a:r>
            <a:r>
              <a:rPr lang="pt-BR" baseline="0" dirty="0" smtClean="0"/>
              <a:t> de entrada, e em seguida, faz um JOIN entre a linha e o </a:t>
            </a:r>
            <a:r>
              <a:rPr lang="pt-BR" baseline="0" dirty="0" err="1" smtClean="0"/>
              <a:t>resultset</a:t>
            </a:r>
            <a:r>
              <a:rPr lang="pt-BR" baseline="0" dirty="0" smtClean="0"/>
              <a:t> gerado para produzir as linhas de saída:</a:t>
            </a:r>
          </a:p>
          <a:p>
            <a:endParaRPr lang="pt-BR" baseline="0" dirty="0" smtClean="0"/>
          </a:p>
          <a:p>
            <a:r>
              <a:rPr lang="pt-BR" baseline="0" dirty="0" smtClean="0"/>
              <a:t>Apesar da aplicação primária explicitada no BOL (</a:t>
            </a:r>
            <a:r>
              <a:rPr lang="pt-BR" baseline="0" dirty="0" err="1" smtClean="0"/>
              <a:t>ms-help</a:t>
            </a:r>
            <a:r>
              <a:rPr lang="pt-BR" baseline="0" dirty="0" smtClean="0"/>
              <a:t>://MS.SQLCC.v10/MS.SQLSVR.v10.</a:t>
            </a:r>
            <a:r>
              <a:rPr lang="pt-BR" baseline="0" dirty="0" err="1" smtClean="0"/>
              <a:t>en</a:t>
            </a:r>
            <a:r>
              <a:rPr lang="pt-BR" baseline="0" dirty="0" smtClean="0"/>
              <a:t>/s10de_1devconc/</a:t>
            </a:r>
            <a:r>
              <a:rPr lang="pt-BR" baseline="0" dirty="0" err="1" smtClean="0"/>
              <a:t>html</a:t>
            </a:r>
            <a:r>
              <a:rPr lang="pt-BR" baseline="0" dirty="0" smtClean="0"/>
              <a:t>/0208b259-7129-4d9f-9204-8445a8119116.</a:t>
            </a:r>
            <a:r>
              <a:rPr lang="pt-BR" baseline="0" dirty="0" err="1" smtClean="0"/>
              <a:t>htm</a:t>
            </a:r>
            <a:r>
              <a:rPr lang="pt-BR" baseline="0" dirty="0" smtClean="0"/>
              <a:t>) ser “</a:t>
            </a:r>
            <a:r>
              <a:rPr lang="pt-BR" i="1" baseline="0" dirty="0" smtClean="0"/>
              <a:t>o operador APPLY permite a chamada de uma função que retorna uma tabela para cada linha de uma consulta</a:t>
            </a:r>
            <a:r>
              <a:rPr lang="pt-BR" baseline="0" dirty="0" smtClean="0"/>
              <a:t>”, existem várias outras situações nas quais o APPLY é útil, desde simplificação de consultas que usam </a:t>
            </a:r>
            <a:r>
              <a:rPr lang="pt-BR" baseline="0" dirty="0" err="1" smtClean="0"/>
              <a:t>JOIN’s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subconsultas</a:t>
            </a:r>
            <a:r>
              <a:rPr lang="pt-BR" baseline="0" dirty="0" smtClean="0"/>
              <a:t>, até um aumento dramático de performance na execução de </a:t>
            </a:r>
            <a:r>
              <a:rPr lang="pt-BR" baseline="0" dirty="0" err="1" smtClean="0"/>
              <a:t>JOIN’s</a:t>
            </a:r>
            <a:r>
              <a:rPr lang="pt-BR" baseline="0" dirty="0" smtClean="0"/>
              <a:t>, pois ele permite que sejam explicitadas entre quais linhas um JOIN deverá ser processado.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AEEBA-34DB-4092-BA6C-317A3C33D40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44" y="6143636"/>
            <a:ext cx="828675" cy="81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14424" y="7072330"/>
          <a:ext cx="857255" cy="6857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1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Linha 2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pt-BR" sz="900" b="1" dirty="0" smtClean="0"/>
                        <a:t>...</a:t>
                      </a:r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orma livre 13"/>
          <p:cNvSpPr/>
          <p:nvPr/>
        </p:nvSpPr>
        <p:spPr>
          <a:xfrm>
            <a:off x="1943099" y="6492875"/>
            <a:ext cx="1943100" cy="708025"/>
          </a:xfrm>
          <a:custGeom>
            <a:avLst/>
            <a:gdLst>
              <a:gd name="connsiteX0" fmla="*/ 0 w 1943100"/>
              <a:gd name="connsiteY0" fmla="*/ 708025 h 708025"/>
              <a:gd name="connsiteX1" fmla="*/ 381000 w 1943100"/>
              <a:gd name="connsiteY1" fmla="*/ 279400 h 708025"/>
              <a:gd name="connsiteX2" fmla="*/ 762000 w 1943100"/>
              <a:gd name="connsiteY2" fmla="*/ 50800 h 708025"/>
              <a:gd name="connsiteX3" fmla="*/ 1143000 w 1943100"/>
              <a:gd name="connsiteY3" fmla="*/ 12700 h 708025"/>
              <a:gd name="connsiteX4" fmla="*/ 1571625 w 1943100"/>
              <a:gd name="connsiteY4" fmla="*/ 127000 h 708025"/>
              <a:gd name="connsiteX5" fmla="*/ 1857375 w 1943100"/>
              <a:gd name="connsiteY5" fmla="*/ 365125 h 708025"/>
              <a:gd name="connsiteX6" fmla="*/ 1943100 w 1943100"/>
              <a:gd name="connsiteY6" fmla="*/ 450850 h 708025"/>
              <a:gd name="connsiteX7" fmla="*/ 1943100 w 1943100"/>
              <a:gd name="connsiteY7" fmla="*/ 450850 h 7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3100" h="708025">
                <a:moveTo>
                  <a:pt x="0" y="708025"/>
                </a:moveTo>
                <a:cubicBezTo>
                  <a:pt x="127000" y="548481"/>
                  <a:pt x="254000" y="388937"/>
                  <a:pt x="381000" y="279400"/>
                </a:cubicBezTo>
                <a:cubicBezTo>
                  <a:pt x="508000" y="169863"/>
                  <a:pt x="635000" y="95250"/>
                  <a:pt x="762000" y="50800"/>
                </a:cubicBezTo>
                <a:cubicBezTo>
                  <a:pt x="889000" y="6350"/>
                  <a:pt x="1008063" y="0"/>
                  <a:pt x="1143000" y="12700"/>
                </a:cubicBezTo>
                <a:cubicBezTo>
                  <a:pt x="1277938" y="25400"/>
                  <a:pt x="1452563" y="68263"/>
                  <a:pt x="1571625" y="127000"/>
                </a:cubicBezTo>
                <a:cubicBezTo>
                  <a:pt x="1690687" y="185737"/>
                  <a:pt x="1795463" y="311150"/>
                  <a:pt x="1857375" y="365125"/>
                </a:cubicBezTo>
                <a:cubicBezTo>
                  <a:pt x="1919287" y="419100"/>
                  <a:pt x="1943100" y="450850"/>
                  <a:pt x="1943100" y="450850"/>
                </a:cubicBezTo>
                <a:lnTo>
                  <a:pt x="1943100" y="450850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929067" y="6929455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2143116" y="7072331"/>
            <a:ext cx="1714512" cy="142876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4643447" y="7643834"/>
          <a:ext cx="857255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 smtClean="0"/>
                        <a:t>SAÍDA</a:t>
                      </a:r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pt-BR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Forma livre 21"/>
          <p:cNvSpPr/>
          <p:nvPr/>
        </p:nvSpPr>
        <p:spPr>
          <a:xfrm>
            <a:off x="1962150" y="6713539"/>
            <a:ext cx="1885949" cy="735012"/>
          </a:xfrm>
          <a:custGeom>
            <a:avLst/>
            <a:gdLst>
              <a:gd name="connsiteX0" fmla="*/ 0 w 1885950"/>
              <a:gd name="connsiteY0" fmla="*/ 735012 h 735012"/>
              <a:gd name="connsiteX1" fmla="*/ 571500 w 1885950"/>
              <a:gd name="connsiteY1" fmla="*/ 153987 h 735012"/>
              <a:gd name="connsiteX2" fmla="*/ 866775 w 1885950"/>
              <a:gd name="connsiteY2" fmla="*/ 30162 h 735012"/>
              <a:gd name="connsiteX3" fmla="*/ 1171575 w 1885950"/>
              <a:gd name="connsiteY3" fmla="*/ 30162 h 735012"/>
              <a:gd name="connsiteX4" fmla="*/ 1419225 w 1885950"/>
              <a:gd name="connsiteY4" fmla="*/ 211137 h 735012"/>
              <a:gd name="connsiteX5" fmla="*/ 1885950 w 1885950"/>
              <a:gd name="connsiteY5" fmla="*/ 687387 h 735012"/>
              <a:gd name="connsiteX6" fmla="*/ 1885950 w 1885950"/>
              <a:gd name="connsiteY6" fmla="*/ 687387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950" h="735012">
                <a:moveTo>
                  <a:pt x="0" y="735012"/>
                </a:moveTo>
                <a:cubicBezTo>
                  <a:pt x="213519" y="503237"/>
                  <a:pt x="427038" y="271462"/>
                  <a:pt x="571500" y="153987"/>
                </a:cubicBezTo>
                <a:cubicBezTo>
                  <a:pt x="715962" y="36512"/>
                  <a:pt x="766763" y="50799"/>
                  <a:pt x="866775" y="30162"/>
                </a:cubicBezTo>
                <a:cubicBezTo>
                  <a:pt x="966787" y="9525"/>
                  <a:pt x="1079500" y="0"/>
                  <a:pt x="1171575" y="30162"/>
                </a:cubicBezTo>
                <a:cubicBezTo>
                  <a:pt x="1263650" y="60324"/>
                  <a:pt x="1300163" y="101600"/>
                  <a:pt x="1419225" y="211137"/>
                </a:cubicBezTo>
                <a:cubicBezTo>
                  <a:pt x="1538287" y="320674"/>
                  <a:pt x="1885950" y="687387"/>
                  <a:pt x="1885950" y="687387"/>
                </a:cubicBezTo>
                <a:lnTo>
                  <a:pt x="1885950" y="687387"/>
                </a:lnTo>
              </a:path>
            </a:pathLst>
          </a:custGeom>
          <a:ln w="50800">
            <a:solidFill>
              <a:schemeClr val="tx2">
                <a:alpha val="50000"/>
              </a:schemeClr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900492" y="7286644"/>
            <a:ext cx="1000131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2" tIns="45710" rIns="91422" bIns="45710" rtlCol="0" anchor="ctr"/>
          <a:lstStyle/>
          <a:p>
            <a:pPr algn="ctr"/>
            <a:r>
              <a:rPr lang="pt-BR" sz="900" dirty="0"/>
              <a:t>Resultset1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2124075" y="7429501"/>
            <a:ext cx="1714500" cy="190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 26"/>
          <p:cNvSpPr/>
          <p:nvPr/>
        </p:nvSpPr>
        <p:spPr>
          <a:xfrm>
            <a:off x="3067052" y="7153276"/>
            <a:ext cx="1476375" cy="1087437"/>
          </a:xfrm>
          <a:custGeom>
            <a:avLst/>
            <a:gdLst>
              <a:gd name="connsiteX0" fmla="*/ 0 w 1476375"/>
              <a:gd name="connsiteY0" fmla="*/ 0 h 1087437"/>
              <a:gd name="connsiteX1" fmla="*/ 142875 w 1476375"/>
              <a:gd name="connsiteY1" fmla="*/ 781050 h 1087437"/>
              <a:gd name="connsiteX2" fmla="*/ 438150 w 1476375"/>
              <a:gd name="connsiteY2" fmla="*/ 1038225 h 1087437"/>
              <a:gd name="connsiteX3" fmla="*/ 1476375 w 1476375"/>
              <a:gd name="connsiteY3" fmla="*/ 1076325 h 10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375" h="1087437">
                <a:moveTo>
                  <a:pt x="0" y="0"/>
                </a:moveTo>
                <a:cubicBezTo>
                  <a:pt x="34925" y="304006"/>
                  <a:pt x="69850" y="608013"/>
                  <a:pt x="142875" y="781050"/>
                </a:cubicBezTo>
                <a:cubicBezTo>
                  <a:pt x="215900" y="954087"/>
                  <a:pt x="215900" y="989013"/>
                  <a:pt x="438150" y="1038225"/>
                </a:cubicBezTo>
                <a:cubicBezTo>
                  <a:pt x="660400" y="1087437"/>
                  <a:pt x="1309688" y="1066800"/>
                  <a:pt x="1476375" y="1076325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2876550" y="7458076"/>
            <a:ext cx="1628775" cy="1019175"/>
          </a:xfrm>
          <a:custGeom>
            <a:avLst/>
            <a:gdLst>
              <a:gd name="connsiteX0" fmla="*/ 0 w 1628775"/>
              <a:gd name="connsiteY0" fmla="*/ 0 h 1019175"/>
              <a:gd name="connsiteX1" fmla="*/ 114300 w 1628775"/>
              <a:gd name="connsiteY1" fmla="*/ 752475 h 1019175"/>
              <a:gd name="connsiteX2" fmla="*/ 266700 w 1628775"/>
              <a:gd name="connsiteY2" fmla="*/ 923925 h 1019175"/>
              <a:gd name="connsiteX3" fmla="*/ 409575 w 1628775"/>
              <a:gd name="connsiteY3" fmla="*/ 952500 h 1019175"/>
              <a:gd name="connsiteX4" fmla="*/ 1628775 w 16287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8775" h="1019175">
                <a:moveTo>
                  <a:pt x="0" y="0"/>
                </a:moveTo>
                <a:cubicBezTo>
                  <a:pt x="34925" y="299244"/>
                  <a:pt x="69850" y="598488"/>
                  <a:pt x="114300" y="752475"/>
                </a:cubicBezTo>
                <a:cubicBezTo>
                  <a:pt x="158750" y="906462"/>
                  <a:pt x="217487" y="890587"/>
                  <a:pt x="266700" y="923925"/>
                </a:cubicBezTo>
                <a:cubicBezTo>
                  <a:pt x="315913" y="957263"/>
                  <a:pt x="182562" y="936625"/>
                  <a:pt x="409575" y="952500"/>
                </a:cubicBezTo>
                <a:cubicBezTo>
                  <a:pt x="636588" y="968375"/>
                  <a:pt x="1132681" y="993775"/>
                  <a:pt x="1628775" y="1019175"/>
                </a:cubicBezTo>
              </a:path>
            </a:pathLst>
          </a:cu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0" rIns="91422" bIns="45710"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 rot="21328973">
            <a:off x="2809870" y="6936228"/>
            <a:ext cx="785818" cy="230832"/>
          </a:xfrm>
          <a:prstGeom prst="rect">
            <a:avLst/>
          </a:prstGeom>
          <a:noFill/>
          <a:ln>
            <a:noFill/>
          </a:ln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08189" y="7243782"/>
            <a:ext cx="785818" cy="230832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pt-BR" sz="900" b="1" dirty="0">
                <a:solidFill>
                  <a:schemeClr val="tx2"/>
                </a:solidFill>
              </a:rPr>
              <a:t>JOIN2</a:t>
            </a:r>
          </a:p>
        </p:txBody>
      </p:sp>
    </p:spTree>
    <p:extLst>
      <p:ext uri="{BB962C8B-B14F-4D97-AF65-F5344CB8AC3E}">
        <p14:creationId xmlns:p14="http://schemas.microsoft.com/office/powerpoint/2010/main" val="236856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07 – TOP e CROSS APPLY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Utilizado para limitar os dados retornados de um </a:t>
            </a:r>
            <a:r>
              <a:rPr lang="pt-BR" dirty="0" err="1" smtClean="0"/>
              <a:t>resultset</a:t>
            </a:r>
            <a:r>
              <a:rPr lang="pt-BR" dirty="0" smtClean="0"/>
              <a:t> baseado em uma ordem especificada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com base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numero</a:t>
            </a:r>
            <a:r>
              <a:rPr lang="en-US" dirty="0" smtClean="0"/>
              <a:t> N de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percentual</a:t>
            </a:r>
            <a:r>
              <a:rPr lang="en-US" dirty="0" smtClean="0"/>
              <a:t> (float)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order by,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endParaRPr lang="en-US" dirty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quantida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retornada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9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 não </a:t>
            </a:r>
            <a:r>
              <a:rPr lang="pt-BR" dirty="0" err="1" smtClean="0"/>
              <a:t>deterministico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358187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Um top </a:t>
            </a:r>
            <a:r>
              <a:rPr lang="en-US" dirty="0" err="1" smtClean="0"/>
              <a:t>sem</a:t>
            </a:r>
            <a:r>
              <a:rPr lang="en-US" dirty="0" smtClean="0"/>
              <a:t> order by </a:t>
            </a:r>
            <a:r>
              <a:rPr lang="en-US" dirty="0" err="1" smtClean="0"/>
              <a:t>funciona</a:t>
            </a:r>
            <a:r>
              <a:rPr lang="en-US" dirty="0" smtClean="0"/>
              <a:t> mas é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deterministico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</a:t>
            </a:r>
            <a:r>
              <a:rPr lang="en-US" dirty="0" err="1" smtClean="0"/>
              <a:t>execução</a:t>
            </a:r>
            <a:r>
              <a:rPr lang="en-US" dirty="0" smtClean="0"/>
              <a:t> da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dados </a:t>
            </a:r>
            <a:r>
              <a:rPr lang="en-US" dirty="0" err="1" smtClean="0"/>
              <a:t>diferentes</a:t>
            </a:r>
            <a:r>
              <a:rPr lang="en-US" dirty="0" smtClean="0"/>
              <a:t> e ambos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corretos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visualização</a:t>
            </a:r>
            <a:r>
              <a:rPr lang="en-US" dirty="0" smtClean="0"/>
              <a:t> dos dados</a:t>
            </a:r>
          </a:p>
          <a:p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select “SELECT TOP 0 * INTO </a:t>
            </a:r>
            <a:r>
              <a:rPr lang="en-US" dirty="0" err="1" smtClean="0"/>
              <a:t>NovaTabela</a:t>
            </a:r>
            <a:r>
              <a:rPr lang="en-US" dirty="0" smtClean="0"/>
              <a:t> FROM </a:t>
            </a:r>
            <a:r>
              <a:rPr lang="en-US" dirty="0" err="1" smtClean="0"/>
              <a:t>Tabela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3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APPLY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Usado para ligar linhas a um </a:t>
            </a:r>
            <a:r>
              <a:rPr lang="pt-BR" dirty="0" err="1" smtClean="0"/>
              <a:t>resultset</a:t>
            </a:r>
            <a:r>
              <a:rPr lang="pt-BR" dirty="0" smtClean="0"/>
              <a:t> variável</a:t>
            </a:r>
          </a:p>
          <a:p>
            <a:pPr lvl="1"/>
            <a:r>
              <a:rPr lang="pt-BR" i="1" dirty="0" err="1" smtClean="0"/>
              <a:t>resultset</a:t>
            </a:r>
            <a:r>
              <a:rPr lang="pt-BR" dirty="0" smtClean="0"/>
              <a:t> APPLY </a:t>
            </a:r>
            <a:r>
              <a:rPr lang="pt-BR" i="1" dirty="0" err="1" smtClean="0"/>
              <a:t>resultset_variável</a:t>
            </a:r>
            <a:endParaRPr lang="pt-BR" i="1" dirty="0" smtClean="0"/>
          </a:p>
          <a:p>
            <a:pPr lvl="1"/>
            <a:r>
              <a:rPr lang="pt-BR" i="1" dirty="0" err="1" smtClean="0"/>
              <a:t>resultset_variável</a:t>
            </a:r>
            <a:r>
              <a:rPr lang="pt-BR" i="1" dirty="0" smtClean="0"/>
              <a:t>:</a:t>
            </a:r>
          </a:p>
          <a:p>
            <a:pPr lvl="2"/>
            <a:r>
              <a:rPr lang="pt-BR" dirty="0" smtClean="0"/>
              <a:t>Função </a:t>
            </a:r>
            <a:r>
              <a:rPr lang="pt-BR" i="1" dirty="0" err="1" smtClean="0"/>
              <a:t>table-valued</a:t>
            </a:r>
            <a:r>
              <a:rPr lang="pt-BR" i="1" dirty="0" smtClean="0"/>
              <a:t> </a:t>
            </a:r>
            <a:r>
              <a:rPr lang="pt-BR" dirty="0" smtClean="0"/>
              <a:t>que recebe valor da tabela da direita como argumento</a:t>
            </a:r>
          </a:p>
          <a:p>
            <a:pPr lvl="2"/>
            <a:r>
              <a:rPr lang="pt-BR" dirty="0" err="1" smtClean="0"/>
              <a:t>Subconsulta</a:t>
            </a:r>
            <a:r>
              <a:rPr lang="pt-BR" dirty="0" smtClean="0"/>
              <a:t> de tabela derivada correlacionada com a  tabela da direita</a:t>
            </a:r>
          </a:p>
          <a:p>
            <a:r>
              <a:rPr lang="pt-BR" dirty="0" smtClean="0"/>
              <a:t>Aplica a expressão da direita para cada registro da esquerda</a:t>
            </a:r>
          </a:p>
          <a:p>
            <a:r>
              <a:rPr lang="pt-BR" dirty="0" smtClean="0"/>
              <a:t>Duas formas</a:t>
            </a:r>
          </a:p>
          <a:p>
            <a:pPr lvl="1"/>
            <a:r>
              <a:rPr lang="pt-BR" dirty="0" smtClean="0"/>
              <a:t>CROSS APPLY: semelhante ao INNER JOIN</a:t>
            </a:r>
          </a:p>
          <a:p>
            <a:pPr lvl="1"/>
            <a:r>
              <a:rPr lang="pt-BR" dirty="0" smtClean="0"/>
              <a:t>OUTER APPLY: semelhante ao LEFT OUTER JOIN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9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3354</TotalTime>
  <Words>336</Words>
  <Application>Microsoft Office PowerPoint</Application>
  <PresentationFormat>On-screen Show (4:3)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TOP</vt:lpstr>
      <vt:lpstr>TOP não deterministico</vt:lpstr>
      <vt:lpstr>APPLY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 Amorim</cp:lastModifiedBy>
  <cp:revision>121</cp:revision>
  <dcterms:created xsi:type="dcterms:W3CDTF">2010-05-17T16:38:52Z</dcterms:created>
  <dcterms:modified xsi:type="dcterms:W3CDTF">2014-09-01T20:06:42Z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