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3C32A0-F645-427C-8ED2-E1172A2031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150080"/>
            <a:ext cx="1051524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DFD590-92D7-434A-B8B3-43111A5714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15008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15008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61621C-E269-4D7F-84BF-A24B1D8856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92924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92924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15008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15008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15008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732B4B-00FA-47BA-8B7D-8B037FD18D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C9E195-B92D-4C14-89CC-B766FCDAD2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92924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CE6F6A-140F-40D4-968D-3A43019A5C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54C21C-2D2C-4AB9-AF5C-0B12D47C11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513108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6200" y="1929240"/>
            <a:ext cx="513108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D2376B-5A70-4EF7-9E96-A6F634A9E2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B95158-7604-4DEB-AD3A-4F72FE3AED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0AB878-782F-4CAF-850D-F2CDA34D3E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6200" y="1929240"/>
            <a:ext cx="513108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15008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54DAAA-C49C-459C-A414-6BA203C072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92924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93BAE5-B37D-42C1-82CF-1D8C29EE4D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513108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26200" y="415008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DD9562-ADED-4457-8CF4-551044EEAF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150080"/>
            <a:ext cx="1051524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CC9E41-05C5-45A7-B872-CF87F4C720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38080" y="4150080"/>
            <a:ext cx="1051524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A6B0F1-8BBC-4799-AFB5-8BD6EFD05E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620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15008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26200" y="415008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F264F1-E2EA-4694-A611-A47D6F836D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93440" y="192924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949160" y="192924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38080" y="415008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93440" y="415008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949160" y="4150080"/>
            <a:ext cx="338580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CD72AA-E611-42A7-B080-4D0A70A4DD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C634F6-8B73-456E-9385-ED7478E123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513108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929240"/>
            <a:ext cx="513108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D47246-65C1-4002-8693-65606BEE1E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B276BD-8624-4DF2-8A7C-FEB5B5C4EE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537137-7AF1-4521-990E-CA46BC9994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929240"/>
            <a:ext cx="513108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15008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720109-EB35-4717-991C-253F121860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513108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15008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BB7E7E-C20F-48C4-AA01-76C6342239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929240"/>
            <a:ext cx="513108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150080"/>
            <a:ext cx="10515240" cy="20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D52877-52BE-4BBF-BB33-80F4C8FEF1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838080" y="4736880"/>
            <a:ext cx="4243320" cy="27000"/>
          </a:xfrm>
          <a:custGeom>
            <a:avLst/>
            <a:gdLst/>
            <a:ahLst/>
            <a:rect l="l" t="t" r="r" b="b"/>
            <a:pathLst>
              <a:path fill="none" w="4243589" h="27432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cap="rnd" w="381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41320" y="448200"/>
            <a:ext cx="10515240" cy="406872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>
              <a:lnSpc>
                <a:spcPct val="105000"/>
              </a:lnSpc>
              <a:buNone/>
            </a:pPr>
            <a:r>
              <a:rPr b="0" lang="en-US" sz="8800" spc="49" strike="noStrike">
                <a:solidFill>
                  <a:srgbClr val="000000"/>
                </a:solidFill>
                <a:latin typeface="Yu Mincho Light"/>
              </a:rPr>
              <a:t>Click to edit Master title style</a:t>
            </a:r>
            <a:endParaRPr b="0" lang="en-US" sz="88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38" strike="noStrike">
                <a:solidFill>
                  <a:srgbClr val="8b8b8b"/>
                </a:solidFill>
                <a:latin typeface="Yu Minch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38" strike="noStrike">
                <a:solidFill>
                  <a:srgbClr val="8b8b8b"/>
                </a:solidFill>
                <a:latin typeface="Yu Mincho Light"/>
              </a:rPr>
              <a:t> 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 algn="ctr">
              <a:buNone/>
              <a:defRPr b="0" lang="en-US" sz="1400" spc="-1" strike="noStrike">
                <a:latin typeface="Noto Serif CJK JP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JP"/>
              </a:rPr>
              <a:t> 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38" strike="noStrike">
                <a:solidFill>
                  <a:srgbClr val="8b8b8b"/>
                </a:solidFill>
                <a:latin typeface="Yu Minch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101CEC-0A6B-445C-8D45-E600625AB051}" type="slidenum">
              <a:rPr b="0" lang="en-US" sz="1400" spc="38" strike="noStrike">
                <a:solidFill>
                  <a:srgbClr val="8b8b8b"/>
                </a:solidFill>
                <a:latin typeface="Yu Mincho Light"/>
              </a:rPr>
              <a:t>2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600" spc="49" strike="noStrike">
                <a:solidFill>
                  <a:srgbClr val="000000"/>
                </a:solidFill>
                <a:latin typeface="Yu Mincho Light"/>
              </a:rPr>
              <a:t>クリックしてアウトラインのテキストを編集</a:t>
            </a:r>
            <a:endParaRPr b="0" lang="en-US" sz="2600" spc="49" strike="noStrike">
              <a:solidFill>
                <a:srgbClr val="000000"/>
              </a:solidFill>
              <a:latin typeface="Yu Mincho Light"/>
            </a:endParaRPr>
          </a:p>
          <a:p>
            <a:pPr lvl="1" marL="864000" indent="-3240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49" strike="noStrike">
                <a:solidFill>
                  <a:srgbClr val="000000"/>
                </a:solidFill>
                <a:latin typeface="Yu Mincho Light"/>
              </a:rPr>
              <a:t>2</a:t>
            </a:r>
            <a:r>
              <a:rPr b="0" lang="ja-JP" sz="2000" spc="49" strike="noStrike">
                <a:solidFill>
                  <a:srgbClr val="000000"/>
                </a:solidFill>
                <a:latin typeface="Yu Mincho Light"/>
              </a:rPr>
              <a:t>レベル目のアウトライン</a:t>
            </a:r>
            <a:endParaRPr b="0" lang="en-US" sz="2000" spc="49" strike="noStrike">
              <a:solidFill>
                <a:srgbClr val="000000"/>
              </a:solidFill>
              <a:latin typeface="Yu Mincho Light"/>
            </a:endParaRPr>
          </a:p>
          <a:p>
            <a:pPr lvl="2" marL="1296000" indent="-288000">
              <a:lnSpc>
                <a:spcPct val="10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49" strike="noStrike">
                <a:solidFill>
                  <a:srgbClr val="000000"/>
                </a:solidFill>
                <a:latin typeface="Yu Mincho Light"/>
              </a:rPr>
              <a:t>3</a:t>
            </a:r>
            <a:r>
              <a:rPr b="0" lang="ja-JP" sz="1800" spc="49" strike="noStrike">
                <a:solidFill>
                  <a:srgbClr val="000000"/>
                </a:solidFill>
                <a:latin typeface="Yu Mincho Light"/>
              </a:rPr>
              <a:t>レベル目のアウトライン</a:t>
            </a:r>
            <a:endParaRPr b="0" lang="en-US" sz="1800" spc="49" strike="noStrike">
              <a:solidFill>
                <a:srgbClr val="000000"/>
              </a:solidFill>
              <a:latin typeface="Yu Mincho Light"/>
            </a:endParaRPr>
          </a:p>
          <a:p>
            <a:pPr lvl="3" marL="1728000" indent="-216000">
              <a:lnSpc>
                <a:spcPct val="10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49" strike="noStrike">
                <a:solidFill>
                  <a:srgbClr val="000000"/>
                </a:solidFill>
                <a:latin typeface="Yu Mincho Light"/>
              </a:rPr>
              <a:t>4</a:t>
            </a:r>
            <a:r>
              <a:rPr b="0" lang="ja-JP" sz="1800" spc="49" strike="noStrike">
                <a:solidFill>
                  <a:srgbClr val="000000"/>
                </a:solidFill>
                <a:latin typeface="Yu Mincho Light"/>
              </a:rPr>
              <a:t>レベル目のアウトライン</a:t>
            </a:r>
            <a:endParaRPr b="0" lang="en-US" sz="1800" spc="49" strike="noStrike">
              <a:solidFill>
                <a:srgbClr val="000000"/>
              </a:solidFill>
              <a:latin typeface="Yu Mincho Light"/>
            </a:endParaRPr>
          </a:p>
          <a:p>
            <a:pPr lvl="4" marL="2160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Yu Mincho Light"/>
              </a:rPr>
              <a:t>5</a:t>
            </a:r>
            <a:r>
              <a:rPr b="0" lang="ja-JP" sz="2000" spc="49" strike="noStrike">
                <a:solidFill>
                  <a:srgbClr val="000000"/>
                </a:solidFill>
                <a:latin typeface="Yu Mincho Light"/>
              </a:rPr>
              <a:t>レベル目のアウトライン</a:t>
            </a:r>
            <a:endParaRPr b="0" lang="en-US" sz="2000" spc="49" strike="noStrike">
              <a:solidFill>
                <a:srgbClr val="000000"/>
              </a:solidFill>
              <a:latin typeface="Yu Mincho Light"/>
            </a:endParaRPr>
          </a:p>
          <a:p>
            <a:pPr lvl="5" marL="2592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Yu Mincho Light"/>
              </a:rPr>
              <a:t>6</a:t>
            </a:r>
            <a:r>
              <a:rPr b="0" lang="ja-JP" sz="2000" spc="49" strike="noStrike">
                <a:solidFill>
                  <a:srgbClr val="000000"/>
                </a:solidFill>
                <a:latin typeface="Yu Mincho Light"/>
              </a:rPr>
              <a:t>レベル目のアウトライン</a:t>
            </a:r>
            <a:endParaRPr b="0" lang="en-US" sz="2000" spc="49" strike="noStrike">
              <a:solidFill>
                <a:srgbClr val="000000"/>
              </a:solidFill>
              <a:latin typeface="Yu Mincho Light"/>
            </a:endParaRPr>
          </a:p>
          <a:p>
            <a:pPr lvl="6" marL="3024000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Yu Mincho Light"/>
              </a:rPr>
              <a:t>7</a:t>
            </a:r>
            <a:r>
              <a:rPr b="0" lang="ja-JP" sz="2000" spc="49" strike="noStrike">
                <a:solidFill>
                  <a:srgbClr val="000000"/>
                </a:solidFill>
                <a:latin typeface="Yu Mincho Light"/>
              </a:rPr>
              <a:t>レベル目のアウトライン</a:t>
            </a:r>
            <a:endParaRPr b="0" lang="en-US" sz="2000" spc="49" strike="noStrike">
              <a:solidFill>
                <a:srgbClr val="000000"/>
              </a:solidFill>
              <a:latin typeface="Yu Minch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05000"/>
              </a:lnSpc>
              <a:buNone/>
            </a:pPr>
            <a:r>
              <a:rPr b="0" lang="en-US" sz="4400" spc="49" strike="noStrike">
                <a:solidFill>
                  <a:srgbClr val="000000"/>
                </a:solidFill>
                <a:latin typeface="Yu Mincho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92924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49" strike="noStrike">
                <a:solidFill>
                  <a:srgbClr val="000000"/>
                </a:solidFill>
                <a:latin typeface="Yu Mincho Light"/>
              </a:rPr>
              <a:t>Click to edit Master text styles</a:t>
            </a:r>
            <a:endParaRPr b="0" lang="en-US" sz="2800" spc="49" strike="noStrike">
              <a:solidFill>
                <a:srgbClr val="000000"/>
              </a:solidFill>
              <a:latin typeface="Yu Mincho Light"/>
            </a:endParaRPr>
          </a:p>
          <a:p>
            <a:pPr lvl="1" marL="685800" indent="-22860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49" strike="noStrike">
                <a:solidFill>
                  <a:srgbClr val="000000"/>
                </a:solidFill>
                <a:latin typeface="Yu Mincho Light"/>
              </a:rPr>
              <a:t>Second level</a:t>
            </a:r>
            <a:endParaRPr b="0" lang="en-US" sz="2400" spc="49" strike="noStrike">
              <a:solidFill>
                <a:srgbClr val="000000"/>
              </a:solidFill>
              <a:latin typeface="Yu Mincho Light"/>
            </a:endParaRPr>
          </a:p>
          <a:p>
            <a:pPr lvl="2" marL="1143000" indent="-22860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49" strike="noStrike">
                <a:solidFill>
                  <a:srgbClr val="000000"/>
                </a:solidFill>
                <a:latin typeface="Yu Mincho Light"/>
              </a:rPr>
              <a:t>Third level</a:t>
            </a:r>
            <a:endParaRPr b="0" lang="en-US" sz="2000" spc="49" strike="noStrike">
              <a:solidFill>
                <a:srgbClr val="000000"/>
              </a:solidFill>
              <a:latin typeface="Yu Mincho Light"/>
            </a:endParaRPr>
          </a:p>
          <a:p>
            <a:pPr lvl="3" marL="1600200" indent="-22860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Yu Mincho Light"/>
              </a:rPr>
              <a:t>Fourth level</a:t>
            </a:r>
            <a:endParaRPr b="0" lang="en-US" sz="1800" spc="49" strike="noStrike">
              <a:solidFill>
                <a:srgbClr val="000000"/>
              </a:solidFill>
              <a:latin typeface="Yu Mincho Light"/>
            </a:endParaRPr>
          </a:p>
          <a:p>
            <a:pPr lvl="4" marL="2057400" indent="-22860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49" strike="noStrike">
                <a:solidFill>
                  <a:srgbClr val="000000"/>
                </a:solidFill>
                <a:latin typeface="Yu Mincho Light"/>
              </a:rPr>
              <a:t>Fifth level</a:t>
            </a:r>
            <a:endParaRPr b="0" lang="en-US" sz="1800" spc="49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38" strike="noStrike">
                <a:solidFill>
                  <a:srgbClr val="8b8b8b"/>
                </a:solidFill>
                <a:latin typeface="Yu Mincho Ligh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38" strike="noStrike">
                <a:solidFill>
                  <a:srgbClr val="8b8b8b"/>
                </a:solidFill>
                <a:latin typeface="Yu Mincho Light"/>
              </a:rPr>
              <a:t>&lt;日付/時刻&gt;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 algn="ctr">
              <a:buNone/>
              <a:defRPr b="0" lang="en-US" sz="1400" spc="-1" strike="noStrike">
                <a:latin typeface="Noto Serif CJK JP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JP"/>
              </a:rPr>
              <a:t>&lt;フッター&gt;</a:t>
            </a:r>
            <a:endParaRPr b="0" lang="en-US" sz="1400" spc="-1" strike="noStrike">
              <a:latin typeface="Noto Serif CJK JP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38" strike="noStrike">
                <a:solidFill>
                  <a:srgbClr val="8b8b8b"/>
                </a:solidFill>
                <a:latin typeface="Yu Mincho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9A49DB-75FF-4610-BE5C-55BCF644EC94}" type="slidenum">
              <a:rPr b="0" lang="en-US" sz="1400" spc="38" strike="noStrike">
                <a:solidFill>
                  <a:srgbClr val="8b8b8b"/>
                </a:solidFill>
                <a:latin typeface="Yu Mincho Light"/>
              </a:rPr>
              <a:t>&lt;番号&gt;</a:t>
            </a:fld>
            <a:endParaRPr b="0" lang="en-US" sz="1400" spc="-1" strike="noStrike">
              <a:latin typeface="Noto Serif CJK JP"/>
            </a:endParaRPr>
          </a:p>
        </p:txBody>
      </p:sp>
      <p:sp>
        <p:nvSpPr>
          <p:cNvPr id="47" name="Rectangle 7"/>
          <p:cNvSpPr/>
          <p:nvPr/>
        </p:nvSpPr>
        <p:spPr>
          <a:xfrm>
            <a:off x="838080" y="1710000"/>
            <a:ext cx="10515240" cy="27000"/>
          </a:xfrm>
          <a:custGeom>
            <a:avLst/>
            <a:gdLst/>
            <a:ahLst/>
            <a:rect l="l" t="t" r="r" b="b"/>
            <a:pathLst>
              <a:path fill="none" w="10515600" h="27432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cap="rnd" w="381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Freeform: Shape 88"/>
          <p:cNvSpPr/>
          <p:nvPr/>
        </p:nvSpPr>
        <p:spPr>
          <a:xfrm>
            <a:off x="0" y="0"/>
            <a:ext cx="7453080" cy="6857640"/>
          </a:xfrm>
          <a:custGeom>
            <a:avLst/>
            <a:gdLst/>
            <a:ahLst/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b1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57640" y="484560"/>
            <a:ext cx="6361920" cy="3565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95000"/>
              </a:lnSpc>
              <a:buNone/>
            </a:pPr>
            <a:r>
              <a:rPr b="0" lang="en-US" sz="7400" spc="49" strike="noStrike">
                <a:solidFill>
                  <a:srgbClr val="ffffff"/>
                </a:solidFill>
                <a:latin typeface="Yu Mincho Light"/>
              </a:rPr>
              <a:t>Teachable Machine</a:t>
            </a:r>
            <a:r>
              <a:rPr b="0" lang="en-US" sz="7400" spc="49" strike="noStrike">
                <a:solidFill>
                  <a:srgbClr val="ffffff"/>
                </a:solidFill>
                <a:latin typeface="Yu Mincho Light"/>
              </a:rPr>
              <a:t> </a:t>
            </a:r>
            <a:r>
              <a:rPr b="0" lang="ja-JP" sz="7400" spc="49" strike="noStrike">
                <a:solidFill>
                  <a:srgbClr val="ffffff"/>
                </a:solidFill>
                <a:latin typeface="Yu Mincho Light"/>
              </a:rPr>
              <a:t>で学ぶ深層学習</a:t>
            </a:r>
            <a:endParaRPr b="0" lang="en-US" sz="7400" spc="-1" strike="noStrike">
              <a:solidFill>
                <a:srgbClr val="000000"/>
              </a:solidFill>
              <a:latin typeface="Yu Mincho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57640" y="4480560"/>
            <a:ext cx="5537880" cy="157248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49" strike="noStrike">
                <a:solidFill>
                  <a:srgbClr val="ffffff"/>
                </a:solidFill>
                <a:latin typeface="Yu Mincho Light"/>
              </a:rPr>
              <a:t>Teachable Machine </a:t>
            </a:r>
            <a:r>
              <a:rPr b="0" lang="ja-JP" sz="1800" spc="49" strike="noStrike">
                <a:solidFill>
                  <a:srgbClr val="ffffff"/>
                </a:solidFill>
                <a:latin typeface="Yu Mincho Light"/>
              </a:rPr>
              <a:t>は、</a:t>
            </a:r>
            <a:r>
              <a:rPr b="0" lang="en-US" sz="1800" spc="49" strike="noStrike">
                <a:solidFill>
                  <a:srgbClr val="ffffff"/>
                </a:solidFill>
                <a:latin typeface="Yu Mincho Light"/>
              </a:rPr>
              <a:t>Google</a:t>
            </a:r>
            <a:r>
              <a:rPr b="0" lang="ja-JP" sz="1800" spc="49" strike="noStrike">
                <a:solidFill>
                  <a:srgbClr val="ffffff"/>
                </a:solidFill>
                <a:latin typeface="Yu Mincho Light"/>
              </a:rPr>
              <a:t>が提供する誰でも短時間で簡単に機械学習モデルを作成できる、ウェブベースのツールです。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1800" spc="49" strike="noStrike">
                <a:solidFill>
                  <a:srgbClr val="ffffff"/>
                </a:solidFill>
                <a:latin typeface="Yu Mincho Light"/>
              </a:rPr>
              <a:t>今回は、それを用いてデータサイエンスに興味を持ってもらおうと考えています。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8" name="図 7" descr=""/>
          <p:cNvPicPr/>
          <p:nvPr/>
        </p:nvPicPr>
        <p:blipFill>
          <a:blip r:embed="rId1"/>
          <a:stretch/>
        </p:blipFill>
        <p:spPr>
          <a:xfrm>
            <a:off x="8361360" y="3429000"/>
            <a:ext cx="2238120" cy="2624040"/>
          </a:xfrm>
          <a:prstGeom prst="rect">
            <a:avLst/>
          </a:prstGeom>
          <a:ln w="0">
            <a:noFill/>
          </a:ln>
        </p:spPr>
      </p:pic>
      <p:sp>
        <p:nvSpPr>
          <p:cNvPr id="89" name="Rectangle 6"/>
          <p:cNvSpPr/>
          <p:nvPr/>
        </p:nvSpPr>
        <p:spPr>
          <a:xfrm>
            <a:off x="558360" y="4252320"/>
            <a:ext cx="4243320" cy="27000"/>
          </a:xfrm>
          <a:custGeom>
            <a:avLst/>
            <a:gdLst/>
            <a:ahLst/>
            <a:rect l="l" t="t" r="r" b="b"/>
            <a:pathLst>
              <a:path fill="none" w="4243589" h="27432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cap="rnd" w="381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図 5" descr=""/>
          <p:cNvPicPr/>
          <p:nvPr/>
        </p:nvPicPr>
        <p:blipFill>
          <a:blip r:embed="rId2"/>
          <a:stretch/>
        </p:blipFill>
        <p:spPr>
          <a:xfrm>
            <a:off x="7608240" y="871920"/>
            <a:ext cx="4425480" cy="195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テキスト ボックス 3"/>
          <p:cNvSpPr/>
          <p:nvPr/>
        </p:nvSpPr>
        <p:spPr>
          <a:xfrm>
            <a:off x="545400" y="829080"/>
            <a:ext cx="11015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Yu Mincho Light"/>
              </a:rPr>
              <a:t>1. </a:t>
            </a: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テーマ決め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　　何について実験を行うのかを話し合う。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テキスト ボックス 4"/>
          <p:cNvSpPr/>
          <p:nvPr/>
        </p:nvSpPr>
        <p:spPr>
          <a:xfrm>
            <a:off x="540000" y="1563120"/>
            <a:ext cx="860436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Yu Mincho Light"/>
              </a:rPr>
              <a:t>2. </a:t>
            </a: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画像の収集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　　テーマに基づき、実験に必要な画像をウェブ上から探す、もしくは撮影する。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テキスト ボックス 6"/>
          <p:cNvSpPr/>
          <p:nvPr/>
        </p:nvSpPr>
        <p:spPr>
          <a:xfrm>
            <a:off x="545400" y="2296800"/>
            <a:ext cx="5606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Yu Mincho Light"/>
              </a:rPr>
              <a:t>3. </a:t>
            </a: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画像の入力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　　収集した画像を</a:t>
            </a:r>
            <a:r>
              <a:rPr b="0" lang="en-US" sz="1800" spc="-1" strike="noStrike">
                <a:solidFill>
                  <a:srgbClr val="000000"/>
                </a:solidFill>
                <a:latin typeface="Yu Mincho Light"/>
              </a:rPr>
              <a:t>Teachable Machine</a:t>
            </a: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へ入力する。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テキスト ボックス 8"/>
          <p:cNvSpPr/>
          <p:nvPr/>
        </p:nvSpPr>
        <p:spPr>
          <a:xfrm>
            <a:off x="545400" y="3031200"/>
            <a:ext cx="55076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Yu Mincho Light"/>
              </a:rPr>
              <a:t>4. </a:t>
            </a: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学習実行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latin typeface="Yu Mincho Light"/>
              </a:rPr>
              <a:t>Training</a:t>
            </a: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を実行する。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テキスト ボックス 10"/>
          <p:cNvSpPr/>
          <p:nvPr/>
        </p:nvSpPr>
        <p:spPr>
          <a:xfrm>
            <a:off x="545400" y="3764880"/>
            <a:ext cx="39211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Yu Mincho Light"/>
              </a:rPr>
              <a:t>5. </a:t>
            </a: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実験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　　モデルをエクスポートし、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　動作を確認する。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図 12" descr=""/>
          <p:cNvPicPr/>
          <p:nvPr/>
        </p:nvPicPr>
        <p:blipFill>
          <a:blip r:embed="rId1"/>
          <a:stretch/>
        </p:blipFill>
        <p:spPr>
          <a:xfrm>
            <a:off x="4453920" y="3465720"/>
            <a:ext cx="7426080" cy="2549520"/>
          </a:xfrm>
          <a:prstGeom prst="rect">
            <a:avLst/>
          </a:prstGeom>
          <a:ln w="0">
            <a:noFill/>
          </a:ln>
          <a:effectLst>
            <a:outerShdw algn="tl" blurRad="190440" rotWithShape="0">
              <a:srgbClr val="000000">
                <a:alpha val="70000"/>
              </a:srgbClr>
            </a:outerShdw>
          </a:effectLst>
        </p:spPr>
      </p:pic>
      <p:sp>
        <p:nvSpPr>
          <p:cNvPr id="97" name="四角形: 角を丸くする 16"/>
          <p:cNvSpPr/>
          <p:nvPr/>
        </p:nvSpPr>
        <p:spPr>
          <a:xfrm>
            <a:off x="4684680" y="3621960"/>
            <a:ext cx="3415320" cy="2294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a84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四角形: 角を丸くする 17"/>
          <p:cNvSpPr/>
          <p:nvPr/>
        </p:nvSpPr>
        <p:spPr>
          <a:xfrm>
            <a:off x="8343000" y="4457520"/>
            <a:ext cx="1269000" cy="10468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a84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四角形: 角を丸くする 18"/>
          <p:cNvSpPr/>
          <p:nvPr/>
        </p:nvSpPr>
        <p:spPr>
          <a:xfrm>
            <a:off x="9873000" y="4524120"/>
            <a:ext cx="1720080" cy="918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a84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テキスト ボックス 19"/>
          <p:cNvSpPr/>
          <p:nvPr/>
        </p:nvSpPr>
        <p:spPr>
          <a:xfrm>
            <a:off x="4466520" y="3511440"/>
            <a:ext cx="40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e64823"/>
                </a:solidFill>
                <a:latin typeface="Yu Mincho Light"/>
              </a:rPr>
              <a:t>⓷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テキスト ボックス 20"/>
          <p:cNvSpPr/>
          <p:nvPr/>
        </p:nvSpPr>
        <p:spPr>
          <a:xfrm>
            <a:off x="8133120" y="4191120"/>
            <a:ext cx="40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e64823"/>
                </a:solidFill>
                <a:latin typeface="Yu Mincho Light"/>
              </a:rPr>
              <a:t>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テキスト ボックス 21"/>
          <p:cNvSpPr/>
          <p:nvPr/>
        </p:nvSpPr>
        <p:spPr>
          <a:xfrm>
            <a:off x="9624240" y="4194000"/>
            <a:ext cx="40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e64823"/>
                </a:solidFill>
                <a:latin typeface="Yu Mincho Light"/>
              </a:rPr>
              <a:t>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テキスト ボックス 23"/>
          <p:cNvSpPr/>
          <p:nvPr/>
        </p:nvSpPr>
        <p:spPr>
          <a:xfrm>
            <a:off x="545400" y="4827960"/>
            <a:ext cx="634536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Yu Mincho Light"/>
              </a:rPr>
              <a:t>6. </a:t>
            </a: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考察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　　精度などの結果を踏まえて、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　うまくいった画像とそうでな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Yu Mincho Light"/>
              </a:rPr>
              <a:t>　かったものの違いを考える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LibreOffice/7.3.2.2$Linux_X86_64 LibreOffice_project/30$Build-2</Application>
  <AppVersion>15.0000</AppVersion>
  <Words>158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2022-05-11T14:55:21Z</dcterms:created>
  <dc:creator>e1832@akashi.kosen-ac.jp</dc:creator>
  <dc:description/>
  <dc:language>ja-JP</dc:language>
  <cp:lastModifiedBy/>
  <dcterms:modified xsi:type="dcterms:W3CDTF">2022-05-19T11:05:08Z</dcterms:modified>
  <cp:revision>3</cp:revision>
  <dc:subject/>
  <dc:title>Teachable Machine で学ぶ深層学習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2</vt:i4>
  </property>
</Properties>
</file>