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25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E27617-DA1B-5DD3-7F89-EAA204FA8B02}"/>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AB5800D-FD6B-DFCC-CA65-34562E5655A2}"/>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C6BDFDC-73CC-4A3C-99BE-DA7E15E76A07}"/>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80FFE913-090A-0524-78C5-5A63393D37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5ADC45-1DEE-77F6-C935-D751DAFFD158}"/>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28734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21005-FB4E-0122-2B8D-3C882992A9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81CEAE-C78E-9AC2-2A34-C03558E43E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30E166-0A6B-B3A0-DCDA-7F68336E5594}"/>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900E0434-A9E4-211D-33B2-2E4AD6BDA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B5F76E-5373-06DC-9D12-FB38B96CC8BC}"/>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33663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E15593-14D1-C44B-3315-A4060D48C9B3}"/>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220355-AC72-2DED-8D7D-0A120A09EB8B}"/>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629B08-AC24-5F99-0CDD-F65A526CBD59}"/>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2706001-1FA1-19F4-274C-97B389B25F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2F214D-AF51-3AF6-21EC-75D2EAA7306E}"/>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8036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FA0FB-A620-7267-4D49-5AE98C37BB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74804C-81C9-0BBF-0D65-35C1E12F00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649AA2-07B9-CEC7-9834-158C6D1A32AF}"/>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3C318D49-0D8F-AFAF-6595-D9C0859CCD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B97F7F-830A-1D75-E83F-08560D61CC26}"/>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388671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4DCCC-D0A6-A49A-7F41-5B2C248052B4}"/>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566368-1662-1269-63C7-057AC8A0FD0D}"/>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1498E85-1043-F638-CD4E-3E97624147EF}"/>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9429A8D-CD58-4C68-3F3A-7537BBBC16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4F0C57-0843-93BE-FB8E-B99BF39E5957}"/>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132472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990F1-3AFE-EB1A-9480-33E04E8823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9EA85F-16A8-9745-F2AA-066876A40F7D}"/>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FF8ECB-C149-6B49-AE4B-EFB45EFDC5D0}"/>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8A8046-29A0-2AC3-4923-FBF5D4C50036}"/>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6" name="フッター プレースホルダー 5">
            <a:extLst>
              <a:ext uri="{FF2B5EF4-FFF2-40B4-BE49-F238E27FC236}">
                <a16:creationId xmlns:a16="http://schemas.microsoft.com/office/drawing/2014/main" id="{31295C95-6A2C-5801-92F3-99973A6436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B849D-1149-85D9-C47D-A2D07736A698}"/>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319112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D91D7-D68B-40A1-2FD7-1A13715FFCF4}"/>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A290C9-5EF5-FC60-97C0-8329483CF804}"/>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648A20-4D33-9CF5-5C30-343A4ADF00D4}"/>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23FB04E-A936-E9E1-6DE7-7F1BE591E609}"/>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FDB3FA-8A4A-6AB2-8744-CAAF4A1E97AB}"/>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E51E6C-D151-5DF9-D467-E73E4C980590}"/>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8" name="フッター プレースホルダー 7">
            <a:extLst>
              <a:ext uri="{FF2B5EF4-FFF2-40B4-BE49-F238E27FC236}">
                <a16:creationId xmlns:a16="http://schemas.microsoft.com/office/drawing/2014/main" id="{62799A6F-C375-680D-5020-07D9218C2B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9A6023-6BBC-613A-8124-5249EDEE8D68}"/>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181457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18EC0-F2A5-1762-D334-1D5BC779A16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9E55F3-7E68-54FD-0316-7820A3793D64}"/>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4" name="フッター プレースホルダー 3">
            <a:extLst>
              <a:ext uri="{FF2B5EF4-FFF2-40B4-BE49-F238E27FC236}">
                <a16:creationId xmlns:a16="http://schemas.microsoft.com/office/drawing/2014/main" id="{7C23008D-E824-328D-E33D-FB68B29755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DD99A7-B521-1861-3049-CE4C896F4A0A}"/>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22777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680ECF9-2B8A-38B6-177A-B4701D1895C0}"/>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3" name="フッター プレースホルダー 2">
            <a:extLst>
              <a:ext uri="{FF2B5EF4-FFF2-40B4-BE49-F238E27FC236}">
                <a16:creationId xmlns:a16="http://schemas.microsoft.com/office/drawing/2014/main" id="{6C164A4F-4648-0BEA-1A7B-274BE2D40A9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8E1782F-FCBB-D660-3890-EE30FFA35D1F}"/>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344141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B5220-F1EA-BA44-86C8-583FD919823A}"/>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C84CB1-3C62-0519-F52F-E548C24DE8E6}"/>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D226D04-B4E4-F636-A1EA-9101D37CCF41}"/>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2ECBDB-7416-CBE5-D890-724F9BC434BD}"/>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6" name="フッター プレースホルダー 5">
            <a:extLst>
              <a:ext uri="{FF2B5EF4-FFF2-40B4-BE49-F238E27FC236}">
                <a16:creationId xmlns:a16="http://schemas.microsoft.com/office/drawing/2014/main" id="{F856D4B3-34CD-E46D-459B-E0A6FAB17F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D33ACA-48DE-A941-DE14-1F84B73A4144}"/>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228906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1DDA1-3592-BB7E-04B0-D7E3C1D9A4C6}"/>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5FD8CD2-F86C-0036-3CE1-BB6C169EE549}"/>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4C9F8BDB-9064-319A-8655-F15B298C5F4B}"/>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615F11-3FE9-7272-1BB3-FDE22436C4B0}"/>
              </a:ext>
            </a:extLst>
          </p:cNvPr>
          <p:cNvSpPr>
            <a:spLocks noGrp="1"/>
          </p:cNvSpPr>
          <p:nvPr>
            <p:ph type="dt" sz="half" idx="10"/>
          </p:nvPr>
        </p:nvSpPr>
        <p:spPr/>
        <p:txBody>
          <a:bodyPr/>
          <a:lstStyle/>
          <a:p>
            <a:fld id="{519976BE-E6E9-49F0-A1CF-6526995CCADA}" type="datetimeFigureOut">
              <a:rPr kumimoji="1" lang="ja-JP" altLang="en-US" smtClean="0"/>
              <a:t>2022/10/14</a:t>
            </a:fld>
            <a:endParaRPr kumimoji="1" lang="ja-JP" altLang="en-US"/>
          </a:p>
        </p:txBody>
      </p:sp>
      <p:sp>
        <p:nvSpPr>
          <p:cNvPr id="6" name="フッター プレースホルダー 5">
            <a:extLst>
              <a:ext uri="{FF2B5EF4-FFF2-40B4-BE49-F238E27FC236}">
                <a16:creationId xmlns:a16="http://schemas.microsoft.com/office/drawing/2014/main" id="{C88A1954-7526-55AC-4D29-FC4EEBA477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B3C1A9-9C12-8134-7A79-8137D0B28F21}"/>
              </a:ext>
            </a:extLst>
          </p:cNvPr>
          <p:cNvSpPr>
            <a:spLocks noGrp="1"/>
          </p:cNvSpPr>
          <p:nvPr>
            <p:ph type="sldNum" sz="quarter" idx="12"/>
          </p:nvPr>
        </p:nvSpPr>
        <p:spPr/>
        <p:txBody>
          <a:body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344279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0AF175-D522-432B-4E15-2290CEEC964D}"/>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B741F4-AFCB-1B93-CCF4-D1C49D41C62B}"/>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A54001-5275-C36A-5372-F763F25D621C}"/>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519976BE-E6E9-49F0-A1CF-6526995CCADA}"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775E41AE-DF54-BEFB-30F8-A314BB308F7D}"/>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45DD2C-E3B2-1EE1-00A6-4C80B6A7B985}"/>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55F97838-2E3C-4B6F-9DC6-F562D7F0D751}" type="slidenum">
              <a:rPr kumimoji="1" lang="ja-JP" altLang="en-US" smtClean="0"/>
              <a:t>‹#›</a:t>
            </a:fld>
            <a:endParaRPr kumimoji="1" lang="ja-JP" altLang="en-US"/>
          </a:p>
        </p:txBody>
      </p:sp>
    </p:spTree>
    <p:extLst>
      <p:ext uri="{BB962C8B-B14F-4D97-AF65-F5344CB8AC3E}">
        <p14:creationId xmlns:p14="http://schemas.microsoft.com/office/powerpoint/2010/main" val="214096096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3359DF3-FA61-6D9B-E467-44E96B174FCF}"/>
                  </a:ext>
                </a:extLst>
              </p:cNvPr>
              <p:cNvSpPr txBox="1"/>
              <p:nvPr/>
            </p:nvSpPr>
            <p:spPr>
              <a:xfrm>
                <a:off x="453980" y="334852"/>
                <a:ext cx="5950040" cy="830997"/>
              </a:xfrm>
              <a:prstGeom prst="rect">
                <a:avLst/>
              </a:prstGeom>
              <a:noFill/>
              <a:ln w="76200">
                <a:solidFill>
                  <a:schemeClr val="accent5"/>
                </a:solidFill>
              </a:ln>
            </p:spPr>
            <p:txBody>
              <a:bodyPr wrap="square" rtlCol="0">
                <a:spAutoFit/>
              </a:bodyPr>
              <a:lstStyle/>
              <a:p>
                <a:pPr algn="ctr"/>
                <a:r>
                  <a:rPr kumimoji="1" lang="en-US" altLang="ja-JP" sz="2400" dirty="0"/>
                  <a:t>2-</a:t>
                </a:r>
                <a:r>
                  <a:rPr kumimoji="1" lang="ja-JP" altLang="en-US" sz="2400" dirty="0"/>
                  <a:t>コーダルリング</a:t>
                </a:r>
                <a14:m>
                  <m:oMath xmlns:m="http://schemas.openxmlformats.org/officeDocument/2006/math">
                    <m:r>
                      <a:rPr kumimoji="1" lang="en-US" altLang="ja-JP" sz="2400" i="1" dirty="0" smtClean="0">
                        <a:latin typeface="Cambria Math" panose="02040503050406030204" pitchFamily="18" charset="0"/>
                      </a:rPr>
                      <m:t>𝐶𝑅</m:t>
                    </m:r>
                    <m:r>
                      <a:rPr kumimoji="1" lang="en-US" altLang="ja-JP" sz="2400" i="1" dirty="0" smtClean="0">
                        <a:latin typeface="Cambria Math" panose="02040503050406030204" pitchFamily="18" charset="0"/>
                      </a:rPr>
                      <m:t>(</m:t>
                    </m:r>
                    <m:r>
                      <a:rPr kumimoji="1" lang="en-US" altLang="ja-JP" sz="2400" i="1" dirty="0" smtClean="0">
                        <a:latin typeface="Cambria Math" panose="02040503050406030204" pitchFamily="18" charset="0"/>
                      </a:rPr>
                      <m:t>𝑁</m:t>
                    </m:r>
                    <m:r>
                      <a:rPr kumimoji="1" lang="en-US" altLang="ja-JP" sz="2400" i="1" dirty="0" smtClean="0">
                        <a:latin typeface="Cambria Math" panose="02040503050406030204" pitchFamily="18" charset="0"/>
                      </a:rPr>
                      <m:t>, 4, ∗)</m:t>
                    </m:r>
                  </m:oMath>
                </a14:m>
                <a:r>
                  <a:rPr kumimoji="1" lang="ja-JP" altLang="en-US" sz="2400" dirty="0"/>
                  <a:t>の</a:t>
                </a:r>
                <a:endParaRPr kumimoji="1" lang="en-US" altLang="ja-JP" sz="2400" dirty="0"/>
              </a:p>
              <a:p>
                <a:pPr algn="ctr"/>
                <a:r>
                  <a:rPr kumimoji="1" lang="ja-JP" altLang="en-US" sz="2400" dirty="0"/>
                  <a:t>独立全域木の構築</a:t>
                </a:r>
              </a:p>
            </p:txBody>
          </p:sp>
        </mc:Choice>
        <mc:Fallback xmlns="">
          <p:sp>
            <p:nvSpPr>
              <p:cNvPr id="4" name="テキスト ボックス 3">
                <a:extLst>
                  <a:ext uri="{FF2B5EF4-FFF2-40B4-BE49-F238E27FC236}">
                    <a16:creationId xmlns:a16="http://schemas.microsoft.com/office/drawing/2014/main" id="{03359DF3-FA61-6D9B-E467-44E96B174FCF}"/>
                  </a:ext>
                </a:extLst>
              </p:cNvPr>
              <p:cNvSpPr txBox="1">
                <a:spLocks noRot="1" noChangeAspect="1" noMove="1" noResize="1" noEditPoints="1" noAdjustHandles="1" noChangeArrowheads="1" noChangeShapeType="1" noTextEdit="1"/>
              </p:cNvSpPr>
              <p:nvPr/>
            </p:nvSpPr>
            <p:spPr>
              <a:xfrm>
                <a:off x="453980" y="334852"/>
                <a:ext cx="5950040" cy="830997"/>
              </a:xfrm>
              <a:prstGeom prst="rect">
                <a:avLst/>
              </a:prstGeom>
              <a:blipFill>
                <a:blip r:embed="rId2"/>
                <a:stretch>
                  <a:fillRect t="-1342" b="-10067"/>
                </a:stretch>
              </a:blipFill>
              <a:ln w="76200">
                <a:solidFill>
                  <a:schemeClr val="accent5"/>
                </a:solidFill>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EFC6082-AF7D-B934-74E2-01D9101E551E}"/>
              </a:ext>
            </a:extLst>
          </p:cNvPr>
          <p:cNvSpPr txBox="1"/>
          <p:nvPr/>
        </p:nvSpPr>
        <p:spPr>
          <a:xfrm>
            <a:off x="2698123" y="1329406"/>
            <a:ext cx="3705897" cy="338554"/>
          </a:xfrm>
          <a:prstGeom prst="rect">
            <a:avLst/>
          </a:prstGeom>
          <a:noFill/>
        </p:spPr>
        <p:txBody>
          <a:bodyPr wrap="square" rtlCol="0">
            <a:spAutoFit/>
          </a:bodyPr>
          <a:lstStyle/>
          <a:p>
            <a:r>
              <a:rPr kumimoji="1" lang="en-US" altLang="ja-JP" sz="1600" dirty="0"/>
              <a:t>E1832 </a:t>
            </a:r>
            <a:r>
              <a:rPr kumimoji="1" lang="ja-JP" altLang="en-US" sz="1600" dirty="0"/>
              <a:t>藤村勇仁</a:t>
            </a:r>
            <a:r>
              <a:rPr kumimoji="1" lang="en-US" altLang="ja-JP" sz="1600" dirty="0"/>
              <a:t>	</a:t>
            </a:r>
            <a:r>
              <a:rPr kumimoji="1" lang="ja-JP" altLang="en-US" sz="1600" dirty="0"/>
              <a:t>指導教員 濱田幸弘</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D0CD7F2-2BCE-E489-9657-94F5940F660A}"/>
                  </a:ext>
                </a:extLst>
              </p:cNvPr>
              <p:cNvSpPr txBox="1"/>
              <p:nvPr/>
            </p:nvSpPr>
            <p:spPr>
              <a:xfrm>
                <a:off x="453979" y="2031572"/>
                <a:ext cx="2881651" cy="1569660"/>
              </a:xfrm>
              <a:prstGeom prst="rect">
                <a:avLst/>
              </a:prstGeom>
              <a:noFill/>
              <a:ln w="38100">
                <a:solidFill>
                  <a:schemeClr val="accent5"/>
                </a:solidFill>
              </a:ln>
            </p:spPr>
            <p:txBody>
              <a:bodyPr wrap="square" rtlCol="0">
                <a:spAutoFit/>
              </a:bodyPr>
              <a:lstStyle/>
              <a:p>
                <a:pPr marL="180000" indent="-180000">
                  <a:buFont typeface="Arial" panose="020B0604020202020204" pitchFamily="34" charset="0"/>
                  <a:buChar char="•"/>
                </a:pPr>
                <a:endParaRPr kumimoji="1" lang="en-US" altLang="ja-JP" sz="1200" dirty="0"/>
              </a:p>
              <a:p>
                <a:pPr marL="180000" indent="-180000">
                  <a:buFont typeface="Arial" panose="020B0604020202020204" pitchFamily="34" charset="0"/>
                  <a:buChar char="•"/>
                </a:pPr>
                <a:r>
                  <a:rPr kumimoji="1" lang="ja-JP" altLang="en-US" sz="1200" dirty="0"/>
                  <a:t>グラフの</a:t>
                </a:r>
                <a:r>
                  <a:rPr kumimoji="1" lang="en-US" altLang="ja-JP" sz="1200" dirty="0"/>
                  <a:t>2</a:t>
                </a:r>
                <a:r>
                  <a:rPr kumimoji="1" lang="ja-JP" altLang="en-US" sz="1200" dirty="0"/>
                  <a:t>頂点間に内素な道が</a:t>
                </a:r>
                <a14:m>
                  <m:oMath xmlns:m="http://schemas.openxmlformats.org/officeDocument/2006/math">
                    <m:r>
                      <a:rPr kumimoji="1" lang="en-US" altLang="ja-JP" sz="1200" b="0" i="1" smtClean="0">
                        <a:latin typeface="Cambria Math" panose="02040503050406030204" pitchFamily="18" charset="0"/>
                      </a:rPr>
                      <m:t>𝑛</m:t>
                    </m:r>
                  </m:oMath>
                </a14:m>
                <a:r>
                  <a:rPr kumimoji="1" lang="ja-JP" altLang="en-US" sz="1200" dirty="0"/>
                  <a:t>本あれば、</a:t>
                </a:r>
                <a14:m>
                  <m:oMath xmlns:m="http://schemas.openxmlformats.org/officeDocument/2006/math">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−1</m:t>
                    </m:r>
                  </m:oMath>
                </a14:m>
                <a:r>
                  <a:rPr kumimoji="1" lang="ja-JP" altLang="en-US" sz="1200" dirty="0"/>
                  <a:t>本の道が故障しても通信を行うことができる。</a:t>
                </a:r>
                <a:endParaRPr kumimoji="1" lang="en-US" altLang="ja-JP" sz="1200" dirty="0"/>
              </a:p>
              <a:p>
                <a:pPr marL="180000" indent="-180000">
                  <a:buFont typeface="Arial" panose="020B0604020202020204" pitchFamily="34" charset="0"/>
                  <a:buChar char="•"/>
                </a:pPr>
                <a:r>
                  <a:rPr lang="ja-JP" altLang="en-US" sz="1200" dirty="0"/>
                  <a:t>データを分割して冗長性を持たせて送信することで、いくつかのデータが破損や送信失敗した場合でも受信者側でデータを復元できる。</a:t>
                </a:r>
                <a:endParaRPr kumimoji="1" lang="ja-JP" altLang="en-US" sz="1200" dirty="0"/>
              </a:p>
            </p:txBody>
          </p:sp>
        </mc:Choice>
        <mc:Fallback xmlns="">
          <p:sp>
            <p:nvSpPr>
              <p:cNvPr id="9" name="テキスト ボックス 8">
                <a:extLst>
                  <a:ext uri="{FF2B5EF4-FFF2-40B4-BE49-F238E27FC236}">
                    <a16:creationId xmlns:a16="http://schemas.microsoft.com/office/drawing/2014/main" id="{CD0CD7F2-2BCE-E489-9657-94F5940F660A}"/>
                  </a:ext>
                </a:extLst>
              </p:cNvPr>
              <p:cNvSpPr txBox="1">
                <a:spLocks noRot="1" noChangeAspect="1" noMove="1" noResize="1" noEditPoints="1" noAdjustHandles="1" noChangeArrowheads="1" noChangeShapeType="1" noTextEdit="1"/>
              </p:cNvSpPr>
              <p:nvPr/>
            </p:nvSpPr>
            <p:spPr>
              <a:xfrm>
                <a:off x="453979" y="2031572"/>
                <a:ext cx="2881651" cy="1569660"/>
              </a:xfrm>
              <a:prstGeom prst="rect">
                <a:avLst/>
              </a:prstGeom>
              <a:blipFill>
                <a:blip r:embed="rId3"/>
                <a:stretch>
                  <a:fillRect b="-758"/>
                </a:stretch>
              </a:blipFill>
              <a:ln w="38100">
                <a:solidFill>
                  <a:schemeClr val="accent5"/>
                </a:solidFill>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AF519A6-664F-3E85-3802-E2406B4C5789}"/>
              </a:ext>
            </a:extLst>
          </p:cNvPr>
          <p:cNvSpPr txBox="1"/>
          <p:nvPr/>
        </p:nvSpPr>
        <p:spPr>
          <a:xfrm>
            <a:off x="708337" y="1831517"/>
            <a:ext cx="2372930" cy="400110"/>
          </a:xfrm>
          <a:prstGeom prst="rect">
            <a:avLst/>
          </a:prstGeom>
          <a:solidFill>
            <a:schemeClr val="bg1"/>
          </a:solidFill>
          <a:ln w="38100">
            <a:solidFill>
              <a:schemeClr val="accent5"/>
            </a:solidFill>
          </a:ln>
        </p:spPr>
        <p:txBody>
          <a:bodyPr wrap="square" rtlCol="0">
            <a:spAutoFit/>
          </a:bodyPr>
          <a:lstStyle/>
          <a:p>
            <a:pPr algn="ctr"/>
            <a:r>
              <a:rPr kumimoji="1" lang="ja-JP" altLang="en-US" sz="2000" dirty="0"/>
              <a:t>研究の背景</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0078A36-2543-5AFE-8CB3-709B743BB15C}"/>
                  </a:ext>
                </a:extLst>
              </p:cNvPr>
              <p:cNvSpPr txBox="1"/>
              <p:nvPr/>
            </p:nvSpPr>
            <p:spPr>
              <a:xfrm>
                <a:off x="453976" y="3995674"/>
                <a:ext cx="2881652" cy="5632311"/>
              </a:xfrm>
              <a:prstGeom prst="rect">
                <a:avLst/>
              </a:prstGeom>
              <a:noFill/>
              <a:ln w="38100">
                <a:solidFill>
                  <a:schemeClr val="accent5"/>
                </a:solidFill>
              </a:ln>
            </p:spPr>
            <p:txBody>
              <a:bodyPr wrap="square" rtlCol="0">
                <a:spAutoFit/>
              </a:bodyPr>
              <a:lstStyle/>
              <a:p>
                <a:endParaRPr kumimoji="1" lang="en-US" altLang="ja-JP" sz="1200" dirty="0"/>
              </a:p>
              <a:p>
                <a:r>
                  <a:rPr kumimoji="1" lang="ja-JP" altLang="en-US" sz="1200" dirty="0"/>
                  <a:t>グラフ</a:t>
                </a:r>
                <a14:m>
                  <m:oMath xmlns:m="http://schemas.openxmlformats.org/officeDocument/2006/math">
                    <m:r>
                      <a:rPr kumimoji="1" lang="en-US" altLang="ja-JP" sz="1200" b="0" i="1" smtClean="0">
                        <a:latin typeface="Cambria Math" panose="02040503050406030204" pitchFamily="18" charset="0"/>
                      </a:rPr>
                      <m:t>𝐺</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𝑉</m:t>
                    </m:r>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𝐸</m:t>
                    </m:r>
                    <m:r>
                      <a:rPr kumimoji="1" lang="en-US" altLang="ja-JP" sz="1200" b="0" i="1" smtClean="0">
                        <a:latin typeface="Cambria Math" panose="02040503050406030204" pitchFamily="18" charset="0"/>
                      </a:rPr>
                      <m:t>)</m:t>
                    </m:r>
                    <m:r>
                      <a:rPr lang="ja-JP" altLang="en-US" sz="1200" i="1">
                        <a:latin typeface="Cambria Math" panose="02040503050406030204" pitchFamily="18" charset="0"/>
                      </a:rPr>
                      <m:t>は</m:t>
                    </m:r>
                  </m:oMath>
                </a14:m>
                <a:r>
                  <a:rPr kumimoji="1" lang="ja-JP" altLang="en-US" sz="1200" dirty="0"/>
                  <a:t>下のように定義されるとき、</a:t>
                </a:r>
                <a:r>
                  <a:rPr kumimoji="1" lang="en-US" altLang="ja-JP" sz="1200" dirty="0"/>
                  <a:t>2-</a:t>
                </a:r>
                <a:r>
                  <a:rPr kumimoji="1" lang="ja-JP" altLang="en-US" sz="1200" dirty="0"/>
                  <a:t>コーダルリングと呼ばれ、</a:t>
                </a:r>
                <a14:m>
                  <m:oMath xmlns:m="http://schemas.openxmlformats.org/officeDocument/2006/math">
                    <m:r>
                      <a:rPr kumimoji="1" lang="en-US" altLang="ja-JP" sz="1200" b="0" i="1" smtClean="0">
                        <a:latin typeface="Cambria Math" panose="02040503050406030204" pitchFamily="18" charset="0"/>
                      </a:rPr>
                      <m:t>𝐶𝑅</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𝑁</m:t>
                    </m:r>
                    <m:r>
                      <a:rPr kumimoji="1" lang="en-US" altLang="ja-JP" sz="1200" b="0" i="1" smtClean="0">
                        <a:latin typeface="Cambria Math" panose="02040503050406030204" pitchFamily="18" charset="0"/>
                      </a:rPr>
                      <m:t>, </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2</m:t>
                        </m:r>
                      </m:sub>
                    </m:sSub>
                    <m:r>
                      <a:rPr kumimoji="1" lang="en-US" altLang="ja-JP" sz="1200" b="0" i="1" smtClean="0">
                        <a:latin typeface="Cambria Math" panose="02040503050406030204" pitchFamily="18" charset="0"/>
                      </a:rPr>
                      <m:t>)</m:t>
                    </m:r>
                    <m:r>
                      <a:rPr lang="ja-JP" altLang="en-US" sz="1200" i="1">
                        <a:latin typeface="Cambria Math" panose="02040503050406030204" pitchFamily="18" charset="0"/>
                      </a:rPr>
                      <m:t>と</m:t>
                    </m:r>
                  </m:oMath>
                </a14:m>
                <a:r>
                  <a:rPr kumimoji="1" lang="ja-JP" altLang="en-US" sz="1200" dirty="0"/>
                  <a:t>書かれる。</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𝑉</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 1, ⋯, </m:t>
                          </m:r>
                          <m:r>
                            <a:rPr kumimoji="1" lang="en-US" altLang="ja-JP" sz="1200" b="0" i="1" smtClean="0">
                              <a:latin typeface="Cambria Math" panose="02040503050406030204" pitchFamily="18" charset="0"/>
                            </a:rPr>
                            <m:t>𝑁</m:t>
                          </m:r>
                          <m:r>
                            <a:rPr kumimoji="1" lang="en-US" altLang="ja-JP" sz="1200" b="0" i="1" smtClean="0">
                              <a:latin typeface="Cambria Math" panose="02040503050406030204" pitchFamily="18" charset="0"/>
                            </a:rPr>
                            <m:t>−1</m:t>
                          </m:r>
                        </m:e>
                      </m:d>
                    </m:oMath>
                    <m:oMath xmlns:m="http://schemas.openxmlformats.org/officeDocument/2006/math">
                      <m:r>
                        <a:rPr kumimoji="1" lang="en-US" altLang="ja-JP" sz="1200" b="0" i="1" smtClean="0">
                          <a:latin typeface="Cambria Math" panose="02040503050406030204" pitchFamily="18" charset="0"/>
                        </a:rPr>
                        <m:t>𝐸</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𝑢</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𝑣</m:t>
                              </m:r>
                            </m:e>
                          </m:d>
                          <m:r>
                            <a:rPr kumimoji="1" lang="en-US" altLang="ja-JP" sz="1200" b="0" i="1" smtClean="0">
                              <a:latin typeface="Cambria Math" panose="02040503050406030204" pitchFamily="18" charset="0"/>
                            </a:rPr>
                            <m:t> </m:t>
                          </m:r>
                        </m:e>
                      </m:d>
                      <m:r>
                        <a:rPr kumimoji="1" lang="en-US" altLang="ja-JP" sz="1200" b="0" i="1" smtClean="0">
                          <a:latin typeface="Cambria Math" panose="02040503050406030204" pitchFamily="18" charset="0"/>
                        </a:rPr>
                        <m:t> </m:t>
                      </m:r>
                      <m:sSub>
                        <m:sSubPr>
                          <m:ctrlPr>
                            <a:rPr kumimoji="1" lang="en-US" altLang="ja-JP" sz="1200" b="0" i="1" smtClean="0">
                              <a:latin typeface="Cambria Math" panose="02040503050406030204" pitchFamily="18" charset="0"/>
                            </a:rPr>
                          </m:ctrlPr>
                        </m:sSub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𝑢</m:t>
                              </m:r>
                            </m:e>
                          </m:d>
                        </m:e>
                        <m:sub>
                          <m:r>
                            <a:rPr kumimoji="1" lang="en-US" altLang="ja-JP" sz="1200" b="0" i="1" smtClean="0">
                              <a:latin typeface="Cambria Math" panose="02040503050406030204" pitchFamily="18" charset="0"/>
                            </a:rPr>
                            <m:t>𝑁</m:t>
                          </m:r>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1</m:t>
                      </m:r>
                    </m:oMath>
                    <m:oMath xmlns:m="http://schemas.openxmlformats.org/officeDocument/2006/math">
                      <m:r>
                        <a:rPr lang="ja-JP" altLang="en-US" sz="1200" i="1">
                          <a:latin typeface="Cambria Math" panose="02040503050406030204" pitchFamily="18" charset="0"/>
                        </a:rPr>
                        <m:t>または</m:t>
                      </m:r>
                      <m:sSub>
                        <m:sSubPr>
                          <m:ctrlPr>
                            <a:rPr lang="en-US" altLang="ja-JP" sz="1200" b="0" i="1" smtClean="0">
                              <a:latin typeface="Cambria Math" panose="02040503050406030204" pitchFamily="18" charset="0"/>
                            </a:rPr>
                          </m:ctrlPr>
                        </m:sSubPr>
                        <m:e>
                          <m:d>
                            <m:dPr>
                              <m:begChr m:val="["/>
                              <m:endChr m:val="]"/>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𝑣</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𝑢</m:t>
                              </m:r>
                            </m:e>
                          </m:d>
                        </m:e>
                        <m:sub>
                          <m:r>
                            <a:rPr lang="en-US" altLang="ja-JP" sz="1200" b="0" i="1" smtClean="0">
                              <a:latin typeface="Cambria Math" panose="02040503050406030204" pitchFamily="18" charset="0"/>
                            </a:rPr>
                            <m:t>𝑁</m:t>
                          </m:r>
                        </m:sub>
                      </m:sSub>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𝑑</m:t>
                          </m:r>
                        </m:e>
                        <m:sub>
                          <m:r>
                            <a:rPr lang="en-US" altLang="ja-JP" sz="1200" b="0" i="1" smtClean="0">
                              <a:latin typeface="Cambria Math" panose="02040503050406030204" pitchFamily="18" charset="0"/>
                            </a:rPr>
                            <m:t>1</m:t>
                          </m:r>
                        </m:sub>
                      </m:sSub>
                    </m:oMath>
                    <m:oMath xmlns:m="http://schemas.openxmlformats.org/officeDocument/2006/math">
                      <m:r>
                        <a:rPr lang="ja-JP" altLang="en-US" sz="1200" i="1">
                          <a:latin typeface="Cambria Math" panose="02040503050406030204" pitchFamily="18" charset="0"/>
                        </a:rPr>
                        <m:t>または</m:t>
                      </m:r>
                      <m:sSub>
                        <m:sSubPr>
                          <m:ctrlPr>
                            <a:rPr lang="en-US" altLang="ja-JP" sz="1200" b="0" i="1" smtClean="0">
                              <a:latin typeface="Cambria Math" panose="02040503050406030204" pitchFamily="18" charset="0"/>
                            </a:rPr>
                          </m:ctrlPr>
                        </m:sSubPr>
                        <m:e>
                          <m:d>
                            <m:dPr>
                              <m:begChr m:val="["/>
                              <m:endChr m:val="]"/>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𝑣</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𝑢</m:t>
                              </m:r>
                            </m:e>
                          </m:d>
                        </m:e>
                        <m:sub>
                          <m:r>
                            <a:rPr lang="en-US" altLang="ja-JP" sz="1200" b="0" i="1" smtClean="0">
                              <a:latin typeface="Cambria Math" panose="02040503050406030204" pitchFamily="18" charset="0"/>
                            </a:rPr>
                            <m:t>𝑁</m:t>
                          </m:r>
                        </m:sub>
                      </m:sSub>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𝑑</m:t>
                          </m:r>
                        </m:e>
                        <m:sub>
                          <m:r>
                            <a:rPr lang="en-US" altLang="ja-JP" sz="1200" b="0" i="1" smtClean="0">
                              <a:latin typeface="Cambria Math" panose="02040503050406030204" pitchFamily="18" charset="0"/>
                            </a:rPr>
                            <m:t>2</m:t>
                          </m:r>
                        </m:sub>
                      </m:sSub>
                      <m:r>
                        <a:rPr lang="en-US" altLang="ja-JP" sz="1200" b="0" i="1" smtClean="0">
                          <a:latin typeface="Cambria Math" panose="02040503050406030204" pitchFamily="18" charset="0"/>
                        </a:rPr>
                        <m:t>,</m:t>
                      </m:r>
                    </m:oMath>
                    <m:oMath xmlns:m="http://schemas.openxmlformats.org/officeDocument/2006/math">
                      <m:r>
                        <a:rPr kumimoji="1" lang="en-US" altLang="ja-JP" sz="1200" b="0" i="1" smtClean="0">
                          <a:latin typeface="Cambria Math" panose="02040503050406030204" pitchFamily="18" charset="0"/>
                        </a:rPr>
                        <m:t>2</m:t>
                      </m:r>
                      <m:r>
                        <a:rPr kumimoji="1" lang="en-US" altLang="ja-JP" sz="1200" b="0" i="1" smtClean="0">
                          <a:latin typeface="Cambria Math" panose="02040503050406030204" pitchFamily="18" charset="0"/>
                          <a:ea typeface="Cambria Math" panose="02040503050406030204" pitchFamily="18" charset="0"/>
                        </a:rPr>
                        <m:t>≤</m:t>
                      </m:r>
                      <m:sSub>
                        <m:sSubPr>
                          <m:ctrlPr>
                            <a:rPr kumimoji="1" lang="en-US" altLang="ja-JP" sz="1200" b="0" i="1" smtClean="0">
                              <a:latin typeface="Cambria Math" panose="02040503050406030204" pitchFamily="18" charset="0"/>
                              <a:ea typeface="Cambria Math" panose="02040503050406030204" pitchFamily="18" charset="0"/>
                            </a:rPr>
                          </m:ctrlPr>
                        </m:sSubPr>
                        <m:e>
                          <m:r>
                            <a:rPr kumimoji="1" lang="en-US" altLang="ja-JP" sz="1200" b="0" i="1" smtClean="0">
                              <a:latin typeface="Cambria Math" panose="02040503050406030204" pitchFamily="18" charset="0"/>
                              <a:ea typeface="Cambria Math" panose="02040503050406030204" pitchFamily="18" charset="0"/>
                            </a:rPr>
                            <m:t>𝑑</m:t>
                          </m:r>
                        </m:e>
                        <m:sub>
                          <m:r>
                            <a:rPr kumimoji="1" lang="en-US" altLang="ja-JP" sz="1200" b="0" i="1" smtClean="0">
                              <a:latin typeface="Cambria Math" panose="02040503050406030204" pitchFamily="18" charset="0"/>
                              <a:ea typeface="Cambria Math" panose="02040503050406030204" pitchFamily="18" charset="0"/>
                            </a:rPr>
                            <m:t>1</m:t>
                          </m:r>
                        </m:sub>
                      </m:sSub>
                      <m:r>
                        <a:rPr kumimoji="1" lang="en-US" altLang="ja-JP" sz="1200" b="0" i="1" smtClean="0">
                          <a:latin typeface="Cambria Math" panose="02040503050406030204" pitchFamily="18" charset="0"/>
                          <a:ea typeface="Cambria Math" panose="02040503050406030204" pitchFamily="18" charset="0"/>
                        </a:rPr>
                        <m:t>&lt;</m:t>
                      </m:r>
                      <m:sSub>
                        <m:sSubPr>
                          <m:ctrlPr>
                            <a:rPr kumimoji="1" lang="en-US" altLang="ja-JP" sz="1200" b="0" i="1" smtClean="0">
                              <a:latin typeface="Cambria Math" panose="02040503050406030204" pitchFamily="18" charset="0"/>
                              <a:ea typeface="Cambria Math" panose="02040503050406030204" pitchFamily="18" charset="0"/>
                            </a:rPr>
                          </m:ctrlPr>
                        </m:sSubPr>
                        <m:e>
                          <m:r>
                            <a:rPr kumimoji="1" lang="en-US" altLang="ja-JP" sz="1200" b="0" i="1" smtClean="0">
                              <a:latin typeface="Cambria Math" panose="02040503050406030204" pitchFamily="18" charset="0"/>
                              <a:ea typeface="Cambria Math" panose="02040503050406030204" pitchFamily="18" charset="0"/>
                            </a:rPr>
                            <m:t>𝑑</m:t>
                          </m:r>
                        </m:e>
                        <m:sub>
                          <m:r>
                            <a:rPr kumimoji="1" lang="en-US" altLang="ja-JP" sz="1200" b="0" i="1" smtClean="0">
                              <a:latin typeface="Cambria Math" panose="02040503050406030204" pitchFamily="18" charset="0"/>
                              <a:ea typeface="Cambria Math" panose="02040503050406030204" pitchFamily="18" charset="0"/>
                            </a:rPr>
                            <m:t>2</m:t>
                          </m:r>
                        </m:sub>
                      </m:sSub>
                      <m:r>
                        <a:rPr kumimoji="1" lang="en-US" altLang="ja-JP" sz="1200" b="0" i="1" smtClean="0">
                          <a:latin typeface="Cambria Math" panose="02040503050406030204" pitchFamily="18" charset="0"/>
                          <a:ea typeface="Cambria Math" panose="02040503050406030204" pitchFamily="18" charset="0"/>
                        </a:rPr>
                        <m:t>≤</m:t>
                      </m:r>
                      <m:r>
                        <a:rPr kumimoji="1" lang="en-US" altLang="ja-JP" sz="1200" b="0" i="1" smtClean="0">
                          <a:latin typeface="Cambria Math" panose="02040503050406030204" pitchFamily="18" charset="0"/>
                          <a:ea typeface="Cambria Math" panose="02040503050406030204" pitchFamily="18" charset="0"/>
                        </a:rPr>
                        <m:t>𝑁</m:t>
                      </m:r>
                      <m:r>
                        <a:rPr kumimoji="1" lang="en-US" altLang="ja-JP" sz="1200" b="0" i="1" smtClean="0">
                          <a:latin typeface="Cambria Math" panose="02040503050406030204" pitchFamily="18" charset="0"/>
                          <a:ea typeface="Cambria Math" panose="02040503050406030204" pitchFamily="18" charset="0"/>
                        </a:rPr>
                        <m:t>/2}</m:t>
                      </m:r>
                    </m:oMath>
                  </m:oMathPara>
                </a14:m>
                <a:endParaRPr kumimoji="1" lang="en-US" altLang="ja-JP" sz="1200" dirty="0"/>
              </a:p>
              <a:p>
                <a:br>
                  <a:rPr kumimoji="1" lang="en-US" altLang="ja-JP" sz="1200" dirty="0"/>
                </a:br>
                <a14:m>
                  <m:oMath xmlns:m="http://schemas.openxmlformats.org/officeDocument/2006/math">
                    <m:r>
                      <a:rPr lang="ja-JP" altLang="en-US" sz="1200" i="1" dirty="0">
                        <a:latin typeface="Cambria Math" panose="02040503050406030204" pitchFamily="18" charset="0"/>
                      </a:rPr>
                      <m:t>ここで</m:t>
                    </m:r>
                  </m:oMath>
                </a14:m>
                <a:r>
                  <a:rPr kumimoji="1" lang="ja-JP" altLang="en-US" sz="1200" dirty="0"/>
                  <a:t>、</a:t>
                </a:r>
                <a:r>
                  <a:rPr lang="en-US" altLang="ja-JP" sz="1200" b="0" dirty="0"/>
                  <a:t> </a:t>
                </a:r>
                <a14:m>
                  <m:oMath xmlns:m="http://schemas.openxmlformats.org/officeDocument/2006/math">
                    <m:sSub>
                      <m:sSubPr>
                        <m:ctrlPr>
                          <a:rPr lang="en-US" altLang="ja-JP" sz="1200" b="0" i="1" smtClean="0">
                            <a:latin typeface="Cambria Math" panose="02040503050406030204" pitchFamily="18" charset="0"/>
                          </a:rPr>
                        </m:ctrlPr>
                      </m:sSubPr>
                      <m:e>
                        <m:d>
                          <m:dPr>
                            <m:begChr m:val="["/>
                            <m:endChr m:val="]"/>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𝑣</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𝑢</m:t>
                            </m:r>
                          </m:e>
                        </m:d>
                      </m:e>
                      <m:sub>
                        <m:r>
                          <a:rPr lang="en-US" altLang="ja-JP" sz="1200" b="0" i="1" smtClean="0">
                            <a:latin typeface="Cambria Math" panose="02040503050406030204" pitchFamily="18" charset="0"/>
                          </a:rPr>
                          <m:t>𝑁</m:t>
                        </m:r>
                      </m:sub>
                    </m:sSub>
                  </m:oMath>
                </a14:m>
                <a:r>
                  <a:rPr kumimoji="1" lang="ja-JP" altLang="en-US" sz="1200" dirty="0"/>
                  <a:t>は</a:t>
                </a:r>
                <a14:m>
                  <m:oMath xmlns:m="http://schemas.openxmlformats.org/officeDocument/2006/math">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𝑣</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𝑢</m:t>
                        </m:r>
                      </m:e>
                    </m:d>
                    <m:r>
                      <a:rPr kumimoji="1" lang="en-US" altLang="ja-JP" sz="1200" b="0" i="1" dirty="0" smtClean="0">
                        <a:latin typeface="Cambria Math" panose="02040503050406030204" pitchFamily="18" charset="0"/>
                      </a:rPr>
                      <m:t> </m:t>
                    </m:r>
                    <m:r>
                      <a:rPr kumimoji="1" lang="en-US" altLang="ja-JP" sz="1200" b="0" i="1" dirty="0" smtClean="0">
                        <a:latin typeface="Cambria Math" panose="02040503050406030204" pitchFamily="18" charset="0"/>
                      </a:rPr>
                      <m:t>𝑚𝑜𝑑</m:t>
                    </m:r>
                    <m:r>
                      <a:rPr kumimoji="1" lang="en-US" altLang="ja-JP" sz="1200" b="0" i="1" dirty="0" smtClean="0">
                        <a:latin typeface="Cambria Math" panose="02040503050406030204" pitchFamily="18" charset="0"/>
                      </a:rPr>
                      <m:t> </m:t>
                    </m:r>
                    <m:r>
                      <a:rPr kumimoji="1" lang="en-US" altLang="ja-JP" sz="1200" b="0" i="1" dirty="0" smtClean="0">
                        <a:latin typeface="Cambria Math" panose="02040503050406030204" pitchFamily="18" charset="0"/>
                      </a:rPr>
                      <m:t>𝑁</m:t>
                    </m:r>
                    <m:r>
                      <a:rPr lang="ja-JP" altLang="en-US" sz="1200" i="1" dirty="0">
                        <a:latin typeface="Cambria Math" panose="02040503050406030204" pitchFamily="18" charset="0"/>
                      </a:rPr>
                      <m:t>を</m:t>
                    </m:r>
                  </m:oMath>
                </a14:m>
                <a:r>
                  <a:rPr kumimoji="1" lang="ja-JP" altLang="en-US" sz="1200" dirty="0"/>
                  <a:t>示す。</a:t>
                </a:r>
                <a:endParaRPr kumimoji="1" lang="en-US" altLang="ja-JP" sz="1200" dirty="0"/>
              </a:p>
              <a:p>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lang="en-US" altLang="ja-JP" sz="1200" dirty="0"/>
              </a:p>
              <a:p>
                <a:pPr algn="ctr"/>
                <a:r>
                  <a:rPr lang="ja-JP" altLang="en-US" sz="1200" dirty="0"/>
                  <a:t>図</a:t>
                </a:r>
                <a:r>
                  <a:rPr lang="en-US" altLang="ja-JP" sz="1200" dirty="0"/>
                  <a:t>1. </a:t>
                </a:r>
                <a14:m>
                  <m:oMath xmlns:m="http://schemas.openxmlformats.org/officeDocument/2006/math">
                    <m:r>
                      <a:rPr lang="en-US" altLang="ja-JP" sz="1200" b="0" i="1" smtClean="0">
                        <a:latin typeface="Cambria Math" panose="02040503050406030204" pitchFamily="18" charset="0"/>
                      </a:rPr>
                      <m:t>𝐶𝑅</m:t>
                    </m:r>
                    <m:r>
                      <a:rPr lang="en-US" altLang="ja-JP" sz="1200" b="0" i="1" smtClean="0">
                        <a:latin typeface="Cambria Math" panose="02040503050406030204" pitchFamily="18" charset="0"/>
                      </a:rPr>
                      <m:t>(12, 4, 5)</m:t>
                    </m:r>
                  </m:oMath>
                </a14:m>
                <a:endParaRPr kumimoji="1" lang="en-US" altLang="ja-JP" sz="1200" dirty="0"/>
              </a:p>
            </p:txBody>
          </p:sp>
        </mc:Choice>
        <mc:Fallback>
          <p:sp>
            <p:nvSpPr>
              <p:cNvPr id="10" name="テキスト ボックス 9">
                <a:extLst>
                  <a:ext uri="{FF2B5EF4-FFF2-40B4-BE49-F238E27FC236}">
                    <a16:creationId xmlns:a16="http://schemas.microsoft.com/office/drawing/2014/main" id="{D0078A36-2543-5AFE-8CB3-709B743BB15C}"/>
                  </a:ext>
                </a:extLst>
              </p:cNvPr>
              <p:cNvSpPr txBox="1">
                <a:spLocks noRot="1" noChangeAspect="1" noMove="1" noResize="1" noEditPoints="1" noAdjustHandles="1" noChangeArrowheads="1" noChangeShapeType="1" noTextEdit="1"/>
              </p:cNvSpPr>
              <p:nvPr/>
            </p:nvSpPr>
            <p:spPr>
              <a:xfrm>
                <a:off x="453976" y="3995674"/>
                <a:ext cx="2881652" cy="5632311"/>
              </a:xfrm>
              <a:prstGeom prst="rect">
                <a:avLst/>
              </a:prstGeom>
              <a:blipFill>
                <a:blip r:embed="rId4"/>
                <a:stretch>
                  <a:fillRect/>
                </a:stretch>
              </a:blipFill>
              <a:ln w="38100">
                <a:solidFill>
                  <a:schemeClr val="accent5"/>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0A99C5E7-2AD2-F7F0-ED8B-78BF7F9265DA}"/>
                  </a:ext>
                </a:extLst>
              </p:cNvPr>
              <p:cNvSpPr txBox="1"/>
              <p:nvPr/>
            </p:nvSpPr>
            <p:spPr>
              <a:xfrm>
                <a:off x="3522369" y="2031572"/>
                <a:ext cx="2881651" cy="2169761"/>
              </a:xfrm>
              <a:prstGeom prst="rect">
                <a:avLst/>
              </a:prstGeom>
              <a:noFill/>
              <a:ln w="38100">
                <a:solidFill>
                  <a:schemeClr val="accent5"/>
                </a:solidFill>
              </a:ln>
            </p:spPr>
            <p:txBody>
              <a:bodyPr wrap="square" rtlCol="0">
                <a:spAutoFit/>
              </a:bodyPr>
              <a:lstStyle/>
              <a:p>
                <a:endParaRPr kumimoji="1" lang="en-US" altLang="ja-JP" sz="1200" dirty="0"/>
              </a:p>
              <a:p>
                <a:r>
                  <a:rPr kumimoji="1" lang="ja-JP" altLang="en-US" sz="1200" dirty="0"/>
                  <a:t>下に示す</a:t>
                </a:r>
                <a:r>
                  <a:rPr kumimoji="1" lang="en-US" altLang="ja-JP" sz="1200" dirty="0"/>
                  <a:t>6</a:t>
                </a:r>
                <a:r>
                  <a:rPr kumimoji="1" lang="ja-JP" altLang="en-US" sz="1200" dirty="0"/>
                  <a:t>連結の</a:t>
                </a:r>
                <a:r>
                  <a:rPr kumimoji="1" lang="en-US" altLang="ja-JP" sz="1200" dirty="0"/>
                  <a:t>2-</a:t>
                </a:r>
                <a:r>
                  <a:rPr kumimoji="1" lang="ja-JP" altLang="en-US" sz="1200" dirty="0"/>
                  <a:t>コーダルリング</a:t>
                </a:r>
                <a14:m>
                  <m:oMath xmlns:m="http://schemas.openxmlformats.org/officeDocument/2006/math">
                    <m:r>
                      <a:rPr kumimoji="1" lang="en-US" altLang="ja-JP" sz="1200" b="0" i="1" smtClean="0">
                        <a:latin typeface="Cambria Math" panose="02040503050406030204" pitchFamily="18" charset="0"/>
                      </a:rPr>
                      <m:t>𝐶𝑅</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𝑁</m:t>
                    </m:r>
                    <m:r>
                      <a:rPr kumimoji="1" lang="en-US" altLang="ja-JP" sz="1200" b="0" i="1" smtClean="0">
                        <a:latin typeface="Cambria Math" panose="02040503050406030204" pitchFamily="18" charset="0"/>
                      </a:rPr>
                      <m:t>, </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 </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2</m:t>
                        </m:r>
                      </m:sub>
                    </m:sSub>
                    <m:r>
                      <a:rPr kumimoji="1" lang="en-US" altLang="ja-JP" sz="1200" b="0" i="1" smtClean="0">
                        <a:latin typeface="Cambria Math" panose="02040503050406030204" pitchFamily="18" charset="0"/>
                      </a:rPr>
                      <m:t>)</m:t>
                    </m:r>
                    <m:r>
                      <a:rPr lang="ja-JP" altLang="en-US" sz="1200" i="1">
                        <a:latin typeface="Cambria Math" panose="02040503050406030204" pitchFamily="18" charset="0"/>
                      </a:rPr>
                      <m:t>において</m:t>
                    </m:r>
                  </m:oMath>
                </a14:m>
                <a:r>
                  <a:rPr kumimoji="1" lang="en-US" altLang="ja-JP" sz="1200" dirty="0"/>
                  <a:t>6</a:t>
                </a:r>
                <a:r>
                  <a:rPr kumimoji="1" lang="ja-JP" altLang="en-US" sz="1200" dirty="0"/>
                  <a:t>つの全域木を構築するアルゴリズムが考案され、それらが独立であることがプログラムを使い検証されている。</a:t>
                </a:r>
                <a:endParaRPr kumimoji="1" lang="en-US" altLang="ja-JP" sz="1200" dirty="0"/>
              </a:p>
              <a:p>
                <a:pPr marL="171450" indent="-171450">
                  <a:buFont typeface="Arial" panose="020B0604020202020204" pitchFamily="34" charset="0"/>
                  <a:buChar char="•"/>
                </a:pPr>
                <a14:m>
                  <m:oMath xmlns:m="http://schemas.openxmlformats.org/officeDocument/2006/math">
                    <m:r>
                      <a:rPr kumimoji="1" lang="en-US" altLang="ja-JP" sz="1200" b="0" i="1" smtClean="0">
                        <a:latin typeface="Cambria Math" panose="02040503050406030204" pitchFamily="18" charset="0"/>
                      </a:rPr>
                      <m:t>𝑁</m:t>
                    </m:r>
                    <m:r>
                      <a:rPr kumimoji="1" lang="en-US" altLang="ja-JP" sz="1200" b="0" i="1" smtClean="0">
                        <a:latin typeface="Cambria Math" panose="02040503050406030204" pitchFamily="18" charset="0"/>
                      </a:rPr>
                      <m:t>≥3</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2</m:t>
                        </m:r>
                      </m:sub>
                    </m:sSub>
                    <m:r>
                      <a:rPr kumimoji="1" lang="en-US" altLang="ja-JP" sz="1200" b="0" i="1" smtClean="0">
                        <a:latin typeface="Cambria Math" panose="02040503050406030204" pitchFamily="18" charset="0"/>
                      </a:rPr>
                      <m:t>−2,  </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=2,  2&lt;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2</m:t>
                        </m:r>
                      </m:sub>
                    </m:sSub>
                    <m:r>
                      <a:rPr kumimoji="1" lang="en-US" altLang="ja-JP" sz="1200" b="0" i="1" smtClean="0">
                        <a:latin typeface="Cambria Math" panose="02040503050406030204" pitchFamily="18" charset="0"/>
                      </a:rPr>
                      <m:t>&lt;</m:t>
                    </m:r>
                    <m:r>
                      <a:rPr kumimoji="1" lang="en-US" altLang="ja-JP" sz="1200" b="0" i="1" smtClean="0">
                        <a:latin typeface="Cambria Math" panose="02040503050406030204" pitchFamily="18" charset="0"/>
                      </a:rPr>
                      <m:t>𝑁</m:t>
                    </m:r>
                    <m:r>
                      <a:rPr kumimoji="1" lang="en-US" altLang="ja-JP" sz="1200" b="0" i="1" smtClean="0">
                        <a:latin typeface="Cambria Math" panose="02040503050406030204" pitchFamily="18" charset="0"/>
                      </a:rPr>
                      <m:t>/2</m:t>
                    </m:r>
                  </m:oMath>
                </a14:m>
                <a:endParaRPr kumimoji="1" lang="en-US" altLang="ja-JP" sz="1200" dirty="0"/>
              </a:p>
              <a:p>
                <a:pPr marL="171450" indent="-171450">
                  <a:buFont typeface="Arial" panose="020B0604020202020204" pitchFamily="34" charset="0"/>
                  <a:buChar char="•"/>
                </a:pPr>
                <a14:m>
                  <m:oMath xmlns:m="http://schemas.openxmlformats.org/officeDocument/2006/math">
                    <m:r>
                      <a:rPr kumimoji="1" lang="en-US" altLang="ja-JP" sz="1200" b="0" i="1" smtClean="0">
                        <a:latin typeface="Cambria Math" panose="02040503050406030204" pitchFamily="18" charset="0"/>
                      </a:rPr>
                      <m:t>𝑁</m:t>
                    </m:r>
                    <m:r>
                      <a:rPr kumimoji="1" lang="en-US" altLang="ja-JP" sz="1200" b="0" i="1" smtClean="0">
                        <a:latin typeface="Cambria Math" panose="02040503050406030204" pitchFamily="18" charset="0"/>
                      </a:rPr>
                      <m:t>≥17,  3≤</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m:t>
                    </m:r>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𝑁</m:t>
                        </m:r>
                        <m:r>
                          <a:rPr kumimoji="1" lang="en-US" altLang="ja-JP" sz="1200" b="0" i="1" smtClean="0">
                            <a:latin typeface="Cambria Math" panose="02040503050406030204" pitchFamily="18" charset="0"/>
                          </a:rPr>
                          <m:t>−1</m:t>
                        </m:r>
                      </m:num>
                      <m:den>
                        <m:r>
                          <a:rPr kumimoji="1" lang="en-US" altLang="ja-JP" sz="1200" b="0" i="1" smtClean="0">
                            <a:latin typeface="Cambria Math" panose="02040503050406030204" pitchFamily="18" charset="0"/>
                          </a:rPr>
                          <m:t>4</m:t>
                        </m:r>
                      </m:den>
                    </m:f>
                    <m:r>
                      <a:rPr kumimoji="1" lang="en-US" altLang="ja-JP" sz="1200" b="0" i="1" smtClean="0">
                        <a:latin typeface="Cambria Math" panose="02040503050406030204" pitchFamily="18" charset="0"/>
                      </a:rPr>
                      <m:t>, </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2</m:t>
                        </m:r>
                      </m:sub>
                    </m:sSub>
                    <m:r>
                      <a:rPr kumimoji="1" lang="en-US" altLang="ja-JP" sz="1200" b="0" i="1" smtClean="0">
                        <a:latin typeface="Cambria Math" panose="02040503050406030204" pitchFamily="18" charset="0"/>
                      </a:rPr>
                      <m:t>=2</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𝑑</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−1</m:t>
                    </m:r>
                  </m:oMath>
                </a14:m>
                <a:endParaRPr kumimoji="1" lang="en-US" altLang="ja-JP" sz="1200" dirty="0"/>
              </a:p>
              <a:p>
                <a:pPr marL="171450" indent="-171450">
                  <a:buFont typeface="Arial" panose="020B0604020202020204" pitchFamily="34" charset="0"/>
                  <a:buChar char="•"/>
                </a:pPr>
                <a14:m>
                  <m:oMath xmlns:m="http://schemas.openxmlformats.org/officeDocument/2006/math">
                    <m:r>
                      <a:rPr lang="en-US" altLang="ja-JP" sz="1200" i="1">
                        <a:latin typeface="Cambria Math" panose="02040503050406030204" pitchFamily="18" charset="0"/>
                      </a:rPr>
                      <m:t>𝑁</m:t>
                    </m:r>
                    <m:r>
                      <a:rPr lang="en-US" altLang="ja-JP" sz="1200" i="1" smtClean="0">
                        <a:latin typeface="Cambria Math" panose="02040503050406030204" pitchFamily="18" charset="0"/>
                      </a:rPr>
                      <m:t>≥</m:t>
                    </m:r>
                    <m:r>
                      <a:rPr lang="en-US" altLang="ja-JP" sz="1200" i="1">
                        <a:latin typeface="Cambria Math" panose="02040503050406030204" pitchFamily="18" charset="0"/>
                      </a:rPr>
                      <m:t>9,</m:t>
                    </m:r>
                    <m:r>
                      <a:rPr lang="en-US" altLang="ja-JP" sz="1200" b="0" i="1" smtClean="0">
                        <a:latin typeface="Cambria Math" panose="02040503050406030204" pitchFamily="18" charset="0"/>
                      </a:rPr>
                      <m:t> </m:t>
                    </m:r>
                    <m:r>
                      <a:rPr lang="en-US" altLang="ja-JP" sz="1200" i="1">
                        <a:latin typeface="Cambria Math" panose="02040503050406030204" pitchFamily="18" charset="0"/>
                      </a:rPr>
                      <m:t> 2</m:t>
                    </m:r>
                    <m:r>
                      <a:rPr lang="en-US" altLang="ja-JP" sz="1200" i="1" smtClean="0">
                        <a:latin typeface="Cambria Math" panose="02040503050406030204" pitchFamily="18" charset="0"/>
                      </a:rPr>
                      <m:t>≤</m:t>
                    </m:r>
                    <m:r>
                      <a:rPr lang="en-US" altLang="ja-JP" sz="1200" i="1">
                        <a:latin typeface="Cambria Math" panose="02040503050406030204" pitchFamily="18" charset="0"/>
                      </a:rPr>
                      <m:t> </m:t>
                    </m:r>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𝑑</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&lt;</m:t>
                    </m:r>
                    <m:f>
                      <m:fPr>
                        <m:ctrlPr>
                          <a:rPr lang="en-US" altLang="ja-JP" sz="1200" b="0" i="1" smtClean="0">
                            <a:latin typeface="Cambria Math" panose="02040503050406030204" pitchFamily="18" charset="0"/>
                          </a:rPr>
                        </m:ctrlPr>
                      </m:fPr>
                      <m:num>
                        <m:r>
                          <a:rPr lang="en-US" altLang="ja-JP" sz="1200" i="1">
                            <a:latin typeface="Cambria Math" panose="02040503050406030204" pitchFamily="18" charset="0"/>
                          </a:rPr>
                          <m:t>𝑁</m:t>
                        </m:r>
                      </m:num>
                      <m:den>
                        <m:r>
                          <a:rPr lang="en-US" altLang="ja-JP" sz="1200" i="1">
                            <a:latin typeface="Cambria Math" panose="02040503050406030204" pitchFamily="18" charset="0"/>
                          </a:rPr>
                          <m:t>4</m:t>
                        </m:r>
                      </m:den>
                    </m:f>
                    <m:r>
                      <a:rPr lang="en-US" altLang="ja-JP" sz="1200" i="1">
                        <a:latin typeface="Cambria Math" panose="02040503050406030204" pitchFamily="18" charset="0"/>
                      </a:rPr>
                      <m:t>, </m:t>
                    </m:r>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 </m:t>
                        </m:r>
                        <m:r>
                          <a:rPr lang="en-US" altLang="ja-JP" sz="1200" i="1">
                            <a:latin typeface="Cambria Math" panose="02040503050406030204" pitchFamily="18" charset="0"/>
                          </a:rPr>
                          <m:t>𝑑</m:t>
                        </m:r>
                      </m:e>
                      <m:sub>
                        <m:r>
                          <a:rPr lang="en-US" altLang="ja-JP" sz="1200" i="1">
                            <a:latin typeface="Cambria Math" panose="02040503050406030204" pitchFamily="18" charset="0"/>
                          </a:rPr>
                          <m:t>2</m:t>
                        </m:r>
                      </m:sub>
                    </m:sSub>
                    <m:r>
                      <a:rPr lang="en-US" altLang="ja-JP" sz="1200" i="1">
                        <a:latin typeface="Cambria Math" panose="02040503050406030204" pitchFamily="18" charset="0"/>
                      </a:rPr>
                      <m:t>=2</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𝑑</m:t>
                        </m:r>
                      </m:e>
                      <m:sub>
                        <m:r>
                          <a:rPr lang="en-US" altLang="ja-JP" sz="1200" i="1">
                            <a:latin typeface="Cambria Math" panose="02040503050406030204" pitchFamily="18" charset="0"/>
                          </a:rPr>
                          <m:t>1</m:t>
                        </m:r>
                      </m:sub>
                    </m:sSub>
                  </m:oMath>
                </a14:m>
                <a:endParaRPr kumimoji="1" lang="en-US" altLang="ja-JP" sz="1200" dirty="0"/>
              </a:p>
              <a:p>
                <a:pPr marL="171450" indent="-171450">
                  <a:buFont typeface="Arial" panose="020B0604020202020204" pitchFamily="34" charset="0"/>
                  <a:buChar char="•"/>
                </a:pPr>
                <a14:m>
                  <m:oMath xmlns:m="http://schemas.openxmlformats.org/officeDocument/2006/math">
                    <m:r>
                      <a:rPr lang="en-US" altLang="ja-JP" sz="1200" i="1">
                        <a:latin typeface="Cambria Math" panose="02040503050406030204" pitchFamily="18" charset="0"/>
                      </a:rPr>
                      <m:t>𝑁</m:t>
                    </m:r>
                    <m:r>
                      <a:rPr lang="en-US" altLang="ja-JP" sz="1200" i="1" smtClean="0">
                        <a:latin typeface="Cambria Math" panose="02040503050406030204" pitchFamily="18" charset="0"/>
                      </a:rPr>
                      <m:t>≥</m:t>
                    </m:r>
                    <m:r>
                      <a:rPr lang="en-US" altLang="ja-JP" sz="1200" i="1">
                        <a:latin typeface="Cambria Math" panose="02040503050406030204" pitchFamily="18" charset="0"/>
                      </a:rPr>
                      <m:t>5, </m:t>
                    </m:r>
                    <m:r>
                      <a:rPr lang="en-US" altLang="ja-JP" sz="1200" b="0" i="1" smtClean="0">
                        <a:latin typeface="Cambria Math" panose="02040503050406030204" pitchFamily="18" charset="0"/>
                      </a:rPr>
                      <m:t> </m:t>
                    </m:r>
                    <m:r>
                      <a:rPr lang="en-US" altLang="ja-JP" sz="1200" i="1">
                        <a:latin typeface="Cambria Math" panose="02040503050406030204" pitchFamily="18" charset="0"/>
                      </a:rPr>
                      <m:t>2</m:t>
                    </m:r>
                    <m:r>
                      <a:rPr lang="en-US" altLang="ja-JP" sz="1200" i="1" smtClean="0">
                        <a:latin typeface="Cambria Math" panose="02040503050406030204" pitchFamily="18" charset="0"/>
                      </a:rPr>
                      <m:t>≤</m:t>
                    </m:r>
                    <m:r>
                      <a:rPr lang="en-US" altLang="ja-JP" sz="1200" i="1">
                        <a:latin typeface="Cambria Math" panose="02040503050406030204" pitchFamily="18" charset="0"/>
                      </a:rPr>
                      <m:t> </m:t>
                    </m:r>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𝑑</m:t>
                        </m:r>
                      </m:e>
                      <m:sub>
                        <m:r>
                          <a:rPr lang="en-US" altLang="ja-JP" sz="1200" i="1">
                            <a:latin typeface="Cambria Math" panose="02040503050406030204" pitchFamily="18" charset="0"/>
                          </a:rPr>
                          <m:t>1</m:t>
                        </m:r>
                      </m:sub>
                    </m:sSub>
                    <m:r>
                      <a:rPr lang="en-US" altLang="ja-JP" sz="1200" i="1" smtClean="0">
                        <a:latin typeface="Cambria Math" panose="02040503050406030204" pitchFamily="18" charset="0"/>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𝑁</m:t>
                        </m:r>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3</m:t>
                        </m:r>
                      </m:den>
                    </m:f>
                    <m:r>
                      <a:rPr lang="en-US" altLang="ja-JP" sz="1200" i="1">
                        <a:latin typeface="Cambria Math" panose="02040503050406030204" pitchFamily="18" charset="0"/>
                      </a:rPr>
                      <m:t>,</m:t>
                    </m:r>
                    <m:r>
                      <a:rPr lang="en-US" altLang="ja-JP" sz="1200" b="0" i="1" smtClean="0">
                        <a:latin typeface="Cambria Math" panose="02040503050406030204" pitchFamily="18" charset="0"/>
                      </a:rPr>
                      <m:t> </m:t>
                    </m:r>
                    <m:r>
                      <a:rPr lang="en-US" altLang="ja-JP" sz="1200" i="1">
                        <a:latin typeface="Cambria Math" panose="02040503050406030204" pitchFamily="18" charset="0"/>
                      </a:rPr>
                      <m:t> </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𝑑</m:t>
                        </m:r>
                      </m:e>
                      <m:sub>
                        <m:r>
                          <a:rPr lang="en-US" altLang="ja-JP" sz="1200" i="1">
                            <a:latin typeface="Cambria Math" panose="02040503050406030204" pitchFamily="18" charset="0"/>
                          </a:rPr>
                          <m:t>2</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𝑑</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+1</m:t>
                    </m:r>
                  </m:oMath>
                </a14:m>
                <a:endParaRPr kumimoji="1" lang="en-US" altLang="ja-JP" sz="1200" dirty="0"/>
              </a:p>
            </p:txBody>
          </p:sp>
        </mc:Choice>
        <mc:Fallback>
          <p:sp>
            <p:nvSpPr>
              <p:cNvPr id="12" name="テキスト ボックス 11">
                <a:extLst>
                  <a:ext uri="{FF2B5EF4-FFF2-40B4-BE49-F238E27FC236}">
                    <a16:creationId xmlns:a16="http://schemas.microsoft.com/office/drawing/2014/main" id="{0A99C5E7-2AD2-F7F0-ED8B-78BF7F9265DA}"/>
                  </a:ext>
                </a:extLst>
              </p:cNvPr>
              <p:cNvSpPr txBox="1">
                <a:spLocks noRot="1" noChangeAspect="1" noMove="1" noResize="1" noEditPoints="1" noAdjustHandles="1" noChangeArrowheads="1" noChangeShapeType="1" noTextEdit="1"/>
              </p:cNvSpPr>
              <p:nvPr/>
            </p:nvSpPr>
            <p:spPr>
              <a:xfrm>
                <a:off x="3522369" y="2031572"/>
                <a:ext cx="2881651" cy="2169761"/>
              </a:xfrm>
              <a:prstGeom prst="rect">
                <a:avLst/>
              </a:prstGeom>
              <a:blipFill>
                <a:blip r:embed="rId5"/>
                <a:stretch>
                  <a:fillRect/>
                </a:stretch>
              </a:blipFill>
              <a:ln w="38100">
                <a:solidFill>
                  <a:schemeClr val="accent5"/>
                </a:solidFill>
              </a:ln>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23667E49-846B-A634-3B69-EE9F9E98A995}"/>
              </a:ext>
            </a:extLst>
          </p:cNvPr>
          <p:cNvSpPr txBox="1"/>
          <p:nvPr/>
        </p:nvSpPr>
        <p:spPr>
          <a:xfrm>
            <a:off x="708333" y="3795619"/>
            <a:ext cx="2372930" cy="400110"/>
          </a:xfrm>
          <a:prstGeom prst="rect">
            <a:avLst/>
          </a:prstGeom>
          <a:solidFill>
            <a:schemeClr val="bg1"/>
          </a:solidFill>
          <a:ln w="38100">
            <a:solidFill>
              <a:schemeClr val="accent5"/>
            </a:solidFill>
          </a:ln>
        </p:spPr>
        <p:txBody>
          <a:bodyPr wrap="square" rtlCol="0">
            <a:spAutoFit/>
          </a:bodyPr>
          <a:lstStyle/>
          <a:p>
            <a:pPr algn="ctr"/>
            <a:r>
              <a:rPr kumimoji="1" lang="en-US" altLang="ja-JP" sz="2000" dirty="0"/>
              <a:t>2-</a:t>
            </a:r>
            <a:r>
              <a:rPr kumimoji="1" lang="ja-JP" altLang="en-US" sz="2000" dirty="0"/>
              <a:t>コーダルリング</a:t>
            </a:r>
          </a:p>
        </p:txBody>
      </p:sp>
      <p:sp>
        <p:nvSpPr>
          <p:cNvPr id="16" name="テキスト ボックス 15">
            <a:extLst>
              <a:ext uri="{FF2B5EF4-FFF2-40B4-BE49-F238E27FC236}">
                <a16:creationId xmlns:a16="http://schemas.microsoft.com/office/drawing/2014/main" id="{6EFD126C-861F-02F8-4862-4EAD117CCEF8}"/>
              </a:ext>
            </a:extLst>
          </p:cNvPr>
          <p:cNvSpPr txBox="1"/>
          <p:nvPr/>
        </p:nvSpPr>
        <p:spPr>
          <a:xfrm>
            <a:off x="3776729" y="1831517"/>
            <a:ext cx="2372930" cy="400110"/>
          </a:xfrm>
          <a:prstGeom prst="rect">
            <a:avLst/>
          </a:prstGeom>
          <a:solidFill>
            <a:schemeClr val="bg1"/>
          </a:solidFill>
          <a:ln w="38100">
            <a:solidFill>
              <a:schemeClr val="accent5"/>
            </a:solidFill>
          </a:ln>
        </p:spPr>
        <p:txBody>
          <a:bodyPr wrap="square" rtlCol="0">
            <a:spAutoFit/>
          </a:bodyPr>
          <a:lstStyle/>
          <a:p>
            <a:pPr algn="ctr"/>
            <a:r>
              <a:rPr kumimoji="1" lang="ja-JP" altLang="en-US" sz="2000" dirty="0"/>
              <a:t>先行研究</a:t>
            </a:r>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453F7D7C-FC24-1F03-AC27-DC252F303C63}"/>
                  </a:ext>
                </a:extLst>
              </p:cNvPr>
              <p:cNvSpPr txBox="1"/>
              <p:nvPr/>
            </p:nvSpPr>
            <p:spPr>
              <a:xfrm>
                <a:off x="3522369" y="4765000"/>
                <a:ext cx="2881651" cy="1384995"/>
              </a:xfrm>
              <a:prstGeom prst="rect">
                <a:avLst/>
              </a:prstGeom>
              <a:noFill/>
              <a:ln w="38100">
                <a:solidFill>
                  <a:schemeClr val="accent5"/>
                </a:solidFill>
              </a:ln>
            </p:spPr>
            <p:txBody>
              <a:bodyPr wrap="square" rtlCol="0">
                <a:spAutoFit/>
              </a:bodyPr>
              <a:lstStyle/>
              <a:p>
                <a:endParaRPr kumimoji="1" lang="en-US" altLang="ja-JP" sz="1200" dirty="0"/>
              </a:p>
              <a:p>
                <a:r>
                  <a:rPr lang="en-US" altLang="ja-JP" sz="1200" dirty="0"/>
                  <a:t>2-</a:t>
                </a:r>
                <a:r>
                  <a:rPr lang="ja-JP" altLang="en-US" sz="1200" dirty="0"/>
                  <a:t>コーダルリング</a:t>
                </a:r>
                <a14:m>
                  <m:oMath xmlns:m="http://schemas.openxmlformats.org/officeDocument/2006/math">
                    <m:r>
                      <a:rPr lang="en-US" altLang="ja-JP" sz="1200" b="0" i="1" smtClean="0">
                        <a:latin typeface="Cambria Math" panose="02040503050406030204" pitchFamily="18" charset="0"/>
                      </a:rPr>
                      <m:t>𝐶𝑅</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𝑁</m:t>
                    </m:r>
                    <m:r>
                      <a:rPr lang="en-US" altLang="ja-JP" sz="1200" b="0" i="1" smtClean="0">
                        <a:latin typeface="Cambria Math" panose="02040503050406030204" pitchFamily="18" charset="0"/>
                      </a:rPr>
                      <m:t>, 4, ∗)</m:t>
                    </m:r>
                    <m:r>
                      <a:rPr lang="ja-JP" altLang="en-US" sz="1200" i="1">
                        <a:latin typeface="Cambria Math" panose="02040503050406030204" pitchFamily="18" charset="0"/>
                      </a:rPr>
                      <m:t>において</m:t>
                    </m:r>
                  </m:oMath>
                </a14:m>
                <a:r>
                  <a:rPr kumimoji="1" lang="ja-JP" altLang="en-US" sz="1200" dirty="0"/>
                  <a:t>、</a:t>
                </a:r>
                <a:r>
                  <a:rPr lang="en-US" altLang="ja-JP" sz="1200" dirty="0"/>
                  <a:t>6</a:t>
                </a:r>
                <a:r>
                  <a:rPr lang="ja-JP" altLang="en-US" sz="1200" dirty="0"/>
                  <a:t>つの全域木を構築するアルゴリズムを考案し、それらが独立であることをプログラムを使い検証する。ここで、</a:t>
                </a:r>
                <a14:m>
                  <m:oMath xmlns:m="http://schemas.openxmlformats.org/officeDocument/2006/math">
                    <m:r>
                      <a:rPr lang="en-US" altLang="ja-JP" sz="1200" b="0" i="1" smtClean="0">
                        <a:latin typeface="Cambria Math" panose="02040503050406030204" pitchFamily="18" charset="0"/>
                      </a:rPr>
                      <m:t>∗</m:t>
                    </m:r>
                  </m:oMath>
                </a14:m>
                <a:r>
                  <a:rPr lang="ja-JP" altLang="en-US" sz="1200" dirty="0"/>
                  <a:t>は</a:t>
                </a:r>
                <a:r>
                  <a:rPr lang="en-US" altLang="ja-JP" sz="1200" dirty="0"/>
                  <a:t>4</a:t>
                </a:r>
                <a:r>
                  <a:rPr lang="ja-JP" altLang="en-US" sz="1200" dirty="0"/>
                  <a:t>より大きく、</a:t>
                </a:r>
                <a14:m>
                  <m:oMath xmlns:m="http://schemas.openxmlformats.org/officeDocument/2006/math">
                    <m:r>
                      <a:rPr lang="en-US" altLang="ja-JP" sz="1200" b="0" i="1" smtClean="0">
                        <a:latin typeface="Cambria Math" panose="02040503050406030204" pitchFamily="18" charset="0"/>
                      </a:rPr>
                      <m:t>𝑁</m:t>
                    </m:r>
                    <m:r>
                      <a:rPr lang="en-US" altLang="ja-JP" sz="1200" b="0" i="1" smtClean="0">
                        <a:latin typeface="Cambria Math" panose="02040503050406030204" pitchFamily="18" charset="0"/>
                      </a:rPr>
                      <m:t>/2</m:t>
                    </m:r>
                  </m:oMath>
                </a14:m>
                <a:r>
                  <a:rPr lang="ja-JP" altLang="en-US" sz="1200" dirty="0"/>
                  <a:t>より小さい任意の整数を表す。</a:t>
                </a:r>
                <a:endParaRPr kumimoji="1" lang="en-US" altLang="ja-JP" sz="1200" dirty="0"/>
              </a:p>
            </p:txBody>
          </p:sp>
        </mc:Choice>
        <mc:Fallback>
          <p:sp>
            <p:nvSpPr>
              <p:cNvPr id="17" name="テキスト ボックス 16">
                <a:extLst>
                  <a:ext uri="{FF2B5EF4-FFF2-40B4-BE49-F238E27FC236}">
                    <a16:creationId xmlns:a16="http://schemas.microsoft.com/office/drawing/2014/main" id="{453F7D7C-FC24-1F03-AC27-DC252F303C63}"/>
                  </a:ext>
                </a:extLst>
              </p:cNvPr>
              <p:cNvSpPr txBox="1">
                <a:spLocks noRot="1" noChangeAspect="1" noMove="1" noResize="1" noEditPoints="1" noAdjustHandles="1" noChangeArrowheads="1" noChangeShapeType="1" noTextEdit="1"/>
              </p:cNvSpPr>
              <p:nvPr/>
            </p:nvSpPr>
            <p:spPr>
              <a:xfrm>
                <a:off x="3522369" y="4765000"/>
                <a:ext cx="2881651" cy="1384995"/>
              </a:xfrm>
              <a:prstGeom prst="rect">
                <a:avLst/>
              </a:prstGeom>
              <a:blipFill>
                <a:blip r:embed="rId6"/>
                <a:stretch>
                  <a:fillRect b="-1288"/>
                </a:stretch>
              </a:blipFill>
              <a:ln w="38100">
                <a:solidFill>
                  <a:schemeClr val="accent5"/>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393C148B-F61F-24F9-1877-1A3D8CD44A48}"/>
              </a:ext>
            </a:extLst>
          </p:cNvPr>
          <p:cNvSpPr txBox="1"/>
          <p:nvPr/>
        </p:nvSpPr>
        <p:spPr>
          <a:xfrm>
            <a:off x="3776729" y="4564945"/>
            <a:ext cx="2372930" cy="400110"/>
          </a:xfrm>
          <a:prstGeom prst="rect">
            <a:avLst/>
          </a:prstGeom>
          <a:solidFill>
            <a:schemeClr val="bg1"/>
          </a:solidFill>
          <a:ln w="38100">
            <a:solidFill>
              <a:schemeClr val="accent5"/>
            </a:solidFill>
          </a:ln>
        </p:spPr>
        <p:txBody>
          <a:bodyPr wrap="square" rtlCol="0">
            <a:spAutoFit/>
          </a:bodyPr>
          <a:lstStyle/>
          <a:p>
            <a:pPr algn="ctr"/>
            <a:r>
              <a:rPr kumimoji="1" lang="ja-JP" altLang="en-US" sz="2000" dirty="0"/>
              <a:t>研究の内容</a:t>
            </a:r>
          </a:p>
        </p:txBody>
      </p:sp>
      <p:sp>
        <p:nvSpPr>
          <p:cNvPr id="21" name="テキスト ボックス 20">
            <a:extLst>
              <a:ext uri="{FF2B5EF4-FFF2-40B4-BE49-F238E27FC236}">
                <a16:creationId xmlns:a16="http://schemas.microsoft.com/office/drawing/2014/main" id="{F72C643E-B3E6-BE3A-9F62-F770286B844C}"/>
              </a:ext>
            </a:extLst>
          </p:cNvPr>
          <p:cNvSpPr txBox="1"/>
          <p:nvPr/>
        </p:nvSpPr>
        <p:spPr>
          <a:xfrm>
            <a:off x="3522369" y="6779860"/>
            <a:ext cx="2881651" cy="1015663"/>
          </a:xfrm>
          <a:prstGeom prst="rect">
            <a:avLst/>
          </a:prstGeom>
          <a:noFill/>
          <a:ln w="38100">
            <a:solidFill>
              <a:schemeClr val="accent5"/>
            </a:solidFill>
          </a:ln>
        </p:spPr>
        <p:txBody>
          <a:bodyPr wrap="square" rtlCol="0">
            <a:spAutoFit/>
          </a:bodyPr>
          <a:lstStyle/>
          <a:p>
            <a:endParaRPr kumimoji="1" lang="en-US" altLang="ja-JP" sz="1200" dirty="0"/>
          </a:p>
          <a:p>
            <a:r>
              <a:rPr kumimoji="1" lang="en-US" altLang="ja-JP" sz="1200" dirty="0"/>
              <a:t>4</a:t>
            </a:r>
            <a:r>
              <a:rPr kumimoji="1" lang="ja-JP" altLang="en-US" sz="1200" dirty="0"/>
              <a:t>年次の課題研究</a:t>
            </a:r>
            <a:r>
              <a:rPr lang="ja-JP" altLang="en-US" sz="1200" dirty="0"/>
              <a:t>、及び</a:t>
            </a:r>
            <a:r>
              <a:rPr lang="en-US" altLang="ja-JP" sz="1200" dirty="0"/>
              <a:t>5</a:t>
            </a:r>
            <a:r>
              <a:rPr lang="ja-JP" altLang="en-US" sz="1200" dirty="0"/>
              <a:t>年次の半年間でグラフ理論に関する資料や先行研究の論文を読んで研究対象に関する知識を身に着けた。</a:t>
            </a:r>
            <a:endParaRPr kumimoji="1" lang="en-US" altLang="ja-JP" sz="1200" dirty="0"/>
          </a:p>
        </p:txBody>
      </p:sp>
      <p:sp>
        <p:nvSpPr>
          <p:cNvPr id="22" name="テキスト ボックス 21">
            <a:extLst>
              <a:ext uri="{FF2B5EF4-FFF2-40B4-BE49-F238E27FC236}">
                <a16:creationId xmlns:a16="http://schemas.microsoft.com/office/drawing/2014/main" id="{2C47DBE0-BF1A-444A-A6DD-92190CD2ED8F}"/>
              </a:ext>
            </a:extLst>
          </p:cNvPr>
          <p:cNvSpPr txBox="1"/>
          <p:nvPr/>
        </p:nvSpPr>
        <p:spPr>
          <a:xfrm>
            <a:off x="3776729" y="6579804"/>
            <a:ext cx="2372930" cy="400110"/>
          </a:xfrm>
          <a:prstGeom prst="rect">
            <a:avLst/>
          </a:prstGeom>
          <a:solidFill>
            <a:schemeClr val="bg1"/>
          </a:solidFill>
          <a:ln w="38100">
            <a:solidFill>
              <a:schemeClr val="accent5"/>
            </a:solidFill>
          </a:ln>
        </p:spPr>
        <p:txBody>
          <a:bodyPr wrap="square" rtlCol="0">
            <a:spAutoFit/>
          </a:bodyPr>
          <a:lstStyle/>
          <a:p>
            <a:pPr algn="ctr"/>
            <a:r>
              <a:rPr lang="ja-JP" altLang="en-US" sz="2000" dirty="0"/>
              <a:t>進捗状況</a:t>
            </a:r>
            <a:endParaRPr kumimoji="1" lang="ja-JP" altLang="en-US" sz="20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6447CEE-402E-9D0C-A0E2-67F76C4DB665}"/>
                  </a:ext>
                </a:extLst>
              </p:cNvPr>
              <p:cNvSpPr txBox="1"/>
              <p:nvPr/>
            </p:nvSpPr>
            <p:spPr>
              <a:xfrm>
                <a:off x="3522369" y="8425387"/>
                <a:ext cx="2881651" cy="1200329"/>
              </a:xfrm>
              <a:prstGeom prst="rect">
                <a:avLst/>
              </a:prstGeom>
              <a:noFill/>
              <a:ln w="38100">
                <a:solidFill>
                  <a:schemeClr val="accent5"/>
                </a:solidFill>
              </a:ln>
            </p:spPr>
            <p:txBody>
              <a:bodyPr wrap="square" rtlCol="0">
                <a:spAutoFit/>
              </a:bodyPr>
              <a:lstStyle/>
              <a:p>
                <a:endParaRPr kumimoji="1" lang="en-US" altLang="ja-JP" sz="1200" dirty="0"/>
              </a:p>
              <a:p>
                <a:pPr marL="171450" indent="-171450">
                  <a:buFont typeface="Arial" panose="020B0604020202020204" pitchFamily="34" charset="0"/>
                  <a:buChar char="•"/>
                </a:pPr>
                <a:r>
                  <a:rPr kumimoji="1" lang="en-US" altLang="ja-JP" sz="1200" dirty="0"/>
                  <a:t>2-</a:t>
                </a:r>
                <a:r>
                  <a:rPr kumimoji="1" lang="ja-JP" altLang="en-US" sz="1200" dirty="0"/>
                  <a:t>コーダルリング</a:t>
                </a:r>
                <a14:m>
                  <m:oMath xmlns:m="http://schemas.openxmlformats.org/officeDocument/2006/math">
                    <m:r>
                      <a:rPr kumimoji="1" lang="en-US" altLang="ja-JP" sz="1200" i="1" dirty="0" smtClean="0">
                        <a:latin typeface="Cambria Math" panose="02040503050406030204" pitchFamily="18" charset="0"/>
                      </a:rPr>
                      <m:t>𝐶𝑅</m:t>
                    </m:r>
                    <m:r>
                      <a:rPr kumimoji="1" lang="en-US" altLang="ja-JP" sz="1200" i="1" dirty="0" smtClean="0">
                        <a:latin typeface="Cambria Math" panose="02040503050406030204" pitchFamily="18" charset="0"/>
                      </a:rPr>
                      <m:t>(</m:t>
                    </m:r>
                    <m:r>
                      <a:rPr kumimoji="1" lang="en-US" altLang="ja-JP" sz="1200" i="1" dirty="0" smtClean="0">
                        <a:latin typeface="Cambria Math" panose="02040503050406030204" pitchFamily="18" charset="0"/>
                      </a:rPr>
                      <m:t>𝑁</m:t>
                    </m:r>
                    <m:r>
                      <a:rPr kumimoji="1" lang="en-US" altLang="ja-JP" sz="1200" i="1" dirty="0" smtClean="0">
                        <a:latin typeface="Cambria Math" panose="02040503050406030204" pitchFamily="18" charset="0"/>
                      </a:rPr>
                      <m:t>, 4, ∗)</m:t>
                    </m:r>
                  </m:oMath>
                </a14:m>
                <a:r>
                  <a:rPr kumimoji="1" lang="ja-JP" altLang="en-US" sz="1200" dirty="0"/>
                  <a:t>上で</a:t>
                </a:r>
                <a:r>
                  <a:rPr kumimoji="1" lang="en-US" altLang="ja-JP" sz="1200" dirty="0"/>
                  <a:t>6</a:t>
                </a:r>
                <a:r>
                  <a:rPr kumimoji="1" lang="ja-JP" altLang="en-US" sz="1200" dirty="0"/>
                  <a:t>つの全域木を構築するアルゴリズムを考案する。</a:t>
                </a:r>
                <a:endParaRPr kumimoji="1" lang="en-US" altLang="ja-JP" sz="1200" dirty="0"/>
              </a:p>
              <a:p>
                <a:pPr marL="171450" indent="-171450">
                  <a:buFont typeface="Arial" panose="020B0604020202020204" pitchFamily="34" charset="0"/>
                  <a:buChar char="•"/>
                </a:pPr>
                <a:r>
                  <a:rPr kumimoji="1" lang="ja-JP" altLang="en-US" sz="1200" dirty="0"/>
                  <a:t>それらが独立であるかをプログラムを作成し検証する。</a:t>
                </a:r>
                <a:endParaRPr kumimoji="1" lang="en-US" altLang="ja-JP" sz="1200" dirty="0"/>
              </a:p>
            </p:txBody>
          </p:sp>
        </mc:Choice>
        <mc:Fallback xmlns="">
          <p:sp>
            <p:nvSpPr>
              <p:cNvPr id="23" name="テキスト ボックス 22">
                <a:extLst>
                  <a:ext uri="{FF2B5EF4-FFF2-40B4-BE49-F238E27FC236}">
                    <a16:creationId xmlns:a16="http://schemas.microsoft.com/office/drawing/2014/main" id="{46447CEE-402E-9D0C-A0E2-67F76C4DB665}"/>
                  </a:ext>
                </a:extLst>
              </p:cNvPr>
              <p:cNvSpPr txBox="1">
                <a:spLocks noRot="1" noChangeAspect="1" noMove="1" noResize="1" noEditPoints="1" noAdjustHandles="1" noChangeArrowheads="1" noChangeShapeType="1" noTextEdit="1"/>
              </p:cNvSpPr>
              <p:nvPr/>
            </p:nvSpPr>
            <p:spPr>
              <a:xfrm>
                <a:off x="3522369" y="8425387"/>
                <a:ext cx="2881651" cy="1200329"/>
              </a:xfrm>
              <a:prstGeom prst="rect">
                <a:avLst/>
              </a:prstGeom>
              <a:blipFill>
                <a:blip r:embed="rId7"/>
                <a:stretch>
                  <a:fillRect b="-1478"/>
                </a:stretch>
              </a:blipFill>
              <a:ln w="38100">
                <a:solidFill>
                  <a:schemeClr val="accent5"/>
                </a:solidFill>
              </a:ln>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67CF34C1-D980-CA3C-5426-0DF17AB7BD8F}"/>
              </a:ext>
            </a:extLst>
          </p:cNvPr>
          <p:cNvSpPr txBox="1"/>
          <p:nvPr/>
        </p:nvSpPr>
        <p:spPr>
          <a:xfrm>
            <a:off x="3776729" y="8225332"/>
            <a:ext cx="2372930" cy="400110"/>
          </a:xfrm>
          <a:prstGeom prst="rect">
            <a:avLst/>
          </a:prstGeom>
          <a:solidFill>
            <a:schemeClr val="bg1"/>
          </a:solidFill>
          <a:ln w="38100">
            <a:solidFill>
              <a:schemeClr val="accent5"/>
            </a:solidFill>
          </a:ln>
        </p:spPr>
        <p:txBody>
          <a:bodyPr wrap="square" rtlCol="0">
            <a:spAutoFit/>
          </a:bodyPr>
          <a:lstStyle/>
          <a:p>
            <a:pPr algn="ctr"/>
            <a:r>
              <a:rPr lang="ja-JP" altLang="en-US" sz="2000" dirty="0"/>
              <a:t>今後の方針</a:t>
            </a:r>
            <a:endParaRPr kumimoji="1" lang="ja-JP" altLang="en-US" sz="2000" dirty="0"/>
          </a:p>
        </p:txBody>
      </p:sp>
      <p:pic>
        <p:nvPicPr>
          <p:cNvPr id="28" name="図 27" descr="黒い背景と白い文字">
            <a:extLst>
              <a:ext uri="{FF2B5EF4-FFF2-40B4-BE49-F238E27FC236}">
                <a16:creationId xmlns:a16="http://schemas.microsoft.com/office/drawing/2014/main" id="{10619B0D-825C-88F8-720E-3F153C3307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6056" y="6442084"/>
            <a:ext cx="2717483" cy="2801596"/>
          </a:xfrm>
          <a:prstGeom prst="rect">
            <a:avLst/>
          </a:prstGeom>
        </p:spPr>
      </p:pic>
    </p:spTree>
    <p:extLst>
      <p:ext uri="{BB962C8B-B14F-4D97-AF65-F5344CB8AC3E}">
        <p14:creationId xmlns:p14="http://schemas.microsoft.com/office/powerpoint/2010/main" val="37320682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430</Words>
  <Application>Microsoft Office PowerPoint</Application>
  <PresentationFormat>A4 210 x 297 mm</PresentationFormat>
  <Paragraphs>47</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e1832@akashi.kosen-ac.jp</dc:creator>
  <cp:lastModifiedBy>e1832@akashi.kosen-ac.jp</cp:lastModifiedBy>
  <cp:revision>3</cp:revision>
  <dcterms:created xsi:type="dcterms:W3CDTF">2022-10-10T21:07:19Z</dcterms:created>
  <dcterms:modified xsi:type="dcterms:W3CDTF">2022-10-13T23:43:35Z</dcterms:modified>
</cp:coreProperties>
</file>