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7" r:id="rId3"/>
    <p:sldId id="348" r:id="rId4"/>
    <p:sldId id="286" r:id="rId5"/>
    <p:sldId id="349" r:id="rId6"/>
    <p:sldId id="350" r:id="rId7"/>
    <p:sldId id="337" r:id="rId8"/>
    <p:sldId id="330" r:id="rId9"/>
    <p:sldId id="331" r:id="rId10"/>
    <p:sldId id="323" r:id="rId11"/>
    <p:sldId id="333" r:id="rId12"/>
    <p:sldId id="334" r:id="rId13"/>
    <p:sldId id="304" r:id="rId14"/>
    <p:sldId id="305" r:id="rId15"/>
    <p:sldId id="306" r:id="rId16"/>
    <p:sldId id="314" r:id="rId17"/>
    <p:sldId id="351" r:id="rId18"/>
    <p:sldId id="352" r:id="rId19"/>
    <p:sldId id="353" r:id="rId20"/>
    <p:sldId id="341" r:id="rId21"/>
    <p:sldId id="307" r:id="rId22"/>
    <p:sldId id="354" r:id="rId23"/>
    <p:sldId id="355" r:id="rId24"/>
    <p:sldId id="340" r:id="rId25"/>
    <p:sldId id="356" r:id="rId26"/>
    <p:sldId id="343" r:id="rId27"/>
    <p:sldId id="345" r:id="rId28"/>
    <p:sldId id="346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6" d="100"/>
          <a:sy n="116" d="100"/>
        </p:scale>
        <p:origin x="210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06470F7-F277-46E1-9C55-A4AB0EA15F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Perceptron.pptx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8B354C-36E0-45B9-89B6-1C583927CA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91030-F975-4B25-AD45-3517C67EEEA1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F0841F-EFA6-4C74-8993-22B061D60C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A8C5FA-486E-4E2F-A510-8A9D17D949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49028-B3E3-42FD-965F-B9C718FF6C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23215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Perceptron.pptx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2627E-A335-448C-9E9D-8887528BF918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752DB-0E32-4403-BB2C-25F3BEC38F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01193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w1x1</a:t>
            </a:r>
            <a:r>
              <a:rPr kumimoji="1" lang="ja-JP" altLang="en-US" dirty="0"/>
              <a:t> </a:t>
            </a:r>
            <a:r>
              <a:rPr kumimoji="1" lang="en-US" altLang="ja-JP" dirty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/>
              <a:t>…</a:t>
            </a:r>
            <a:r>
              <a:rPr kumimoji="1" lang="ja-JP" altLang="en-US" dirty="0"/>
              <a:t> </a:t>
            </a:r>
            <a:r>
              <a:rPr kumimoji="1" lang="en-US" altLang="ja-JP" dirty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wnxn</a:t>
            </a:r>
            <a:r>
              <a:rPr kumimoji="1" lang="ja-JP" altLang="en-US" dirty="0"/>
              <a:t> ≧ </a:t>
            </a:r>
            <a:r>
              <a:rPr kumimoji="1" lang="en-US" altLang="ja-JP" dirty="0"/>
              <a:t>θ</a:t>
            </a:r>
            <a:r>
              <a:rPr kumimoji="1" lang="ja-JP" altLang="en-US" dirty="0"/>
              <a:t> のとき発火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F065B-BF8A-4988-9C0D-E1B45F03A2C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1E6F10-69DC-42E7-A50D-07307978A7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11F7523-B92F-4885-9BE4-299C415B99CF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ヘッダー プレースホルダー 5">
            <a:extLst>
              <a:ext uri="{FF2B5EF4-FFF2-40B4-BE49-F238E27FC236}">
                <a16:creationId xmlns:a16="http://schemas.microsoft.com/office/drawing/2014/main" id="{8E61E9F8-2595-40D3-835C-076A3E2D14D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Perceptron.pptx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39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w1x1</a:t>
            </a:r>
            <a:r>
              <a:rPr kumimoji="1" lang="ja-JP" altLang="en-US" dirty="0"/>
              <a:t> </a:t>
            </a:r>
            <a:r>
              <a:rPr kumimoji="1" lang="en-US" altLang="ja-JP" dirty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/>
              <a:t>…</a:t>
            </a:r>
            <a:r>
              <a:rPr kumimoji="1" lang="ja-JP" altLang="en-US" dirty="0"/>
              <a:t> </a:t>
            </a:r>
            <a:r>
              <a:rPr kumimoji="1" lang="en-US" altLang="ja-JP" dirty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wnxn</a:t>
            </a:r>
            <a:r>
              <a:rPr kumimoji="1" lang="ja-JP" altLang="en-US" dirty="0"/>
              <a:t> ≧ </a:t>
            </a:r>
            <a:r>
              <a:rPr kumimoji="1" lang="en-US" altLang="ja-JP" dirty="0"/>
              <a:t>θ</a:t>
            </a:r>
            <a:r>
              <a:rPr kumimoji="1" lang="ja-JP" altLang="en-US" dirty="0"/>
              <a:t> のとき発火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F065B-BF8A-4988-9C0D-E1B45F03A2C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650E57-008E-4F0F-A1FC-4FE7AFD625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73DF28E-83E7-45C3-9CB9-82B11260640F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ヘッダー プレースホルダー 5">
            <a:extLst>
              <a:ext uri="{FF2B5EF4-FFF2-40B4-BE49-F238E27FC236}">
                <a16:creationId xmlns:a16="http://schemas.microsoft.com/office/drawing/2014/main" id="{2C021AE1-B051-4EB2-8AB0-3DA0BC6592B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Perceptron.pptx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7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w1x1</a:t>
            </a:r>
            <a:r>
              <a:rPr kumimoji="1" lang="ja-JP" altLang="en-US" dirty="0"/>
              <a:t> </a:t>
            </a:r>
            <a:r>
              <a:rPr kumimoji="1" lang="en-US" altLang="ja-JP" dirty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/>
              <a:t>…</a:t>
            </a:r>
            <a:r>
              <a:rPr kumimoji="1" lang="ja-JP" altLang="en-US" dirty="0"/>
              <a:t> </a:t>
            </a:r>
            <a:r>
              <a:rPr kumimoji="1" lang="en-US" altLang="ja-JP" dirty="0"/>
              <a:t>+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wnxn</a:t>
            </a:r>
            <a:r>
              <a:rPr kumimoji="1" lang="ja-JP" altLang="en-US" dirty="0"/>
              <a:t> ≧ </a:t>
            </a:r>
            <a:r>
              <a:rPr kumimoji="1" lang="en-US" altLang="ja-JP" dirty="0"/>
              <a:t>θ</a:t>
            </a:r>
            <a:r>
              <a:rPr kumimoji="1" lang="ja-JP" altLang="en-US" dirty="0"/>
              <a:t> のとき発火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F065B-BF8A-4988-9C0D-E1B45F03A2C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3A04C0-43B2-4610-8473-A37420D31E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91E319D-AA42-453B-B803-2BA00DFCBCC7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ヘッダー プレースホルダー 5">
            <a:extLst>
              <a:ext uri="{FF2B5EF4-FFF2-40B4-BE49-F238E27FC236}">
                <a16:creationId xmlns:a16="http://schemas.microsoft.com/office/drawing/2014/main" id="{BFD6C41F-D326-41B8-A61F-611CA54A107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kumimoji="1" lang="en-US" altLang="ja-JP"/>
              <a:t>Perceptron.pptx</a:t>
            </a:r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DF89C-8B86-48DB-9FCF-97417B1C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504067-80D4-45F5-AE23-2E6FC5146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20C354-7CD3-4B72-9DB2-6D95A47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1967-DD9E-47B3-A52A-822570E81872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11D5E-2E0A-4279-B75C-A4B2417B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E8A44-8C5A-4F00-ACF6-E45E79E3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5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C18C7-87E9-4B55-9613-A3F0E44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201C91-C9CC-4BCD-BFD8-BA10F64DA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37EA-A084-4831-B3C8-83A764A4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854F-76D6-43E9-AECC-974ECCD6656B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7F999-BA5F-478C-BBEB-EAB11A9F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DAE2CF-8178-482C-A239-2A440ECF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56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F1C8DD-5B2F-4DE8-A9AF-F3FCD3E28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0187E3-3747-4939-A646-66F239705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F5E656-CC55-4FD7-BAAC-896ADE39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C3FD-3090-47C2-BCFF-DC05D4A384A9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33F7B-03C3-4358-9310-40B068C1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98F42-591C-48C4-AC67-40EE57FA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16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47EFA-795D-458A-9E6D-3586CA32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127-E003-41E6-A820-687D9B6E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2FB0-DCCA-4C63-9741-4F3031AD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177-7447-4C82-B01D-48508C893573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ACF20-868A-4D38-91F4-D98BCDBD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852BD-C5C0-4E39-BF85-8B21BC6F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67B13-65A4-4A7B-B4A0-F9101D8F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971C29-8A62-4930-AFFE-DDF295D4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B0C38F-D81C-4693-A5F8-2C88373F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25B4-BA7C-4073-AC67-2EBF37B48E6A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AD0AE-8CFB-41F4-AFEC-069E44DF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E3841-F3B0-4015-8523-AA5B7D12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4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883E74-AE05-4B4F-B50D-A00D1ECB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51F917-554D-4A2B-BEAB-B8C7B3EAE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719E9D-90DB-4D53-A82E-9CE3107B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BB8829-FED7-444C-B969-C2C64C12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11FD-B38F-4091-B6B5-DAD8D84D65C0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C41295-2929-4CAB-A9D4-D346A02C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3CA21A-B87F-48EE-BE2C-BE3C0135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4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E002D-A88E-416A-927B-D251958C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28EA1F-7C80-4FDE-93EE-EE144251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5B0853-B7A3-4200-B529-AF3EA5EB8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BC422-0F0D-46F6-9DFD-0A24391C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2C629-BB8C-4F28-8FDE-20AAEAB0F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6703DC-A6CD-4BFA-9ABA-55BD7E28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B64-F050-433C-858D-F1CAA702EDC3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E799F3-0C1F-4F8C-A0F9-5475E48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3E862A-2455-4F12-BCFA-A376B1A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49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55BF3-1E6E-4CD8-9621-88FA4C2B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2F8CD2-EB0A-4822-B6F9-3CF59F44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DAC8-7A99-4B31-9FD0-35A5980CC946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DBED9F-D579-4DE9-B228-78CD85B6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774C17-EDAB-415B-B087-141FBE92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E44261-9B87-4528-8B0E-92C42F59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2224-6C84-4E43-A2A7-66D065E0FD3D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04F616-D224-4C61-BD64-0F0C784E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DB989E-AB38-4D16-ADDD-A1E15890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35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8B75C-ADAD-462E-B741-ED87E504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EE2C6-72C1-41DC-B873-06764938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CDF26F-DCFB-496A-82E4-1A9857405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B40EE0-C91D-446E-A1AF-AC1E209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95E6-7792-4946-838D-95C4F7F28F50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A7BF8E-FDFD-4139-B865-378FF47A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10659-8448-492A-A161-CF94014A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1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78EA-EA4F-4A3C-8DB6-A9057F8D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69AFF3-A991-436E-BCFA-BE8B0A548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C04851-79B4-4662-A8E9-8CE321D7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41D7F-A62C-4EC3-9B99-6DBD5FE7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E662-5A7D-4104-980C-A3FF770A4E11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B9727F-D4EC-4C4E-9557-484AFE8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F6D05-09B6-4286-9BC0-A23E4FA9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7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9354D7-B880-414F-81DA-1E862717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E7EFCE-8172-4F6F-96C1-9C742D53C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B66B8-AA54-4774-B0C0-2A17FDCA0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33D-2931-4E71-8285-3CF87C737ED6}" type="datetime1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93F48-6007-47F2-AC01-78FCF345B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ABE58-F269-440E-9483-C8A16D858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9A8C-971E-42C8-94CE-64920555F9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26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70.png"/><Relationship Id="rId7" Type="http://schemas.openxmlformats.org/officeDocument/2006/relationships/image" Target="../media/image23.png"/><Relationship Id="rId12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27.png"/><Relationship Id="rId5" Type="http://schemas.openxmlformats.org/officeDocument/2006/relationships/image" Target="../media/image90.png"/><Relationship Id="rId10" Type="http://schemas.openxmlformats.org/officeDocument/2006/relationships/image" Target="../media/image13.png"/><Relationship Id="rId4" Type="http://schemas.openxmlformats.org/officeDocument/2006/relationships/image" Target="../media/image8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2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230.png"/><Relationship Id="rId17" Type="http://schemas.openxmlformats.org/officeDocument/2006/relationships/image" Target="../media/image30.png"/><Relationship Id="rId2" Type="http://schemas.openxmlformats.org/officeDocument/2006/relationships/image" Target="../media/image2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5" Type="http://schemas.openxmlformats.org/officeDocument/2006/relationships/image" Target="../media/image34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9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8.emf"/><Relationship Id="rId7" Type="http://schemas.openxmlformats.org/officeDocument/2006/relationships/image" Target="../media/image51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5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0.png"/><Relationship Id="rId11" Type="http://schemas.openxmlformats.org/officeDocument/2006/relationships/image" Target="../media/image62.png"/><Relationship Id="rId5" Type="http://schemas.openxmlformats.org/officeDocument/2006/relationships/image" Target="../media/image560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70.png"/><Relationship Id="rId3" Type="http://schemas.openxmlformats.org/officeDocument/2006/relationships/image" Target="../media/image39.emf"/><Relationship Id="rId7" Type="http://schemas.openxmlformats.org/officeDocument/2006/relationships/image" Target="../media/image111.png"/><Relationship Id="rId12" Type="http://schemas.openxmlformats.org/officeDocument/2006/relationships/image" Target="../media/image160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50.png"/><Relationship Id="rId5" Type="http://schemas.openxmlformats.org/officeDocument/2006/relationships/image" Target="../media/image91.png"/><Relationship Id="rId10" Type="http://schemas.openxmlformats.org/officeDocument/2006/relationships/image" Target="../media/image141.png"/><Relationship Id="rId4" Type="http://schemas.openxmlformats.org/officeDocument/2006/relationships/image" Target="../media/image40.emf"/><Relationship Id="rId9" Type="http://schemas.openxmlformats.org/officeDocument/2006/relationships/image" Target="../media/image5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9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69.svg"/><Relationship Id="rId9" Type="http://schemas.openxmlformats.org/officeDocument/2006/relationships/image" Target="../media/image75.png"/><Relationship Id="rId14" Type="http://schemas.openxmlformats.org/officeDocument/2006/relationships/image" Target="../media/image8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40.png"/><Relationship Id="rId3" Type="http://schemas.openxmlformats.org/officeDocument/2006/relationships/image" Target="../media/image18.png"/><Relationship Id="rId7" Type="http://schemas.openxmlformats.org/officeDocument/2006/relationships/image" Target="../media/image90.png"/><Relationship Id="rId12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120.png"/><Relationship Id="rId5" Type="http://schemas.openxmlformats.org/officeDocument/2006/relationships/image" Target="../media/image70.png"/><Relationship Id="rId10" Type="http://schemas.openxmlformats.org/officeDocument/2006/relationships/image" Target="../media/image110.png"/><Relationship Id="rId4" Type="http://schemas.openxmlformats.org/officeDocument/2006/relationships/image" Target="../media/image65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D7464-736F-40CD-880F-D0D2F54AD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パーセプトロン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8BD01C-3862-4819-B914-2F5E5855F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（ニューラルネットワーク入門）</a:t>
            </a:r>
            <a:br>
              <a:rPr lang="en-US" altLang="ja-JP" sz="2800" dirty="0"/>
            </a:br>
            <a:endParaRPr lang="en-US" altLang="ja-JP" sz="2800" dirty="0"/>
          </a:p>
          <a:p>
            <a:r>
              <a:rPr lang="en-US" altLang="ja-JP" sz="2800" dirty="0"/>
              <a:t>cf. https://wwws.kobe-c.ac.jp/~miura/stock/#ai</a:t>
            </a:r>
            <a:endParaRPr lang="ja-JP" altLang="en-US" sz="28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106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2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(2)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90610A2B-561B-416A-AD19-47A38B8B4144}"/>
              </a:ext>
            </a:extLst>
          </p:cNvPr>
          <p:cNvGrpSpPr/>
          <p:nvPr/>
        </p:nvGrpSpPr>
        <p:grpSpPr>
          <a:xfrm>
            <a:off x="6226500" y="1908003"/>
            <a:ext cx="4108212" cy="2386687"/>
            <a:chOff x="5037139" y="1906588"/>
            <a:chExt cx="4108212" cy="2386687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9D73609D-01F2-4AC1-AADC-EC8381F95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7" y="2478088"/>
              <a:ext cx="171450" cy="138113"/>
            </a:xfrm>
            <a:custGeom>
              <a:avLst/>
              <a:gdLst>
                <a:gd name="T0" fmla="*/ 188 w 474"/>
                <a:gd name="T1" fmla="*/ 233 h 379"/>
                <a:gd name="T2" fmla="*/ 188 w 474"/>
                <a:gd name="T3" fmla="*/ 236 h 379"/>
                <a:gd name="T4" fmla="*/ 0 w 474"/>
                <a:gd name="T5" fmla="*/ 379 h 379"/>
                <a:gd name="T6" fmla="*/ 474 w 474"/>
                <a:gd name="T7" fmla="*/ 376 h 379"/>
                <a:gd name="T8" fmla="*/ 185 w 474"/>
                <a:gd name="T9" fmla="*/ 0 h 379"/>
                <a:gd name="T10" fmla="*/ 188 w 474"/>
                <a:gd name="T11" fmla="*/ 23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379">
                  <a:moveTo>
                    <a:pt x="188" y="233"/>
                  </a:moveTo>
                  <a:lnTo>
                    <a:pt x="188" y="236"/>
                  </a:lnTo>
                  <a:lnTo>
                    <a:pt x="0" y="379"/>
                  </a:lnTo>
                  <a:lnTo>
                    <a:pt x="474" y="376"/>
                  </a:lnTo>
                  <a:lnTo>
                    <a:pt x="185" y="0"/>
                  </a:lnTo>
                  <a:lnTo>
                    <a:pt x="188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3268FF6-AB8B-4AA8-81FB-CB285BFCB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7" y="3651250"/>
              <a:ext cx="171450" cy="138113"/>
            </a:xfrm>
            <a:custGeom>
              <a:avLst/>
              <a:gdLst>
                <a:gd name="T0" fmla="*/ 474 w 474"/>
                <a:gd name="T1" fmla="*/ 5 h 379"/>
                <a:gd name="T2" fmla="*/ 474 w 474"/>
                <a:gd name="T3" fmla="*/ 3 h 379"/>
                <a:gd name="T4" fmla="*/ 0 w 474"/>
                <a:gd name="T5" fmla="*/ 0 h 379"/>
                <a:gd name="T6" fmla="*/ 188 w 474"/>
                <a:gd name="T7" fmla="*/ 143 h 379"/>
                <a:gd name="T8" fmla="*/ 188 w 474"/>
                <a:gd name="T9" fmla="*/ 146 h 379"/>
                <a:gd name="T10" fmla="*/ 185 w 474"/>
                <a:gd name="T11" fmla="*/ 379 h 379"/>
                <a:gd name="T12" fmla="*/ 474 w 474"/>
                <a:gd name="T13" fmla="*/ 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79">
                  <a:moveTo>
                    <a:pt x="474" y="5"/>
                  </a:moveTo>
                  <a:lnTo>
                    <a:pt x="474" y="3"/>
                  </a:lnTo>
                  <a:lnTo>
                    <a:pt x="0" y="0"/>
                  </a:lnTo>
                  <a:lnTo>
                    <a:pt x="188" y="143"/>
                  </a:lnTo>
                  <a:lnTo>
                    <a:pt x="188" y="146"/>
                  </a:lnTo>
                  <a:lnTo>
                    <a:pt x="185" y="379"/>
                  </a:lnTo>
                  <a:lnTo>
                    <a:pt x="474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6D16F54-1BAF-4559-837C-EACF946B2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9" y="2308225"/>
              <a:ext cx="346075" cy="1652588"/>
            </a:xfrm>
            <a:custGeom>
              <a:avLst/>
              <a:gdLst>
                <a:gd name="T0" fmla="*/ 952 w 954"/>
                <a:gd name="T1" fmla="*/ 0 h 4532"/>
                <a:gd name="T2" fmla="*/ 931 w 954"/>
                <a:gd name="T3" fmla="*/ 21 h 4532"/>
                <a:gd name="T4" fmla="*/ 0 w 954"/>
                <a:gd name="T5" fmla="*/ 2264 h 4532"/>
                <a:gd name="T6" fmla="*/ 931 w 954"/>
                <a:gd name="T7" fmla="*/ 4510 h 4532"/>
                <a:gd name="T8" fmla="*/ 954 w 95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4532">
                  <a:moveTo>
                    <a:pt x="952" y="0"/>
                  </a:moveTo>
                  <a:cubicBezTo>
                    <a:pt x="945" y="7"/>
                    <a:pt x="938" y="14"/>
                    <a:pt x="931" y="21"/>
                  </a:cubicBezTo>
                  <a:cubicBezTo>
                    <a:pt x="310" y="640"/>
                    <a:pt x="0" y="1388"/>
                    <a:pt x="0" y="2264"/>
                  </a:cubicBezTo>
                  <a:cubicBezTo>
                    <a:pt x="0" y="3141"/>
                    <a:pt x="310" y="3889"/>
                    <a:pt x="931" y="4510"/>
                  </a:cubicBezTo>
                  <a:cubicBezTo>
                    <a:pt x="938" y="4517"/>
                    <a:pt x="945" y="4524"/>
                    <a:pt x="954" y="45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322B53A-B3BC-487C-86B1-524EEAFB28D6}"/>
                </a:ext>
              </a:extLst>
            </p:cNvPr>
            <p:cNvGrpSpPr/>
            <p:nvPr/>
          </p:nvGrpSpPr>
          <p:grpSpPr>
            <a:xfrm>
              <a:off x="8288339" y="3057525"/>
              <a:ext cx="692151" cy="153988"/>
              <a:chOff x="8212139" y="3400425"/>
              <a:chExt cx="692151" cy="153988"/>
            </a:xfrm>
          </p:grpSpPr>
          <p:sp>
            <p:nvSpPr>
              <p:cNvPr id="97" name="Freeform 5">
                <a:extLst>
                  <a:ext uri="{FF2B5EF4-FFF2-40B4-BE49-F238E27FC236}">
                    <a16:creationId xmlns:a16="http://schemas.microsoft.com/office/drawing/2014/main" id="{6666DB02-2D2B-4920-8AD2-99F2DDDF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2" y="3400425"/>
                <a:ext cx="153988" cy="153988"/>
              </a:xfrm>
              <a:custGeom>
                <a:avLst/>
                <a:gdLst>
                  <a:gd name="T0" fmla="*/ 106 w 424"/>
                  <a:gd name="T1" fmla="*/ 212 h 424"/>
                  <a:gd name="T2" fmla="*/ 0 w 424"/>
                  <a:gd name="T3" fmla="*/ 424 h 424"/>
                  <a:gd name="T4" fmla="*/ 424 w 424"/>
                  <a:gd name="T5" fmla="*/ 212 h 424"/>
                  <a:gd name="T6" fmla="*/ 0 w 424"/>
                  <a:gd name="T7" fmla="*/ 0 h 424"/>
                  <a:gd name="T8" fmla="*/ 106 w 42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424">
                    <a:moveTo>
                      <a:pt x="106" y="212"/>
                    </a:moveTo>
                    <a:lnTo>
                      <a:pt x="0" y="424"/>
                    </a:lnTo>
                    <a:lnTo>
                      <a:pt x="424" y="212"/>
                    </a:lnTo>
                    <a:lnTo>
                      <a:pt x="0" y="0"/>
                    </a:lnTo>
                    <a:lnTo>
                      <a:pt x="106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id="{5FB5EBE2-E4DC-463A-8EAE-10C34DEAB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2139" y="3476625"/>
                <a:ext cx="5762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ABB4E2EB-B90D-4948-80A8-1EA41226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964" y="2208213"/>
              <a:ext cx="708025" cy="355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3B956091-9764-42B6-9601-1AD88FE1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7" y="2206625"/>
              <a:ext cx="461963" cy="1854200"/>
            </a:xfrm>
            <a:custGeom>
              <a:avLst/>
              <a:gdLst>
                <a:gd name="T0" fmla="*/ 0 w 1270"/>
                <a:gd name="T1" fmla="*/ 5086 h 5086"/>
                <a:gd name="T2" fmla="*/ 341 w 1270"/>
                <a:gd name="T3" fmla="*/ 4787 h 5086"/>
                <a:gd name="T4" fmla="*/ 1256 w 1270"/>
                <a:gd name="T5" fmla="*/ 2868 h 5086"/>
                <a:gd name="T6" fmla="*/ 1270 w 1270"/>
                <a:gd name="T7" fmla="*/ 2541 h 5086"/>
                <a:gd name="T8" fmla="*/ 1256 w 1270"/>
                <a:gd name="T9" fmla="*/ 2218 h 5086"/>
                <a:gd name="T10" fmla="*/ 1198 w 1270"/>
                <a:gd name="T11" fmla="*/ 1836 h 5086"/>
                <a:gd name="T12" fmla="*/ 341 w 1270"/>
                <a:gd name="T13" fmla="*/ 298 h 5086"/>
                <a:gd name="T14" fmla="*/ 2 w 1270"/>
                <a:gd name="T15" fmla="*/ 0 h 5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0" h="5086">
                  <a:moveTo>
                    <a:pt x="0" y="5086"/>
                  </a:moveTo>
                  <a:cubicBezTo>
                    <a:pt x="118" y="4996"/>
                    <a:pt x="231" y="4896"/>
                    <a:pt x="341" y="4787"/>
                  </a:cubicBezTo>
                  <a:cubicBezTo>
                    <a:pt x="882" y="4245"/>
                    <a:pt x="1187" y="3605"/>
                    <a:pt x="1256" y="2868"/>
                  </a:cubicBezTo>
                  <a:cubicBezTo>
                    <a:pt x="1265" y="2760"/>
                    <a:pt x="1270" y="2652"/>
                    <a:pt x="1270" y="2541"/>
                  </a:cubicBezTo>
                  <a:cubicBezTo>
                    <a:pt x="1270" y="2432"/>
                    <a:pt x="1265" y="2324"/>
                    <a:pt x="1256" y="2218"/>
                  </a:cubicBezTo>
                  <a:cubicBezTo>
                    <a:pt x="1244" y="2088"/>
                    <a:pt x="1224" y="1961"/>
                    <a:pt x="1198" y="1836"/>
                  </a:cubicBezTo>
                  <a:cubicBezTo>
                    <a:pt x="1072" y="1255"/>
                    <a:pt x="787" y="744"/>
                    <a:pt x="341" y="298"/>
                  </a:cubicBezTo>
                  <a:cubicBezTo>
                    <a:pt x="231" y="188"/>
                    <a:pt x="118" y="90"/>
                    <a:pt x="2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0384FBF-82F0-4D81-85BD-A43FA773C5D8}"/>
                </a:ext>
              </a:extLst>
            </p:cNvPr>
            <p:cNvGrpSpPr/>
            <p:nvPr/>
          </p:nvGrpSpPr>
          <p:grpSpPr>
            <a:xfrm>
              <a:off x="5980114" y="1976438"/>
              <a:ext cx="2308225" cy="2314575"/>
              <a:chOff x="5903914" y="2319338"/>
              <a:chExt cx="2308225" cy="2314575"/>
            </a:xfrm>
          </p:grpSpPr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5072FDDF-DA36-4496-91C4-1F633067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2651125"/>
                <a:ext cx="346075" cy="825500"/>
              </a:xfrm>
              <a:custGeom>
                <a:avLst/>
                <a:gdLst>
                  <a:gd name="T0" fmla="*/ 953 w 953"/>
                  <a:gd name="T1" fmla="*/ 2266 h 2266"/>
                  <a:gd name="T2" fmla="*/ 23 w 953"/>
                  <a:gd name="T3" fmla="*/ 22 h 2266"/>
                  <a:gd name="T4" fmla="*/ 0 w 953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3" h="2266">
                    <a:moveTo>
                      <a:pt x="953" y="2266"/>
                    </a:moveTo>
                    <a:cubicBezTo>
                      <a:pt x="953" y="1389"/>
                      <a:pt x="642" y="642"/>
                      <a:pt x="23" y="22"/>
                    </a:cubicBezTo>
                    <a:cubicBezTo>
                      <a:pt x="16" y="15"/>
                      <a:pt x="9" y="8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36283B9A-1D4F-4479-8D0E-A05B32AD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2319338"/>
                <a:ext cx="1500188" cy="331788"/>
              </a:xfrm>
              <a:custGeom>
                <a:avLst/>
                <a:gdLst>
                  <a:gd name="T0" fmla="*/ 0 w 4125"/>
                  <a:gd name="T1" fmla="*/ 632 h 909"/>
                  <a:gd name="T2" fmla="*/ 1903 w 4125"/>
                  <a:gd name="T3" fmla="*/ 0 h 909"/>
                  <a:gd name="T4" fmla="*/ 4125 w 4125"/>
                  <a:gd name="T5" fmla="*/ 90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5" h="909">
                    <a:moveTo>
                      <a:pt x="0" y="632"/>
                    </a:moveTo>
                    <a:cubicBezTo>
                      <a:pt x="548" y="210"/>
                      <a:pt x="1182" y="0"/>
                      <a:pt x="1903" y="0"/>
                    </a:cubicBezTo>
                    <a:cubicBezTo>
                      <a:pt x="2769" y="0"/>
                      <a:pt x="3510" y="304"/>
                      <a:pt x="4125" y="90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6AA72D01-BD70-4A8F-987E-0700A208B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3476625"/>
                <a:ext cx="346075" cy="827088"/>
              </a:xfrm>
              <a:custGeom>
                <a:avLst/>
                <a:gdLst>
                  <a:gd name="T0" fmla="*/ 0 w 951"/>
                  <a:gd name="T1" fmla="*/ 2266 h 2266"/>
                  <a:gd name="T2" fmla="*/ 21 w 951"/>
                  <a:gd name="T3" fmla="*/ 2245 h 2266"/>
                  <a:gd name="T4" fmla="*/ 951 w 951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1" h="2266">
                    <a:moveTo>
                      <a:pt x="0" y="2266"/>
                    </a:moveTo>
                    <a:cubicBezTo>
                      <a:pt x="7" y="2259"/>
                      <a:pt x="14" y="2252"/>
                      <a:pt x="21" y="2245"/>
                    </a:cubicBezTo>
                    <a:cubicBezTo>
                      <a:pt x="640" y="1624"/>
                      <a:pt x="951" y="877"/>
                      <a:pt x="951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607877D8-6DAD-4044-A867-B5D0EEC03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4303713"/>
                <a:ext cx="1500188" cy="330200"/>
              </a:xfrm>
              <a:custGeom>
                <a:avLst/>
                <a:gdLst>
                  <a:gd name="T0" fmla="*/ 4129 w 4129"/>
                  <a:gd name="T1" fmla="*/ 0 h 909"/>
                  <a:gd name="T2" fmla="*/ 1905 w 4129"/>
                  <a:gd name="T3" fmla="*/ 909 h 909"/>
                  <a:gd name="T4" fmla="*/ 0 w 4129"/>
                  <a:gd name="T5" fmla="*/ 277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9" h="909">
                    <a:moveTo>
                      <a:pt x="4129" y="0"/>
                    </a:moveTo>
                    <a:cubicBezTo>
                      <a:pt x="3514" y="605"/>
                      <a:pt x="2771" y="909"/>
                      <a:pt x="1905" y="909"/>
                    </a:cubicBezTo>
                    <a:cubicBezTo>
                      <a:pt x="1184" y="909"/>
                      <a:pt x="549" y="699"/>
                      <a:pt x="0" y="277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656399A9-BFC9-4EA5-9AB4-AB0D7CA3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2549525"/>
                <a:ext cx="342900" cy="409575"/>
              </a:xfrm>
              <a:custGeom>
                <a:avLst/>
                <a:gdLst>
                  <a:gd name="T0" fmla="*/ 944 w 944"/>
                  <a:gd name="T1" fmla="*/ 0 h 1120"/>
                  <a:gd name="T2" fmla="*/ 603 w 944"/>
                  <a:gd name="T3" fmla="*/ 299 h 1120"/>
                  <a:gd name="T4" fmla="*/ 0 w 944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4" h="1120">
                    <a:moveTo>
                      <a:pt x="944" y="0"/>
                    </a:moveTo>
                    <a:cubicBezTo>
                      <a:pt x="826" y="90"/>
                      <a:pt x="713" y="190"/>
                      <a:pt x="603" y="299"/>
                    </a:cubicBezTo>
                    <a:cubicBezTo>
                      <a:pt x="351" y="552"/>
                      <a:pt x="150" y="825"/>
                      <a:pt x="0" y="112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5A93B5BF-BBB9-4E29-91DC-FC866E0B7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914" y="2959100"/>
                <a:ext cx="119063" cy="1036638"/>
              </a:xfrm>
              <a:custGeom>
                <a:avLst/>
                <a:gdLst>
                  <a:gd name="T0" fmla="*/ 328 w 328"/>
                  <a:gd name="T1" fmla="*/ 2846 h 2846"/>
                  <a:gd name="T2" fmla="*/ 0 w 328"/>
                  <a:gd name="T3" fmla="*/ 1423 h 2846"/>
                  <a:gd name="T4" fmla="*/ 328 w 328"/>
                  <a:gd name="T5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" h="2846">
                    <a:moveTo>
                      <a:pt x="328" y="2846"/>
                    </a:moveTo>
                    <a:cubicBezTo>
                      <a:pt x="109" y="2418"/>
                      <a:pt x="0" y="1943"/>
                      <a:pt x="0" y="1423"/>
                    </a:cubicBezTo>
                    <a:cubicBezTo>
                      <a:pt x="0" y="903"/>
                      <a:pt x="109" y="428"/>
                      <a:pt x="328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9C7A7296-EBC2-4BD9-80AA-D35EE066A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3995738"/>
                <a:ext cx="342900" cy="407988"/>
              </a:xfrm>
              <a:custGeom>
                <a:avLst/>
                <a:gdLst>
                  <a:gd name="T0" fmla="*/ 942 w 942"/>
                  <a:gd name="T1" fmla="*/ 1118 h 1118"/>
                  <a:gd name="T2" fmla="*/ 603 w 942"/>
                  <a:gd name="T3" fmla="*/ 820 h 1118"/>
                  <a:gd name="T4" fmla="*/ 0 w 942"/>
                  <a:gd name="T5" fmla="*/ 0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2" h="1118">
                    <a:moveTo>
                      <a:pt x="942" y="1118"/>
                    </a:moveTo>
                    <a:cubicBezTo>
                      <a:pt x="824" y="1028"/>
                      <a:pt x="711" y="928"/>
                      <a:pt x="603" y="820"/>
                    </a:cubicBezTo>
                    <a:cubicBezTo>
                      <a:pt x="351" y="568"/>
                      <a:pt x="150" y="295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D7C579C9-4452-4D32-B854-13AF515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7964" y="3705225"/>
              <a:ext cx="708025" cy="3540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266CAA8D-2310-416D-B8F6-F589F21C1EE6}"/>
                </a:ext>
              </a:extLst>
            </p:cNvPr>
            <p:cNvGrpSpPr/>
            <p:nvPr/>
          </p:nvGrpSpPr>
          <p:grpSpPr>
            <a:xfrm>
              <a:off x="5037139" y="1906588"/>
              <a:ext cx="258167" cy="430887"/>
              <a:chOff x="4960939" y="2249488"/>
              <a:chExt cx="258167" cy="430887"/>
            </a:xfrm>
          </p:grpSpPr>
          <p:sp>
            <p:nvSpPr>
              <p:cNvPr id="75" name="Rectangle 54">
                <a:extLst>
                  <a:ext uri="{FF2B5EF4-FFF2-40B4-BE49-F238E27FC236}">
                    <a16:creationId xmlns:a16="http://schemas.microsoft.com/office/drawing/2014/main" id="{19F8F606-8392-41F5-B4CC-049D7AD2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22494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dirty="0"/>
              </a:p>
            </p:txBody>
          </p:sp>
          <p:sp>
            <p:nvSpPr>
              <p:cNvPr id="76" name="Rectangle 55">
                <a:extLst>
                  <a:ext uri="{FF2B5EF4-FFF2-40B4-BE49-F238E27FC236}">
                    <a16:creationId xmlns:a16="http://schemas.microsoft.com/office/drawing/2014/main" id="{26F37CF9-9E40-4867-BE02-A88A497A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24241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dirty="0"/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75046CAC-55E2-4A62-B43A-A3002901FB20}"/>
                </a:ext>
              </a:extLst>
            </p:cNvPr>
            <p:cNvGrpSpPr/>
            <p:nvPr/>
          </p:nvGrpSpPr>
          <p:grpSpPr>
            <a:xfrm>
              <a:off x="5037139" y="3862388"/>
              <a:ext cx="258167" cy="430887"/>
              <a:chOff x="4960939" y="4205288"/>
              <a:chExt cx="258167" cy="430887"/>
            </a:xfrm>
          </p:grpSpPr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2681F6A9-FFEA-4CAA-91E8-481FA8A07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42052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sz="2000" dirty="0"/>
              </a:p>
            </p:txBody>
          </p:sp>
          <p:sp>
            <p:nvSpPr>
              <p:cNvPr id="74" name="Rectangle 57">
                <a:extLst>
                  <a:ext uri="{FF2B5EF4-FFF2-40B4-BE49-F238E27FC236}">
                    <a16:creationId xmlns:a16="http://schemas.microsoft.com/office/drawing/2014/main" id="{31EEAA0A-3E60-454D-BAF5-2DA629B7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43799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dirty="0"/>
              </a:p>
            </p:txBody>
          </p:sp>
        </p:grp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7C5BEE9A-551E-4EED-A728-EAE8E335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2" y="2800350"/>
              <a:ext cx="29815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4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endParaRPr lang="ja-JP" altLang="ja-JP" sz="1600" dirty="0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E96216C9-682F-4E9F-9B30-EF71BA66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9" y="2774950"/>
              <a:ext cx="27090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ja-JP" altLang="en-US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ja-JP" altLang="ja-JP" sz="1600" dirty="0"/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95FB0D97-A03A-461C-B93F-EC4D7C80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89" y="2871788"/>
              <a:ext cx="1394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ja-JP" altLang="ja-JP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8BBB03C-71F1-4563-B47C-9EB32488BF5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2500" y="1800001"/>
              <a:ext cx="2826000" cy="306000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2000">
                      <a:extLst>
                        <a:ext uri="{9D8B030D-6E8A-4147-A177-3AD203B41FA5}">
                          <a16:colId xmlns:a16="http://schemas.microsoft.com/office/drawing/2014/main" val="4063659646"/>
                        </a:ext>
                      </a:extLst>
                    </a:gridCol>
                    <a:gridCol w="942000">
                      <a:extLst>
                        <a:ext uri="{9D8B030D-6E8A-4147-A177-3AD203B41FA5}">
                          <a16:colId xmlns:a16="http://schemas.microsoft.com/office/drawing/2014/main" val="60076348"/>
                        </a:ext>
                      </a:extLst>
                    </a:gridCol>
                    <a:gridCol w="942000">
                      <a:extLst>
                        <a:ext uri="{9D8B030D-6E8A-4147-A177-3AD203B41FA5}">
                          <a16:colId xmlns:a16="http://schemas.microsoft.com/office/drawing/2014/main" val="660958324"/>
                        </a:ext>
                      </a:extLst>
                    </a:gridCol>
                  </a:tblGrid>
                  <a:tr h="5887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dirty="0" smtClean="0"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767605554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1" lang="en-US" altLang="ja-JP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07697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66864534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77200591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76608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8BBB03C-71F1-4563-B47C-9EB32488BF5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2500" y="1800001"/>
              <a:ext cx="2826000" cy="306000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2000">
                      <a:extLst>
                        <a:ext uri="{9D8B030D-6E8A-4147-A177-3AD203B41FA5}">
                          <a16:colId xmlns:a16="http://schemas.microsoft.com/office/drawing/2014/main" val="4063659646"/>
                        </a:ext>
                      </a:extLst>
                    </a:gridCol>
                    <a:gridCol w="942000">
                      <a:extLst>
                        <a:ext uri="{9D8B030D-6E8A-4147-A177-3AD203B41FA5}">
                          <a16:colId xmlns:a16="http://schemas.microsoft.com/office/drawing/2014/main" val="60076348"/>
                        </a:ext>
                      </a:extLst>
                    </a:gridCol>
                    <a:gridCol w="942000">
                      <a:extLst>
                        <a:ext uri="{9D8B030D-6E8A-4147-A177-3AD203B41FA5}">
                          <a16:colId xmlns:a16="http://schemas.microsoft.com/office/drawing/2014/main" val="660958324"/>
                        </a:ext>
                      </a:extLst>
                    </a:gridCol>
                  </a:tblGrid>
                  <a:tr h="58874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5" t="-1031" r="-202581" b="-427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1299" t="-1031" r="-103896" b="-427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1031" r="-3226" b="-427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605554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kumimoji="1" lang="en-US" altLang="ja-JP" sz="24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1" lang="ja-JP" altLang="en-US" sz="24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17007697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66864534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77200591"/>
                      </a:ext>
                    </a:extLst>
                  </a:tr>
                  <a:tr h="6178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76608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11EE89-0760-49FA-BF48-0A224943442E}"/>
                  </a:ext>
                </a:extLst>
              </p:cNvPr>
              <p:cNvSpPr txBox="1"/>
              <p:nvPr/>
            </p:nvSpPr>
            <p:spPr>
              <a:xfrm>
                <a:off x="2150698" y="4854471"/>
                <a:ext cx="2598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dirty="0">
                    <a:cs typeface="Times New Roman" panose="02020603050405020304" pitchFamily="18" charset="0"/>
                  </a:rPr>
                  <a:t>：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 ならば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7011EE89-0760-49FA-BF48-0A224943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54471"/>
                <a:ext cx="2598789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7266B84-CD9F-4743-B717-EAFE0EBC3AB4}"/>
                  </a:ext>
                </a:extLst>
              </p:cNvPr>
              <p:cNvSpPr txBox="1"/>
              <p:nvPr/>
            </p:nvSpPr>
            <p:spPr>
              <a:xfrm>
                <a:off x="2994770" y="5553075"/>
                <a:ext cx="6460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solidFill>
                      <a:schemeClr val="accent1"/>
                    </a:solidFill>
                  </a:rPr>
                  <a:t>適切な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 の値を考えてみよう</a:t>
                </a:r>
                <a:endParaRPr lang="en-US" altLang="ja-JP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7266B84-CD9F-4743-B717-EAFE0EBC3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70" y="5553075"/>
                <a:ext cx="6460551" cy="523220"/>
              </a:xfrm>
              <a:prstGeom prst="rect">
                <a:avLst/>
              </a:prstGeom>
              <a:blipFill>
                <a:blip r:embed="rId4"/>
                <a:stretch>
                  <a:fillRect l="-1887" t="-11628" r="-75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61">
            <a:extLst>
              <a:ext uri="{FF2B5EF4-FFF2-40B4-BE49-F238E27FC236}">
                <a16:creationId xmlns:a16="http://schemas.microsoft.com/office/drawing/2014/main" id="{171158EA-E20B-4DF5-8B95-199D5256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742" y="2840038"/>
            <a:ext cx="2587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θ</a:t>
            </a:r>
            <a:endParaRPr lang="ja-JP" altLang="ja-JP" sz="1600" dirty="0"/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A284E39A-5CB5-438B-859A-AB3EBDC3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7" y="3335341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ja-JP" altLang="ja-JP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endParaRPr lang="ja-JP" altLang="ja-JP" sz="2000" dirty="0"/>
          </a:p>
        </p:txBody>
      </p:sp>
      <p:sp>
        <p:nvSpPr>
          <p:cNvPr id="50" name="Rectangle 53">
            <a:extLst>
              <a:ext uri="{FF2B5EF4-FFF2-40B4-BE49-F238E27FC236}">
                <a16:creationId xmlns:a16="http://schemas.microsoft.com/office/drawing/2014/main" id="{8C010E09-17E1-4780-B9AF-02C79D6E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3509966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ja-JP" altLang="ja-JP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475DDD-F8C1-4A08-9326-A5BEAE19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7" y="2459041"/>
            <a:ext cx="238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ja-JP" altLang="ja-JP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endParaRPr lang="ja-JP" altLang="ja-JP" sz="2000" dirty="0"/>
          </a:p>
        </p:txBody>
      </p:sp>
      <p:sp>
        <p:nvSpPr>
          <p:cNvPr id="55" name="Rectangle 51">
            <a:extLst>
              <a:ext uri="{FF2B5EF4-FFF2-40B4-BE49-F238E27FC236}">
                <a16:creationId xmlns:a16="http://schemas.microsoft.com/office/drawing/2014/main" id="{1905072E-4EC0-45F2-BCF4-C938515B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2633666"/>
            <a:ext cx="1025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ja-JP" altLang="ja-JP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6363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2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(2)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6673EFB-5ED9-4EC0-9105-0A709D885833}"/>
              </a:ext>
            </a:extLst>
          </p:cNvPr>
          <p:cNvGrpSpPr/>
          <p:nvPr/>
        </p:nvGrpSpPr>
        <p:grpSpPr>
          <a:xfrm>
            <a:off x="6343653" y="1390653"/>
            <a:ext cx="4027029" cy="4109925"/>
            <a:chOff x="5391150" y="1390650"/>
            <a:chExt cx="4027029" cy="4109925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B5BC7E0-6404-489E-8F81-9C47B6BDC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5525" y="1724027"/>
              <a:ext cx="0" cy="3776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3863A8D-DB93-4125-9661-860BE32C2842}"/>
                </a:ext>
              </a:extLst>
            </p:cNvPr>
            <p:cNvCxnSpPr>
              <a:cxnSpLocks/>
            </p:cNvCxnSpPr>
            <p:nvPr/>
          </p:nvCxnSpPr>
          <p:spPr>
            <a:xfrm>
              <a:off x="5391150" y="4614862"/>
              <a:ext cx="36004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D9AE07-A7C4-4A9A-8FA0-6EE2466BD62A}"/>
                    </a:ext>
                  </a:extLst>
                </p:cNvPr>
                <p:cNvSpPr txBox="1"/>
                <p:nvPr/>
              </p:nvSpPr>
              <p:spPr>
                <a:xfrm>
                  <a:off x="5886451" y="1390650"/>
                  <a:ext cx="523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D9AE07-A7C4-4A9A-8FA0-6EE2466BD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451" y="1390650"/>
                  <a:ext cx="523028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A70AF68C-C7F8-45B1-9F8E-877C74B7C363}"/>
                    </a:ext>
                  </a:extLst>
                </p:cNvPr>
                <p:cNvSpPr txBox="1"/>
                <p:nvPr/>
              </p:nvSpPr>
              <p:spPr>
                <a:xfrm>
                  <a:off x="8901114" y="4391025"/>
                  <a:ext cx="5170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A70AF68C-C7F8-45B1-9F8E-877C74B7C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14" y="4391025"/>
                  <a:ext cx="517065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840D919C-2E00-4B7E-91D6-0CD27540C165}"/>
                </a:ext>
              </a:extLst>
            </p:cNvPr>
            <p:cNvCxnSpPr/>
            <p:nvPr/>
          </p:nvCxnSpPr>
          <p:spPr>
            <a:xfrm>
              <a:off x="6105525" y="3167063"/>
              <a:ext cx="143827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143A1BF-037C-481D-A32C-5F9B37738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038" y="3167063"/>
              <a:ext cx="0" cy="145256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9AEC29A8-2F2D-4CEC-8277-CB383F2A1A22}"/>
                    </a:ext>
                  </a:extLst>
                </p:cNvPr>
                <p:cNvSpPr txBox="1"/>
                <p:nvPr/>
              </p:nvSpPr>
              <p:spPr>
                <a:xfrm>
                  <a:off x="5772151" y="4572000"/>
                  <a:ext cx="4379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9AEC29A8-2F2D-4CEC-8277-CB383F2A1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151" y="4572000"/>
                  <a:ext cx="43794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0D255D55-7BE3-489E-95AE-C6F56EE8B561}"/>
                    </a:ext>
                  </a:extLst>
                </p:cNvPr>
                <p:cNvSpPr txBox="1"/>
                <p:nvPr/>
              </p:nvSpPr>
              <p:spPr>
                <a:xfrm>
                  <a:off x="7343776" y="4581525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0D255D55-7BE3-489E-95AE-C6F56EE8B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776" y="4581525"/>
                  <a:ext cx="41229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03824943-5BD0-497A-90B5-89B148EFE893}"/>
                    </a:ext>
                  </a:extLst>
                </p:cNvPr>
                <p:cNvSpPr txBox="1"/>
                <p:nvPr/>
              </p:nvSpPr>
              <p:spPr>
                <a:xfrm>
                  <a:off x="5800726" y="297180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03824943-5BD0-497A-90B5-89B148EFE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726" y="2971800"/>
                  <a:ext cx="412292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FAFB9ECA-B3BB-447C-8754-13C96D746048}"/>
                </a:ext>
              </a:extLst>
            </p:cNvPr>
            <p:cNvSpPr/>
            <p:nvPr/>
          </p:nvSpPr>
          <p:spPr>
            <a:xfrm>
              <a:off x="6045994" y="4562473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0C3B2F73-440D-4099-A22C-8290F2E0F3C5}"/>
                </a:ext>
              </a:extLst>
            </p:cNvPr>
            <p:cNvSpPr/>
            <p:nvPr/>
          </p:nvSpPr>
          <p:spPr>
            <a:xfrm>
              <a:off x="7481887" y="4569617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C03AD0C3-43FA-4514-885C-1FF631CB24CF}"/>
                </a:ext>
              </a:extLst>
            </p:cNvPr>
            <p:cNvSpPr/>
            <p:nvPr/>
          </p:nvSpPr>
          <p:spPr>
            <a:xfrm>
              <a:off x="6043612" y="3117054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ABFBEDA1-6ACC-4122-A6F7-2DBA61D3C3C5}"/>
                </a:ext>
              </a:extLst>
            </p:cNvPr>
            <p:cNvSpPr/>
            <p:nvPr/>
          </p:nvSpPr>
          <p:spPr>
            <a:xfrm>
              <a:off x="7489031" y="311943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2501" y="180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2501" y="180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45" t="-990" r="-20258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101299" t="-990" r="-103896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200000" t="-990" r="-3226" b="-4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8011A8D-3993-4B38-94CF-29CE53952A94}"/>
                  </a:ext>
                </a:extLst>
              </p:cNvPr>
              <p:cNvSpPr txBox="1"/>
              <p:nvPr/>
            </p:nvSpPr>
            <p:spPr>
              <a:xfrm>
                <a:off x="8530593" y="4149093"/>
                <a:ext cx="1011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8011A8D-3993-4B38-94CF-29CE53952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593" y="4149093"/>
                <a:ext cx="10116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E3E6740-A3D9-4D05-851A-55CA09C3D5B2}"/>
                  </a:ext>
                </a:extLst>
              </p:cNvPr>
              <p:cNvSpPr txBox="1"/>
              <p:nvPr/>
            </p:nvSpPr>
            <p:spPr>
              <a:xfrm>
                <a:off x="7170423" y="3531873"/>
                <a:ext cx="1011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E3E6740-A3D9-4D05-851A-55CA09C3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23" y="3531873"/>
                <a:ext cx="10116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AAD3BF7-D2FA-4A31-A665-408C9811F5BC}"/>
              </a:ext>
            </a:extLst>
          </p:cNvPr>
          <p:cNvCxnSpPr>
            <a:cxnSpLocks/>
          </p:cNvCxnSpPr>
          <p:nvPr/>
        </p:nvCxnSpPr>
        <p:spPr>
          <a:xfrm flipV="1">
            <a:off x="6838953" y="1957387"/>
            <a:ext cx="3605212" cy="3595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C0E7BAE-89A0-4330-8611-175447A09C87}"/>
                  </a:ext>
                </a:extLst>
              </p:cNvPr>
              <p:cNvSpPr txBox="1"/>
              <p:nvPr/>
            </p:nvSpPr>
            <p:spPr>
              <a:xfrm>
                <a:off x="7278613" y="1552281"/>
                <a:ext cx="2646174" cy="987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/>
                  <a:t>直線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C0E7BAE-89A0-4330-8611-175447A0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13" y="1552281"/>
                <a:ext cx="2646174" cy="987578"/>
              </a:xfrm>
              <a:prstGeom prst="rect">
                <a:avLst/>
              </a:prstGeom>
              <a:blipFill>
                <a:blip r:embed="rId10"/>
                <a:stretch>
                  <a:fillRect l="-25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8EDF4BB-21F4-4B7F-8DA2-0E58738F259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924787" y="2046070"/>
            <a:ext cx="234712" cy="214245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D9E6459-AE5E-4BD5-BB5C-E917462D25CC}"/>
                  </a:ext>
                </a:extLst>
              </p:cNvPr>
              <p:cNvSpPr txBox="1"/>
              <p:nvPr/>
            </p:nvSpPr>
            <p:spPr>
              <a:xfrm>
                <a:off x="2994770" y="5553075"/>
                <a:ext cx="6563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solidFill>
                      <a:schemeClr val="accent1"/>
                    </a:solidFill>
                  </a:rPr>
                  <a:t>適切な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 の値を考えてみよう </a:t>
                </a:r>
                <a:endParaRPr lang="en-US" altLang="ja-JP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D9E6459-AE5E-4BD5-BB5C-E917462D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70" y="5553075"/>
                <a:ext cx="6563143" cy="523220"/>
              </a:xfrm>
              <a:prstGeom prst="rect">
                <a:avLst/>
              </a:prstGeom>
              <a:blipFill>
                <a:blip r:embed="rId11"/>
                <a:stretch>
                  <a:fillRect l="-1857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11EE89-0760-49FA-BF48-0A224943442E}"/>
                  </a:ext>
                </a:extLst>
              </p:cNvPr>
              <p:cNvSpPr txBox="1"/>
              <p:nvPr/>
            </p:nvSpPr>
            <p:spPr>
              <a:xfrm>
                <a:off x="2150698" y="4854471"/>
                <a:ext cx="2598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dirty="0">
                    <a:cs typeface="Times New Roman" panose="02020603050405020304" pitchFamily="18" charset="0"/>
                  </a:rPr>
                  <a:t>：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 ならば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11EE89-0760-49FA-BF48-0A224943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54471"/>
                <a:ext cx="2598789" cy="461665"/>
              </a:xfrm>
              <a:prstGeom prst="rect">
                <a:avLst/>
              </a:prstGeom>
              <a:blipFill>
                <a:blip r:embed="rId1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4993874" y="2374699"/>
                <a:ext cx="1454694" cy="1522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   1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/>
                        </a:rPr>
                        <m:t>𝜃</m:t>
                      </m:r>
                      <m:r>
                        <a:rPr lang="en-US" altLang="ja-JP" sz="2400" i="1">
                          <a:latin typeface="Cambria Math"/>
                        </a:rPr>
                        <m:t>  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74" y="2374699"/>
                <a:ext cx="1454694" cy="15224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3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2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(2)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2501" y="180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032501" y="180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5" t="-990" r="-20258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1299" t="-990" r="-103896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990" r="-3226" b="-4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6375348" y="1908003"/>
            <a:ext cx="4108212" cy="2386687"/>
            <a:chOff x="5274000" y="1908002"/>
            <a:chExt cx="4108212" cy="2386687"/>
          </a:xfrm>
        </p:grpSpPr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A6056A73-3CD4-438D-B830-FA8BF27E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888" y="3336752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ja-JP" altLang="ja-JP" sz="2000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9D73609D-01F2-4AC1-AADC-EC8381F95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588" y="2479502"/>
              <a:ext cx="171450" cy="138113"/>
            </a:xfrm>
            <a:custGeom>
              <a:avLst/>
              <a:gdLst>
                <a:gd name="T0" fmla="*/ 188 w 474"/>
                <a:gd name="T1" fmla="*/ 233 h 379"/>
                <a:gd name="T2" fmla="*/ 188 w 474"/>
                <a:gd name="T3" fmla="*/ 236 h 379"/>
                <a:gd name="T4" fmla="*/ 0 w 474"/>
                <a:gd name="T5" fmla="*/ 379 h 379"/>
                <a:gd name="T6" fmla="*/ 474 w 474"/>
                <a:gd name="T7" fmla="*/ 376 h 379"/>
                <a:gd name="T8" fmla="*/ 185 w 474"/>
                <a:gd name="T9" fmla="*/ 0 h 379"/>
                <a:gd name="T10" fmla="*/ 188 w 474"/>
                <a:gd name="T11" fmla="*/ 23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379">
                  <a:moveTo>
                    <a:pt x="188" y="233"/>
                  </a:moveTo>
                  <a:lnTo>
                    <a:pt x="188" y="236"/>
                  </a:lnTo>
                  <a:lnTo>
                    <a:pt x="0" y="379"/>
                  </a:lnTo>
                  <a:lnTo>
                    <a:pt x="474" y="376"/>
                  </a:lnTo>
                  <a:lnTo>
                    <a:pt x="185" y="0"/>
                  </a:lnTo>
                  <a:lnTo>
                    <a:pt x="188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3268FF6-AB8B-4AA8-81FB-CB285BFCB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588" y="3652664"/>
              <a:ext cx="171450" cy="138113"/>
            </a:xfrm>
            <a:custGeom>
              <a:avLst/>
              <a:gdLst>
                <a:gd name="T0" fmla="*/ 474 w 474"/>
                <a:gd name="T1" fmla="*/ 5 h 379"/>
                <a:gd name="T2" fmla="*/ 474 w 474"/>
                <a:gd name="T3" fmla="*/ 3 h 379"/>
                <a:gd name="T4" fmla="*/ 0 w 474"/>
                <a:gd name="T5" fmla="*/ 0 h 379"/>
                <a:gd name="T6" fmla="*/ 188 w 474"/>
                <a:gd name="T7" fmla="*/ 143 h 379"/>
                <a:gd name="T8" fmla="*/ 188 w 474"/>
                <a:gd name="T9" fmla="*/ 146 h 379"/>
                <a:gd name="T10" fmla="*/ 185 w 474"/>
                <a:gd name="T11" fmla="*/ 379 h 379"/>
                <a:gd name="T12" fmla="*/ 474 w 474"/>
                <a:gd name="T13" fmla="*/ 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79">
                  <a:moveTo>
                    <a:pt x="474" y="5"/>
                  </a:moveTo>
                  <a:lnTo>
                    <a:pt x="474" y="3"/>
                  </a:lnTo>
                  <a:lnTo>
                    <a:pt x="0" y="0"/>
                  </a:lnTo>
                  <a:lnTo>
                    <a:pt x="188" y="143"/>
                  </a:lnTo>
                  <a:lnTo>
                    <a:pt x="188" y="146"/>
                  </a:lnTo>
                  <a:lnTo>
                    <a:pt x="185" y="379"/>
                  </a:lnTo>
                  <a:lnTo>
                    <a:pt x="474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D6D16F54-1BAF-4559-837C-EACF946B2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050" y="2309639"/>
              <a:ext cx="346075" cy="1652588"/>
            </a:xfrm>
            <a:custGeom>
              <a:avLst/>
              <a:gdLst>
                <a:gd name="T0" fmla="*/ 952 w 954"/>
                <a:gd name="T1" fmla="*/ 0 h 4532"/>
                <a:gd name="T2" fmla="*/ 931 w 954"/>
                <a:gd name="T3" fmla="*/ 21 h 4532"/>
                <a:gd name="T4" fmla="*/ 0 w 954"/>
                <a:gd name="T5" fmla="*/ 2264 h 4532"/>
                <a:gd name="T6" fmla="*/ 931 w 954"/>
                <a:gd name="T7" fmla="*/ 4510 h 4532"/>
                <a:gd name="T8" fmla="*/ 954 w 95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4532">
                  <a:moveTo>
                    <a:pt x="952" y="0"/>
                  </a:moveTo>
                  <a:cubicBezTo>
                    <a:pt x="945" y="7"/>
                    <a:pt x="938" y="14"/>
                    <a:pt x="931" y="21"/>
                  </a:cubicBezTo>
                  <a:cubicBezTo>
                    <a:pt x="310" y="640"/>
                    <a:pt x="0" y="1388"/>
                    <a:pt x="0" y="2264"/>
                  </a:cubicBezTo>
                  <a:cubicBezTo>
                    <a:pt x="0" y="3141"/>
                    <a:pt x="310" y="3889"/>
                    <a:pt x="931" y="4510"/>
                  </a:cubicBezTo>
                  <a:cubicBezTo>
                    <a:pt x="938" y="4517"/>
                    <a:pt x="945" y="4524"/>
                    <a:pt x="954" y="45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D322B53A-B3BC-487C-86B1-524EEAFB28D6}"/>
                </a:ext>
              </a:extLst>
            </p:cNvPr>
            <p:cNvGrpSpPr/>
            <p:nvPr/>
          </p:nvGrpSpPr>
          <p:grpSpPr>
            <a:xfrm>
              <a:off x="8525200" y="3058939"/>
              <a:ext cx="692151" cy="153988"/>
              <a:chOff x="8212139" y="3400425"/>
              <a:chExt cx="692151" cy="153988"/>
            </a:xfrm>
          </p:grpSpPr>
          <p:sp>
            <p:nvSpPr>
              <p:cNvPr id="69" name="Freeform 5">
                <a:extLst>
                  <a:ext uri="{FF2B5EF4-FFF2-40B4-BE49-F238E27FC236}">
                    <a16:creationId xmlns:a16="http://schemas.microsoft.com/office/drawing/2014/main" id="{6666DB02-2D2B-4920-8AD2-99F2DDDF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2" y="3400425"/>
                <a:ext cx="153988" cy="153988"/>
              </a:xfrm>
              <a:custGeom>
                <a:avLst/>
                <a:gdLst>
                  <a:gd name="T0" fmla="*/ 106 w 424"/>
                  <a:gd name="T1" fmla="*/ 212 h 424"/>
                  <a:gd name="T2" fmla="*/ 0 w 424"/>
                  <a:gd name="T3" fmla="*/ 424 h 424"/>
                  <a:gd name="T4" fmla="*/ 424 w 424"/>
                  <a:gd name="T5" fmla="*/ 212 h 424"/>
                  <a:gd name="T6" fmla="*/ 0 w 424"/>
                  <a:gd name="T7" fmla="*/ 0 h 424"/>
                  <a:gd name="T8" fmla="*/ 106 w 42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424">
                    <a:moveTo>
                      <a:pt x="106" y="212"/>
                    </a:moveTo>
                    <a:lnTo>
                      <a:pt x="0" y="424"/>
                    </a:lnTo>
                    <a:lnTo>
                      <a:pt x="424" y="212"/>
                    </a:lnTo>
                    <a:lnTo>
                      <a:pt x="0" y="0"/>
                    </a:lnTo>
                    <a:lnTo>
                      <a:pt x="106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0" name="Line 11">
                <a:extLst>
                  <a:ext uri="{FF2B5EF4-FFF2-40B4-BE49-F238E27FC236}">
                    <a16:creationId xmlns:a16="http://schemas.microsoft.com/office/drawing/2014/main" id="{5FB5EBE2-E4DC-463A-8EAE-10C34DEAB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2139" y="3476625"/>
                <a:ext cx="5762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ABB4E2EB-B90D-4948-80A8-1EA41226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4825" y="2209627"/>
              <a:ext cx="708025" cy="355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B956091-9764-42B6-9601-1AD88FE1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938" y="2208039"/>
              <a:ext cx="461963" cy="1854200"/>
            </a:xfrm>
            <a:custGeom>
              <a:avLst/>
              <a:gdLst>
                <a:gd name="T0" fmla="*/ 0 w 1270"/>
                <a:gd name="T1" fmla="*/ 5086 h 5086"/>
                <a:gd name="T2" fmla="*/ 341 w 1270"/>
                <a:gd name="T3" fmla="*/ 4787 h 5086"/>
                <a:gd name="T4" fmla="*/ 1256 w 1270"/>
                <a:gd name="T5" fmla="*/ 2868 h 5086"/>
                <a:gd name="T6" fmla="*/ 1270 w 1270"/>
                <a:gd name="T7" fmla="*/ 2541 h 5086"/>
                <a:gd name="T8" fmla="*/ 1256 w 1270"/>
                <a:gd name="T9" fmla="*/ 2218 h 5086"/>
                <a:gd name="T10" fmla="*/ 1198 w 1270"/>
                <a:gd name="T11" fmla="*/ 1836 h 5086"/>
                <a:gd name="T12" fmla="*/ 341 w 1270"/>
                <a:gd name="T13" fmla="*/ 298 h 5086"/>
                <a:gd name="T14" fmla="*/ 2 w 1270"/>
                <a:gd name="T15" fmla="*/ 0 h 5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0" h="5086">
                  <a:moveTo>
                    <a:pt x="0" y="5086"/>
                  </a:moveTo>
                  <a:cubicBezTo>
                    <a:pt x="118" y="4996"/>
                    <a:pt x="231" y="4896"/>
                    <a:pt x="341" y="4787"/>
                  </a:cubicBezTo>
                  <a:cubicBezTo>
                    <a:pt x="882" y="4245"/>
                    <a:pt x="1187" y="3605"/>
                    <a:pt x="1256" y="2868"/>
                  </a:cubicBezTo>
                  <a:cubicBezTo>
                    <a:pt x="1265" y="2760"/>
                    <a:pt x="1270" y="2652"/>
                    <a:pt x="1270" y="2541"/>
                  </a:cubicBezTo>
                  <a:cubicBezTo>
                    <a:pt x="1270" y="2432"/>
                    <a:pt x="1265" y="2324"/>
                    <a:pt x="1256" y="2218"/>
                  </a:cubicBezTo>
                  <a:cubicBezTo>
                    <a:pt x="1244" y="2088"/>
                    <a:pt x="1224" y="1961"/>
                    <a:pt x="1198" y="1836"/>
                  </a:cubicBezTo>
                  <a:cubicBezTo>
                    <a:pt x="1072" y="1255"/>
                    <a:pt x="787" y="744"/>
                    <a:pt x="341" y="298"/>
                  </a:cubicBezTo>
                  <a:cubicBezTo>
                    <a:pt x="231" y="188"/>
                    <a:pt x="118" y="90"/>
                    <a:pt x="2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80384FBF-82F0-4D81-85BD-A43FA773C5D8}"/>
                </a:ext>
              </a:extLst>
            </p:cNvPr>
            <p:cNvGrpSpPr/>
            <p:nvPr/>
          </p:nvGrpSpPr>
          <p:grpSpPr>
            <a:xfrm>
              <a:off x="6216975" y="1977852"/>
              <a:ext cx="2308225" cy="2314575"/>
              <a:chOff x="5903914" y="2319338"/>
              <a:chExt cx="2308225" cy="2314575"/>
            </a:xfrm>
          </p:grpSpPr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5072FDDF-DA36-4496-91C4-1F633067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2651125"/>
                <a:ext cx="346075" cy="825500"/>
              </a:xfrm>
              <a:custGeom>
                <a:avLst/>
                <a:gdLst>
                  <a:gd name="T0" fmla="*/ 953 w 953"/>
                  <a:gd name="T1" fmla="*/ 2266 h 2266"/>
                  <a:gd name="T2" fmla="*/ 23 w 953"/>
                  <a:gd name="T3" fmla="*/ 22 h 2266"/>
                  <a:gd name="T4" fmla="*/ 0 w 953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3" h="2266">
                    <a:moveTo>
                      <a:pt x="953" y="2266"/>
                    </a:moveTo>
                    <a:cubicBezTo>
                      <a:pt x="953" y="1389"/>
                      <a:pt x="642" y="642"/>
                      <a:pt x="23" y="22"/>
                    </a:cubicBezTo>
                    <a:cubicBezTo>
                      <a:pt x="16" y="15"/>
                      <a:pt x="9" y="8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0" name="Freeform 10">
                <a:extLst>
                  <a:ext uri="{FF2B5EF4-FFF2-40B4-BE49-F238E27FC236}">
                    <a16:creationId xmlns:a16="http://schemas.microsoft.com/office/drawing/2014/main" id="{36283B9A-1D4F-4479-8D0E-A05B32AD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2319338"/>
                <a:ext cx="1500188" cy="331788"/>
              </a:xfrm>
              <a:custGeom>
                <a:avLst/>
                <a:gdLst>
                  <a:gd name="T0" fmla="*/ 0 w 4125"/>
                  <a:gd name="T1" fmla="*/ 632 h 909"/>
                  <a:gd name="T2" fmla="*/ 1903 w 4125"/>
                  <a:gd name="T3" fmla="*/ 0 h 909"/>
                  <a:gd name="T4" fmla="*/ 4125 w 4125"/>
                  <a:gd name="T5" fmla="*/ 90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5" h="909">
                    <a:moveTo>
                      <a:pt x="0" y="632"/>
                    </a:moveTo>
                    <a:cubicBezTo>
                      <a:pt x="548" y="210"/>
                      <a:pt x="1182" y="0"/>
                      <a:pt x="1903" y="0"/>
                    </a:cubicBezTo>
                    <a:cubicBezTo>
                      <a:pt x="2769" y="0"/>
                      <a:pt x="3510" y="304"/>
                      <a:pt x="4125" y="90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6AA72D01-BD70-4A8F-987E-0700A208B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3476625"/>
                <a:ext cx="346075" cy="827088"/>
              </a:xfrm>
              <a:custGeom>
                <a:avLst/>
                <a:gdLst>
                  <a:gd name="T0" fmla="*/ 0 w 951"/>
                  <a:gd name="T1" fmla="*/ 2266 h 2266"/>
                  <a:gd name="T2" fmla="*/ 21 w 951"/>
                  <a:gd name="T3" fmla="*/ 2245 h 2266"/>
                  <a:gd name="T4" fmla="*/ 951 w 951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1" h="2266">
                    <a:moveTo>
                      <a:pt x="0" y="2266"/>
                    </a:moveTo>
                    <a:cubicBezTo>
                      <a:pt x="7" y="2259"/>
                      <a:pt x="14" y="2252"/>
                      <a:pt x="21" y="2245"/>
                    </a:cubicBezTo>
                    <a:cubicBezTo>
                      <a:pt x="640" y="1624"/>
                      <a:pt x="951" y="877"/>
                      <a:pt x="951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607877D8-6DAD-4044-A867-B5D0EEC03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4303713"/>
                <a:ext cx="1500188" cy="330200"/>
              </a:xfrm>
              <a:custGeom>
                <a:avLst/>
                <a:gdLst>
                  <a:gd name="T0" fmla="*/ 4129 w 4129"/>
                  <a:gd name="T1" fmla="*/ 0 h 909"/>
                  <a:gd name="T2" fmla="*/ 1905 w 4129"/>
                  <a:gd name="T3" fmla="*/ 909 h 909"/>
                  <a:gd name="T4" fmla="*/ 0 w 4129"/>
                  <a:gd name="T5" fmla="*/ 277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9" h="909">
                    <a:moveTo>
                      <a:pt x="4129" y="0"/>
                    </a:moveTo>
                    <a:cubicBezTo>
                      <a:pt x="3514" y="605"/>
                      <a:pt x="2771" y="909"/>
                      <a:pt x="1905" y="909"/>
                    </a:cubicBezTo>
                    <a:cubicBezTo>
                      <a:pt x="1184" y="909"/>
                      <a:pt x="549" y="699"/>
                      <a:pt x="0" y="277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656399A9-BFC9-4EA5-9AB4-AB0D7CA3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2549525"/>
                <a:ext cx="342900" cy="409575"/>
              </a:xfrm>
              <a:custGeom>
                <a:avLst/>
                <a:gdLst>
                  <a:gd name="T0" fmla="*/ 944 w 944"/>
                  <a:gd name="T1" fmla="*/ 0 h 1120"/>
                  <a:gd name="T2" fmla="*/ 603 w 944"/>
                  <a:gd name="T3" fmla="*/ 299 h 1120"/>
                  <a:gd name="T4" fmla="*/ 0 w 944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4" h="1120">
                    <a:moveTo>
                      <a:pt x="944" y="0"/>
                    </a:moveTo>
                    <a:cubicBezTo>
                      <a:pt x="826" y="90"/>
                      <a:pt x="713" y="190"/>
                      <a:pt x="603" y="299"/>
                    </a:cubicBezTo>
                    <a:cubicBezTo>
                      <a:pt x="351" y="552"/>
                      <a:pt x="150" y="825"/>
                      <a:pt x="0" y="112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7" name="Freeform 17">
                <a:extLst>
                  <a:ext uri="{FF2B5EF4-FFF2-40B4-BE49-F238E27FC236}">
                    <a16:creationId xmlns:a16="http://schemas.microsoft.com/office/drawing/2014/main" id="{5A93B5BF-BBB9-4E29-91DC-FC866E0B7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914" y="2959100"/>
                <a:ext cx="119063" cy="1036638"/>
              </a:xfrm>
              <a:custGeom>
                <a:avLst/>
                <a:gdLst>
                  <a:gd name="T0" fmla="*/ 328 w 328"/>
                  <a:gd name="T1" fmla="*/ 2846 h 2846"/>
                  <a:gd name="T2" fmla="*/ 0 w 328"/>
                  <a:gd name="T3" fmla="*/ 1423 h 2846"/>
                  <a:gd name="T4" fmla="*/ 328 w 328"/>
                  <a:gd name="T5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" h="2846">
                    <a:moveTo>
                      <a:pt x="328" y="2846"/>
                    </a:moveTo>
                    <a:cubicBezTo>
                      <a:pt x="109" y="2418"/>
                      <a:pt x="0" y="1943"/>
                      <a:pt x="0" y="1423"/>
                    </a:cubicBezTo>
                    <a:cubicBezTo>
                      <a:pt x="0" y="903"/>
                      <a:pt x="109" y="428"/>
                      <a:pt x="328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9C7A7296-EBC2-4BD9-80AA-D35EE066A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3995738"/>
                <a:ext cx="342900" cy="407988"/>
              </a:xfrm>
              <a:custGeom>
                <a:avLst/>
                <a:gdLst>
                  <a:gd name="T0" fmla="*/ 942 w 942"/>
                  <a:gd name="T1" fmla="*/ 1118 h 1118"/>
                  <a:gd name="T2" fmla="*/ 603 w 942"/>
                  <a:gd name="T3" fmla="*/ 820 h 1118"/>
                  <a:gd name="T4" fmla="*/ 0 w 942"/>
                  <a:gd name="T5" fmla="*/ 0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2" h="1118">
                    <a:moveTo>
                      <a:pt x="942" y="1118"/>
                    </a:moveTo>
                    <a:cubicBezTo>
                      <a:pt x="824" y="1028"/>
                      <a:pt x="711" y="928"/>
                      <a:pt x="603" y="820"/>
                    </a:cubicBezTo>
                    <a:cubicBezTo>
                      <a:pt x="351" y="568"/>
                      <a:pt x="150" y="295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D7C579C9-4452-4D32-B854-13AF515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4825" y="3706639"/>
              <a:ext cx="708025" cy="3540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Rectangle 50">
              <a:extLst>
                <a:ext uri="{FF2B5EF4-FFF2-40B4-BE49-F238E27FC236}">
                  <a16:creationId xmlns:a16="http://schemas.microsoft.com/office/drawing/2014/main" id="{E378E468-CA19-4A58-8AC7-0F97CC44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5888" y="2460452"/>
              <a:ext cx="35907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1</a:t>
              </a:r>
              <a:endParaRPr lang="ja-JP" altLang="ja-JP" sz="2000" dirty="0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266CAA8D-2310-416D-B8F6-F589F21C1EE6}"/>
                </a:ext>
              </a:extLst>
            </p:cNvPr>
            <p:cNvGrpSpPr/>
            <p:nvPr/>
          </p:nvGrpSpPr>
          <p:grpSpPr>
            <a:xfrm>
              <a:off x="5274000" y="1908002"/>
              <a:ext cx="258167" cy="430887"/>
              <a:chOff x="4960939" y="2249488"/>
              <a:chExt cx="258167" cy="430887"/>
            </a:xfrm>
          </p:grpSpPr>
          <p:sp>
            <p:nvSpPr>
              <p:cNvPr id="57" name="Rectangle 54">
                <a:extLst>
                  <a:ext uri="{FF2B5EF4-FFF2-40B4-BE49-F238E27FC236}">
                    <a16:creationId xmlns:a16="http://schemas.microsoft.com/office/drawing/2014/main" id="{19F8F606-8392-41F5-B4CC-049D7AD2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22494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dirty="0"/>
              </a:p>
            </p:txBody>
          </p:sp>
          <p:sp>
            <p:nvSpPr>
              <p:cNvPr id="58" name="Rectangle 55">
                <a:extLst>
                  <a:ext uri="{FF2B5EF4-FFF2-40B4-BE49-F238E27FC236}">
                    <a16:creationId xmlns:a16="http://schemas.microsoft.com/office/drawing/2014/main" id="{26F37CF9-9E40-4867-BE02-A88A497A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24241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dirty="0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75046CAC-55E2-4A62-B43A-A3002901FB20}"/>
                </a:ext>
              </a:extLst>
            </p:cNvPr>
            <p:cNvGrpSpPr/>
            <p:nvPr/>
          </p:nvGrpSpPr>
          <p:grpSpPr>
            <a:xfrm>
              <a:off x="5274000" y="3863802"/>
              <a:ext cx="258167" cy="430887"/>
              <a:chOff x="4960939" y="4205288"/>
              <a:chExt cx="258167" cy="430887"/>
            </a:xfrm>
          </p:grpSpPr>
          <p:sp>
            <p:nvSpPr>
              <p:cNvPr id="54" name="Rectangle 56">
                <a:extLst>
                  <a:ext uri="{FF2B5EF4-FFF2-40B4-BE49-F238E27FC236}">
                    <a16:creationId xmlns:a16="http://schemas.microsoft.com/office/drawing/2014/main" id="{2681F6A9-FFEA-4CAA-91E8-481FA8A07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42052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sz="2000" dirty="0"/>
              </a:p>
            </p:txBody>
          </p:sp>
          <p:sp>
            <p:nvSpPr>
              <p:cNvPr id="56" name="Rectangle 57">
                <a:extLst>
                  <a:ext uri="{FF2B5EF4-FFF2-40B4-BE49-F238E27FC236}">
                    <a16:creationId xmlns:a16="http://schemas.microsoft.com/office/drawing/2014/main" id="{31EEAA0A-3E60-454D-BAF5-2DA629B7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43799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dirty="0"/>
              </a:p>
            </p:txBody>
          </p:sp>
        </p:grpSp>
        <p:sp>
          <p:nvSpPr>
            <p:cNvPr id="46" name="Rectangle 58">
              <a:extLst>
                <a:ext uri="{FF2B5EF4-FFF2-40B4-BE49-F238E27FC236}">
                  <a16:creationId xmlns:a16="http://schemas.microsoft.com/office/drawing/2014/main" id="{7C5BEE9A-551E-4EED-A728-EAE8E335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8313" y="2801764"/>
              <a:ext cx="29815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4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endParaRPr lang="ja-JP" altLang="ja-JP" sz="1600" dirty="0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E96216C9-682F-4E9F-9B30-EF71BA66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6100" y="2776364"/>
              <a:ext cx="14266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ja-JP" altLang="ja-JP" sz="1600" dirty="0"/>
            </a:p>
          </p:txBody>
        </p:sp>
        <p:sp>
          <p:nvSpPr>
            <p:cNvPr id="48" name="Rectangle 60">
              <a:extLst>
                <a:ext uri="{FF2B5EF4-FFF2-40B4-BE49-F238E27FC236}">
                  <a16:creationId xmlns:a16="http://schemas.microsoft.com/office/drawing/2014/main" id="{95FB0D97-A03A-461C-B93F-EC4D7C80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2750" y="2873202"/>
              <a:ext cx="1394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ja-JP" altLang="ja-JP" dirty="0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ED194265-01A4-4FC1-9F04-3D87DF8AA593}"/>
                </a:ext>
              </a:extLst>
            </p:cNvPr>
            <p:cNvGrpSpPr/>
            <p:nvPr/>
          </p:nvGrpSpPr>
          <p:grpSpPr>
            <a:xfrm>
              <a:off x="7448944" y="2736678"/>
              <a:ext cx="228600" cy="754737"/>
              <a:chOff x="7159696" y="2511426"/>
              <a:chExt cx="228600" cy="75473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864F60E-7847-4813-993A-D7FF56E4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622" y="2511426"/>
                <a:ext cx="179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sz="2000" dirty="0"/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E8B366AB-A3A5-4468-A955-A2EBA52AA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4621" y="2835276"/>
                <a:ext cx="179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sz="2000" dirty="0"/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224C07C4-6449-4D4E-BABB-58DE481932E0}"/>
                  </a:ext>
                </a:extLst>
              </p:cNvPr>
              <p:cNvCxnSpPr/>
              <p:nvPr/>
            </p:nvCxnSpPr>
            <p:spPr>
              <a:xfrm>
                <a:off x="7159696" y="288607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コネクタ 70"/>
            <p:cNvCxnSpPr/>
            <p:nvPr/>
          </p:nvCxnSpPr>
          <p:spPr>
            <a:xfrm>
              <a:off x="7262073" y="3114130"/>
              <a:ext cx="1368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>
              <a:off x="6436346" y="2701140"/>
              <a:ext cx="1368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D9E6459-AE5E-4BD5-BB5C-E917462D25CC}"/>
                  </a:ext>
                </a:extLst>
              </p:cNvPr>
              <p:cNvSpPr txBox="1"/>
              <p:nvPr/>
            </p:nvSpPr>
            <p:spPr>
              <a:xfrm>
                <a:off x="2994770" y="5553075"/>
                <a:ext cx="6460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solidFill>
                      <a:schemeClr val="accent1"/>
                    </a:solidFill>
                  </a:rPr>
                  <a:t>適切な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800" dirty="0">
                    <a:solidFill>
                      <a:schemeClr val="accent1"/>
                    </a:solidFill>
                  </a:rPr>
                  <a:t> の値を考えてみよう</a:t>
                </a:r>
                <a:endParaRPr lang="en-US" altLang="ja-JP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D9E6459-AE5E-4BD5-BB5C-E917462D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770" y="5553075"/>
                <a:ext cx="6460551" cy="523220"/>
              </a:xfrm>
              <a:prstGeom prst="rect">
                <a:avLst/>
              </a:prstGeom>
              <a:blipFill>
                <a:blip r:embed="rId3"/>
                <a:stretch>
                  <a:fillRect l="-1887" t="-11628" r="-75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011EE89-0760-49FA-BF48-0A224943442E}"/>
                  </a:ext>
                </a:extLst>
              </p:cNvPr>
              <p:cNvSpPr txBox="1"/>
              <p:nvPr/>
            </p:nvSpPr>
            <p:spPr>
              <a:xfrm>
                <a:off x="2150698" y="4854471"/>
                <a:ext cx="2598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dirty="0">
                    <a:cs typeface="Times New Roman" panose="02020603050405020304" pitchFamily="18" charset="0"/>
                  </a:rPr>
                  <a:t>：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 ならば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011EE89-0760-49FA-BF48-0A224943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54471"/>
                <a:ext cx="2598789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4993874" y="2374699"/>
                <a:ext cx="1454694" cy="1522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=   1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/>
                        </a:rPr>
                        <m:t>𝜃</m:t>
                      </m:r>
                      <m:r>
                        <a:rPr lang="en-US" altLang="ja-JP" sz="2400" i="1">
                          <a:latin typeface="Cambria Math"/>
                        </a:rPr>
                        <m:t>  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874" y="2374699"/>
                <a:ext cx="1454694" cy="1522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3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3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(1)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195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61950" indent="0">
                  <a:lnSpc>
                    <a:spcPct val="100000"/>
                  </a:lnSpc>
                  <a:spcBef>
                    <a:spcPts val="5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ja-JP" altLang="en-US" sz="2400" dirty="0"/>
                  <a:t>の場合，</a:t>
                </a: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→ 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≧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→ 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D57C24-0F31-48A6-B8E0-886DF2EDCC37}"/>
              </a:ext>
            </a:extLst>
          </p:cNvPr>
          <p:cNvGrpSpPr>
            <a:grpSpLocks noChangeAspect="1"/>
          </p:cNvGrpSpPr>
          <p:nvPr/>
        </p:nvGrpSpPr>
        <p:grpSpPr>
          <a:xfrm>
            <a:off x="6312452" y="1908000"/>
            <a:ext cx="4175082" cy="2386800"/>
            <a:chOff x="4989514" y="2087563"/>
            <a:chExt cx="4174887" cy="2386687"/>
          </a:xfrm>
        </p:grpSpPr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A6056A73-3CD4-438D-B830-FA8BF27E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077" y="3535363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ja-JP" altLang="ja-JP" sz="2000" dirty="0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6D16F54-1BAF-4559-837C-EACF946B2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5239" y="2489200"/>
              <a:ext cx="346075" cy="1652588"/>
            </a:xfrm>
            <a:custGeom>
              <a:avLst/>
              <a:gdLst>
                <a:gd name="T0" fmla="*/ 952 w 954"/>
                <a:gd name="T1" fmla="*/ 0 h 4532"/>
                <a:gd name="T2" fmla="*/ 931 w 954"/>
                <a:gd name="T3" fmla="*/ 21 h 4532"/>
                <a:gd name="T4" fmla="*/ 0 w 954"/>
                <a:gd name="T5" fmla="*/ 2264 h 4532"/>
                <a:gd name="T6" fmla="*/ 931 w 954"/>
                <a:gd name="T7" fmla="*/ 4510 h 4532"/>
                <a:gd name="T8" fmla="*/ 954 w 95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4532">
                  <a:moveTo>
                    <a:pt x="952" y="0"/>
                  </a:moveTo>
                  <a:cubicBezTo>
                    <a:pt x="945" y="7"/>
                    <a:pt x="938" y="14"/>
                    <a:pt x="931" y="21"/>
                  </a:cubicBezTo>
                  <a:cubicBezTo>
                    <a:pt x="310" y="640"/>
                    <a:pt x="0" y="1388"/>
                    <a:pt x="0" y="2264"/>
                  </a:cubicBezTo>
                  <a:cubicBezTo>
                    <a:pt x="0" y="3141"/>
                    <a:pt x="310" y="3889"/>
                    <a:pt x="931" y="4510"/>
                  </a:cubicBezTo>
                  <a:cubicBezTo>
                    <a:pt x="938" y="4517"/>
                    <a:pt x="945" y="4524"/>
                    <a:pt x="954" y="45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322B53A-B3BC-487C-86B1-524EEAFB28D6}"/>
                </a:ext>
              </a:extLst>
            </p:cNvPr>
            <p:cNvGrpSpPr/>
            <p:nvPr/>
          </p:nvGrpSpPr>
          <p:grpSpPr>
            <a:xfrm>
              <a:off x="8307389" y="3238500"/>
              <a:ext cx="692151" cy="153988"/>
              <a:chOff x="8212139" y="3400425"/>
              <a:chExt cx="692151" cy="153988"/>
            </a:xfrm>
          </p:grpSpPr>
          <p:sp>
            <p:nvSpPr>
              <p:cNvPr id="97" name="Freeform 5">
                <a:extLst>
                  <a:ext uri="{FF2B5EF4-FFF2-40B4-BE49-F238E27FC236}">
                    <a16:creationId xmlns:a16="http://schemas.microsoft.com/office/drawing/2014/main" id="{6666DB02-2D2B-4920-8AD2-99F2DDDF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2" y="3400425"/>
                <a:ext cx="153988" cy="153988"/>
              </a:xfrm>
              <a:custGeom>
                <a:avLst/>
                <a:gdLst>
                  <a:gd name="T0" fmla="*/ 106 w 424"/>
                  <a:gd name="T1" fmla="*/ 212 h 424"/>
                  <a:gd name="T2" fmla="*/ 0 w 424"/>
                  <a:gd name="T3" fmla="*/ 424 h 424"/>
                  <a:gd name="T4" fmla="*/ 424 w 424"/>
                  <a:gd name="T5" fmla="*/ 212 h 424"/>
                  <a:gd name="T6" fmla="*/ 0 w 424"/>
                  <a:gd name="T7" fmla="*/ 0 h 424"/>
                  <a:gd name="T8" fmla="*/ 106 w 42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424">
                    <a:moveTo>
                      <a:pt x="106" y="212"/>
                    </a:moveTo>
                    <a:lnTo>
                      <a:pt x="0" y="424"/>
                    </a:lnTo>
                    <a:lnTo>
                      <a:pt x="424" y="212"/>
                    </a:lnTo>
                    <a:lnTo>
                      <a:pt x="0" y="0"/>
                    </a:lnTo>
                    <a:lnTo>
                      <a:pt x="106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id="{5FB5EBE2-E4DC-463A-8EAE-10C34DEAB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2139" y="3476625"/>
                <a:ext cx="5762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206B766F-3AD8-4B44-A1DA-83FBC3251D2A}"/>
                </a:ext>
              </a:extLst>
            </p:cNvPr>
            <p:cNvGrpSpPr/>
            <p:nvPr/>
          </p:nvGrpSpPr>
          <p:grpSpPr>
            <a:xfrm>
              <a:off x="5307014" y="2389188"/>
              <a:ext cx="811213" cy="407988"/>
              <a:chOff x="5307014" y="2389188"/>
              <a:chExt cx="811213" cy="407988"/>
            </a:xfrm>
          </p:grpSpPr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9D73609D-01F2-4AC1-AADC-EC8381F95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777" y="2659063"/>
                <a:ext cx="171450" cy="138113"/>
              </a:xfrm>
              <a:custGeom>
                <a:avLst/>
                <a:gdLst>
                  <a:gd name="T0" fmla="*/ 188 w 474"/>
                  <a:gd name="T1" fmla="*/ 233 h 379"/>
                  <a:gd name="T2" fmla="*/ 188 w 474"/>
                  <a:gd name="T3" fmla="*/ 236 h 379"/>
                  <a:gd name="T4" fmla="*/ 0 w 474"/>
                  <a:gd name="T5" fmla="*/ 379 h 379"/>
                  <a:gd name="T6" fmla="*/ 474 w 474"/>
                  <a:gd name="T7" fmla="*/ 376 h 379"/>
                  <a:gd name="T8" fmla="*/ 185 w 474"/>
                  <a:gd name="T9" fmla="*/ 0 h 379"/>
                  <a:gd name="T10" fmla="*/ 188 w 474"/>
                  <a:gd name="T11" fmla="*/ 23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4" h="379">
                    <a:moveTo>
                      <a:pt x="188" y="233"/>
                    </a:moveTo>
                    <a:lnTo>
                      <a:pt x="188" y="236"/>
                    </a:lnTo>
                    <a:lnTo>
                      <a:pt x="0" y="379"/>
                    </a:lnTo>
                    <a:lnTo>
                      <a:pt x="474" y="376"/>
                    </a:lnTo>
                    <a:lnTo>
                      <a:pt x="185" y="0"/>
                    </a:lnTo>
                    <a:lnTo>
                      <a:pt x="188" y="23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0" name="Line 14">
                <a:extLst>
                  <a:ext uri="{FF2B5EF4-FFF2-40B4-BE49-F238E27FC236}">
                    <a16:creationId xmlns:a16="http://schemas.microsoft.com/office/drawing/2014/main" id="{ABB4E2EB-B90D-4948-80A8-1EA41226F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7014" y="2389188"/>
                <a:ext cx="708025" cy="3556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3B956091-9764-42B6-9601-1AD88FE1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7" y="2387600"/>
              <a:ext cx="461963" cy="1854200"/>
            </a:xfrm>
            <a:custGeom>
              <a:avLst/>
              <a:gdLst>
                <a:gd name="T0" fmla="*/ 0 w 1270"/>
                <a:gd name="T1" fmla="*/ 5086 h 5086"/>
                <a:gd name="T2" fmla="*/ 341 w 1270"/>
                <a:gd name="T3" fmla="*/ 4787 h 5086"/>
                <a:gd name="T4" fmla="*/ 1256 w 1270"/>
                <a:gd name="T5" fmla="*/ 2868 h 5086"/>
                <a:gd name="T6" fmla="*/ 1270 w 1270"/>
                <a:gd name="T7" fmla="*/ 2541 h 5086"/>
                <a:gd name="T8" fmla="*/ 1256 w 1270"/>
                <a:gd name="T9" fmla="*/ 2218 h 5086"/>
                <a:gd name="T10" fmla="*/ 1198 w 1270"/>
                <a:gd name="T11" fmla="*/ 1836 h 5086"/>
                <a:gd name="T12" fmla="*/ 341 w 1270"/>
                <a:gd name="T13" fmla="*/ 298 h 5086"/>
                <a:gd name="T14" fmla="*/ 2 w 1270"/>
                <a:gd name="T15" fmla="*/ 0 h 5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0" h="5086">
                  <a:moveTo>
                    <a:pt x="0" y="5086"/>
                  </a:moveTo>
                  <a:cubicBezTo>
                    <a:pt x="118" y="4996"/>
                    <a:pt x="231" y="4896"/>
                    <a:pt x="341" y="4787"/>
                  </a:cubicBezTo>
                  <a:cubicBezTo>
                    <a:pt x="882" y="4245"/>
                    <a:pt x="1187" y="3605"/>
                    <a:pt x="1256" y="2868"/>
                  </a:cubicBezTo>
                  <a:cubicBezTo>
                    <a:pt x="1265" y="2760"/>
                    <a:pt x="1270" y="2652"/>
                    <a:pt x="1270" y="2541"/>
                  </a:cubicBezTo>
                  <a:cubicBezTo>
                    <a:pt x="1270" y="2432"/>
                    <a:pt x="1265" y="2324"/>
                    <a:pt x="1256" y="2218"/>
                  </a:cubicBezTo>
                  <a:cubicBezTo>
                    <a:pt x="1244" y="2088"/>
                    <a:pt x="1224" y="1961"/>
                    <a:pt x="1198" y="1836"/>
                  </a:cubicBezTo>
                  <a:cubicBezTo>
                    <a:pt x="1072" y="1255"/>
                    <a:pt x="787" y="744"/>
                    <a:pt x="341" y="298"/>
                  </a:cubicBezTo>
                  <a:cubicBezTo>
                    <a:pt x="231" y="188"/>
                    <a:pt x="118" y="90"/>
                    <a:pt x="2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0384FBF-82F0-4D81-85BD-A43FA773C5D8}"/>
                </a:ext>
              </a:extLst>
            </p:cNvPr>
            <p:cNvGrpSpPr/>
            <p:nvPr/>
          </p:nvGrpSpPr>
          <p:grpSpPr>
            <a:xfrm>
              <a:off x="5999164" y="2157413"/>
              <a:ext cx="2308225" cy="2314575"/>
              <a:chOff x="5903914" y="2319338"/>
              <a:chExt cx="2308225" cy="2314575"/>
            </a:xfrm>
          </p:grpSpPr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5072FDDF-DA36-4496-91C4-1F633067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2651125"/>
                <a:ext cx="346075" cy="825500"/>
              </a:xfrm>
              <a:custGeom>
                <a:avLst/>
                <a:gdLst>
                  <a:gd name="T0" fmla="*/ 953 w 953"/>
                  <a:gd name="T1" fmla="*/ 2266 h 2266"/>
                  <a:gd name="T2" fmla="*/ 23 w 953"/>
                  <a:gd name="T3" fmla="*/ 22 h 2266"/>
                  <a:gd name="T4" fmla="*/ 0 w 953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3" h="2266">
                    <a:moveTo>
                      <a:pt x="953" y="2266"/>
                    </a:moveTo>
                    <a:cubicBezTo>
                      <a:pt x="953" y="1389"/>
                      <a:pt x="642" y="642"/>
                      <a:pt x="23" y="22"/>
                    </a:cubicBezTo>
                    <a:cubicBezTo>
                      <a:pt x="16" y="15"/>
                      <a:pt x="9" y="8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36283B9A-1D4F-4479-8D0E-A05B32AD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2319338"/>
                <a:ext cx="1500188" cy="331788"/>
              </a:xfrm>
              <a:custGeom>
                <a:avLst/>
                <a:gdLst>
                  <a:gd name="T0" fmla="*/ 0 w 4125"/>
                  <a:gd name="T1" fmla="*/ 632 h 909"/>
                  <a:gd name="T2" fmla="*/ 1903 w 4125"/>
                  <a:gd name="T3" fmla="*/ 0 h 909"/>
                  <a:gd name="T4" fmla="*/ 4125 w 4125"/>
                  <a:gd name="T5" fmla="*/ 90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5" h="909">
                    <a:moveTo>
                      <a:pt x="0" y="632"/>
                    </a:moveTo>
                    <a:cubicBezTo>
                      <a:pt x="548" y="210"/>
                      <a:pt x="1182" y="0"/>
                      <a:pt x="1903" y="0"/>
                    </a:cubicBezTo>
                    <a:cubicBezTo>
                      <a:pt x="2769" y="0"/>
                      <a:pt x="3510" y="304"/>
                      <a:pt x="4125" y="90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6AA72D01-BD70-4A8F-987E-0700A208B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3476625"/>
                <a:ext cx="346075" cy="827088"/>
              </a:xfrm>
              <a:custGeom>
                <a:avLst/>
                <a:gdLst>
                  <a:gd name="T0" fmla="*/ 0 w 951"/>
                  <a:gd name="T1" fmla="*/ 2266 h 2266"/>
                  <a:gd name="T2" fmla="*/ 21 w 951"/>
                  <a:gd name="T3" fmla="*/ 2245 h 2266"/>
                  <a:gd name="T4" fmla="*/ 951 w 951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1" h="2266">
                    <a:moveTo>
                      <a:pt x="0" y="2266"/>
                    </a:moveTo>
                    <a:cubicBezTo>
                      <a:pt x="7" y="2259"/>
                      <a:pt x="14" y="2252"/>
                      <a:pt x="21" y="2245"/>
                    </a:cubicBezTo>
                    <a:cubicBezTo>
                      <a:pt x="640" y="1624"/>
                      <a:pt x="951" y="877"/>
                      <a:pt x="951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607877D8-6DAD-4044-A867-B5D0EEC03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4303713"/>
                <a:ext cx="1500188" cy="330200"/>
              </a:xfrm>
              <a:custGeom>
                <a:avLst/>
                <a:gdLst>
                  <a:gd name="T0" fmla="*/ 4129 w 4129"/>
                  <a:gd name="T1" fmla="*/ 0 h 909"/>
                  <a:gd name="T2" fmla="*/ 1905 w 4129"/>
                  <a:gd name="T3" fmla="*/ 909 h 909"/>
                  <a:gd name="T4" fmla="*/ 0 w 4129"/>
                  <a:gd name="T5" fmla="*/ 277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9" h="909">
                    <a:moveTo>
                      <a:pt x="4129" y="0"/>
                    </a:moveTo>
                    <a:cubicBezTo>
                      <a:pt x="3514" y="605"/>
                      <a:pt x="2771" y="909"/>
                      <a:pt x="1905" y="909"/>
                    </a:cubicBezTo>
                    <a:cubicBezTo>
                      <a:pt x="1184" y="909"/>
                      <a:pt x="549" y="699"/>
                      <a:pt x="0" y="277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656399A9-BFC9-4EA5-9AB4-AB0D7CA3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2549525"/>
                <a:ext cx="342900" cy="409575"/>
              </a:xfrm>
              <a:custGeom>
                <a:avLst/>
                <a:gdLst>
                  <a:gd name="T0" fmla="*/ 944 w 944"/>
                  <a:gd name="T1" fmla="*/ 0 h 1120"/>
                  <a:gd name="T2" fmla="*/ 603 w 944"/>
                  <a:gd name="T3" fmla="*/ 299 h 1120"/>
                  <a:gd name="T4" fmla="*/ 0 w 944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4" h="1120">
                    <a:moveTo>
                      <a:pt x="944" y="0"/>
                    </a:moveTo>
                    <a:cubicBezTo>
                      <a:pt x="826" y="90"/>
                      <a:pt x="713" y="190"/>
                      <a:pt x="603" y="299"/>
                    </a:cubicBezTo>
                    <a:cubicBezTo>
                      <a:pt x="351" y="552"/>
                      <a:pt x="150" y="825"/>
                      <a:pt x="0" y="112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5A93B5BF-BBB9-4E29-91DC-FC866E0B7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914" y="2959100"/>
                <a:ext cx="119063" cy="1036638"/>
              </a:xfrm>
              <a:custGeom>
                <a:avLst/>
                <a:gdLst>
                  <a:gd name="T0" fmla="*/ 328 w 328"/>
                  <a:gd name="T1" fmla="*/ 2846 h 2846"/>
                  <a:gd name="T2" fmla="*/ 0 w 328"/>
                  <a:gd name="T3" fmla="*/ 1423 h 2846"/>
                  <a:gd name="T4" fmla="*/ 328 w 328"/>
                  <a:gd name="T5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" h="2846">
                    <a:moveTo>
                      <a:pt x="328" y="2846"/>
                    </a:moveTo>
                    <a:cubicBezTo>
                      <a:pt x="109" y="2418"/>
                      <a:pt x="0" y="1943"/>
                      <a:pt x="0" y="1423"/>
                    </a:cubicBezTo>
                    <a:cubicBezTo>
                      <a:pt x="0" y="903"/>
                      <a:pt x="109" y="428"/>
                      <a:pt x="328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9C7A7296-EBC2-4BD9-80AA-D35EE066A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3995738"/>
                <a:ext cx="342900" cy="407988"/>
              </a:xfrm>
              <a:custGeom>
                <a:avLst/>
                <a:gdLst>
                  <a:gd name="T0" fmla="*/ 942 w 942"/>
                  <a:gd name="T1" fmla="*/ 1118 h 1118"/>
                  <a:gd name="T2" fmla="*/ 603 w 942"/>
                  <a:gd name="T3" fmla="*/ 820 h 1118"/>
                  <a:gd name="T4" fmla="*/ 0 w 942"/>
                  <a:gd name="T5" fmla="*/ 0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2" h="1118">
                    <a:moveTo>
                      <a:pt x="942" y="1118"/>
                    </a:moveTo>
                    <a:cubicBezTo>
                      <a:pt x="824" y="1028"/>
                      <a:pt x="711" y="928"/>
                      <a:pt x="603" y="820"/>
                    </a:cubicBezTo>
                    <a:cubicBezTo>
                      <a:pt x="351" y="568"/>
                      <a:pt x="150" y="295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6CF04A4-3DD5-4A69-AF17-7C9B5F805F75}"/>
                </a:ext>
              </a:extLst>
            </p:cNvPr>
            <p:cNvGrpSpPr/>
            <p:nvPr/>
          </p:nvGrpSpPr>
          <p:grpSpPr>
            <a:xfrm>
              <a:off x="5307014" y="3832225"/>
              <a:ext cx="811213" cy="407988"/>
              <a:chOff x="5307014" y="3832225"/>
              <a:chExt cx="811213" cy="407988"/>
            </a:xfrm>
          </p:grpSpPr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A3268FF6-AB8B-4AA8-81FB-CB285BFCB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777" y="3832225"/>
                <a:ext cx="171450" cy="138113"/>
              </a:xfrm>
              <a:custGeom>
                <a:avLst/>
                <a:gdLst>
                  <a:gd name="T0" fmla="*/ 474 w 474"/>
                  <a:gd name="T1" fmla="*/ 5 h 379"/>
                  <a:gd name="T2" fmla="*/ 474 w 474"/>
                  <a:gd name="T3" fmla="*/ 3 h 379"/>
                  <a:gd name="T4" fmla="*/ 0 w 474"/>
                  <a:gd name="T5" fmla="*/ 0 h 379"/>
                  <a:gd name="T6" fmla="*/ 188 w 474"/>
                  <a:gd name="T7" fmla="*/ 143 h 379"/>
                  <a:gd name="T8" fmla="*/ 188 w 474"/>
                  <a:gd name="T9" fmla="*/ 146 h 379"/>
                  <a:gd name="T10" fmla="*/ 185 w 474"/>
                  <a:gd name="T11" fmla="*/ 379 h 379"/>
                  <a:gd name="T12" fmla="*/ 474 w 474"/>
                  <a:gd name="T13" fmla="*/ 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4" h="379">
                    <a:moveTo>
                      <a:pt x="474" y="5"/>
                    </a:moveTo>
                    <a:lnTo>
                      <a:pt x="474" y="3"/>
                    </a:lnTo>
                    <a:lnTo>
                      <a:pt x="0" y="0"/>
                    </a:lnTo>
                    <a:lnTo>
                      <a:pt x="188" y="143"/>
                    </a:lnTo>
                    <a:lnTo>
                      <a:pt x="188" y="146"/>
                    </a:lnTo>
                    <a:lnTo>
                      <a:pt x="185" y="379"/>
                    </a:lnTo>
                    <a:lnTo>
                      <a:pt x="474" y="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3" name="Line 19">
                <a:extLst>
                  <a:ext uri="{FF2B5EF4-FFF2-40B4-BE49-F238E27FC236}">
                    <a16:creationId xmlns:a16="http://schemas.microsoft.com/office/drawing/2014/main" id="{D7C579C9-4452-4D32-B854-13AF5153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07014" y="3886200"/>
                <a:ext cx="708025" cy="3540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77" name="Rectangle 50">
              <a:extLst>
                <a:ext uri="{FF2B5EF4-FFF2-40B4-BE49-F238E27FC236}">
                  <a16:creationId xmlns:a16="http://schemas.microsoft.com/office/drawing/2014/main" id="{E378E468-CA19-4A58-8AC7-0F97CC44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077" y="2640013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ja-JP" altLang="ja-JP" sz="2000" dirty="0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266CAA8D-2310-416D-B8F6-F589F21C1EE6}"/>
                </a:ext>
              </a:extLst>
            </p:cNvPr>
            <p:cNvGrpSpPr/>
            <p:nvPr/>
          </p:nvGrpSpPr>
          <p:grpSpPr>
            <a:xfrm>
              <a:off x="5037139" y="2087563"/>
              <a:ext cx="258167" cy="430887"/>
              <a:chOff x="4960939" y="2249488"/>
              <a:chExt cx="258167" cy="430887"/>
            </a:xfrm>
          </p:grpSpPr>
          <p:sp>
            <p:nvSpPr>
              <p:cNvPr id="75" name="Rectangle 54">
                <a:extLst>
                  <a:ext uri="{FF2B5EF4-FFF2-40B4-BE49-F238E27FC236}">
                    <a16:creationId xmlns:a16="http://schemas.microsoft.com/office/drawing/2014/main" id="{19F8F606-8392-41F5-B4CC-049D7AD2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22494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dirty="0"/>
              </a:p>
            </p:txBody>
          </p:sp>
          <p:sp>
            <p:nvSpPr>
              <p:cNvPr id="76" name="Rectangle 55">
                <a:extLst>
                  <a:ext uri="{FF2B5EF4-FFF2-40B4-BE49-F238E27FC236}">
                    <a16:creationId xmlns:a16="http://schemas.microsoft.com/office/drawing/2014/main" id="{26F37CF9-9E40-4867-BE02-A88A497A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24241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dirty="0"/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75046CAC-55E2-4A62-B43A-A3002901FB20}"/>
                </a:ext>
              </a:extLst>
            </p:cNvPr>
            <p:cNvGrpSpPr/>
            <p:nvPr/>
          </p:nvGrpSpPr>
          <p:grpSpPr>
            <a:xfrm>
              <a:off x="5037139" y="4043363"/>
              <a:ext cx="258167" cy="430887"/>
              <a:chOff x="4960939" y="4205288"/>
              <a:chExt cx="258167" cy="430887"/>
            </a:xfrm>
          </p:grpSpPr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2681F6A9-FFEA-4CAA-91E8-481FA8A07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42052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sz="2000" dirty="0"/>
              </a:p>
            </p:txBody>
          </p:sp>
          <p:sp>
            <p:nvSpPr>
              <p:cNvPr id="74" name="Rectangle 57">
                <a:extLst>
                  <a:ext uri="{FF2B5EF4-FFF2-40B4-BE49-F238E27FC236}">
                    <a16:creationId xmlns:a16="http://schemas.microsoft.com/office/drawing/2014/main" id="{31EEAA0A-3E60-454D-BAF5-2DA629B7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43799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ja-JP" altLang="ja-JP" dirty="0"/>
              </a:p>
            </p:txBody>
          </p:sp>
        </p:grp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7C5BEE9A-551E-4EED-A728-EAE8E335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2" y="2981325"/>
              <a:ext cx="296863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4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endParaRPr lang="ja-JP" altLang="ja-JP" sz="1600" dirty="0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E96216C9-682F-4E9F-9B30-EF71BA66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9" y="2955925"/>
              <a:ext cx="14266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ja-JP" altLang="ja-JP" sz="1600" dirty="0"/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95FB0D97-A03A-461C-B93F-EC4D7C80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4939" y="3052763"/>
              <a:ext cx="1394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ja-JP" altLang="ja-JP" dirty="0"/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ED194265-01A4-4FC1-9F04-3D87DF8AA593}"/>
                </a:ext>
              </a:extLst>
            </p:cNvPr>
            <p:cNvGrpSpPr/>
            <p:nvPr/>
          </p:nvGrpSpPr>
          <p:grpSpPr>
            <a:xfrm>
              <a:off x="7158038" y="2854421"/>
              <a:ext cx="228600" cy="816555"/>
              <a:chOff x="7086601" y="2449608"/>
              <a:chExt cx="228600" cy="816555"/>
            </a:xfrm>
          </p:grpSpPr>
          <p:sp>
            <p:nvSpPr>
              <p:cNvPr id="101" name="Rectangle 50">
                <a:extLst>
                  <a:ext uri="{FF2B5EF4-FFF2-40B4-BE49-F238E27FC236}">
                    <a16:creationId xmlns:a16="http://schemas.microsoft.com/office/drawing/2014/main" id="{D864F60E-7847-4813-993A-D7FF56E4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527" y="2449608"/>
                <a:ext cx="179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ja-JP" altLang="ja-JP" sz="2000" dirty="0"/>
              </a:p>
            </p:txBody>
          </p:sp>
          <p:sp>
            <p:nvSpPr>
              <p:cNvPr id="102" name="Rectangle 50">
                <a:extLst>
                  <a:ext uri="{FF2B5EF4-FFF2-40B4-BE49-F238E27FC236}">
                    <a16:creationId xmlns:a16="http://schemas.microsoft.com/office/drawing/2014/main" id="{E8B366AB-A3A5-4468-A955-A2EBA52AA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526" y="2835276"/>
                <a:ext cx="179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sz="2000" dirty="0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224C07C4-6449-4D4E-BABB-58DE481932E0}"/>
                  </a:ext>
                </a:extLst>
              </p:cNvPr>
              <p:cNvCxnSpPr/>
              <p:nvPr/>
            </p:nvCxnSpPr>
            <p:spPr>
              <a:xfrm>
                <a:off x="7086601" y="288607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6182E20C-3D87-4C96-8320-ACE394EA76A9}"/>
                </a:ext>
              </a:extLst>
            </p:cNvPr>
            <p:cNvGrpSpPr/>
            <p:nvPr/>
          </p:nvGrpSpPr>
          <p:grpSpPr>
            <a:xfrm>
              <a:off x="5278439" y="3228975"/>
              <a:ext cx="692151" cy="153988"/>
              <a:chOff x="8212139" y="3400425"/>
              <a:chExt cx="692151" cy="153988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9238D474-7A40-417D-A0DE-F4F9F16B5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2" y="3400425"/>
                <a:ext cx="153988" cy="153988"/>
              </a:xfrm>
              <a:custGeom>
                <a:avLst/>
                <a:gdLst>
                  <a:gd name="T0" fmla="*/ 106 w 424"/>
                  <a:gd name="T1" fmla="*/ 212 h 424"/>
                  <a:gd name="T2" fmla="*/ 0 w 424"/>
                  <a:gd name="T3" fmla="*/ 424 h 424"/>
                  <a:gd name="T4" fmla="*/ 424 w 424"/>
                  <a:gd name="T5" fmla="*/ 212 h 424"/>
                  <a:gd name="T6" fmla="*/ 0 w 424"/>
                  <a:gd name="T7" fmla="*/ 0 h 424"/>
                  <a:gd name="T8" fmla="*/ 106 w 42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424">
                    <a:moveTo>
                      <a:pt x="106" y="212"/>
                    </a:moveTo>
                    <a:lnTo>
                      <a:pt x="0" y="424"/>
                    </a:lnTo>
                    <a:lnTo>
                      <a:pt x="424" y="212"/>
                    </a:lnTo>
                    <a:lnTo>
                      <a:pt x="0" y="0"/>
                    </a:lnTo>
                    <a:lnTo>
                      <a:pt x="106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43" name="Line 11">
                <a:extLst>
                  <a:ext uri="{FF2B5EF4-FFF2-40B4-BE49-F238E27FC236}">
                    <a16:creationId xmlns:a16="http://schemas.microsoft.com/office/drawing/2014/main" id="{16B4F93B-9A2D-4827-A572-9059960EE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2139" y="3476625"/>
                <a:ext cx="5762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CF318C4-C3D7-44B1-B748-BC6507EEBD49}"/>
                </a:ext>
              </a:extLst>
            </p:cNvPr>
            <p:cNvGrpSpPr/>
            <p:nvPr/>
          </p:nvGrpSpPr>
          <p:grpSpPr>
            <a:xfrm>
              <a:off x="4989514" y="3052763"/>
              <a:ext cx="258167" cy="430887"/>
              <a:chOff x="4960939" y="4205288"/>
              <a:chExt cx="258167" cy="430887"/>
            </a:xfrm>
          </p:grpSpPr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7EF81569-E625-4250-8985-28D755DC7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42052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sz="2000" dirty="0"/>
              </a:p>
            </p:txBody>
          </p:sp>
          <p:sp>
            <p:nvSpPr>
              <p:cNvPr id="46" name="Rectangle 57">
                <a:extLst>
                  <a:ext uri="{FF2B5EF4-FFF2-40B4-BE49-F238E27FC236}">
                    <a16:creationId xmlns:a16="http://schemas.microsoft.com/office/drawing/2014/main" id="{9058C5B8-1E71-4448-AD16-746F1924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43799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dirty="0"/>
              </a:p>
            </p:txBody>
          </p:sp>
        </p:grpSp>
        <p:sp>
          <p:nvSpPr>
            <p:cNvPr id="50" name="Rectangle 52">
              <a:extLst>
                <a:ext uri="{FF2B5EF4-FFF2-40B4-BE49-F238E27FC236}">
                  <a16:creationId xmlns:a16="http://schemas.microsoft.com/office/drawing/2014/main" id="{6DBDFE75-7077-42D5-8E43-3C4B1EA6D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452" y="3068638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ja-JP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60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103A023-EF72-4191-A270-627A605D3752}"/>
              </a:ext>
            </a:extLst>
          </p:cNvPr>
          <p:cNvGrpSpPr/>
          <p:nvPr/>
        </p:nvGrpSpPr>
        <p:grpSpPr>
          <a:xfrm>
            <a:off x="6077797" y="1284957"/>
            <a:ext cx="5276003" cy="4655115"/>
            <a:chOff x="4433889" y="1228725"/>
            <a:chExt cx="5276003" cy="465511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9234B38-DEDF-4CFA-B4AE-CEC9C5F5C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72" y="1495425"/>
              <a:ext cx="4778407" cy="4250267"/>
            </a:xfrm>
            <a:prstGeom prst="rect">
              <a:avLst/>
            </a:prstGeom>
          </p:spPr>
        </p:pic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816CAC20-340C-4ED8-9D41-320AB7BD977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726239" y="1550193"/>
              <a:ext cx="153988" cy="153988"/>
            </a:xfrm>
            <a:custGeom>
              <a:avLst/>
              <a:gdLst>
                <a:gd name="T0" fmla="*/ 106 w 424"/>
                <a:gd name="T1" fmla="*/ 212 h 424"/>
                <a:gd name="T2" fmla="*/ 0 w 424"/>
                <a:gd name="T3" fmla="*/ 424 h 424"/>
                <a:gd name="T4" fmla="*/ 424 w 424"/>
                <a:gd name="T5" fmla="*/ 212 h 424"/>
                <a:gd name="T6" fmla="*/ 0 w 424"/>
                <a:gd name="T7" fmla="*/ 0 h 424"/>
                <a:gd name="T8" fmla="*/ 106 w 42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106" y="212"/>
                  </a:moveTo>
                  <a:lnTo>
                    <a:pt x="0" y="424"/>
                  </a:lnTo>
                  <a:lnTo>
                    <a:pt x="424" y="212"/>
                  </a:lnTo>
                  <a:lnTo>
                    <a:pt x="0" y="0"/>
                  </a:lnTo>
                  <a:lnTo>
                    <a:pt x="106" y="2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1019224-25FF-4041-A6CB-64615F84D36E}"/>
                </a:ext>
              </a:extLst>
            </p:cNvPr>
            <p:cNvSpPr>
              <a:spLocks/>
            </p:cNvSpPr>
            <p:nvPr/>
          </p:nvSpPr>
          <p:spPr bwMode="auto">
            <a:xfrm rot="8792634">
              <a:off x="4737896" y="5450678"/>
              <a:ext cx="153988" cy="153988"/>
            </a:xfrm>
            <a:custGeom>
              <a:avLst/>
              <a:gdLst>
                <a:gd name="T0" fmla="*/ 106 w 424"/>
                <a:gd name="T1" fmla="*/ 212 h 424"/>
                <a:gd name="T2" fmla="*/ 0 w 424"/>
                <a:gd name="T3" fmla="*/ 424 h 424"/>
                <a:gd name="T4" fmla="*/ 424 w 424"/>
                <a:gd name="T5" fmla="*/ 212 h 424"/>
                <a:gd name="T6" fmla="*/ 0 w 424"/>
                <a:gd name="T7" fmla="*/ 0 h 424"/>
                <a:gd name="T8" fmla="*/ 106 w 42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106" y="212"/>
                  </a:moveTo>
                  <a:lnTo>
                    <a:pt x="0" y="424"/>
                  </a:lnTo>
                  <a:lnTo>
                    <a:pt x="424" y="212"/>
                  </a:lnTo>
                  <a:lnTo>
                    <a:pt x="0" y="0"/>
                  </a:lnTo>
                  <a:lnTo>
                    <a:pt x="106" y="2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C4C364F0-3083-4758-A5A6-17638CC56F28}"/>
                </a:ext>
              </a:extLst>
            </p:cNvPr>
            <p:cNvSpPr>
              <a:spLocks/>
            </p:cNvSpPr>
            <p:nvPr/>
          </p:nvSpPr>
          <p:spPr bwMode="auto">
            <a:xfrm rot="1532808">
              <a:off x="9100345" y="5233984"/>
              <a:ext cx="153988" cy="153988"/>
            </a:xfrm>
            <a:custGeom>
              <a:avLst/>
              <a:gdLst>
                <a:gd name="T0" fmla="*/ 106 w 424"/>
                <a:gd name="T1" fmla="*/ 212 h 424"/>
                <a:gd name="T2" fmla="*/ 0 w 424"/>
                <a:gd name="T3" fmla="*/ 424 h 424"/>
                <a:gd name="T4" fmla="*/ 424 w 424"/>
                <a:gd name="T5" fmla="*/ 212 h 424"/>
                <a:gd name="T6" fmla="*/ 0 w 424"/>
                <a:gd name="T7" fmla="*/ 0 h 424"/>
                <a:gd name="T8" fmla="*/ 106 w 42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106" y="212"/>
                  </a:moveTo>
                  <a:lnTo>
                    <a:pt x="0" y="424"/>
                  </a:lnTo>
                  <a:lnTo>
                    <a:pt x="424" y="212"/>
                  </a:lnTo>
                  <a:lnTo>
                    <a:pt x="0" y="0"/>
                  </a:lnTo>
                  <a:lnTo>
                    <a:pt x="106" y="2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94CEEC-B1B9-4D8E-91C0-26C6E86E5F17}"/>
                    </a:ext>
                  </a:extLst>
                </p:cNvPr>
                <p:cNvSpPr txBox="1"/>
                <p:nvPr/>
              </p:nvSpPr>
              <p:spPr>
                <a:xfrm>
                  <a:off x="4433889" y="5438775"/>
                  <a:ext cx="5170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94CEEC-B1B9-4D8E-91C0-26C6E86E5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89" y="5438775"/>
                  <a:ext cx="517065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45C35C3-7085-4ECA-AE6E-5E296AB929B6}"/>
                    </a:ext>
                  </a:extLst>
                </p:cNvPr>
                <p:cNvSpPr txBox="1"/>
                <p:nvPr/>
              </p:nvSpPr>
              <p:spPr>
                <a:xfrm>
                  <a:off x="9186864" y="5181600"/>
                  <a:ext cx="523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45C35C3-7085-4ECA-AE6E-5E296AB92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864" y="5181600"/>
                  <a:ext cx="5230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A75C4C6-FCF7-448A-B17F-602E0EC4EA78}"/>
                    </a:ext>
                  </a:extLst>
                </p:cNvPr>
                <p:cNvSpPr txBox="1"/>
                <p:nvPr/>
              </p:nvSpPr>
              <p:spPr>
                <a:xfrm>
                  <a:off x="6596064" y="1228725"/>
                  <a:ext cx="523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A75C4C6-FCF7-448A-B17F-602E0EC4E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064" y="1228725"/>
                  <a:ext cx="52302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0EE6570D-A21E-46EA-9CB5-A90B9D15164B}"/>
                    </a:ext>
                  </a:extLst>
                </p:cNvPr>
                <p:cNvSpPr txBox="1"/>
                <p:nvPr/>
              </p:nvSpPr>
              <p:spPr>
                <a:xfrm>
                  <a:off x="6610351" y="4095750"/>
                  <a:ext cx="4379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0EE6570D-A21E-46EA-9CB5-A90B9D151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351" y="4095750"/>
                  <a:ext cx="437940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FFC6343-A5D4-4CF0-AE34-548A4F2B39C6}"/>
                    </a:ext>
                  </a:extLst>
                </p:cNvPr>
                <p:cNvSpPr txBox="1"/>
                <p:nvPr/>
              </p:nvSpPr>
              <p:spPr>
                <a:xfrm>
                  <a:off x="6467476" y="308610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FFC6343-A5D4-4CF0-AE34-548A4F2B3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476" y="3086100"/>
                  <a:ext cx="41229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E1A7A63E-997F-4D29-9ADD-51FF65D6AFDF}"/>
                    </a:ext>
                  </a:extLst>
                </p:cNvPr>
                <p:cNvSpPr txBox="1"/>
                <p:nvPr/>
              </p:nvSpPr>
              <p:spPr>
                <a:xfrm>
                  <a:off x="5934076" y="459105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E1A7A63E-997F-4D29-9ADD-51FF65D6A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076" y="4591050"/>
                  <a:ext cx="41229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0FA470FA-1A12-466E-B3FA-698B90F22CF2}"/>
                    </a:ext>
                  </a:extLst>
                </p:cNvPr>
                <p:cNvSpPr txBox="1"/>
                <p:nvPr/>
              </p:nvSpPr>
              <p:spPr>
                <a:xfrm>
                  <a:off x="7429501" y="451485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0FA470FA-1A12-466E-B3FA-698B90F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501" y="4514850"/>
                  <a:ext cx="41229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FC48B64-008A-4773-B1DE-5833F5F80D22}"/>
                    </a:ext>
                  </a:extLst>
                </p:cNvPr>
                <p:cNvSpPr txBox="1"/>
                <p:nvPr/>
              </p:nvSpPr>
              <p:spPr>
                <a:xfrm>
                  <a:off x="7058025" y="1485900"/>
                  <a:ext cx="2564548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000" dirty="0"/>
                    <a:t>平面</a:t>
                  </a:r>
                  <a14:m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ja-JP" sz="2000" dirty="0"/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FC48B64-008A-4773-B1DE-5833F5F80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025" y="1485900"/>
                  <a:ext cx="2564548" cy="532005"/>
                </a:xfrm>
                <a:prstGeom prst="rect">
                  <a:avLst/>
                </a:prstGeom>
                <a:blipFill>
                  <a:blip r:embed="rId12"/>
                  <a:stretch>
                    <a:fillRect l="-2613" b="-114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69179E7D-8491-44A0-96DD-35D090D72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4700" y="1876425"/>
              <a:ext cx="257176" cy="619125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13DFD7ED-F5FD-4A91-9ABF-7710C1124C3E}"/>
                </a:ext>
              </a:extLst>
            </p:cNvPr>
            <p:cNvSpPr/>
            <p:nvPr/>
          </p:nvSpPr>
          <p:spPr>
            <a:xfrm>
              <a:off x="6877048" y="409336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E3644649-08B4-4FD0-B107-414B268048A3}"/>
                </a:ext>
              </a:extLst>
            </p:cNvPr>
            <p:cNvSpPr/>
            <p:nvPr/>
          </p:nvSpPr>
          <p:spPr>
            <a:xfrm>
              <a:off x="6746080" y="4102892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26EB8B9D-306F-45D1-AA8C-B51024ACD4D2}"/>
                </a:ext>
              </a:extLst>
            </p:cNvPr>
            <p:cNvSpPr/>
            <p:nvPr/>
          </p:nvSpPr>
          <p:spPr>
            <a:xfrm>
              <a:off x="6746080" y="3243261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5FC0EC-D9CC-4340-A30D-6BE38B43083B}"/>
                </a:ext>
              </a:extLst>
            </p:cNvPr>
            <p:cNvSpPr/>
            <p:nvPr/>
          </p:nvSpPr>
          <p:spPr>
            <a:xfrm>
              <a:off x="6057898" y="3705224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A9EAA59-D623-4C8D-BFAD-1BDF4F6B07AF}"/>
                </a:ext>
              </a:extLst>
            </p:cNvPr>
            <p:cNvSpPr/>
            <p:nvPr/>
          </p:nvSpPr>
          <p:spPr>
            <a:xfrm>
              <a:off x="6057899" y="4567235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5D193E8C-7074-4105-896E-02CE742879FF}"/>
                </a:ext>
              </a:extLst>
            </p:cNvPr>
            <p:cNvSpPr/>
            <p:nvPr/>
          </p:nvSpPr>
          <p:spPr>
            <a:xfrm>
              <a:off x="7558086" y="3633786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7D3D260-B6F7-4F17-8398-E12A469BA8A1}"/>
                </a:ext>
              </a:extLst>
            </p:cNvPr>
            <p:cNvSpPr/>
            <p:nvPr/>
          </p:nvSpPr>
          <p:spPr>
            <a:xfrm>
              <a:off x="7548561" y="4495798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7FAAE9C-8F0C-4E93-9937-C9BBE13971B6}"/>
                </a:ext>
              </a:extLst>
            </p:cNvPr>
            <p:cNvSpPr/>
            <p:nvPr/>
          </p:nvSpPr>
          <p:spPr>
            <a:xfrm>
              <a:off x="6879430" y="4964905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2A33C9D1-BC9E-4C72-A616-CBAB2CE6DAE9}"/>
                    </a:ext>
                  </a:extLst>
                </p:cNvPr>
                <p:cNvSpPr txBox="1"/>
                <p:nvPr/>
              </p:nvSpPr>
              <p:spPr>
                <a:xfrm>
                  <a:off x="6438901" y="1657350"/>
                  <a:ext cx="389850" cy="616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2A33C9D1-BC9E-4C72-A616-CBAB2CE6D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01" y="1657350"/>
                  <a:ext cx="389850" cy="6165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81C01785-EF14-418B-ADEA-163D0A31FBE1}"/>
                    </a:ext>
                  </a:extLst>
                </p:cNvPr>
                <p:cNvSpPr txBox="1"/>
                <p:nvPr/>
              </p:nvSpPr>
              <p:spPr>
                <a:xfrm>
                  <a:off x="4943476" y="5267325"/>
                  <a:ext cx="389850" cy="616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81C01785-EF14-418B-ADEA-163D0A31F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476" y="5267325"/>
                  <a:ext cx="389850" cy="6165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133264C0-8F0A-48C8-8286-151C2BAEC3FC}"/>
                    </a:ext>
                  </a:extLst>
                </p:cNvPr>
                <p:cNvSpPr txBox="1"/>
                <p:nvPr/>
              </p:nvSpPr>
              <p:spPr>
                <a:xfrm>
                  <a:off x="8610601" y="5095875"/>
                  <a:ext cx="389850" cy="616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133264C0-8F0A-48C8-8286-151C2BAEC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1" y="5095875"/>
                  <a:ext cx="389850" cy="61651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3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(1)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ja-JP" altLang="en-US" sz="2400" dirty="0"/>
                  <a:t>の場合，</a:t>
                </a: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ja-JP" altLang="en-US" sz="2400" dirty="0"/>
                  <a:t> → 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≧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→ 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7">
                <a:extLst>
                  <a:ext uri="{FF2B5EF4-FFF2-40B4-BE49-F238E27FC236}">
                    <a16:creationId xmlns:a16="http://schemas.microsoft.com/office/drawing/2014/main" id="{DC921C34-7B27-446C-B1F4-B000D5E0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962333"/>
                  </p:ext>
                </p:extLst>
              </p:nvPr>
            </p:nvGraphicFramePr>
            <p:xfrm>
              <a:off x="5342282" y="1385627"/>
              <a:ext cx="164156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390">
                      <a:extLst>
                        <a:ext uri="{9D8B030D-6E8A-4147-A177-3AD203B41FA5}">
                          <a16:colId xmlns:a16="http://schemas.microsoft.com/office/drawing/2014/main" val="3613152063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2689671014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3400695990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1366799894"/>
                        </a:ext>
                      </a:extLst>
                    </a:gridCol>
                  </a:tblGrid>
                  <a:tr h="3167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89819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621679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4619691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811466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392418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5757767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838341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26206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61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7">
                <a:extLst>
                  <a:ext uri="{FF2B5EF4-FFF2-40B4-BE49-F238E27FC236}">
                    <a16:creationId xmlns:a16="http://schemas.microsoft.com/office/drawing/2014/main" id="{DC921C34-7B27-446C-B1F4-B000D5E018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962333"/>
                  </p:ext>
                </p:extLst>
              </p:nvPr>
            </p:nvGraphicFramePr>
            <p:xfrm>
              <a:off x="5342282" y="1385627"/>
              <a:ext cx="164156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390">
                      <a:extLst>
                        <a:ext uri="{9D8B030D-6E8A-4147-A177-3AD203B41FA5}">
                          <a16:colId xmlns:a16="http://schemas.microsoft.com/office/drawing/2014/main" val="3613152063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2689671014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3400695990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136679989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7"/>
                          <a:stretch>
                            <a:fillRect l="-1471" t="-1667" r="-302941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7"/>
                          <a:stretch>
                            <a:fillRect l="-102985" t="-1667" r="-207463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7"/>
                          <a:stretch>
                            <a:fillRect l="-200000" t="-1667" r="-104412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7"/>
                          <a:stretch>
                            <a:fillRect l="-304478" t="-1667" r="-5970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898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6216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4619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811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392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57577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8383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26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61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068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3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(2)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ja-JP" altLang="en-US" sz="2400" dirty="0"/>
                  <a:t>の場合，</a:t>
                </a: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→ 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≧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→ 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BC30C32-3F61-432A-8979-46094BCF0E8F}"/>
              </a:ext>
            </a:extLst>
          </p:cNvPr>
          <p:cNvGrpSpPr/>
          <p:nvPr/>
        </p:nvGrpSpPr>
        <p:grpSpPr>
          <a:xfrm>
            <a:off x="6076800" y="1285200"/>
            <a:ext cx="5276000" cy="4610160"/>
            <a:chOff x="5386392" y="1228725"/>
            <a:chExt cx="5276000" cy="461016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5ABC6E5-E059-4B8C-BB07-C2E8C632A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74" y="1502122"/>
              <a:ext cx="4778407" cy="4250267"/>
            </a:xfrm>
            <a:prstGeom prst="rect">
              <a:avLst/>
            </a:prstGeom>
          </p:spPr>
        </p:pic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816CAC20-340C-4ED8-9D41-320AB7BD977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7678739" y="1550193"/>
              <a:ext cx="153988" cy="153988"/>
            </a:xfrm>
            <a:custGeom>
              <a:avLst/>
              <a:gdLst>
                <a:gd name="T0" fmla="*/ 106 w 424"/>
                <a:gd name="T1" fmla="*/ 212 h 424"/>
                <a:gd name="T2" fmla="*/ 0 w 424"/>
                <a:gd name="T3" fmla="*/ 424 h 424"/>
                <a:gd name="T4" fmla="*/ 424 w 424"/>
                <a:gd name="T5" fmla="*/ 212 h 424"/>
                <a:gd name="T6" fmla="*/ 0 w 424"/>
                <a:gd name="T7" fmla="*/ 0 h 424"/>
                <a:gd name="T8" fmla="*/ 106 w 42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106" y="212"/>
                  </a:moveTo>
                  <a:lnTo>
                    <a:pt x="0" y="424"/>
                  </a:lnTo>
                  <a:lnTo>
                    <a:pt x="424" y="212"/>
                  </a:lnTo>
                  <a:lnTo>
                    <a:pt x="0" y="0"/>
                  </a:lnTo>
                  <a:lnTo>
                    <a:pt x="106" y="2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1019224-25FF-4041-A6CB-64615F84D36E}"/>
                </a:ext>
              </a:extLst>
            </p:cNvPr>
            <p:cNvSpPr>
              <a:spLocks/>
            </p:cNvSpPr>
            <p:nvPr/>
          </p:nvSpPr>
          <p:spPr bwMode="auto">
            <a:xfrm rot="8792634">
              <a:off x="5690396" y="5450678"/>
              <a:ext cx="153988" cy="153988"/>
            </a:xfrm>
            <a:custGeom>
              <a:avLst/>
              <a:gdLst>
                <a:gd name="T0" fmla="*/ 106 w 424"/>
                <a:gd name="T1" fmla="*/ 212 h 424"/>
                <a:gd name="T2" fmla="*/ 0 w 424"/>
                <a:gd name="T3" fmla="*/ 424 h 424"/>
                <a:gd name="T4" fmla="*/ 424 w 424"/>
                <a:gd name="T5" fmla="*/ 212 h 424"/>
                <a:gd name="T6" fmla="*/ 0 w 424"/>
                <a:gd name="T7" fmla="*/ 0 h 424"/>
                <a:gd name="T8" fmla="*/ 106 w 42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106" y="212"/>
                  </a:moveTo>
                  <a:lnTo>
                    <a:pt x="0" y="424"/>
                  </a:lnTo>
                  <a:lnTo>
                    <a:pt x="424" y="212"/>
                  </a:lnTo>
                  <a:lnTo>
                    <a:pt x="0" y="0"/>
                  </a:lnTo>
                  <a:lnTo>
                    <a:pt x="106" y="2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C4C364F0-3083-4758-A5A6-17638CC56F28}"/>
                </a:ext>
              </a:extLst>
            </p:cNvPr>
            <p:cNvSpPr>
              <a:spLocks/>
            </p:cNvSpPr>
            <p:nvPr/>
          </p:nvSpPr>
          <p:spPr bwMode="auto">
            <a:xfrm rot="1532808">
              <a:off x="10052845" y="5233984"/>
              <a:ext cx="153988" cy="153988"/>
            </a:xfrm>
            <a:custGeom>
              <a:avLst/>
              <a:gdLst>
                <a:gd name="T0" fmla="*/ 106 w 424"/>
                <a:gd name="T1" fmla="*/ 212 h 424"/>
                <a:gd name="T2" fmla="*/ 0 w 424"/>
                <a:gd name="T3" fmla="*/ 424 h 424"/>
                <a:gd name="T4" fmla="*/ 424 w 424"/>
                <a:gd name="T5" fmla="*/ 212 h 424"/>
                <a:gd name="T6" fmla="*/ 0 w 424"/>
                <a:gd name="T7" fmla="*/ 0 h 424"/>
                <a:gd name="T8" fmla="*/ 106 w 42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24">
                  <a:moveTo>
                    <a:pt x="106" y="212"/>
                  </a:moveTo>
                  <a:lnTo>
                    <a:pt x="0" y="424"/>
                  </a:lnTo>
                  <a:lnTo>
                    <a:pt x="424" y="212"/>
                  </a:lnTo>
                  <a:lnTo>
                    <a:pt x="0" y="0"/>
                  </a:lnTo>
                  <a:lnTo>
                    <a:pt x="106" y="2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94CEEC-B1B9-4D8E-91C0-26C6E86E5F17}"/>
                    </a:ext>
                  </a:extLst>
                </p:cNvPr>
                <p:cNvSpPr txBox="1"/>
                <p:nvPr/>
              </p:nvSpPr>
              <p:spPr>
                <a:xfrm>
                  <a:off x="5386392" y="5438775"/>
                  <a:ext cx="5170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094CEEC-B1B9-4D8E-91C0-26C6E86E5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392" y="5438775"/>
                  <a:ext cx="51706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45C35C3-7085-4ECA-AE6E-5E296AB929B6}"/>
                    </a:ext>
                  </a:extLst>
                </p:cNvPr>
                <p:cNvSpPr txBox="1"/>
                <p:nvPr/>
              </p:nvSpPr>
              <p:spPr>
                <a:xfrm>
                  <a:off x="10139364" y="5181600"/>
                  <a:ext cx="523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D45C35C3-7085-4ECA-AE6E-5E296AB92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9364" y="5181600"/>
                  <a:ext cx="523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A75C4C6-FCF7-448A-B17F-602E0EC4EA78}"/>
                    </a:ext>
                  </a:extLst>
                </p:cNvPr>
                <p:cNvSpPr txBox="1"/>
                <p:nvPr/>
              </p:nvSpPr>
              <p:spPr>
                <a:xfrm>
                  <a:off x="7548564" y="1228725"/>
                  <a:ext cx="523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BA75C4C6-FCF7-448A-B17F-602E0EC4E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564" y="1228725"/>
                  <a:ext cx="52302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0EE6570D-A21E-46EA-9CB5-A90B9D15164B}"/>
                    </a:ext>
                  </a:extLst>
                </p:cNvPr>
                <p:cNvSpPr txBox="1"/>
                <p:nvPr/>
              </p:nvSpPr>
              <p:spPr>
                <a:xfrm>
                  <a:off x="7562851" y="4095750"/>
                  <a:ext cx="4379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0EE6570D-A21E-46EA-9CB5-A90B9D151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851" y="4095750"/>
                  <a:ext cx="437940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FFC6343-A5D4-4CF0-AE34-548A4F2B39C6}"/>
                    </a:ext>
                  </a:extLst>
                </p:cNvPr>
                <p:cNvSpPr txBox="1"/>
                <p:nvPr/>
              </p:nvSpPr>
              <p:spPr>
                <a:xfrm>
                  <a:off x="7419976" y="308610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EFFC6343-A5D4-4CF0-AE34-548A4F2B3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976" y="3086100"/>
                  <a:ext cx="41229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E1A7A63E-997F-4D29-9ADD-51FF65D6AFDF}"/>
                    </a:ext>
                  </a:extLst>
                </p:cNvPr>
                <p:cNvSpPr txBox="1"/>
                <p:nvPr/>
              </p:nvSpPr>
              <p:spPr>
                <a:xfrm>
                  <a:off x="6886576" y="459105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E1A7A63E-997F-4D29-9ADD-51FF65D6A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576" y="4591050"/>
                  <a:ext cx="41229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0FA470FA-1A12-466E-B3FA-698B90F22CF2}"/>
                    </a:ext>
                  </a:extLst>
                </p:cNvPr>
                <p:cNvSpPr txBox="1"/>
                <p:nvPr/>
              </p:nvSpPr>
              <p:spPr>
                <a:xfrm>
                  <a:off x="8382001" y="4514850"/>
                  <a:ext cx="4122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0FA470FA-1A12-466E-B3FA-698B90F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1" y="4514850"/>
                  <a:ext cx="41229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FC48B64-008A-4773-B1DE-5833F5F80D22}"/>
                    </a:ext>
                  </a:extLst>
                </p:cNvPr>
                <p:cNvSpPr txBox="1"/>
                <p:nvPr/>
              </p:nvSpPr>
              <p:spPr>
                <a:xfrm>
                  <a:off x="7905750" y="2200278"/>
                  <a:ext cx="2564548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000" dirty="0"/>
                    <a:t>平面</a:t>
                  </a:r>
                  <a14:m>
                    <m:oMath xmlns:m="http://schemas.openxmlformats.org/officeDocument/2006/math"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altLang="ja-JP" sz="2000" dirty="0"/>
                </a:p>
              </p:txBody>
            </p:sp>
          </mc:Choice>
          <mc:Fallback xmlns="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AFC48B64-008A-4773-B1DE-5833F5F80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5750" y="2200278"/>
                  <a:ext cx="2564548" cy="532005"/>
                </a:xfrm>
                <a:prstGeom prst="rect">
                  <a:avLst/>
                </a:prstGeom>
                <a:blipFill>
                  <a:blip r:embed="rId11"/>
                  <a:stretch>
                    <a:fillRect l="-2375" b="-9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69179E7D-8491-44A0-96DD-35D090D72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2425" y="2590803"/>
              <a:ext cx="257176" cy="619125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E291F0C-5B12-4D6E-AD96-DCE73CF4F957}"/>
                    </a:ext>
                  </a:extLst>
                </p:cNvPr>
                <p:cNvSpPr txBox="1"/>
                <p:nvPr/>
              </p:nvSpPr>
              <p:spPr>
                <a:xfrm>
                  <a:off x="7410451" y="2514601"/>
                  <a:ext cx="38985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E291F0C-5B12-4D6E-AD96-DCE73CF4F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451" y="2514601"/>
                  <a:ext cx="389850" cy="61093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034C6770-4A5E-4C63-80A7-3A0CA021EC38}"/>
                    </a:ext>
                  </a:extLst>
                </p:cNvPr>
                <p:cNvSpPr txBox="1"/>
                <p:nvPr/>
              </p:nvSpPr>
              <p:spPr>
                <a:xfrm>
                  <a:off x="6543676" y="4838701"/>
                  <a:ext cx="38985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034C6770-4A5E-4C63-80A7-3A0CA021E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676" y="4838701"/>
                  <a:ext cx="389850" cy="61093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1E61211-AB24-4C31-9044-353726406E9B}"/>
                    </a:ext>
                  </a:extLst>
                </p:cNvPr>
                <p:cNvSpPr txBox="1"/>
                <p:nvPr/>
              </p:nvSpPr>
              <p:spPr>
                <a:xfrm>
                  <a:off x="8782051" y="4743451"/>
                  <a:ext cx="389850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51E61211-AB24-4C31-9044-353726406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2051" y="4743451"/>
                  <a:ext cx="389850" cy="61093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14802C48-769A-4266-9D8C-A4030CE68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5724" y="3245642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3C63781-78BA-4573-BD33-05F26CF937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5724" y="4112417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613FE6EA-39CC-4381-BD44-AE8271856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9924" y="4571998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38DEA47E-2BFF-48F7-BDA8-14B8BBC39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5349" y="4498179"/>
              <a:ext cx="108000" cy="10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ACF7C67D-D1DF-4456-8D52-E1087D318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4312" y="410289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03760040-DC1B-4D13-B730-9B6DD7D25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2968" y="3633784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394FBD9D-B0D2-4974-B83B-6D9029D3B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9924" y="371474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960E7A40-CBE6-4A89-AB31-0B96D9407B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36693" y="496728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8DEAF27-B1AB-4A64-AD93-C17968838FB2}"/>
                  </a:ext>
                </a:extLst>
              </p:cNvPr>
              <p:cNvSpPr txBox="1"/>
              <p:nvPr/>
            </p:nvSpPr>
            <p:spPr>
              <a:xfrm>
                <a:off x="1904821" y="5819775"/>
                <a:ext cx="8550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solidFill>
                      <a:schemeClr val="accent1"/>
                    </a:solidFill>
                  </a:rPr>
                  <a:t>重み</a:t>
                </a:r>
                <a:r>
                  <a:rPr lang="en-US" altLang="ja-JP" sz="28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accent1"/>
                    </a:solidFill>
                  </a:rPr>
                  <a:t>)</a:t>
                </a:r>
                <a:r>
                  <a:rPr lang="ja-JP" altLang="en-US" sz="2800" dirty="0">
                    <a:solidFill>
                      <a:schemeClr val="accent1"/>
                    </a:solidFill>
                  </a:rPr>
                  <a:t>と閾値</a:t>
                </a:r>
                <a:r>
                  <a:rPr lang="en-US" altLang="ja-JP" sz="28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2800" dirty="0">
                    <a:solidFill>
                      <a:schemeClr val="accent1"/>
                    </a:solidFill>
                  </a:rPr>
                  <a:t>)</a:t>
                </a:r>
                <a:r>
                  <a:rPr lang="ja-JP" altLang="en-US" sz="2800" dirty="0">
                    <a:solidFill>
                      <a:schemeClr val="accent1"/>
                    </a:solidFill>
                  </a:rPr>
                  <a:t>を変えれば境界の平面が変化する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F8DEAF27-B1AB-4A64-AD93-C1796883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21" y="5819775"/>
                <a:ext cx="8550674" cy="523220"/>
              </a:xfrm>
              <a:prstGeom prst="rect">
                <a:avLst/>
              </a:prstGeom>
              <a:blipFill>
                <a:blip r:embed="rId15"/>
                <a:stretch>
                  <a:fillRect l="-1426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表 7">
                <a:extLst>
                  <a:ext uri="{FF2B5EF4-FFF2-40B4-BE49-F238E27FC236}">
                    <a16:creationId xmlns:a16="http://schemas.microsoft.com/office/drawing/2014/main" id="{E19CD818-9050-4656-A0EA-05A544C46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838010"/>
                  </p:ext>
                </p:extLst>
              </p:nvPr>
            </p:nvGraphicFramePr>
            <p:xfrm>
              <a:off x="5342282" y="1385627"/>
              <a:ext cx="164156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390">
                      <a:extLst>
                        <a:ext uri="{9D8B030D-6E8A-4147-A177-3AD203B41FA5}">
                          <a16:colId xmlns:a16="http://schemas.microsoft.com/office/drawing/2014/main" val="3613152063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2689671014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3400695990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1366799894"/>
                        </a:ext>
                      </a:extLst>
                    </a:gridCol>
                  </a:tblGrid>
                  <a:tr h="3167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i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89819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621679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4619691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811466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392418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5757767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838341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26206"/>
                      </a:ext>
                    </a:extLst>
                  </a:tr>
                  <a:tr h="3167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61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表 7">
                <a:extLst>
                  <a:ext uri="{FF2B5EF4-FFF2-40B4-BE49-F238E27FC236}">
                    <a16:creationId xmlns:a16="http://schemas.microsoft.com/office/drawing/2014/main" id="{E19CD818-9050-4656-A0EA-05A544C464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838010"/>
                  </p:ext>
                </p:extLst>
              </p:nvPr>
            </p:nvGraphicFramePr>
            <p:xfrm>
              <a:off x="5342282" y="1385627"/>
              <a:ext cx="164156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390">
                      <a:extLst>
                        <a:ext uri="{9D8B030D-6E8A-4147-A177-3AD203B41FA5}">
                          <a16:colId xmlns:a16="http://schemas.microsoft.com/office/drawing/2014/main" val="3613152063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2689671014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3400695990"/>
                        </a:ext>
                      </a:extLst>
                    </a:gridCol>
                    <a:gridCol w="410390">
                      <a:extLst>
                        <a:ext uri="{9D8B030D-6E8A-4147-A177-3AD203B41FA5}">
                          <a16:colId xmlns:a16="http://schemas.microsoft.com/office/drawing/2014/main" val="136679989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6"/>
                          <a:stretch>
                            <a:fillRect l="-1471" t="-1667" r="-302941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6"/>
                          <a:stretch>
                            <a:fillRect l="-102985" t="-1667" r="-207463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1667" r="-104412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6"/>
                          <a:stretch>
                            <a:fillRect l="-304478" t="-1667" r="-5970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898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66216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4619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08114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392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57577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8383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026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61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02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</a:t>
            </a:r>
            <a:r>
              <a:rPr lang="ja-JP" altLang="en-US" dirty="0"/>
              <a:t>入力に一般化して考えると</a:t>
            </a:r>
            <a:r>
              <a:rPr lang="en-US" altLang="ja-JP" dirty="0"/>
              <a:t>……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9F630B09-9C75-4160-BF6E-D3AE8663572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/>
                  <a:t>各入力は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>
                    <a:solidFill>
                      <a:schemeClr val="accent1"/>
                    </a:solidFill>
                  </a:rPr>
                  <a:t>次元立方体</a:t>
                </a:r>
                <a:r>
                  <a:rPr kumimoji="1" lang="ja-JP" altLang="en-US" dirty="0"/>
                  <a:t>の各</a:t>
                </a:r>
                <a:r>
                  <a:rPr kumimoji="1" lang="ja-JP" altLang="en-US" dirty="0">
                    <a:solidFill>
                      <a:schemeClr val="accent1"/>
                    </a:solidFill>
                  </a:rPr>
                  <a:t>頂点</a:t>
                </a:r>
                <a:r>
                  <a:rPr kumimoji="1" lang="ja-JP" altLang="en-US" dirty="0"/>
                  <a:t>に対応する</a:t>
                </a:r>
                <a:endParaRPr kumimoji="1" lang="en-US" altLang="ja-JP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ja-JP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 ⋯+</m:t>
                    </m:r>
                    <m:sSub>
                      <m:sSubPr>
                        <m:ctrlPr>
                          <a:rPr lang="ja-JP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ja-JP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>
                    <a:cs typeface="Times New Roman" panose="02020603050405020304" pitchFamily="18" charset="0"/>
                  </a:rPr>
                  <a:t>は，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>
                    <a:cs typeface="Times New Roman" panose="02020603050405020304" pitchFamily="18" charset="0"/>
                  </a:rPr>
                  <a:t>次元空間内の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ja-JP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−1 </m:t>
                    </m:r>
                    <m:r>
                      <a:rPr lang="ja-JP" altLang="en-US" i="1" dirty="0">
                        <a:solidFill>
                          <a:schemeClr val="accent1"/>
                        </a:solidFill>
                        <a:latin typeface="Cambria Math"/>
                        <a:cs typeface="Times New Roman" panose="02020603050405020304" pitchFamily="18" charset="0"/>
                      </a:rPr>
                      <m:t>次元</m:t>
                    </m:r>
                  </m:oMath>
                </a14:m>
                <a:r>
                  <a:rPr kumimoji="1" lang="ja-JP" altLang="en-US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超平面</a:t>
                </a:r>
                <a:r>
                  <a:rPr kumimoji="1" lang="ja-JP" altLang="en-US" dirty="0">
                    <a:cs typeface="Times New Roman" panose="02020603050405020304" pitchFamily="18" charset="0"/>
                  </a:rPr>
                  <a:t>に対応する</a:t>
                </a:r>
                <a:endParaRPr kumimoji="1" lang="en-US" altLang="ja-JP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ja-JP" altLang="en-US" dirty="0">
                    <a:cs typeface="Times New Roman" panose="02020603050405020304" pitchFamily="18" charset="0"/>
                  </a:rPr>
                  <a:t>出力は，入力に対応する頂点が，</a:t>
                </a:r>
                <a:r>
                  <a:rPr lang="ja-JP" altLang="en-US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上の超平面のどちら側にあるか</a:t>
                </a:r>
                <a:r>
                  <a:rPr lang="ja-JP" altLang="en-US" dirty="0">
                    <a:cs typeface="Times New Roman" panose="02020603050405020304" pitchFamily="18" charset="0"/>
                  </a:rPr>
                  <a:t>で，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>
                    <a:cs typeface="Times New Roman" panose="02020603050405020304" pitchFamily="18" charset="0"/>
                  </a:rPr>
                  <a:t>になるか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>
                    <a:cs typeface="Times New Roman" panose="02020603050405020304" pitchFamily="18" charset="0"/>
                  </a:rPr>
                  <a:t>になるか定まる</a:t>
                </a:r>
                <a:endParaRPr kumimoji="1" lang="en-US" altLang="ja-JP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9F630B09-9C75-4160-BF6E-D3AE86635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59734" y="1825625"/>
                <a:ext cx="4596289" cy="4351338"/>
              </a:xfrm>
              <a:blipFill>
                <a:blip r:embed="rId2"/>
                <a:stretch>
                  <a:fillRect l="-2387" t="-1261" r="-1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E6615F55-B77C-43B0-87AA-3F762A891D2F}"/>
              </a:ext>
            </a:extLst>
          </p:cNvPr>
          <p:cNvGrpSpPr/>
          <p:nvPr/>
        </p:nvGrpSpPr>
        <p:grpSpPr>
          <a:xfrm>
            <a:off x="6418264" y="2344741"/>
            <a:ext cx="4108212" cy="2386687"/>
            <a:chOff x="4960939" y="2249488"/>
            <a:chExt cx="4108212" cy="2386687"/>
          </a:xfrm>
        </p:grpSpPr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D5C82D5F-8BA8-4DE9-ADD8-A0DDC587D3BF}"/>
                </a:ext>
              </a:extLst>
            </p:cNvPr>
            <p:cNvGrpSpPr/>
            <p:nvPr/>
          </p:nvGrpSpPr>
          <p:grpSpPr>
            <a:xfrm>
              <a:off x="6045202" y="3678238"/>
              <a:ext cx="326429" cy="430887"/>
              <a:chOff x="6045202" y="3678238"/>
              <a:chExt cx="326429" cy="430887"/>
            </a:xfrm>
          </p:grpSpPr>
          <p:sp>
            <p:nvSpPr>
              <p:cNvPr id="221" name="Rectangle 52">
                <a:extLst>
                  <a:ext uri="{FF2B5EF4-FFF2-40B4-BE49-F238E27FC236}">
                    <a16:creationId xmlns:a16="http://schemas.microsoft.com/office/drawing/2014/main" id="{6AC543B0-3987-4CAC-863C-5FE79FCCD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2" y="3678238"/>
                <a:ext cx="23884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endParaRPr lang="ja-JP" altLang="ja-JP" sz="2000" dirty="0"/>
              </a:p>
            </p:txBody>
          </p:sp>
          <p:sp>
            <p:nvSpPr>
              <p:cNvPr id="222" name="Rectangle 53">
                <a:extLst>
                  <a:ext uri="{FF2B5EF4-FFF2-40B4-BE49-F238E27FC236}">
                    <a16:creationId xmlns:a16="http://schemas.microsoft.com/office/drawing/2014/main" id="{0B92195B-04B4-451D-BBD4-2E402B736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9039" y="385286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ja-JP" altLang="ja-JP"/>
              </a:p>
            </p:txBody>
          </p:sp>
        </p:grp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A3436777-E589-48D2-A29B-A490D383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7" y="2820988"/>
              <a:ext cx="171450" cy="138113"/>
            </a:xfrm>
            <a:custGeom>
              <a:avLst/>
              <a:gdLst>
                <a:gd name="T0" fmla="*/ 188 w 474"/>
                <a:gd name="T1" fmla="*/ 233 h 379"/>
                <a:gd name="T2" fmla="*/ 188 w 474"/>
                <a:gd name="T3" fmla="*/ 236 h 379"/>
                <a:gd name="T4" fmla="*/ 0 w 474"/>
                <a:gd name="T5" fmla="*/ 379 h 379"/>
                <a:gd name="T6" fmla="*/ 474 w 474"/>
                <a:gd name="T7" fmla="*/ 376 h 379"/>
                <a:gd name="T8" fmla="*/ 185 w 474"/>
                <a:gd name="T9" fmla="*/ 0 h 379"/>
                <a:gd name="T10" fmla="*/ 188 w 474"/>
                <a:gd name="T11" fmla="*/ 23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379">
                  <a:moveTo>
                    <a:pt x="188" y="233"/>
                  </a:moveTo>
                  <a:lnTo>
                    <a:pt x="188" y="236"/>
                  </a:lnTo>
                  <a:lnTo>
                    <a:pt x="0" y="379"/>
                  </a:lnTo>
                  <a:lnTo>
                    <a:pt x="474" y="376"/>
                  </a:lnTo>
                  <a:lnTo>
                    <a:pt x="185" y="0"/>
                  </a:lnTo>
                  <a:lnTo>
                    <a:pt x="188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51480192-12CE-4C4B-A445-9930E56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7" y="3994150"/>
              <a:ext cx="171450" cy="138113"/>
            </a:xfrm>
            <a:custGeom>
              <a:avLst/>
              <a:gdLst>
                <a:gd name="T0" fmla="*/ 474 w 474"/>
                <a:gd name="T1" fmla="*/ 5 h 379"/>
                <a:gd name="T2" fmla="*/ 474 w 474"/>
                <a:gd name="T3" fmla="*/ 3 h 379"/>
                <a:gd name="T4" fmla="*/ 0 w 474"/>
                <a:gd name="T5" fmla="*/ 0 h 379"/>
                <a:gd name="T6" fmla="*/ 188 w 474"/>
                <a:gd name="T7" fmla="*/ 143 h 379"/>
                <a:gd name="T8" fmla="*/ 188 w 474"/>
                <a:gd name="T9" fmla="*/ 146 h 379"/>
                <a:gd name="T10" fmla="*/ 185 w 474"/>
                <a:gd name="T11" fmla="*/ 379 h 379"/>
                <a:gd name="T12" fmla="*/ 474 w 474"/>
                <a:gd name="T13" fmla="*/ 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79">
                  <a:moveTo>
                    <a:pt x="474" y="5"/>
                  </a:moveTo>
                  <a:lnTo>
                    <a:pt x="474" y="3"/>
                  </a:lnTo>
                  <a:lnTo>
                    <a:pt x="0" y="0"/>
                  </a:lnTo>
                  <a:lnTo>
                    <a:pt x="188" y="143"/>
                  </a:lnTo>
                  <a:lnTo>
                    <a:pt x="188" y="146"/>
                  </a:lnTo>
                  <a:lnTo>
                    <a:pt x="185" y="379"/>
                  </a:lnTo>
                  <a:lnTo>
                    <a:pt x="474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" name="Freeform 9">
              <a:extLst>
                <a:ext uri="{FF2B5EF4-FFF2-40B4-BE49-F238E27FC236}">
                  <a16:creationId xmlns:a16="http://schemas.microsoft.com/office/drawing/2014/main" id="{AA3611B2-5FF6-4289-ABFF-29B66E2D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9" y="2651125"/>
              <a:ext cx="346075" cy="1652588"/>
            </a:xfrm>
            <a:custGeom>
              <a:avLst/>
              <a:gdLst>
                <a:gd name="T0" fmla="*/ 952 w 954"/>
                <a:gd name="T1" fmla="*/ 0 h 4532"/>
                <a:gd name="T2" fmla="*/ 931 w 954"/>
                <a:gd name="T3" fmla="*/ 21 h 4532"/>
                <a:gd name="T4" fmla="*/ 0 w 954"/>
                <a:gd name="T5" fmla="*/ 2264 h 4532"/>
                <a:gd name="T6" fmla="*/ 931 w 954"/>
                <a:gd name="T7" fmla="*/ 4510 h 4532"/>
                <a:gd name="T8" fmla="*/ 954 w 95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4532">
                  <a:moveTo>
                    <a:pt x="952" y="0"/>
                  </a:moveTo>
                  <a:cubicBezTo>
                    <a:pt x="945" y="7"/>
                    <a:pt x="938" y="14"/>
                    <a:pt x="931" y="21"/>
                  </a:cubicBezTo>
                  <a:cubicBezTo>
                    <a:pt x="310" y="640"/>
                    <a:pt x="0" y="1388"/>
                    <a:pt x="0" y="2264"/>
                  </a:cubicBezTo>
                  <a:cubicBezTo>
                    <a:pt x="0" y="3141"/>
                    <a:pt x="310" y="3889"/>
                    <a:pt x="931" y="4510"/>
                  </a:cubicBezTo>
                  <a:cubicBezTo>
                    <a:pt x="938" y="4517"/>
                    <a:pt x="945" y="4524"/>
                    <a:pt x="954" y="45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8EC8D59B-0520-4736-8B70-0F26899B153A}"/>
                </a:ext>
              </a:extLst>
            </p:cNvPr>
            <p:cNvGrpSpPr/>
            <p:nvPr/>
          </p:nvGrpSpPr>
          <p:grpSpPr>
            <a:xfrm>
              <a:off x="8212139" y="3400425"/>
              <a:ext cx="692151" cy="153988"/>
              <a:chOff x="8212139" y="3400425"/>
              <a:chExt cx="692151" cy="153988"/>
            </a:xfrm>
          </p:grpSpPr>
          <p:sp>
            <p:nvSpPr>
              <p:cNvPr id="219" name="Freeform 5">
                <a:extLst>
                  <a:ext uri="{FF2B5EF4-FFF2-40B4-BE49-F238E27FC236}">
                    <a16:creationId xmlns:a16="http://schemas.microsoft.com/office/drawing/2014/main" id="{2743671D-CD76-454C-8D0C-A475B63B2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2" y="3400425"/>
                <a:ext cx="153988" cy="153988"/>
              </a:xfrm>
              <a:custGeom>
                <a:avLst/>
                <a:gdLst>
                  <a:gd name="T0" fmla="*/ 106 w 424"/>
                  <a:gd name="T1" fmla="*/ 212 h 424"/>
                  <a:gd name="T2" fmla="*/ 0 w 424"/>
                  <a:gd name="T3" fmla="*/ 424 h 424"/>
                  <a:gd name="T4" fmla="*/ 424 w 424"/>
                  <a:gd name="T5" fmla="*/ 212 h 424"/>
                  <a:gd name="T6" fmla="*/ 0 w 424"/>
                  <a:gd name="T7" fmla="*/ 0 h 424"/>
                  <a:gd name="T8" fmla="*/ 106 w 42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424">
                    <a:moveTo>
                      <a:pt x="106" y="212"/>
                    </a:moveTo>
                    <a:lnTo>
                      <a:pt x="0" y="424"/>
                    </a:lnTo>
                    <a:lnTo>
                      <a:pt x="424" y="212"/>
                    </a:lnTo>
                    <a:lnTo>
                      <a:pt x="0" y="0"/>
                    </a:lnTo>
                    <a:lnTo>
                      <a:pt x="106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0" name="Line 11">
                <a:extLst>
                  <a:ext uri="{FF2B5EF4-FFF2-40B4-BE49-F238E27FC236}">
                    <a16:creationId xmlns:a16="http://schemas.microsoft.com/office/drawing/2014/main" id="{7B2B6E8C-C2D3-404C-9465-ABE2F8405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2139" y="3476625"/>
                <a:ext cx="5762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182" name="Line 14">
              <a:extLst>
                <a:ext uri="{FF2B5EF4-FFF2-40B4-BE49-F238E27FC236}">
                  <a16:creationId xmlns:a16="http://schemas.microsoft.com/office/drawing/2014/main" id="{DCF75926-21EC-4FF6-9A61-C83DCA52A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1764" y="2551113"/>
              <a:ext cx="708025" cy="355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" name="Freeform 16">
              <a:extLst>
                <a:ext uri="{FF2B5EF4-FFF2-40B4-BE49-F238E27FC236}">
                  <a16:creationId xmlns:a16="http://schemas.microsoft.com/office/drawing/2014/main" id="{2E298CF6-A486-40C6-9251-2B7FFCEB8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7" y="2549525"/>
              <a:ext cx="461963" cy="1854200"/>
            </a:xfrm>
            <a:custGeom>
              <a:avLst/>
              <a:gdLst>
                <a:gd name="T0" fmla="*/ 0 w 1270"/>
                <a:gd name="T1" fmla="*/ 5086 h 5086"/>
                <a:gd name="T2" fmla="*/ 341 w 1270"/>
                <a:gd name="T3" fmla="*/ 4787 h 5086"/>
                <a:gd name="T4" fmla="*/ 1256 w 1270"/>
                <a:gd name="T5" fmla="*/ 2868 h 5086"/>
                <a:gd name="T6" fmla="*/ 1270 w 1270"/>
                <a:gd name="T7" fmla="*/ 2541 h 5086"/>
                <a:gd name="T8" fmla="*/ 1256 w 1270"/>
                <a:gd name="T9" fmla="*/ 2218 h 5086"/>
                <a:gd name="T10" fmla="*/ 1198 w 1270"/>
                <a:gd name="T11" fmla="*/ 1836 h 5086"/>
                <a:gd name="T12" fmla="*/ 341 w 1270"/>
                <a:gd name="T13" fmla="*/ 298 h 5086"/>
                <a:gd name="T14" fmla="*/ 2 w 1270"/>
                <a:gd name="T15" fmla="*/ 0 h 5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0" h="5086">
                  <a:moveTo>
                    <a:pt x="0" y="5086"/>
                  </a:moveTo>
                  <a:cubicBezTo>
                    <a:pt x="118" y="4996"/>
                    <a:pt x="231" y="4896"/>
                    <a:pt x="341" y="4787"/>
                  </a:cubicBezTo>
                  <a:cubicBezTo>
                    <a:pt x="882" y="4245"/>
                    <a:pt x="1187" y="3605"/>
                    <a:pt x="1256" y="2868"/>
                  </a:cubicBezTo>
                  <a:cubicBezTo>
                    <a:pt x="1265" y="2760"/>
                    <a:pt x="1270" y="2652"/>
                    <a:pt x="1270" y="2541"/>
                  </a:cubicBezTo>
                  <a:cubicBezTo>
                    <a:pt x="1270" y="2432"/>
                    <a:pt x="1265" y="2324"/>
                    <a:pt x="1256" y="2218"/>
                  </a:cubicBezTo>
                  <a:cubicBezTo>
                    <a:pt x="1244" y="2088"/>
                    <a:pt x="1224" y="1961"/>
                    <a:pt x="1198" y="1836"/>
                  </a:cubicBezTo>
                  <a:cubicBezTo>
                    <a:pt x="1072" y="1255"/>
                    <a:pt x="787" y="744"/>
                    <a:pt x="341" y="298"/>
                  </a:cubicBezTo>
                  <a:cubicBezTo>
                    <a:pt x="231" y="188"/>
                    <a:pt x="118" y="90"/>
                    <a:pt x="2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88638963-550E-4C88-85E8-E1A613B4B71E}"/>
                </a:ext>
              </a:extLst>
            </p:cNvPr>
            <p:cNvGrpSpPr/>
            <p:nvPr/>
          </p:nvGrpSpPr>
          <p:grpSpPr>
            <a:xfrm>
              <a:off x="5903914" y="2319338"/>
              <a:ext cx="2308225" cy="2314575"/>
              <a:chOff x="5903914" y="2319338"/>
              <a:chExt cx="2308225" cy="2314575"/>
            </a:xfrm>
          </p:grpSpPr>
          <p:sp>
            <p:nvSpPr>
              <p:cNvPr id="212" name="Freeform 8">
                <a:extLst>
                  <a:ext uri="{FF2B5EF4-FFF2-40B4-BE49-F238E27FC236}">
                    <a16:creationId xmlns:a16="http://schemas.microsoft.com/office/drawing/2014/main" id="{B7B2AC1E-24FB-4381-8C53-19F24C848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2651125"/>
                <a:ext cx="346075" cy="825500"/>
              </a:xfrm>
              <a:custGeom>
                <a:avLst/>
                <a:gdLst>
                  <a:gd name="T0" fmla="*/ 953 w 953"/>
                  <a:gd name="T1" fmla="*/ 2266 h 2266"/>
                  <a:gd name="T2" fmla="*/ 23 w 953"/>
                  <a:gd name="T3" fmla="*/ 22 h 2266"/>
                  <a:gd name="T4" fmla="*/ 0 w 953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3" h="2266">
                    <a:moveTo>
                      <a:pt x="953" y="2266"/>
                    </a:moveTo>
                    <a:cubicBezTo>
                      <a:pt x="953" y="1389"/>
                      <a:pt x="642" y="642"/>
                      <a:pt x="23" y="22"/>
                    </a:cubicBezTo>
                    <a:cubicBezTo>
                      <a:pt x="16" y="15"/>
                      <a:pt x="9" y="8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3" name="Freeform 10">
                <a:extLst>
                  <a:ext uri="{FF2B5EF4-FFF2-40B4-BE49-F238E27FC236}">
                    <a16:creationId xmlns:a16="http://schemas.microsoft.com/office/drawing/2014/main" id="{E674150E-0346-406F-A916-580F955A6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2319338"/>
                <a:ext cx="1500188" cy="331788"/>
              </a:xfrm>
              <a:custGeom>
                <a:avLst/>
                <a:gdLst>
                  <a:gd name="T0" fmla="*/ 0 w 4125"/>
                  <a:gd name="T1" fmla="*/ 632 h 909"/>
                  <a:gd name="T2" fmla="*/ 1903 w 4125"/>
                  <a:gd name="T3" fmla="*/ 0 h 909"/>
                  <a:gd name="T4" fmla="*/ 4125 w 4125"/>
                  <a:gd name="T5" fmla="*/ 90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5" h="909">
                    <a:moveTo>
                      <a:pt x="0" y="632"/>
                    </a:moveTo>
                    <a:cubicBezTo>
                      <a:pt x="548" y="210"/>
                      <a:pt x="1182" y="0"/>
                      <a:pt x="1903" y="0"/>
                    </a:cubicBezTo>
                    <a:cubicBezTo>
                      <a:pt x="2769" y="0"/>
                      <a:pt x="3510" y="304"/>
                      <a:pt x="4125" y="90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4" name="Freeform 12">
                <a:extLst>
                  <a:ext uri="{FF2B5EF4-FFF2-40B4-BE49-F238E27FC236}">
                    <a16:creationId xmlns:a16="http://schemas.microsoft.com/office/drawing/2014/main" id="{ECF60404-7CED-464C-8810-7ED4BC246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3476625"/>
                <a:ext cx="346075" cy="827088"/>
              </a:xfrm>
              <a:custGeom>
                <a:avLst/>
                <a:gdLst>
                  <a:gd name="T0" fmla="*/ 0 w 951"/>
                  <a:gd name="T1" fmla="*/ 2266 h 2266"/>
                  <a:gd name="T2" fmla="*/ 21 w 951"/>
                  <a:gd name="T3" fmla="*/ 2245 h 2266"/>
                  <a:gd name="T4" fmla="*/ 951 w 951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1" h="2266">
                    <a:moveTo>
                      <a:pt x="0" y="2266"/>
                    </a:moveTo>
                    <a:cubicBezTo>
                      <a:pt x="7" y="2259"/>
                      <a:pt x="14" y="2252"/>
                      <a:pt x="21" y="2245"/>
                    </a:cubicBezTo>
                    <a:cubicBezTo>
                      <a:pt x="640" y="1624"/>
                      <a:pt x="951" y="877"/>
                      <a:pt x="951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5" name="Freeform 13">
                <a:extLst>
                  <a:ext uri="{FF2B5EF4-FFF2-40B4-BE49-F238E27FC236}">
                    <a16:creationId xmlns:a16="http://schemas.microsoft.com/office/drawing/2014/main" id="{0A5A093C-92BC-4175-A638-FF0C708CA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4303713"/>
                <a:ext cx="1500188" cy="330200"/>
              </a:xfrm>
              <a:custGeom>
                <a:avLst/>
                <a:gdLst>
                  <a:gd name="T0" fmla="*/ 4129 w 4129"/>
                  <a:gd name="T1" fmla="*/ 0 h 909"/>
                  <a:gd name="T2" fmla="*/ 1905 w 4129"/>
                  <a:gd name="T3" fmla="*/ 909 h 909"/>
                  <a:gd name="T4" fmla="*/ 0 w 4129"/>
                  <a:gd name="T5" fmla="*/ 277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9" h="909">
                    <a:moveTo>
                      <a:pt x="4129" y="0"/>
                    </a:moveTo>
                    <a:cubicBezTo>
                      <a:pt x="3514" y="605"/>
                      <a:pt x="2771" y="909"/>
                      <a:pt x="1905" y="909"/>
                    </a:cubicBezTo>
                    <a:cubicBezTo>
                      <a:pt x="1184" y="909"/>
                      <a:pt x="549" y="699"/>
                      <a:pt x="0" y="277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6" name="Freeform 15">
                <a:extLst>
                  <a:ext uri="{FF2B5EF4-FFF2-40B4-BE49-F238E27FC236}">
                    <a16:creationId xmlns:a16="http://schemas.microsoft.com/office/drawing/2014/main" id="{221787C1-1F47-4AA3-960B-D3D355BDB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2549525"/>
                <a:ext cx="342900" cy="409575"/>
              </a:xfrm>
              <a:custGeom>
                <a:avLst/>
                <a:gdLst>
                  <a:gd name="T0" fmla="*/ 944 w 944"/>
                  <a:gd name="T1" fmla="*/ 0 h 1120"/>
                  <a:gd name="T2" fmla="*/ 603 w 944"/>
                  <a:gd name="T3" fmla="*/ 299 h 1120"/>
                  <a:gd name="T4" fmla="*/ 0 w 944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4" h="1120">
                    <a:moveTo>
                      <a:pt x="944" y="0"/>
                    </a:moveTo>
                    <a:cubicBezTo>
                      <a:pt x="826" y="90"/>
                      <a:pt x="713" y="190"/>
                      <a:pt x="603" y="299"/>
                    </a:cubicBezTo>
                    <a:cubicBezTo>
                      <a:pt x="351" y="552"/>
                      <a:pt x="150" y="825"/>
                      <a:pt x="0" y="112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7" name="Freeform 17">
                <a:extLst>
                  <a:ext uri="{FF2B5EF4-FFF2-40B4-BE49-F238E27FC236}">
                    <a16:creationId xmlns:a16="http://schemas.microsoft.com/office/drawing/2014/main" id="{47B8B2AD-678E-432E-9537-9EF3AD06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914" y="2959100"/>
                <a:ext cx="119063" cy="1036638"/>
              </a:xfrm>
              <a:custGeom>
                <a:avLst/>
                <a:gdLst>
                  <a:gd name="T0" fmla="*/ 328 w 328"/>
                  <a:gd name="T1" fmla="*/ 2846 h 2846"/>
                  <a:gd name="T2" fmla="*/ 0 w 328"/>
                  <a:gd name="T3" fmla="*/ 1423 h 2846"/>
                  <a:gd name="T4" fmla="*/ 328 w 328"/>
                  <a:gd name="T5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" h="2846">
                    <a:moveTo>
                      <a:pt x="328" y="2846"/>
                    </a:moveTo>
                    <a:cubicBezTo>
                      <a:pt x="109" y="2418"/>
                      <a:pt x="0" y="1943"/>
                      <a:pt x="0" y="1423"/>
                    </a:cubicBezTo>
                    <a:cubicBezTo>
                      <a:pt x="0" y="903"/>
                      <a:pt x="109" y="428"/>
                      <a:pt x="328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8" name="Freeform 18">
                <a:extLst>
                  <a:ext uri="{FF2B5EF4-FFF2-40B4-BE49-F238E27FC236}">
                    <a16:creationId xmlns:a16="http://schemas.microsoft.com/office/drawing/2014/main" id="{821A7D59-474F-4974-8055-2D5B8C50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3995738"/>
                <a:ext cx="342900" cy="407988"/>
              </a:xfrm>
              <a:custGeom>
                <a:avLst/>
                <a:gdLst>
                  <a:gd name="T0" fmla="*/ 942 w 942"/>
                  <a:gd name="T1" fmla="*/ 1118 h 1118"/>
                  <a:gd name="T2" fmla="*/ 603 w 942"/>
                  <a:gd name="T3" fmla="*/ 820 h 1118"/>
                  <a:gd name="T4" fmla="*/ 0 w 942"/>
                  <a:gd name="T5" fmla="*/ 0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2" h="1118">
                    <a:moveTo>
                      <a:pt x="942" y="1118"/>
                    </a:moveTo>
                    <a:cubicBezTo>
                      <a:pt x="824" y="1028"/>
                      <a:pt x="711" y="928"/>
                      <a:pt x="603" y="820"/>
                    </a:cubicBezTo>
                    <a:cubicBezTo>
                      <a:pt x="351" y="568"/>
                      <a:pt x="150" y="295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185" name="Line 19">
              <a:extLst>
                <a:ext uri="{FF2B5EF4-FFF2-40B4-BE49-F238E27FC236}">
                  <a16:creationId xmlns:a16="http://schemas.microsoft.com/office/drawing/2014/main" id="{E75095EB-CDF6-4E03-AB26-7C26E2105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1764" y="4048125"/>
              <a:ext cx="708025" cy="3540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186" name="グループ化 185">
              <a:extLst>
                <a:ext uri="{FF2B5EF4-FFF2-40B4-BE49-F238E27FC236}">
                  <a16:creationId xmlns:a16="http://schemas.microsoft.com/office/drawing/2014/main" id="{5B37B4CD-047C-49C9-9D1A-763A2603A13C}"/>
                </a:ext>
              </a:extLst>
            </p:cNvPr>
            <p:cNvGrpSpPr/>
            <p:nvPr/>
          </p:nvGrpSpPr>
          <p:grpSpPr>
            <a:xfrm>
              <a:off x="5051427" y="2789238"/>
              <a:ext cx="38100" cy="1389063"/>
              <a:chOff x="5051427" y="2789238"/>
              <a:chExt cx="38100" cy="1389063"/>
            </a:xfrm>
          </p:grpSpPr>
          <p:sp>
            <p:nvSpPr>
              <p:cNvPr id="204" name="Freeform 20">
                <a:extLst>
                  <a:ext uri="{FF2B5EF4-FFF2-40B4-BE49-F238E27FC236}">
                    <a16:creationId xmlns:a16="http://schemas.microsoft.com/office/drawing/2014/main" id="{9B778F05-AA98-4559-AB42-D7FA4B8C6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4138613"/>
                <a:ext cx="38100" cy="39688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5" name="Freeform 23">
                <a:extLst>
                  <a:ext uri="{FF2B5EF4-FFF2-40B4-BE49-F238E27FC236}">
                    <a16:creationId xmlns:a16="http://schemas.microsoft.com/office/drawing/2014/main" id="{1E0A82F9-2B32-46A3-9E7C-F4CE713E5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3946525"/>
                <a:ext cx="38100" cy="38100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6" name="Freeform 26">
                <a:extLst>
                  <a:ext uri="{FF2B5EF4-FFF2-40B4-BE49-F238E27FC236}">
                    <a16:creationId xmlns:a16="http://schemas.microsoft.com/office/drawing/2014/main" id="{36803F8E-6D4B-444B-84E9-C4C11B058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3752850"/>
                <a:ext cx="38100" cy="39688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7" name="Freeform 29">
                <a:extLst>
                  <a:ext uri="{FF2B5EF4-FFF2-40B4-BE49-F238E27FC236}">
                    <a16:creationId xmlns:a16="http://schemas.microsoft.com/office/drawing/2014/main" id="{C7FC2C77-8A5C-4522-870A-5ACB0EDD2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3560763"/>
                <a:ext cx="38100" cy="38100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8" name="Freeform 32">
                <a:extLst>
                  <a:ext uri="{FF2B5EF4-FFF2-40B4-BE49-F238E27FC236}">
                    <a16:creationId xmlns:a16="http://schemas.microsoft.com/office/drawing/2014/main" id="{3789AAEB-34BF-449B-90B9-233B64074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3367088"/>
                <a:ext cx="38100" cy="39688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9" name="Freeform 35">
                <a:extLst>
                  <a:ext uri="{FF2B5EF4-FFF2-40B4-BE49-F238E27FC236}">
                    <a16:creationId xmlns:a16="http://schemas.microsoft.com/office/drawing/2014/main" id="{BA6C0A73-9097-4CBF-BE21-B34434354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3175000"/>
                <a:ext cx="38100" cy="38100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0" name="Freeform 38">
                <a:extLst>
                  <a:ext uri="{FF2B5EF4-FFF2-40B4-BE49-F238E27FC236}">
                    <a16:creationId xmlns:a16="http://schemas.microsoft.com/office/drawing/2014/main" id="{9E5CAD00-8324-48AB-BEC8-D4F388F13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2982913"/>
                <a:ext cx="38100" cy="38100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1" name="Freeform 41">
                <a:extLst>
                  <a:ext uri="{FF2B5EF4-FFF2-40B4-BE49-F238E27FC236}">
                    <a16:creationId xmlns:a16="http://schemas.microsoft.com/office/drawing/2014/main" id="{37D7D9AB-488B-4F97-8F27-F0932149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1427" y="2789238"/>
                <a:ext cx="38100" cy="38100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850E64D8-476C-492F-9BAA-5F426800C5C6}"/>
                </a:ext>
              </a:extLst>
            </p:cNvPr>
            <p:cNvGrpSpPr/>
            <p:nvPr/>
          </p:nvGrpSpPr>
          <p:grpSpPr>
            <a:xfrm rot="21394176">
              <a:off x="6102352" y="3306758"/>
              <a:ext cx="66675" cy="427038"/>
              <a:chOff x="6102352" y="3225800"/>
              <a:chExt cx="66675" cy="427038"/>
            </a:xfrm>
          </p:grpSpPr>
          <p:sp>
            <p:nvSpPr>
              <p:cNvPr id="201" name="Freeform 42">
                <a:extLst>
                  <a:ext uri="{FF2B5EF4-FFF2-40B4-BE49-F238E27FC236}">
                    <a16:creationId xmlns:a16="http://schemas.microsoft.com/office/drawing/2014/main" id="{75ADD892-24BF-43A4-8A79-4297F7E48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9339" y="3225800"/>
                <a:ext cx="39688" cy="39688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2" name="Freeform 45">
                <a:extLst>
                  <a:ext uri="{FF2B5EF4-FFF2-40B4-BE49-F238E27FC236}">
                    <a16:creationId xmlns:a16="http://schemas.microsoft.com/office/drawing/2014/main" id="{5CBF2E50-4E4C-49A5-B5DC-5DC4288E8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2352" y="3419475"/>
                <a:ext cx="39688" cy="39688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3" name="Freeform 48">
                <a:extLst>
                  <a:ext uri="{FF2B5EF4-FFF2-40B4-BE49-F238E27FC236}">
                    <a16:creationId xmlns:a16="http://schemas.microsoft.com/office/drawing/2014/main" id="{B530F143-0415-42BF-8B45-F4CBA920D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5052" y="3614738"/>
                <a:ext cx="38100" cy="38100"/>
              </a:xfrm>
              <a:custGeom>
                <a:avLst/>
                <a:gdLst>
                  <a:gd name="T0" fmla="*/ 106 w 106"/>
                  <a:gd name="T1" fmla="*/ 53 h 106"/>
                  <a:gd name="T2" fmla="*/ 90 w 106"/>
                  <a:gd name="T3" fmla="*/ 90 h 106"/>
                  <a:gd name="T4" fmla="*/ 53 w 106"/>
                  <a:gd name="T5" fmla="*/ 106 h 106"/>
                  <a:gd name="T6" fmla="*/ 16 w 106"/>
                  <a:gd name="T7" fmla="*/ 90 h 106"/>
                  <a:gd name="T8" fmla="*/ 0 w 106"/>
                  <a:gd name="T9" fmla="*/ 53 h 106"/>
                  <a:gd name="T10" fmla="*/ 16 w 106"/>
                  <a:gd name="T11" fmla="*/ 16 h 106"/>
                  <a:gd name="T12" fmla="*/ 53 w 106"/>
                  <a:gd name="T13" fmla="*/ 0 h 106"/>
                  <a:gd name="T14" fmla="*/ 90 w 106"/>
                  <a:gd name="T15" fmla="*/ 16 h 106"/>
                  <a:gd name="T16" fmla="*/ 106 w 106"/>
                  <a:gd name="T17" fmla="*/ 5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6">
                    <a:moveTo>
                      <a:pt x="106" y="53"/>
                    </a:moveTo>
                    <a:cubicBezTo>
                      <a:pt x="106" y="67"/>
                      <a:pt x="101" y="79"/>
                      <a:pt x="90" y="90"/>
                    </a:cubicBezTo>
                    <a:cubicBezTo>
                      <a:pt x="79" y="101"/>
                      <a:pt x="67" y="106"/>
                      <a:pt x="53" y="106"/>
                    </a:cubicBezTo>
                    <a:cubicBezTo>
                      <a:pt x="39" y="106"/>
                      <a:pt x="27" y="101"/>
                      <a:pt x="16" y="90"/>
                    </a:cubicBezTo>
                    <a:cubicBezTo>
                      <a:pt x="5" y="79"/>
                      <a:pt x="0" y="67"/>
                      <a:pt x="0" y="53"/>
                    </a:cubicBezTo>
                    <a:cubicBezTo>
                      <a:pt x="0" y="39"/>
                      <a:pt x="5" y="27"/>
                      <a:pt x="16" y="16"/>
                    </a:cubicBezTo>
                    <a:cubicBezTo>
                      <a:pt x="27" y="5"/>
                      <a:pt x="39" y="0"/>
                      <a:pt x="53" y="0"/>
                    </a:cubicBezTo>
                    <a:cubicBezTo>
                      <a:pt x="67" y="0"/>
                      <a:pt x="79" y="5"/>
                      <a:pt x="90" y="16"/>
                    </a:cubicBezTo>
                    <a:cubicBezTo>
                      <a:pt x="101" y="27"/>
                      <a:pt x="106" y="39"/>
                      <a:pt x="106" y="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D6ECDC8A-8B3B-476A-9338-D1BB53A116FA}"/>
                </a:ext>
              </a:extLst>
            </p:cNvPr>
            <p:cNvGrpSpPr/>
            <p:nvPr/>
          </p:nvGrpSpPr>
          <p:grpSpPr>
            <a:xfrm>
              <a:off x="6045202" y="2801938"/>
              <a:ext cx="326429" cy="430887"/>
              <a:chOff x="6045202" y="2801938"/>
              <a:chExt cx="326429" cy="430887"/>
            </a:xfrm>
          </p:grpSpPr>
          <p:sp>
            <p:nvSpPr>
              <p:cNvPr id="199" name="Rectangle 50">
                <a:extLst>
                  <a:ext uri="{FF2B5EF4-FFF2-40B4-BE49-F238E27FC236}">
                    <a16:creationId xmlns:a16="http://schemas.microsoft.com/office/drawing/2014/main" id="{F0DD3130-B403-4944-AF1B-81B26784C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2" y="2801938"/>
                <a:ext cx="23884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endParaRPr lang="ja-JP" altLang="ja-JP" sz="2000" dirty="0"/>
              </a:p>
            </p:txBody>
          </p:sp>
          <p:sp>
            <p:nvSpPr>
              <p:cNvPr id="200" name="Rectangle 51">
                <a:extLst>
                  <a:ext uri="{FF2B5EF4-FFF2-40B4-BE49-F238E27FC236}">
                    <a16:creationId xmlns:a16="http://schemas.microsoft.com/office/drawing/2014/main" id="{4C161C5A-68DA-4EB1-83CF-5B85D75CF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9039" y="297656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dirty="0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4B3FB65A-E9B6-47CF-B796-520FF83827AE}"/>
                </a:ext>
              </a:extLst>
            </p:cNvPr>
            <p:cNvGrpSpPr/>
            <p:nvPr/>
          </p:nvGrpSpPr>
          <p:grpSpPr>
            <a:xfrm>
              <a:off x="4960939" y="2249488"/>
              <a:ext cx="258167" cy="430887"/>
              <a:chOff x="4960939" y="2249488"/>
              <a:chExt cx="258167" cy="430887"/>
            </a:xfrm>
          </p:grpSpPr>
          <p:sp>
            <p:nvSpPr>
              <p:cNvPr id="197" name="Rectangle 54">
                <a:extLst>
                  <a:ext uri="{FF2B5EF4-FFF2-40B4-BE49-F238E27FC236}">
                    <a16:creationId xmlns:a16="http://schemas.microsoft.com/office/drawing/2014/main" id="{995BB3C3-B5A0-4628-B1FE-0A8BD1C7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22494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dirty="0"/>
              </a:p>
            </p:txBody>
          </p:sp>
          <p:sp>
            <p:nvSpPr>
              <p:cNvPr id="198" name="Rectangle 55">
                <a:extLst>
                  <a:ext uri="{FF2B5EF4-FFF2-40B4-BE49-F238E27FC236}">
                    <a16:creationId xmlns:a16="http://schemas.microsoft.com/office/drawing/2014/main" id="{6D0C97ED-3C79-4E35-9615-EE475468A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24241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FCCBAD24-B689-49CC-B2A3-7CB4F90234AA}"/>
                </a:ext>
              </a:extLst>
            </p:cNvPr>
            <p:cNvGrpSpPr/>
            <p:nvPr/>
          </p:nvGrpSpPr>
          <p:grpSpPr>
            <a:xfrm>
              <a:off x="4960939" y="4205288"/>
              <a:ext cx="258167" cy="430887"/>
              <a:chOff x="4960939" y="4205288"/>
              <a:chExt cx="258167" cy="430887"/>
            </a:xfrm>
          </p:grpSpPr>
          <p:sp>
            <p:nvSpPr>
              <p:cNvPr id="195" name="Rectangle 56">
                <a:extLst>
                  <a:ext uri="{FF2B5EF4-FFF2-40B4-BE49-F238E27FC236}">
                    <a16:creationId xmlns:a16="http://schemas.microsoft.com/office/drawing/2014/main" id="{D55BE430-826E-475C-9A6F-71CD5F16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42052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sz="2000" dirty="0"/>
              </a:p>
            </p:txBody>
          </p:sp>
          <p:sp>
            <p:nvSpPr>
              <p:cNvPr id="196" name="Rectangle 57">
                <a:extLst>
                  <a:ext uri="{FF2B5EF4-FFF2-40B4-BE49-F238E27FC236}">
                    <a16:creationId xmlns:a16="http://schemas.microsoft.com/office/drawing/2014/main" id="{5FEE804F-20A7-46E1-9754-745C47E99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43799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ja-JP" altLang="ja-JP" dirty="0"/>
              </a:p>
            </p:txBody>
          </p:sp>
        </p:grpSp>
        <p:sp>
          <p:nvSpPr>
            <p:cNvPr id="191" name="Rectangle 58">
              <a:extLst>
                <a:ext uri="{FF2B5EF4-FFF2-40B4-BE49-F238E27FC236}">
                  <a16:creationId xmlns:a16="http://schemas.microsoft.com/office/drawing/2014/main" id="{4F83B959-455A-420E-8AAF-E1C7AE83E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2" y="3143250"/>
              <a:ext cx="296863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4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endParaRPr lang="ja-JP" altLang="ja-JP" sz="1600" dirty="0"/>
            </a:p>
          </p:txBody>
        </p:sp>
        <p:sp>
          <p:nvSpPr>
            <p:cNvPr id="192" name="Rectangle 59">
              <a:extLst>
                <a:ext uri="{FF2B5EF4-FFF2-40B4-BE49-F238E27FC236}">
                  <a16:creationId xmlns:a16="http://schemas.microsoft.com/office/drawing/2014/main" id="{D59C29D1-1ED5-457D-A038-6E4F363E2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039" y="3117850"/>
              <a:ext cx="14266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ja-JP" altLang="ja-JP" sz="1600" dirty="0"/>
            </a:p>
          </p:txBody>
        </p:sp>
        <p:sp>
          <p:nvSpPr>
            <p:cNvPr id="193" name="Rectangle 60">
              <a:extLst>
                <a:ext uri="{FF2B5EF4-FFF2-40B4-BE49-F238E27FC236}">
                  <a16:creationId xmlns:a16="http://schemas.microsoft.com/office/drawing/2014/main" id="{6F136EDE-BA9F-43C2-94A3-1A264BEE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9689" y="3214688"/>
              <a:ext cx="1394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ja-JP" altLang="ja-JP" dirty="0"/>
            </a:p>
          </p:txBody>
        </p:sp>
        <p:sp>
          <p:nvSpPr>
            <p:cNvPr id="194" name="Rectangle 61">
              <a:extLst>
                <a:ext uri="{FF2B5EF4-FFF2-40B4-BE49-F238E27FC236}">
                  <a16:creationId xmlns:a16="http://schemas.microsoft.com/office/drawing/2014/main" id="{D27975A2-B902-4C3F-82CE-0039FA17A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914" y="3182938"/>
              <a:ext cx="258763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θ</a:t>
              </a:r>
              <a:endParaRPr lang="ja-JP" altLang="ja-JP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09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</a:t>
            </a:r>
            <a:r>
              <a:rPr lang="ja-JP" altLang="en-US" dirty="0"/>
              <a:t>入力</a:t>
            </a:r>
            <a:r>
              <a:rPr lang="en-US" altLang="ja-JP" dirty="0"/>
              <a:t>1</a:t>
            </a:r>
            <a:r>
              <a:rPr kumimoji="1" lang="ja-JP" altLang="en-US" dirty="0"/>
              <a:t>出力単層ネットワーク</a:t>
            </a:r>
          </a:p>
        </p:txBody>
      </p:sp>
      <p:sp>
        <p:nvSpPr>
          <p:cNvPr id="13" name="コンテンツ プレースホル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単一のセルと等価</a:t>
            </a:r>
            <a:br>
              <a:rPr lang="en-US" altLang="ja-JP" dirty="0"/>
            </a:br>
            <a:r>
              <a:rPr lang="ja-JP" altLang="en-US" dirty="0"/>
              <a:t>　　　　　　</a:t>
            </a:r>
            <a:r>
              <a:rPr lang="en-US" altLang="ja-JP" dirty="0"/>
              <a:t>=</a:t>
            </a:r>
            <a:r>
              <a:rPr lang="ja-JP" altLang="en-US" dirty="0"/>
              <a:t> 重みと入力の内積 → 活性化関数</a:t>
            </a:r>
            <a:endParaRPr kumimoji="1" lang="ja-JP" altLang="en-US" dirty="0"/>
          </a:p>
        </p:txBody>
      </p:sp>
      <p:pic>
        <p:nvPicPr>
          <p:cNvPr id="6" name="図 5" descr="nto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61E3B48-D1AD-4F15-8EC7-C28AD22C94AC}"/>
                  </a:ext>
                </a:extLst>
              </p:cNvPr>
              <p:cNvSpPr txBox="1"/>
              <p:nvPr/>
            </p:nvSpPr>
            <p:spPr>
              <a:xfrm>
                <a:off x="6205728" y="2630063"/>
                <a:ext cx="3519105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61E3B48-D1AD-4F15-8EC7-C28AD22C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8" y="2630063"/>
                <a:ext cx="3519105" cy="1407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</a:t>
            </a:r>
            <a:r>
              <a:rPr lang="ja-JP" altLang="en-US" dirty="0"/>
              <a:t>入力</a:t>
            </a:r>
            <a:r>
              <a:rPr lang="en-US" altLang="ja-JP" dirty="0"/>
              <a:t>m</a:t>
            </a:r>
            <a:r>
              <a:rPr kumimoji="1" lang="ja-JP" altLang="en-US" dirty="0"/>
              <a:t>出力単層ネットワーク</a:t>
            </a:r>
          </a:p>
        </p:txBody>
      </p:sp>
      <p:sp>
        <p:nvSpPr>
          <p:cNvPr id="16" name="コンテンツ プレースホル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出力のものを</a:t>
            </a:r>
            <a:r>
              <a:rPr kumimoji="1" lang="en-US" altLang="ja-JP" dirty="0"/>
              <a:t>m</a:t>
            </a:r>
            <a:r>
              <a:rPr kumimoji="1" lang="ja-JP" altLang="en-US" dirty="0"/>
              <a:t>個並列に並べる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kumimoji="1" lang="en-US" altLang="ja-JP" dirty="0"/>
              <a:t>=</a:t>
            </a:r>
            <a:r>
              <a:rPr kumimoji="1" lang="ja-JP" altLang="en-US" dirty="0"/>
              <a:t> 重み行列と入力の積 → 活性化関数</a:t>
            </a:r>
          </a:p>
        </p:txBody>
      </p:sp>
      <p:pic>
        <p:nvPicPr>
          <p:cNvPr id="10" name="図 9" descr="nto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p:pic>
        <p:nvPicPr>
          <p:cNvPr id="11" name="図 10" descr="nt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テキスト ボックス 1035">
                <a:extLst>
                  <a:ext uri="{FF2B5EF4-FFF2-40B4-BE49-F238E27FC236}">
                    <a16:creationId xmlns:a16="http://schemas.microsoft.com/office/drawing/2014/main" id="{19F844BD-CAE4-4ABA-AA8B-4FF371B04FE1}"/>
                  </a:ext>
                </a:extLst>
              </p:cNvPr>
              <p:cNvSpPr txBox="1"/>
              <p:nvPr/>
            </p:nvSpPr>
            <p:spPr>
              <a:xfrm>
                <a:off x="6205728" y="2630063"/>
                <a:ext cx="3519105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36" name="テキスト ボックス 1035">
                <a:extLst>
                  <a:ext uri="{FF2B5EF4-FFF2-40B4-BE49-F238E27FC236}">
                    <a16:creationId xmlns:a16="http://schemas.microsoft.com/office/drawing/2014/main" id="{19F844BD-CAE4-4ABA-AA8B-4FF371B04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8" y="2630063"/>
                <a:ext cx="3519105" cy="1407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テキスト ボックス 1036">
                <a:extLst>
                  <a:ext uri="{FF2B5EF4-FFF2-40B4-BE49-F238E27FC236}">
                    <a16:creationId xmlns:a16="http://schemas.microsoft.com/office/drawing/2014/main" id="{1E206DC2-DD12-4E86-B788-6FB831B2C13B}"/>
                  </a:ext>
                </a:extLst>
              </p:cNvPr>
              <p:cNvSpPr txBox="1"/>
              <p:nvPr/>
            </p:nvSpPr>
            <p:spPr>
              <a:xfrm>
                <a:off x="6203826" y="3974532"/>
                <a:ext cx="3519105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7" name="テキスト ボックス 1036">
                <a:extLst>
                  <a:ext uri="{FF2B5EF4-FFF2-40B4-BE49-F238E27FC236}">
                    <a16:creationId xmlns:a16="http://schemas.microsoft.com/office/drawing/2014/main" id="{1E206DC2-DD12-4E86-B788-6FB831B2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26" y="3974532"/>
                <a:ext cx="3519105" cy="1407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373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</a:t>
            </a:r>
            <a:r>
              <a:rPr lang="ja-JP" altLang="en-US" dirty="0"/>
              <a:t>入力</a:t>
            </a:r>
            <a:r>
              <a:rPr lang="en-US" altLang="ja-JP" dirty="0"/>
              <a:t>m</a:t>
            </a:r>
            <a:r>
              <a:rPr kumimoji="1" lang="ja-JP" altLang="en-US" dirty="0"/>
              <a:t>出力単層ネットワーク</a:t>
            </a:r>
          </a:p>
        </p:txBody>
      </p:sp>
      <p:sp>
        <p:nvSpPr>
          <p:cNvPr id="16" name="コンテンツ プレースホル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出力のものを</a:t>
            </a:r>
            <a:r>
              <a:rPr kumimoji="1" lang="en-US" altLang="ja-JP" dirty="0"/>
              <a:t>m</a:t>
            </a:r>
            <a:r>
              <a:rPr kumimoji="1" lang="ja-JP" altLang="en-US" dirty="0"/>
              <a:t>個並列に並べる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kumimoji="1" lang="en-US" altLang="ja-JP" dirty="0"/>
              <a:t>=</a:t>
            </a:r>
            <a:r>
              <a:rPr kumimoji="1" lang="ja-JP" altLang="en-US" dirty="0"/>
              <a:t> 重み行列と入力の積 → 活性化関数</a:t>
            </a:r>
          </a:p>
        </p:txBody>
      </p:sp>
      <p:pic>
        <p:nvPicPr>
          <p:cNvPr id="10" name="図 9" descr="nto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p:pic>
        <p:nvPicPr>
          <p:cNvPr id="11" name="図 10" descr="nto2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p:pic>
        <p:nvPicPr>
          <p:cNvPr id="13" name="図 12" descr="ntom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6BCE0BE-16CD-4341-BAD4-319BA03FE37F}"/>
                  </a:ext>
                </a:extLst>
              </p:cNvPr>
              <p:cNvSpPr txBox="1"/>
              <p:nvPr/>
            </p:nvSpPr>
            <p:spPr>
              <a:xfrm>
                <a:off x="6205728" y="2630063"/>
                <a:ext cx="3519105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6BCE0BE-16CD-4341-BAD4-319BA03F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8" y="2630063"/>
                <a:ext cx="3519105" cy="1407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71913E2-5930-4DB9-948E-F34A5D4E9C0C}"/>
                  </a:ext>
                </a:extLst>
              </p:cNvPr>
              <p:cNvSpPr txBox="1"/>
              <p:nvPr/>
            </p:nvSpPr>
            <p:spPr>
              <a:xfrm>
                <a:off x="6203826" y="3974532"/>
                <a:ext cx="3519105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71913E2-5930-4DB9-948E-F34A5D4E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26" y="3974532"/>
                <a:ext cx="3519105" cy="14073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1C3D0-88A4-427E-8E7B-1713B0AE43AB}"/>
              </a:ext>
            </a:extLst>
          </p:cNvPr>
          <p:cNvSpPr txBox="1"/>
          <p:nvPr/>
        </p:nvSpPr>
        <p:spPr>
          <a:xfrm>
            <a:off x="5988175" y="5146192"/>
            <a:ext cx="800219" cy="6052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sz="4000" dirty="0"/>
              <a:t>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286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ニューロセルの基本構造</a:t>
            </a:r>
            <a:r>
              <a:rPr lang="en-US" altLang="ja-JP" dirty="0"/>
              <a:t>(1)</a:t>
            </a:r>
            <a:br>
              <a:rPr lang="en-US" altLang="ja-JP" dirty="0"/>
            </a:br>
            <a:r>
              <a:rPr lang="ja-JP" altLang="en-US" sz="3200" dirty="0">
                <a:solidFill>
                  <a:schemeClr val="tx2"/>
                </a:solidFill>
              </a:rPr>
              <a:t>マカロック</a:t>
            </a:r>
            <a:r>
              <a:rPr lang="en-US" altLang="ja-JP" sz="3200" dirty="0">
                <a:solidFill>
                  <a:schemeClr val="tx2"/>
                </a:solidFill>
              </a:rPr>
              <a:t>=</a:t>
            </a:r>
            <a:r>
              <a:rPr lang="ja-JP" altLang="en-US" sz="3200" dirty="0">
                <a:solidFill>
                  <a:schemeClr val="tx2"/>
                </a:solidFill>
              </a:rPr>
              <a:t>ピッツ モデル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kumimoji="1" lang="en-US" altLang="ja-JP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:r>
                  <a:rPr kumimoji="1" lang="en-US" altLang="ja-JP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：入力（アナログ値も</a:t>
                </a:r>
                <a:r>
                  <a:rPr kumimoji="1" lang="en-US" altLang="ja-JP" dirty="0">
                    <a:latin typeface="Times New Roman" pitchFamily="18" charset="0"/>
                    <a:cs typeface="Times New Roman" pitchFamily="18" charset="0"/>
                  </a:rPr>
                  <a:t>OK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：重み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：閾値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：活性化関数（ステップ関数）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r>
                  <a:rPr kumimoji="1"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0,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　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&lt;0)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1,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　</m:t>
                            </m:r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≧0</m:t>
                            </m:r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  <a:tabLst>
                    <a:tab pos="1612900" algn="l"/>
                  </a:tabLst>
                </a:pP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24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ja-JP" altLang="en-US" dirty="0">
                        <a:latin typeface="Times New Roman" pitchFamily="18" charset="0"/>
                        <a:cs typeface="Times New Roman" pitchFamily="18" charset="0"/>
                      </a:rPr>
                      <m:t>　（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ja-JP" altLang="en-US" dirty="0">
                        <a:latin typeface="Times New Roman" pitchFamily="18" charset="0"/>
                        <a:cs typeface="Times New Roman" pitchFamily="18" charset="0"/>
                      </a:rPr>
                      <m:t>：活性値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，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：出力（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or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1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）</m:t>
                    </m:r>
                    <m:r>
                      <m:rPr>
                        <m:nor/>
                      </m:rPr>
                      <a:rPr lang="ja-JP" altLang="en-US" dirty="0">
                        <a:latin typeface="Times New Roman" pitchFamily="18" charset="0"/>
                        <a:cs typeface="Times New Roman" pitchFamily="18" charset="0"/>
                      </a:rPr>
                      <m:t>）</m:t>
                    </m:r>
                  </m:oMath>
                </a14:m>
                <a:endParaRPr kumimoji="1" lang="ja-JP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80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" name="図 7" descr="cell1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4870" y="1155854"/>
            <a:ext cx="4238930" cy="309956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7898A41-07C5-4441-875D-F340BA556378}"/>
              </a:ext>
            </a:extLst>
          </p:cNvPr>
          <p:cNvGrpSpPr/>
          <p:nvPr/>
        </p:nvGrpSpPr>
        <p:grpSpPr>
          <a:xfrm>
            <a:off x="2480094" y="4710105"/>
            <a:ext cx="6046802" cy="1008225"/>
            <a:chOff x="2480094" y="4710105"/>
            <a:chExt cx="6046802" cy="1008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07F701A-3165-455A-B8D2-420BEC9A3F02}"/>
                    </a:ext>
                  </a:extLst>
                </p:cNvPr>
                <p:cNvSpPr txBox="1"/>
                <p:nvPr/>
              </p:nvSpPr>
              <p:spPr>
                <a:xfrm>
                  <a:off x="2480094" y="4710105"/>
                  <a:ext cx="2280368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ja-JP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ja-JP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07F701A-3165-455A-B8D2-420BEC9A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4" y="4710105"/>
                  <a:ext cx="2280368" cy="10082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0351DEC-88EB-4843-9C52-8F93712635E8}"/>
                    </a:ext>
                  </a:extLst>
                </p:cNvPr>
                <p:cNvSpPr txBox="1"/>
                <p:nvPr/>
              </p:nvSpPr>
              <p:spPr>
                <a:xfrm>
                  <a:off x="4999007" y="5029551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0351DEC-88EB-4843-9C52-8F9371263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007" y="5029551"/>
                  <a:ext cx="352788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45" t="-1639" r="-2418" b="-3278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2468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nto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p:pic>
        <p:nvPicPr>
          <p:cNvPr id="13" name="図 12" descr="ntom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p:pic>
        <p:nvPicPr>
          <p:cNvPr id="15" name="図 14" descr="ntom2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04000" y="2520001"/>
            <a:ext cx="2868258" cy="3099563"/>
          </a:xfrm>
          <a:prstGeom prst="rect">
            <a:avLst/>
          </a:prstGeom>
        </p:spPr>
      </p:pic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</a:t>
            </a:r>
            <a:r>
              <a:rPr lang="ja-JP" altLang="en-US" dirty="0"/>
              <a:t>入力</a:t>
            </a:r>
            <a:r>
              <a:rPr lang="en-US" altLang="ja-JP" dirty="0"/>
              <a:t>m</a:t>
            </a:r>
            <a:r>
              <a:rPr kumimoji="1" lang="ja-JP" altLang="en-US" dirty="0"/>
              <a:t>出力単層ネットワーク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 cstate="print"/>
          <a:srcRect l="29326" r="29326"/>
          <a:stretch>
            <a:fillRect/>
          </a:stretch>
        </p:blipFill>
        <p:spPr bwMode="auto">
          <a:xfrm>
            <a:off x="5844001" y="3600000"/>
            <a:ext cx="4466689" cy="137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コンテンツ プレースホル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出力のものを</a:t>
            </a:r>
            <a:r>
              <a:rPr kumimoji="1" lang="en-US" altLang="ja-JP" dirty="0"/>
              <a:t>m</a:t>
            </a:r>
            <a:r>
              <a:rPr kumimoji="1" lang="ja-JP" altLang="en-US" dirty="0"/>
              <a:t>個並列に並べる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kumimoji="1" lang="en-US" altLang="ja-JP" dirty="0"/>
              <a:t>=</a:t>
            </a:r>
            <a:r>
              <a:rPr kumimoji="1" lang="ja-JP" altLang="en-US" dirty="0"/>
              <a:t> 重み行列と入力の積 → 活性化関数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/>
          <a:srcRect l="43323" r="43323"/>
          <a:stretch>
            <a:fillRect/>
          </a:stretch>
        </p:blipFill>
        <p:spPr bwMode="auto">
          <a:xfrm>
            <a:off x="6312024" y="5040000"/>
            <a:ext cx="1442812" cy="46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095DFC0-DFCB-4F9B-8F18-7382B9E447CB}"/>
              </a:ext>
            </a:extLst>
          </p:cNvPr>
          <p:cNvGrpSpPr/>
          <p:nvPr/>
        </p:nvGrpSpPr>
        <p:grpSpPr>
          <a:xfrm>
            <a:off x="6096000" y="3600000"/>
            <a:ext cx="2895033" cy="276999"/>
            <a:chOff x="6096000" y="3600000"/>
            <a:chExt cx="289503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13CDB-49A9-47DD-BDD2-47B0CAD96A95}"/>
                    </a:ext>
                  </a:extLst>
                </p:cNvPr>
                <p:cNvSpPr txBox="1"/>
                <p:nvPr/>
              </p:nvSpPr>
              <p:spPr>
                <a:xfrm>
                  <a:off x="7572375" y="3600000"/>
                  <a:ext cx="14186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62913CDB-49A9-47DD-BDD2-47B0CAD96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3600000"/>
                  <a:ext cx="14186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04" r="-3004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124C71A-13EA-4EE3-827D-FCCA48E2F520}"/>
                    </a:ext>
                  </a:extLst>
                </p:cNvPr>
                <p:cNvSpPr txBox="1"/>
                <p:nvPr/>
              </p:nvSpPr>
              <p:spPr>
                <a:xfrm>
                  <a:off x="6096000" y="3600000"/>
                  <a:ext cx="1939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3124C71A-13EA-4EE3-827D-FCCA48E2F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600000"/>
                  <a:ext cx="19396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1875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07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159A9-8A4C-45E3-992D-39B26B8C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36575" indent="-536575"/>
            <a:r>
              <a:rPr lang="ja-JP" altLang="en-US" dirty="0"/>
              <a:t>単層ネットワークの限界</a:t>
            </a:r>
            <a:br>
              <a:rPr lang="en-US" altLang="ja-JP" dirty="0"/>
            </a:br>
            <a:r>
              <a:rPr lang="ja-JP" altLang="en-US" sz="3200" dirty="0"/>
              <a:t>（線形分離問題）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F8B49-F270-47B9-8A10-C228A99DA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2602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chemeClr val="accent6"/>
                </a:solidFill>
              </a:rPr>
              <a:t>0</a:t>
            </a:r>
            <a:r>
              <a:rPr kumimoji="1" lang="ja-JP" altLang="en-US" dirty="0">
                <a:solidFill>
                  <a:schemeClr val="accent6"/>
                </a:solidFill>
              </a:rPr>
              <a:t>になるべき入力</a:t>
            </a:r>
            <a:r>
              <a:rPr kumimoji="1" lang="ja-JP" altLang="en-US" dirty="0"/>
              <a:t>と</a:t>
            </a:r>
            <a:r>
              <a:rPr kumimoji="1" lang="en-US" altLang="ja-JP" dirty="0">
                <a:solidFill>
                  <a:schemeClr val="accent2"/>
                </a:solidFill>
              </a:rPr>
              <a:t>1</a:t>
            </a:r>
            <a:r>
              <a:rPr kumimoji="1" lang="ja-JP" altLang="en-US" dirty="0">
                <a:solidFill>
                  <a:schemeClr val="accent2"/>
                </a:solidFill>
              </a:rPr>
              <a:t>になるべき入力</a:t>
            </a:r>
            <a:r>
              <a:rPr kumimoji="1" lang="ja-JP" altLang="en-US" dirty="0"/>
              <a:t>を直線（超平面）で分けられない場合，単層のネットワークでは実現できない</a:t>
            </a:r>
            <a:endParaRPr kumimoji="1" lang="en-US" altLang="ja-JP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pPr algn="just">
              <a:lnSpc>
                <a:spcPct val="100000"/>
              </a:lnSpc>
            </a:pPr>
            <a:r>
              <a:rPr kumimoji="1" lang="en-US" altLang="ja-JP" dirty="0"/>
              <a:t>2</a:t>
            </a:r>
            <a:r>
              <a:rPr kumimoji="1" lang="ja-JP" altLang="en-US" dirty="0"/>
              <a:t>層以上なら可能になる</a:t>
            </a:r>
            <a:endParaRPr kumimoji="1" lang="en-US" altLang="ja-JP" dirty="0"/>
          </a:p>
          <a:p>
            <a:pPr algn="just">
              <a:lnSpc>
                <a:spcPct val="100000"/>
              </a:lnSpc>
            </a:pPr>
            <a:r>
              <a:rPr lang="ja-JP" altLang="en-US" dirty="0"/>
              <a:t>多層になればなるほど，</a:t>
            </a:r>
            <a:br>
              <a:rPr lang="en-US" altLang="ja-JP" dirty="0"/>
            </a:br>
            <a:r>
              <a:rPr lang="ja-JP" altLang="en-US" dirty="0"/>
              <a:t>複雑な出力が生成できる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5362578" y="2057403"/>
            <a:ext cx="4027029" cy="3948113"/>
            <a:chOff x="5248277" y="1762127"/>
            <a:chExt cx="4027029" cy="394811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ADF48BF-A049-4418-BA44-24E99991D312}"/>
                </a:ext>
              </a:extLst>
            </p:cNvPr>
            <p:cNvGrpSpPr/>
            <p:nvPr/>
          </p:nvGrpSpPr>
          <p:grpSpPr>
            <a:xfrm>
              <a:off x="5248277" y="1762127"/>
              <a:ext cx="4027029" cy="3948113"/>
              <a:chOff x="5391150" y="1390650"/>
              <a:chExt cx="4027029" cy="3948113"/>
            </a:xfrm>
          </p:grpSpPr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F254745D-CD68-40BA-999E-14F749A8F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5525" y="1724027"/>
                <a:ext cx="0" cy="3614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>
                <a:extLst>
                  <a:ext uri="{FF2B5EF4-FFF2-40B4-BE49-F238E27FC236}">
                    <a16:creationId xmlns:a16="http://schemas.microsoft.com/office/drawing/2014/main" id="{9741B6B8-46F2-4D08-865C-6C492F698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1150" y="4614862"/>
                <a:ext cx="36004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D2A4F90A-649F-41F1-968B-8D423881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5886451" y="1390650"/>
                    <a:ext cx="5230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D2A4F90A-649F-41F1-968B-8D423881D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451" y="1390650"/>
                    <a:ext cx="523028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1ABB91AE-B94E-4815-855F-2E35D542E620}"/>
                      </a:ext>
                    </a:extLst>
                  </p:cNvPr>
                  <p:cNvSpPr txBox="1"/>
                  <p:nvPr/>
                </p:nvSpPr>
                <p:spPr>
                  <a:xfrm>
                    <a:off x="8901114" y="4391025"/>
                    <a:ext cx="517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1ABB91AE-B94E-4815-855F-2E35D542E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1114" y="4391025"/>
                    <a:ext cx="51706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64651A43-2282-4826-86BA-7C5BED838F71}"/>
                  </a:ext>
                </a:extLst>
              </p:cNvPr>
              <p:cNvCxnSpPr/>
              <p:nvPr/>
            </p:nvCxnSpPr>
            <p:spPr>
              <a:xfrm>
                <a:off x="6105525" y="3167063"/>
                <a:ext cx="1438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0F42699-3C73-4DC1-9563-7E37EAAE2D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9038" y="3167063"/>
                <a:ext cx="0" cy="145256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E975538-2EAD-4FCF-81A8-E1C0188B75D7}"/>
                      </a:ext>
                    </a:extLst>
                  </p:cNvPr>
                  <p:cNvSpPr txBox="1"/>
                  <p:nvPr/>
                </p:nvSpPr>
                <p:spPr>
                  <a:xfrm>
                    <a:off x="5772151" y="4572000"/>
                    <a:ext cx="43794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O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BE975538-2EAD-4FCF-81A8-E1C0188B7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2151" y="4572000"/>
                    <a:ext cx="4379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DA240D04-610D-4F44-B6D6-711136329D21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776" y="4581525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DA240D04-610D-4F44-B6D6-711136329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776" y="4581525"/>
                    <a:ext cx="412292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6EBE78DA-A750-4A6D-8D34-B4B0CDDA6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726" y="2971800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6EBE78DA-A750-4A6D-8D34-B4B0CDDA62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726" y="2971800"/>
                    <a:ext cx="412292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BA316AF4-8D1C-43FA-AF5B-21D6704FA109}"/>
                  </a:ext>
                </a:extLst>
              </p:cNvPr>
              <p:cNvSpPr/>
              <p:nvPr/>
            </p:nvSpPr>
            <p:spPr>
              <a:xfrm>
                <a:off x="6050755" y="4562473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C2E0D1F8-9F73-46B5-9190-AA60098077A8}"/>
                  </a:ext>
                </a:extLst>
              </p:cNvPr>
              <p:cNvSpPr/>
              <p:nvPr/>
            </p:nvSpPr>
            <p:spPr>
              <a:xfrm>
                <a:off x="7486648" y="4569617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92E1D05E-996D-472B-8180-21C3BE6EC2CB}"/>
                  </a:ext>
                </a:extLst>
              </p:cNvPr>
              <p:cNvSpPr/>
              <p:nvPr/>
            </p:nvSpPr>
            <p:spPr>
              <a:xfrm>
                <a:off x="6048373" y="3117054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D70C29B8-2B72-4A64-A9B8-18A060FE638D}"/>
                  </a:ext>
                </a:extLst>
              </p:cNvPr>
              <p:cNvSpPr/>
              <p:nvPr/>
            </p:nvSpPr>
            <p:spPr>
              <a:xfrm>
                <a:off x="7489029" y="3119436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61CA5B0-6E44-4496-B7DF-F88BD4DB5B60}"/>
                    </a:ext>
                  </a:extLst>
                </p:cNvPr>
                <p:cNvSpPr txBox="1"/>
                <p:nvPr/>
              </p:nvSpPr>
              <p:spPr>
                <a:xfrm>
                  <a:off x="5920742" y="4914902"/>
                  <a:ext cx="1011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61CA5B0-6E44-4496-B7DF-F88BD4DB5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42" y="4914902"/>
                  <a:ext cx="101168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BEAABF3-A700-4283-9FFB-4533B808A9B8}"/>
                    </a:ext>
                  </a:extLst>
                </p:cNvPr>
                <p:cNvSpPr txBox="1"/>
                <p:nvPr/>
              </p:nvSpPr>
              <p:spPr>
                <a:xfrm>
                  <a:off x="7338062" y="4526282"/>
                  <a:ext cx="1011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BEAABF3-A700-4283-9FFB-4533B808A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062" y="4526282"/>
                  <a:ext cx="101168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2620BBA0-A283-4028-9981-5A675265D4AD}"/>
                    </a:ext>
                  </a:extLst>
                </p:cNvPr>
                <p:cNvSpPr txBox="1"/>
                <p:nvPr/>
              </p:nvSpPr>
              <p:spPr>
                <a:xfrm>
                  <a:off x="7338062" y="3440432"/>
                  <a:ext cx="1011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2620BBA0-A283-4028-9981-5A675265D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062" y="3440432"/>
                  <a:ext cx="1011687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C78A5CB-AEBE-4B78-B03F-260268FEAF1C}"/>
                    </a:ext>
                  </a:extLst>
                </p:cNvPr>
                <p:cNvSpPr txBox="1"/>
                <p:nvPr/>
              </p:nvSpPr>
              <p:spPr>
                <a:xfrm>
                  <a:off x="5920742" y="3108962"/>
                  <a:ext cx="1011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C78A5CB-AEBE-4B78-B03F-260268FEA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42" y="3108962"/>
                  <a:ext cx="10116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コンテンツ プレースホルダー 6">
                <a:extLst>
                  <a:ext uri="{FF2B5EF4-FFF2-40B4-BE49-F238E27FC236}">
                    <a16:creationId xmlns:a16="http://schemas.microsoft.com/office/drawing/2014/main" id="{7416D242-E254-4489-97A2-15685FE66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7604612"/>
                  </p:ext>
                </p:extLst>
              </p:nvPr>
            </p:nvGraphicFramePr>
            <p:xfrm>
              <a:off x="7354051" y="1189065"/>
              <a:ext cx="1797570" cy="2286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991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53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5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3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コンテンツ プレースホルダー 6">
                <a:extLst>
                  <a:ext uri="{FF2B5EF4-FFF2-40B4-BE49-F238E27FC236}">
                    <a16:creationId xmlns:a16="http://schemas.microsoft.com/office/drawing/2014/main" id="{7416D242-E254-4489-97A2-15685FE66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7604612"/>
                  </p:ext>
                </p:extLst>
              </p:nvPr>
            </p:nvGraphicFramePr>
            <p:xfrm>
              <a:off x="7354051" y="1189065"/>
              <a:ext cx="1797570" cy="2286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5991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91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91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10" t="-1333" r="-203030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l="-102041" t="-1333" r="-105102" b="-4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200000" t="-1333" r="-4040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31E93F3-F1DC-4103-9138-D53B75A1B09F}"/>
              </a:ext>
            </a:extLst>
          </p:cNvPr>
          <p:cNvSpPr/>
          <p:nvPr/>
        </p:nvSpPr>
        <p:spPr>
          <a:xfrm>
            <a:off x="8655503" y="3813417"/>
            <a:ext cx="2037477" cy="783193"/>
          </a:xfrm>
          <a:prstGeom prst="wedgeRoundRectCallout">
            <a:avLst>
              <a:gd name="adj1" fmla="val -88492"/>
              <a:gd name="adj2" fmla="val 455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2000" dirty="0"/>
              <a:t>直線で</a:t>
            </a:r>
            <a:r>
              <a:rPr lang="en-US" altLang="ja-JP" sz="2000" dirty="0"/>
              <a:t>0,1</a:t>
            </a:r>
            <a:r>
              <a:rPr lang="ja-JP" altLang="en-US" sz="2000" dirty="0"/>
              <a:t>を</a:t>
            </a:r>
            <a:br>
              <a:rPr lang="en-US" altLang="ja-JP" sz="2000" dirty="0"/>
            </a:br>
            <a:r>
              <a:rPr lang="ja-JP" altLang="en-US" sz="2000" dirty="0"/>
              <a:t>分離できない！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017E3F-EC73-47C3-A916-339DD10CF0B5}"/>
              </a:ext>
            </a:extLst>
          </p:cNvPr>
          <p:cNvSpPr txBox="1"/>
          <p:nvPr/>
        </p:nvSpPr>
        <p:spPr>
          <a:xfrm>
            <a:off x="9129031" y="1189065"/>
            <a:ext cx="97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排他的</a:t>
            </a:r>
            <a:br>
              <a:rPr kumimoji="1" lang="en-US" altLang="ja-JP" dirty="0"/>
            </a:br>
            <a:r>
              <a:rPr kumimoji="1" lang="ja-JP" altLang="en-US" dirty="0"/>
              <a:t>論理和</a:t>
            </a:r>
            <a:br>
              <a:rPr kumimoji="1" lang="en-US" altLang="ja-JP" dirty="0"/>
            </a:br>
            <a:r>
              <a:rPr kumimoji="1" lang="en-US" altLang="ja-JP" dirty="0"/>
              <a:t>(EXOR)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4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</a:t>
            </a:r>
            <a:r>
              <a:rPr lang="ja-JP" altLang="en-US" dirty="0"/>
              <a:t>入力</a:t>
            </a:r>
            <a:r>
              <a:rPr lang="en-US" altLang="ja-JP" dirty="0"/>
              <a:t>m</a:t>
            </a:r>
            <a:r>
              <a:rPr kumimoji="1" lang="ja-JP" altLang="en-US" dirty="0"/>
              <a:t>出力単層ネットワーク</a:t>
            </a:r>
          </a:p>
        </p:txBody>
      </p: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3D6E6B66-581C-447C-BEF3-CF9642631E24}"/>
              </a:ext>
            </a:extLst>
          </p:cNvPr>
          <p:cNvGrpSpPr/>
          <p:nvPr/>
        </p:nvGrpSpPr>
        <p:grpSpPr>
          <a:xfrm>
            <a:off x="730410" y="1699224"/>
            <a:ext cx="3871383" cy="3231204"/>
            <a:chOff x="1101885" y="1699224"/>
            <a:chExt cx="3871383" cy="32312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518435E4-7BBC-400E-BA06-0693643835E7}"/>
                </a:ext>
              </a:extLst>
            </p:cNvPr>
            <p:cNvGrpSpPr/>
            <p:nvPr/>
          </p:nvGrpSpPr>
          <p:grpSpPr>
            <a:xfrm>
              <a:off x="1614472" y="1699224"/>
              <a:ext cx="2868258" cy="3099563"/>
              <a:chOff x="2604000" y="2520001"/>
              <a:chExt cx="2868258" cy="3099563"/>
            </a:xfrm>
          </p:grpSpPr>
          <p:pic>
            <p:nvPicPr>
              <p:cNvPr id="10" name="図 9" descr="nto1.emf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604000" y="2520001"/>
                <a:ext cx="2868258" cy="3099563"/>
              </a:xfrm>
              <a:prstGeom prst="rect">
                <a:avLst/>
              </a:prstGeom>
            </p:spPr>
          </p:pic>
          <p:pic>
            <p:nvPicPr>
              <p:cNvPr id="13" name="図 12" descr="ntom.emf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04000" y="2520001"/>
                <a:ext cx="2868258" cy="3099563"/>
              </a:xfrm>
              <a:prstGeom prst="rect">
                <a:avLst/>
              </a:prstGeom>
            </p:spPr>
          </p:pic>
          <p:pic>
            <p:nvPicPr>
              <p:cNvPr id="15" name="図 14" descr="ntom2.em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604000" y="2520001"/>
                <a:ext cx="2868258" cy="3099563"/>
              </a:xfrm>
              <a:prstGeom prst="rect">
                <a:avLst/>
              </a:prstGeom>
            </p:spPr>
          </p:pic>
        </p:grpSp>
        <p:sp>
          <p:nvSpPr>
            <p:cNvPr id="4" name="左中かっこ 3">
              <a:extLst>
                <a:ext uri="{FF2B5EF4-FFF2-40B4-BE49-F238E27FC236}">
                  <a16:creationId xmlns:a16="http://schemas.microsoft.com/office/drawing/2014/main" id="{1544A6DA-7B01-49FF-BC7F-90FC426CACF3}"/>
                </a:ext>
              </a:extLst>
            </p:cNvPr>
            <p:cNvSpPr/>
            <p:nvPr/>
          </p:nvSpPr>
          <p:spPr>
            <a:xfrm>
              <a:off x="1552649" y="2532660"/>
              <a:ext cx="123645" cy="2066925"/>
            </a:xfrm>
            <a:prstGeom prst="leftBrace">
              <a:avLst>
                <a:gd name="adj1" fmla="val 6739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左中かっこ 15">
              <a:extLst>
                <a:ext uri="{FF2B5EF4-FFF2-40B4-BE49-F238E27FC236}">
                  <a16:creationId xmlns:a16="http://schemas.microsoft.com/office/drawing/2014/main" id="{E0C34F9F-B2EB-4CA9-A3B8-8DC345980EDF}"/>
                </a:ext>
              </a:extLst>
            </p:cNvPr>
            <p:cNvSpPr/>
            <p:nvPr/>
          </p:nvSpPr>
          <p:spPr>
            <a:xfrm flipH="1">
              <a:off x="4420908" y="2532659"/>
              <a:ext cx="123645" cy="2066925"/>
            </a:xfrm>
            <a:prstGeom prst="leftBrace">
              <a:avLst>
                <a:gd name="adj1" fmla="val 6739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5D7EBE1F-4C86-4D08-84B5-8AC9D250B15F}"/>
                    </a:ext>
                  </a:extLst>
                </p:cNvPr>
                <p:cNvSpPr txBox="1"/>
                <p:nvPr/>
              </p:nvSpPr>
              <p:spPr>
                <a:xfrm>
                  <a:off x="4541740" y="3335288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kumimoji="1" lang="ja-JP" altLang="en-US" sz="2400" b="1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5D7EBE1F-4C86-4D08-84B5-8AC9D250B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740" y="3335288"/>
                  <a:ext cx="43152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B0E1FAD-9DF0-4A54-8FC2-A0F97D2A1303}"/>
                    </a:ext>
                  </a:extLst>
                </p:cNvPr>
                <p:cNvSpPr txBox="1"/>
                <p:nvPr/>
              </p:nvSpPr>
              <p:spPr>
                <a:xfrm>
                  <a:off x="1101885" y="3335288"/>
                  <a:ext cx="450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kumimoji="1" lang="ja-JP" altLang="en-US" sz="2400" b="1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1B0E1FAD-9DF0-4A54-8FC2-A0F97D2A1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885" y="3335288"/>
                  <a:ext cx="45076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5015306-EE80-4A70-BB71-91BD21931EB3}"/>
                    </a:ext>
                  </a:extLst>
                </p:cNvPr>
                <p:cNvSpPr txBox="1"/>
                <p:nvPr/>
              </p:nvSpPr>
              <p:spPr>
                <a:xfrm>
                  <a:off x="2741219" y="4468763"/>
                  <a:ext cx="5757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kumimoji="1" lang="ja-JP" altLang="en-US" sz="2400" i="1" dirty="0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D5015306-EE80-4A70-BB71-91BD21931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219" y="4468763"/>
                  <a:ext cx="57579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E2E645E-70B7-4B54-8007-5D8060992F48}"/>
              </a:ext>
            </a:extLst>
          </p:cNvPr>
          <p:cNvGrpSpPr/>
          <p:nvPr/>
        </p:nvGrpSpPr>
        <p:grpSpPr>
          <a:xfrm>
            <a:off x="8160980" y="3752590"/>
            <a:ext cx="2743200" cy="1714500"/>
            <a:chOff x="8160980" y="3752590"/>
            <a:chExt cx="2743200" cy="1714500"/>
          </a:xfrm>
        </p:grpSpPr>
        <p:pic>
          <p:nvPicPr>
            <p:cNvPr id="1046" name="グラフィックス 1045">
              <a:extLst>
                <a:ext uri="{FF2B5EF4-FFF2-40B4-BE49-F238E27FC236}">
                  <a16:creationId xmlns:a16="http://schemas.microsoft.com/office/drawing/2014/main" id="{F106974B-C99D-4B93-B18C-DEB7BC79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60980" y="3752590"/>
              <a:ext cx="2743200" cy="1714500"/>
            </a:xfrm>
            <a:prstGeom prst="rect">
              <a:avLst/>
            </a:prstGeom>
          </p:spPr>
        </p:pic>
        <p:sp>
          <p:nvSpPr>
            <p:cNvPr id="1047" name="四角形: 角を丸くする 1046">
              <a:extLst>
                <a:ext uri="{FF2B5EF4-FFF2-40B4-BE49-F238E27FC236}">
                  <a16:creationId xmlns:a16="http://schemas.microsoft.com/office/drawing/2014/main" id="{C1A9EFAA-0433-420F-92A2-B8A83E8F92C7}"/>
                </a:ext>
              </a:extLst>
            </p:cNvPr>
            <p:cNvSpPr/>
            <p:nvPr/>
          </p:nvSpPr>
          <p:spPr>
            <a:xfrm>
              <a:off x="8160980" y="3752590"/>
              <a:ext cx="2743200" cy="17145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1" name="グループ化 1050">
            <a:extLst>
              <a:ext uri="{FF2B5EF4-FFF2-40B4-BE49-F238E27FC236}">
                <a16:creationId xmlns:a16="http://schemas.microsoft.com/office/drawing/2014/main" id="{B3AE42E1-A0D0-46E9-8168-015D8E3FAE8F}"/>
              </a:ext>
            </a:extLst>
          </p:cNvPr>
          <p:cNvGrpSpPr/>
          <p:nvPr/>
        </p:nvGrpSpPr>
        <p:grpSpPr>
          <a:xfrm>
            <a:off x="5008353" y="1699224"/>
            <a:ext cx="4465005" cy="3026727"/>
            <a:chOff x="4732128" y="1699224"/>
            <a:chExt cx="4465005" cy="302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F24F5B7-65E1-4E48-8EF1-E4CF8C2DD13E}"/>
                    </a:ext>
                  </a:extLst>
                </p:cNvPr>
                <p:cNvSpPr txBox="1"/>
                <p:nvPr/>
              </p:nvSpPr>
              <p:spPr>
                <a:xfrm>
                  <a:off x="4732128" y="1699224"/>
                  <a:ext cx="4465005" cy="125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7F24F5B7-65E1-4E48-8EF1-E4CF8C2DD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128" y="1699224"/>
                  <a:ext cx="4465005" cy="12587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6A229F4E-D183-4F2E-8DCB-4FAE7E8FB6B0}"/>
                    </a:ext>
                  </a:extLst>
                </p:cNvPr>
                <p:cNvSpPr txBox="1"/>
                <p:nvPr/>
              </p:nvSpPr>
              <p:spPr>
                <a:xfrm>
                  <a:off x="5221965" y="2917287"/>
                  <a:ext cx="2418483" cy="605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∗0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6A229F4E-D183-4F2E-8DCB-4FAE7E8FB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965" y="2917287"/>
                  <a:ext cx="2418483" cy="6054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0D21D7C-35AC-4B69-90AE-CA2AC78403DD}"/>
                    </a:ext>
                  </a:extLst>
                </p:cNvPr>
                <p:cNvSpPr txBox="1"/>
                <p:nvPr/>
              </p:nvSpPr>
              <p:spPr>
                <a:xfrm>
                  <a:off x="5264383" y="4325841"/>
                  <a:ext cx="12528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0D21D7C-35AC-4B69-90AE-CA2AC784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383" y="4325841"/>
                  <a:ext cx="1252842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9" name="グループ化 1048">
              <a:extLst>
                <a:ext uri="{FF2B5EF4-FFF2-40B4-BE49-F238E27FC236}">
                  <a16:creationId xmlns:a16="http://schemas.microsoft.com/office/drawing/2014/main" id="{30AF3642-52B3-48FA-ACA5-B7DFD31DB736}"/>
                </a:ext>
              </a:extLst>
            </p:cNvPr>
            <p:cNvGrpSpPr/>
            <p:nvPr/>
          </p:nvGrpSpPr>
          <p:grpSpPr>
            <a:xfrm>
              <a:off x="6071938" y="2765528"/>
              <a:ext cx="612712" cy="336806"/>
              <a:chOff x="6071938" y="2752827"/>
              <a:chExt cx="612712" cy="600610"/>
            </a:xfrm>
          </p:grpSpPr>
          <p:cxnSp>
            <p:nvCxnSpPr>
              <p:cNvPr id="1030" name="直線矢印コネクタ 1029">
                <a:extLst>
                  <a:ext uri="{FF2B5EF4-FFF2-40B4-BE49-F238E27FC236}">
                    <a16:creationId xmlns:a16="http://schemas.microsoft.com/office/drawing/2014/main" id="{97B9B118-351D-44C4-812A-6B7136534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4650" y="2752827"/>
                <a:ext cx="0" cy="597972"/>
              </a:xfrm>
              <a:prstGeom prst="straightConnector1">
                <a:avLst/>
              </a:prstGeom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1D841700-A89B-49DF-BD21-FBB22C0C7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1938" y="2752827"/>
                <a:ext cx="0" cy="600610"/>
              </a:xfrm>
              <a:prstGeom prst="straightConnector1">
                <a:avLst/>
              </a:prstGeom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36" name="正方形/長方形 1035">
              <a:extLst>
                <a:ext uri="{FF2B5EF4-FFF2-40B4-BE49-F238E27FC236}">
                  <a16:creationId xmlns:a16="http://schemas.microsoft.com/office/drawing/2014/main" id="{0F9602FF-018F-49E9-A367-5FCB8BEA3284}"/>
                </a:ext>
              </a:extLst>
            </p:cNvPr>
            <p:cNvSpPr/>
            <p:nvPr/>
          </p:nvSpPr>
          <p:spPr>
            <a:xfrm>
              <a:off x="6012213" y="1922565"/>
              <a:ext cx="473863" cy="84296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6567AE1-913D-43A5-B84C-6ACE96F795B5}"/>
                </a:ext>
              </a:extLst>
            </p:cNvPr>
            <p:cNvSpPr/>
            <p:nvPr/>
          </p:nvSpPr>
          <p:spPr>
            <a:xfrm>
              <a:off x="6519420" y="1922565"/>
              <a:ext cx="1688295" cy="842962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95A7A2AB-2F4F-4445-B96A-D775A4E7DEB4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60" y="3374659"/>
              <a:ext cx="0" cy="377931"/>
            </a:xfrm>
            <a:prstGeom prst="straightConnector1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B313D36-D92F-49EF-8CA1-215A5E1B360F}"/>
                </a:ext>
              </a:extLst>
            </p:cNvPr>
            <p:cNvSpPr/>
            <p:nvPr/>
          </p:nvSpPr>
          <p:spPr>
            <a:xfrm>
              <a:off x="5847709" y="3102333"/>
              <a:ext cx="1230497" cy="272326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347657FB-2B4F-487E-B8C5-4E7C13B0B253}"/>
                    </a:ext>
                  </a:extLst>
                </p:cNvPr>
                <p:cNvSpPr txBox="1"/>
                <p:nvPr/>
              </p:nvSpPr>
              <p:spPr>
                <a:xfrm>
                  <a:off x="5226446" y="3570543"/>
                  <a:ext cx="1453731" cy="605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347657FB-2B4F-487E-B8C5-4E7C13B0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446" y="3570543"/>
                  <a:ext cx="1453731" cy="6054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510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フィードフォワードネットワーク </a:t>
            </a:r>
            <a:r>
              <a:rPr kumimoji="1" lang="en-US" altLang="ja-JP" dirty="0"/>
              <a:t>(FNN)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単層ネットワークを複数直列に並べる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EBE5740-1C32-42BE-98DA-E5B36A459F7A}"/>
              </a:ext>
            </a:extLst>
          </p:cNvPr>
          <p:cNvGrpSpPr/>
          <p:nvPr/>
        </p:nvGrpSpPr>
        <p:grpSpPr>
          <a:xfrm>
            <a:off x="1871870" y="4389366"/>
            <a:ext cx="7390862" cy="562675"/>
            <a:chOff x="1871870" y="4677235"/>
            <a:chExt cx="7390862" cy="56267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BF1791C-194C-4906-8CB8-5675F3CA4A70}"/>
                </a:ext>
              </a:extLst>
            </p:cNvPr>
            <p:cNvSpPr txBox="1"/>
            <p:nvPr/>
          </p:nvSpPr>
          <p:spPr>
            <a:xfrm>
              <a:off x="1871870" y="4808103"/>
              <a:ext cx="1285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FF0000"/>
                  </a:solidFill>
                </a:rPr>
                <a:t>入力</a:t>
              </a:r>
              <a:r>
                <a:rPr kumimoji="1" lang="en-US" altLang="ja-JP" sz="2000" dirty="0">
                  <a:solidFill>
                    <a:srgbClr val="FF0000"/>
                  </a:solidFill>
                </a:rPr>
                <a:t>(</a:t>
              </a:r>
              <a:r>
                <a:rPr kumimoji="1" lang="ja-JP" altLang="en-US" sz="2000" dirty="0">
                  <a:solidFill>
                    <a:srgbClr val="FF0000"/>
                  </a:solidFill>
                </a:rPr>
                <a:t>層</a:t>
              </a:r>
              <a:r>
                <a:rPr kumimoji="1" lang="en-US" altLang="ja-JP" sz="2000" dirty="0">
                  <a:solidFill>
                    <a:srgbClr val="FF0000"/>
                  </a:solidFill>
                </a:rPr>
                <a:t>?)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752335-F259-4E58-89DF-8A5F5250D5B2}"/>
                </a:ext>
              </a:extLst>
            </p:cNvPr>
            <p:cNvSpPr txBox="1"/>
            <p:nvPr/>
          </p:nvSpPr>
          <p:spPr>
            <a:xfrm>
              <a:off x="4729937" y="48398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FF0000"/>
                  </a:solidFill>
                </a:rPr>
                <a:t>中間層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5A0D9A4-AC24-4587-A848-85CFBB6FCA40}"/>
                </a:ext>
              </a:extLst>
            </p:cNvPr>
            <p:cNvSpPr txBox="1"/>
            <p:nvPr/>
          </p:nvSpPr>
          <p:spPr>
            <a:xfrm>
              <a:off x="8308625" y="483573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FF0000"/>
                  </a:solidFill>
                </a:rPr>
                <a:t>出力層</a:t>
              </a:r>
            </a:p>
          </p:txBody>
        </p:sp>
        <p:sp>
          <p:nvSpPr>
            <p:cNvPr id="6" name="左中かっこ 5">
              <a:extLst>
                <a:ext uri="{FF2B5EF4-FFF2-40B4-BE49-F238E27FC236}">
                  <a16:creationId xmlns:a16="http://schemas.microsoft.com/office/drawing/2014/main" id="{03E4A3FB-6EED-49DB-9DED-5F99B006C38F}"/>
                </a:ext>
              </a:extLst>
            </p:cNvPr>
            <p:cNvSpPr/>
            <p:nvPr/>
          </p:nvSpPr>
          <p:spPr>
            <a:xfrm rot="16200000">
              <a:off x="5009624" y="3120926"/>
              <a:ext cx="125176" cy="3237793"/>
            </a:xfrm>
            <a:prstGeom prst="leftBrace">
              <a:avLst>
                <a:gd name="adj1" fmla="val 76653"/>
                <a:gd name="adj2" fmla="val 5390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044EB47-0B76-4022-B51F-C886EA17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1980" y="2544946"/>
            <a:ext cx="805815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0C432C-975B-49C3-A7F0-A1248AC7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パーセプトロン</a:t>
            </a:r>
            <a:r>
              <a:rPr kumimoji="1" lang="ja-JP" altLang="en-US" sz="3600" dirty="0"/>
              <a:t>（＝</a:t>
            </a:r>
            <a:r>
              <a:rPr kumimoji="1" lang="en-US" altLang="ja-JP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ja-JP" altLang="en-US" sz="3600" i="1" dirty="0">
                <a:latin typeface="Century Schoolbook" panose="02040604050505020304" pitchFamily="18" charset="0"/>
              </a:rPr>
              <a:t> </a:t>
            </a:r>
            <a:r>
              <a:rPr kumimoji="1" lang="ja-JP" altLang="en-US" sz="3600" dirty="0"/>
              <a:t>がステップ関数の</a:t>
            </a:r>
            <a:r>
              <a:rPr lang="en-US" altLang="ja-JP" sz="3600" dirty="0"/>
              <a:t>FNN</a:t>
            </a:r>
            <a:r>
              <a:rPr lang="ja-JP" altLang="en-US" sz="3600" dirty="0"/>
              <a:t>）</a:t>
            </a:r>
            <a:br>
              <a:rPr lang="en-US" altLang="ja-JP" sz="3600" dirty="0"/>
            </a:br>
            <a:r>
              <a:rPr lang="ja-JP" altLang="en-US" dirty="0"/>
              <a:t>の学習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6C4F58-2DB7-4144-972D-5D6F88FE2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9573"/>
                <a:ext cx="10515600" cy="41873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dirty="0"/>
                  <a:t>訓練パターン（入力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dirty="0"/>
                  <a:t>と正しい出力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dirty="0"/>
                  <a:t>のペア）の</a:t>
                </a:r>
                <a:r>
                  <a:rPr lang="ja-JP" altLang="en-US" u="sng" dirty="0"/>
                  <a:t>集合</a:t>
                </a:r>
                <a:r>
                  <a:rPr lang="ja-JP" altLang="en-US" dirty="0"/>
                  <a:t>を用意</a:t>
                </a:r>
                <a:br>
                  <a:rPr lang="en-US" altLang="ja-JP" dirty="0"/>
                </a:br>
                <a:r>
                  <a:rPr lang="ja-JP" altLang="en-US" dirty="0"/>
                  <a:t>（教師あり学習）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dirty="0"/>
                  <a:t>各訓練パターンで、入力</a:t>
                </a:r>
                <a14:m>
                  <m:oMath xmlns:m="http://schemas.openxmlformats.org/officeDocument/2006/math"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dirty="0"/>
                  <a:t>に対する出力信号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ja-JP" altLang="en-US" dirty="0"/>
                  <a:t>と教師信号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dirty="0"/>
                  <a:t>の</a:t>
                </a:r>
                <a:br>
                  <a:rPr lang="en-US" altLang="ja-JP" dirty="0"/>
                </a:br>
                <a:r>
                  <a:rPr lang="ja-JP" altLang="en-US" dirty="0"/>
                  <a:t>誤差を縮めるように，</a:t>
                </a:r>
                <a:r>
                  <a:rPr lang="ja-JP" altLang="en-US" u="sng" dirty="0"/>
                  <a:t>出力層（最終層）</a:t>
                </a:r>
                <a:r>
                  <a:rPr lang="ja-JP" altLang="en-US" dirty="0"/>
                  <a:t>の重み・バイアス（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ja-JP" altLang="en-US" dirty="0"/>
                  <a:t>）を修正</a:t>
                </a:r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kumimoji="1" lang="ja-JP" altLang="en-US" dirty="0"/>
                  <a:t>誤差が無くなるまで反復する</a:t>
                </a:r>
                <a:endParaRPr kumimoji="1"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6C4F58-2DB7-4144-972D-5D6F88FE2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9573"/>
                <a:ext cx="10515600" cy="4187389"/>
              </a:xfrm>
              <a:blipFill>
                <a:blip r:embed="rId2"/>
                <a:stretch>
                  <a:fillRect l="-1043" t="-1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5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ja-JP" altLang="en-US" dirty="0"/>
                  <a:t>訓練パターン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ja-JP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dirty="0" err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ja-JP" altLang="en-US" dirty="0"/>
                  <a:t>の入力信号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ja-JP" altLang="en-US" dirty="0"/>
                  <a:t>に対する出力信号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kumimoji="1" lang="ja-JP" altLang="en-US" dirty="0"/>
                  <a:t>と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教師信号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dirty="0"/>
                  <a:t>の誤差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kumimoji="1" lang="ja-JP" altLang="en-US" dirty="0"/>
                  <a:t>を小さくするよう</a:t>
                </a:r>
                <a:r>
                  <a:rPr lang="ja-JP" altLang="en-US" dirty="0"/>
                  <a:t>に，</a:t>
                </a:r>
                <a:br>
                  <a:rPr lang="en-US" altLang="ja-JP" dirty="0"/>
                </a:br>
                <a:r>
                  <a:rPr lang="ja-JP" altLang="en-US" dirty="0"/>
                  <a:t>出力層の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ja-JP" altLang="en-US" dirty="0"/>
                  <a:t>（重みとバイアス）を調整する</a:t>
                </a:r>
                <a:r>
                  <a:rPr lang="ja-JP" altLang="en-US" dirty="0"/>
                  <a:t>．</a:t>
                </a:r>
                <a:endParaRPr lang="en-US" altLang="ja-JP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044EB47-0B76-4022-B51F-C886EA17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138" y="3255757"/>
            <a:ext cx="9080612" cy="22273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4900" dirty="0"/>
              <a:t>パーセプトロン</a:t>
            </a:r>
            <a:r>
              <a:rPr lang="ja-JP" altLang="en-US" sz="4000" dirty="0"/>
              <a:t>（＝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ja-JP" altLang="en-US" sz="4000" i="1" dirty="0">
                <a:latin typeface="Century Schoolbook" panose="02040604050505020304" pitchFamily="18" charset="0"/>
              </a:rPr>
              <a:t> </a:t>
            </a:r>
            <a:r>
              <a:rPr lang="ja-JP" altLang="en-US" sz="4000" dirty="0"/>
              <a:t>がステップ関数の</a:t>
            </a:r>
            <a:r>
              <a:rPr lang="en-US" altLang="ja-JP" sz="4000" dirty="0"/>
              <a:t>FNN</a:t>
            </a:r>
            <a:r>
              <a:rPr lang="ja-JP" altLang="en-US" sz="4000" dirty="0"/>
              <a:t>）</a:t>
            </a:r>
            <a:br>
              <a:rPr lang="en-US" altLang="ja-JP" dirty="0"/>
            </a:br>
            <a:r>
              <a:rPr lang="ja-JP" altLang="en-US" sz="4900" dirty="0"/>
              <a:t>の学習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5481E5-4328-407F-B08C-457E3E86A5BA}"/>
                  </a:ext>
                </a:extLst>
              </p:cNvPr>
              <p:cNvSpPr txBox="1"/>
              <p:nvPr/>
            </p:nvSpPr>
            <p:spPr>
              <a:xfrm>
                <a:off x="2965570" y="5380811"/>
                <a:ext cx="3576941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ja-JP" altLang="en-US" sz="2000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ja-JP" sz="200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  <m:r>
                              <a:rPr lang="en-US" altLang="ja-JP" sz="20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ja-JP" altLang="en-US" sz="2000" dirty="0">
                    <a:latin typeface="Times New Roman" pitchFamily="18" charset="0"/>
                    <a:cs typeface="Times New Roman" pitchFamily="18" charset="0"/>
                  </a:rPr>
                  <a:t>は修正できない</a:t>
                </a:r>
                <a:endParaRPr lang="ja-JP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5481E5-4328-407F-B08C-457E3E86A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570" y="5380811"/>
                <a:ext cx="3576941" cy="426463"/>
              </a:xfrm>
              <a:prstGeom prst="rect">
                <a:avLst/>
              </a:prstGeom>
              <a:blipFill>
                <a:blip r:embed="rId5"/>
                <a:stretch>
                  <a:fillRect t="-2857" r="-681" b="-2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3721029D-5F6E-472D-833E-694B597D09A7}"/>
              </a:ext>
            </a:extLst>
          </p:cNvPr>
          <p:cNvSpPr/>
          <p:nvPr/>
        </p:nvSpPr>
        <p:spPr>
          <a:xfrm rot="16200000">
            <a:off x="4610176" y="3208352"/>
            <a:ext cx="285676" cy="3918570"/>
          </a:xfrm>
          <a:prstGeom prst="leftBrace">
            <a:avLst>
              <a:gd name="adj1" fmla="val 5544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D62989A-D631-4F8D-ABF0-8A591E0E77F8}"/>
                  </a:ext>
                </a:extLst>
              </p:cNvPr>
              <p:cNvSpPr txBox="1"/>
              <p:nvPr/>
            </p:nvSpPr>
            <p:spPr>
              <a:xfrm>
                <a:off x="7039376" y="5483076"/>
                <a:ext cx="4372672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Times New Roman" pitchFamily="18" charset="0"/>
                    <a:cs typeface="Times New Roman" pitchFamily="18" charset="0"/>
                  </a:rPr>
                  <a:t>誤差を減少させるように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ja-JP" altLang="en-US" sz="2000" dirty="0">
                    <a:latin typeface="Times New Roman" pitchFamily="18" charset="0"/>
                    <a:cs typeface="Times New Roman" pitchFamily="18" charset="0"/>
                  </a:rPr>
                  <a:t>を修正</a:t>
                </a:r>
                <a:endParaRPr lang="ja-JP" alt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D62989A-D631-4F8D-ABF0-8A591E0E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76" y="5483076"/>
                <a:ext cx="4372672" cy="426463"/>
              </a:xfrm>
              <a:prstGeom prst="rect">
                <a:avLst/>
              </a:prstGeom>
              <a:blipFill>
                <a:blip r:embed="rId6"/>
                <a:stretch>
                  <a:fillRect l="-139" t="-1429" b="-2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A620C81D-19D3-4F07-BD53-13BFAE457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1123" y="4031279"/>
            <a:ext cx="1200150" cy="342900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9C9B6BAA-4317-4C2E-B416-35E85E58C3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1631" y="4278865"/>
            <a:ext cx="1028700" cy="1200150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1005D11-6EE2-4A6A-9702-BE35F41066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16031" y="4715107"/>
            <a:ext cx="1714500" cy="685800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1DD0525C-D44D-4F59-999F-0847198939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1123" y="4032782"/>
            <a:ext cx="8572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CA3201-3128-4E16-9FD5-4C0B682CA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5093"/>
                <a:ext cx="10515600" cy="55218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u="sng" dirty="0">
                    <a:latin typeface="Cambria Math" panose="02040503050406030204" pitchFamily="18" charset="0"/>
                  </a:rPr>
                  <a:t>出力層の各ユニットごとに </a:t>
                </a:r>
                <a:r>
                  <a:rPr lang="en-US" altLang="ja-JP" u="sng" dirty="0"/>
                  <a:t>…</a:t>
                </a:r>
                <a:endParaRPr lang="en-US" altLang="ja-JP" u="sng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の値が </a:t>
                </a:r>
                <a:r>
                  <a:rPr lang="en-US" altLang="ja-JP" dirty="0"/>
                  <a:t>…</a:t>
                </a:r>
              </a:p>
              <a:p>
                <a:pPr marL="457200" lvl="1" indent="0">
                  <a:buNone/>
                  <a:tabLst>
                    <a:tab pos="1165225" algn="r"/>
                    <a:tab pos="1258888" algn="l"/>
                  </a:tabLst>
                </a:pPr>
                <a:r>
                  <a:rPr lang="en-US" altLang="ja-JP" sz="2800" dirty="0"/>
                  <a:t>	0	… </a:t>
                </a:r>
                <a:r>
                  <a:rPr lang="ja-JP" altLang="en-US" sz="2800" dirty="0"/>
                  <a:t>問題なし</a:t>
                </a:r>
                <a:endParaRPr lang="en-US" altLang="ja-JP" sz="2800" dirty="0"/>
              </a:p>
              <a:p>
                <a:pPr marL="457200" lvl="1" indent="0">
                  <a:buNone/>
                  <a:tabLst>
                    <a:tab pos="1165225" algn="r"/>
                    <a:tab pos="1258888" algn="l"/>
                  </a:tabLst>
                </a:pPr>
                <a:r>
                  <a:rPr lang="en-US" altLang="ja-JP" sz="2800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＋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1	…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活性値が小さすぎる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増やす必要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lvl="1" indent="0">
                  <a:spcAft>
                    <a:spcPts val="1200"/>
                  </a:spcAft>
                  <a:buNone/>
                  <a:tabLst>
                    <a:tab pos="1165225" algn="r"/>
                    <a:tab pos="1258888" algn="l"/>
                  </a:tabLst>
                </a:pPr>
                <a:r>
                  <a:rPr lang="en-US" altLang="ja-JP" sz="2800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－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1	…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活性値が大きすぎる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(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減らす必要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230400" lvl="1" indent="0">
                  <a:spcAft>
                    <a:spcPts val="1200"/>
                  </a:spcAft>
                  <a:buNone/>
                </a:pPr>
                <a:r>
                  <a:rPr lang="ja-JP" altLang="en-US" sz="2800" dirty="0">
                    <a:solidFill>
                      <a:srgbClr val="FF0000"/>
                    </a:solidFill>
                  </a:rPr>
                  <a:t>下</a:t>
                </a:r>
                <a:r>
                  <a:rPr lang="en-US" altLang="ja-JP" sz="2800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つの場合</a:t>
                </a:r>
                <a:r>
                  <a:rPr lang="ja-JP" altLang="en-US" sz="2800" dirty="0"/>
                  <a:t>に</a:t>
                </a:r>
                <a:r>
                  <a:rPr lang="en-US" altLang="ja-JP" sz="2800" dirty="0"/>
                  <a:t>1</a:t>
                </a:r>
                <a:r>
                  <a:rPr lang="ja-JP" altLang="en-US" sz="2800" dirty="0"/>
                  <a:t>だった入力に対する重み（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800" dirty="0"/>
                  <a:t>としてバイアス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800" dirty="0"/>
                  <a:t>を含む）を増減する（</a:t>
                </a:r>
                <a:r>
                  <a:rPr lang="en-US" altLang="ja-JP" sz="2800" dirty="0"/>
                  <a:t>0</a:t>
                </a:r>
                <a:r>
                  <a:rPr lang="ja-JP" altLang="en-US" sz="2800" dirty="0"/>
                  <a:t>だった入力の重みは変えない）</a:t>
                </a:r>
                <a:endParaRPr lang="en-US" altLang="ja-JP" sz="2800" dirty="0"/>
              </a:p>
              <a:p>
                <a:pPr marL="715963" lvl="1" indent="26670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l-GR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～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学習係数</m:t>
                      </m:r>
                      <m:r>
                        <a:rPr lang="ja-JP" altLang="en-US" sz="2800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ja-JP" sz="2800" dirty="0"/>
              </a:p>
              <a:p>
                <a:pPr marL="230400" lvl="1" indent="0">
                  <a:spcAft>
                    <a:spcPts val="1200"/>
                  </a:spcAft>
                  <a:buNone/>
                </a:pPr>
                <a:r>
                  <a:rPr lang="ja-JP" altLang="en-US" sz="2800" dirty="0"/>
                  <a:t>行ベクトルとしてまとめると</a:t>
                </a:r>
                <a:r>
                  <a:rPr lang="en-US" altLang="ja-JP" sz="2800" dirty="0"/>
                  <a:t>…</a:t>
                </a:r>
              </a:p>
              <a:p>
                <a:pPr marL="715963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CA3201-3128-4E16-9FD5-4C0B682CA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5093"/>
                <a:ext cx="10515600" cy="5521870"/>
              </a:xfrm>
              <a:blipFill>
                <a:blip r:embed="rId2"/>
                <a:stretch>
                  <a:fillRect l="-1217" t="-1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891786-9838-4E46-9A7E-519E8DC50E43}"/>
              </a:ext>
            </a:extLst>
          </p:cNvPr>
          <p:cNvSpPr/>
          <p:nvPr/>
        </p:nvSpPr>
        <p:spPr>
          <a:xfrm>
            <a:off x="1570008" y="5322498"/>
            <a:ext cx="5978105" cy="491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23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CA3201-3128-4E16-9FD5-4C0B682CA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5093"/>
                <a:ext cx="10515600" cy="5521870"/>
              </a:xfrm>
            </p:spPr>
            <p:txBody>
              <a:bodyPr>
                <a:noAutofit/>
              </a:bodyPr>
              <a:lstStyle/>
              <a:p>
                <a:pPr marL="715963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ja-JP" altLang="en-US" u="sng" dirty="0">
                    <a:latin typeface="Cambria Math" panose="02040503050406030204" pitchFamily="18" charset="0"/>
                  </a:rPr>
                  <a:t>複数出力（出力層が</a:t>
                </a:r>
                <a14:m>
                  <m:oMath xmlns:m="http://schemas.openxmlformats.org/officeDocument/2006/math">
                    <m:r>
                      <a:rPr lang="en-US" altLang="ja-JP" b="0" i="1" u="sng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u="sng" dirty="0">
                    <a:latin typeface="Cambria Math" panose="02040503050406030204" pitchFamily="18" charset="0"/>
                  </a:rPr>
                  <a:t>ユニット）においては</a:t>
                </a:r>
                <a:r>
                  <a:rPr lang="ja-JP" altLang="en-US" u="sng" dirty="0"/>
                  <a:t> </a:t>
                </a:r>
                <a:r>
                  <a:rPr lang="en-US" altLang="ja-JP" u="sng" dirty="0"/>
                  <a:t>…</a:t>
                </a:r>
                <a:endParaRPr lang="en-US" altLang="ja-JP" u="sng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1" i="1" dirty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として，</a:t>
                </a:r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marL="715963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800" i="1" dirty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ja-JP" sz="28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355600" indent="0">
                  <a:spcAft>
                    <a:spcPts val="1200"/>
                  </a:spcAft>
                  <a:buNone/>
                </a:pPr>
                <a:r>
                  <a:rPr kumimoji="1" lang="ja-JP" altLang="en-US" sz="2800" dirty="0"/>
                  <a:t>すなわち、</a:t>
                </a:r>
                <a:endParaRPr lang="en-US" altLang="ja-JP" dirty="0"/>
              </a:p>
              <a:p>
                <a:pPr marL="715963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𝒆</m:t>
                      </m:r>
                      <m:sSup>
                        <m:sSup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CA3201-3128-4E16-9FD5-4C0B682CA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5093"/>
                <a:ext cx="10515600" cy="552187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4964CC-5BF3-427F-A93F-3ED5028FC4CA}"/>
              </a:ext>
            </a:extLst>
          </p:cNvPr>
          <p:cNvSpPr/>
          <p:nvPr/>
        </p:nvSpPr>
        <p:spPr>
          <a:xfrm>
            <a:off x="1570008" y="678574"/>
            <a:ext cx="5978105" cy="491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B8CD4B-4F04-4402-A423-3721449A7667}"/>
              </a:ext>
            </a:extLst>
          </p:cNvPr>
          <p:cNvSpPr/>
          <p:nvPr/>
        </p:nvSpPr>
        <p:spPr>
          <a:xfrm>
            <a:off x="1570008" y="5209484"/>
            <a:ext cx="7060284" cy="491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881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CA3201-3128-4E16-9FD5-4C0B682CA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5093"/>
                <a:ext cx="10515600" cy="5521870"/>
              </a:xfrm>
            </p:spPr>
            <p:txBody>
              <a:bodyPr>
                <a:noAutofit/>
              </a:bodyPr>
              <a:lstStyle/>
              <a:p>
                <a:pPr marL="715963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l-GR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𝒆</m:t>
                      </m:r>
                      <m:sSup>
                        <m:sSup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0" lvl="1" indent="0">
                  <a:spcAft>
                    <a:spcPts val="1200"/>
                  </a:spcAft>
                  <a:buNone/>
                </a:pPr>
                <a:r>
                  <a:rPr lang="ja-JP" altLang="en-US" sz="2800" dirty="0">
                    <a:latin typeface="Cambria Math" panose="02040503050406030204" pitchFamily="18" charset="0"/>
                  </a:rPr>
                  <a:t>訓練パターンが複数（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>
                    <a:latin typeface="Cambria Math" panose="02040503050406030204" pitchFamily="18" charset="0"/>
                  </a:rPr>
                  <a:t>）の場合 </a:t>
                </a:r>
                <a:r>
                  <a:rPr lang="en-US" altLang="ja-JP" sz="2800" dirty="0"/>
                  <a:t>…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714375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714375" lvl="1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2800" b="1" i="1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355600" lvl="1" indent="0">
                  <a:spcAft>
                    <a:spcPts val="1200"/>
                  </a:spcAft>
                  <a:buNone/>
                </a:pPr>
                <a:r>
                  <a:rPr lang="ja-JP" altLang="en-US" sz="2800" dirty="0">
                    <a:latin typeface="Cambria Math" panose="02040503050406030204" pitchFamily="18" charset="0"/>
                  </a:rPr>
                  <a:t>とすると，</a:t>
                </a:r>
                <a:endParaRPr lang="en-US" altLang="ja-JP" sz="2800" dirty="0">
                  <a:latin typeface="Cambria Math" panose="02040503050406030204" pitchFamily="18" charset="0"/>
                </a:endParaRPr>
              </a:p>
              <a:p>
                <a:pPr marL="3556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pPr marL="355600" indent="0">
                  <a:spcAft>
                    <a:spcPts val="1200"/>
                  </a:spcAft>
                  <a:buNone/>
                </a:pPr>
                <a:r>
                  <a:rPr kumimoji="1" lang="ja-JP" altLang="en-US" sz="2800" dirty="0"/>
                  <a:t>したがって，複数の訓練パターンでまとめて学習する場合，</a:t>
                </a:r>
                <a:endParaRPr kumimoji="1" lang="en-US" altLang="ja-JP" sz="2800" dirty="0"/>
              </a:p>
              <a:p>
                <a:pPr marL="714375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5CA3201-3128-4E16-9FD5-4C0B682CA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5093"/>
                <a:ext cx="10515600" cy="552187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E9B00AB-3B4C-4417-A492-6C89EE16FFD8}"/>
              </a:ext>
            </a:extLst>
          </p:cNvPr>
          <p:cNvCxnSpPr>
            <a:cxnSpLocks/>
          </p:cNvCxnSpPr>
          <p:nvPr/>
        </p:nvCxnSpPr>
        <p:spPr>
          <a:xfrm>
            <a:off x="914402" y="1708036"/>
            <a:ext cx="8514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C7F384-B3C2-430A-ABEE-246F5DE160FB}"/>
              </a:ext>
            </a:extLst>
          </p:cNvPr>
          <p:cNvSpPr/>
          <p:nvPr/>
        </p:nvSpPr>
        <p:spPr>
          <a:xfrm>
            <a:off x="1570008" y="647752"/>
            <a:ext cx="7060284" cy="491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1B9982-9ED9-4A3A-ADEC-7998615D4AFB}"/>
              </a:ext>
            </a:extLst>
          </p:cNvPr>
          <p:cNvSpPr/>
          <p:nvPr/>
        </p:nvSpPr>
        <p:spPr>
          <a:xfrm>
            <a:off x="1570008" y="5579348"/>
            <a:ext cx="4525992" cy="491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5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cell1.emf">
            <a:extLst>
              <a:ext uri="{FF2B5EF4-FFF2-40B4-BE49-F238E27FC236}">
                <a16:creationId xmlns:a16="http://schemas.microsoft.com/office/drawing/2014/main" id="{0DF152CB-7EE8-486C-B8A7-914B9673A3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4870" y="1155854"/>
            <a:ext cx="4238930" cy="30995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ニューロセルの基本構造</a:t>
            </a:r>
            <a:r>
              <a:rPr lang="en-US" altLang="ja-JP" dirty="0"/>
              <a:t>(2)</a:t>
            </a:r>
            <a:br>
              <a:rPr lang="en-US" altLang="ja-JP" dirty="0"/>
            </a:br>
            <a:r>
              <a:rPr lang="ja-JP" altLang="en-US" sz="3200" dirty="0">
                <a:solidFill>
                  <a:schemeClr val="tx2"/>
                </a:solidFill>
              </a:rPr>
              <a:t>現代的なモデル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66700" lvl="1">
                  <a:buNone/>
                  <a:tabLst>
                    <a:tab pos="1258888" algn="l"/>
                    <a:tab pos="1431925" algn="l"/>
                  </a:tabLst>
                </a:pPr>
                <a:r>
                  <a:rPr kumimoji="1" lang="en-US" altLang="ja-JP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:r>
                  <a:rPr kumimoji="1" lang="en-US" altLang="ja-JP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入力（アナログ値も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OK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）</a:t>
                </a:r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  <a:tab pos="1431925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：重み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  <a:tab pos="1431925" algn="l"/>
                  </a:tabLst>
                </a:pPr>
                <a:r>
                  <a:rPr lang="en-US" altLang="ja-JP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ja-JP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(=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altLang="ja-JP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	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：バイアス（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と考える）</a:t>
                </a:r>
                <a:endParaRPr lang="en-US" altLang="ja-JP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  <a:tab pos="1431925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：活性化関数</a:t>
                </a:r>
                <a:b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（シグモイド関数，</a:t>
                </a:r>
                <a:r>
                  <a:rPr lang="en-US" altLang="ja-JP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ReLU</a:t>
                </a:r>
                <a:r>
                  <a:rPr lang="ja-JP" altLang="en-US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等）</a:t>
                </a:r>
                <a:endParaRPr lang="en-US" altLang="ja-JP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r>
                  <a:rPr lang="en-US" altLang="ja-JP" dirty="0"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ja-JP" altLang="en-US" dirty="0">
                        <a:latin typeface="Times New Roman" pitchFamily="18" charset="0"/>
                        <a:cs typeface="Times New Roman" pitchFamily="18" charset="0"/>
                      </a:rPr>
                      <m:t>　（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ja-JP" altLang="en-US" dirty="0">
                        <a:latin typeface="Times New Roman" pitchFamily="18" charset="0"/>
                        <a:cs typeface="Times New Roman" pitchFamily="18" charset="0"/>
                      </a:rPr>
                      <m:t>：活性値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，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：出力（</m:t>
                    </m:r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アナログ値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も</m:t>
                    </m:r>
                    <m:r>
                      <m:rPr>
                        <m:sty m:val="p"/>
                      </m:rPr>
                      <a:rPr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OK</m:t>
                    </m:r>
                    <m:r>
                      <a:rPr lang="ja-JP" alt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）</m:t>
                    </m:r>
                    <m:r>
                      <m:rPr>
                        <m:nor/>
                      </m:rPr>
                      <a:rPr lang="ja-JP" altLang="en-US" dirty="0">
                        <a:latin typeface="Times New Roman" pitchFamily="18" charset="0"/>
                        <a:cs typeface="Times New Roman" pitchFamily="18" charset="0"/>
                      </a:rPr>
                      <m:t>）</m:t>
                    </m:r>
                  </m:oMath>
                </a14:m>
                <a:endParaRPr kumimoji="1" lang="ja-JP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80" t="-2101" b="-4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D388518-CF13-40F3-AB1E-493989619345}"/>
              </a:ext>
            </a:extLst>
          </p:cNvPr>
          <p:cNvGrpSpPr/>
          <p:nvPr/>
        </p:nvGrpSpPr>
        <p:grpSpPr>
          <a:xfrm>
            <a:off x="2471466" y="4712619"/>
            <a:ext cx="5713558" cy="1008546"/>
            <a:chOff x="2454214" y="4255417"/>
            <a:chExt cx="5713558" cy="1008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2232A04-F9D1-48A1-8877-6AD9208BF842}"/>
                    </a:ext>
                  </a:extLst>
                </p:cNvPr>
                <p:cNvSpPr txBox="1"/>
                <p:nvPr/>
              </p:nvSpPr>
              <p:spPr>
                <a:xfrm>
                  <a:off x="2454214" y="4255417"/>
                  <a:ext cx="1732141" cy="10085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ja-JP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ja-JP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B2232A04-F9D1-48A1-8877-6AD9208BF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214" y="4255417"/>
                  <a:ext cx="1732141" cy="10085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810F863-E50D-4D12-AD76-AEE7249809EA}"/>
                    </a:ext>
                  </a:extLst>
                </p:cNvPr>
                <p:cNvSpPr txBox="1"/>
                <p:nvPr/>
              </p:nvSpPr>
              <p:spPr>
                <a:xfrm>
                  <a:off x="4469131" y="4575024"/>
                  <a:ext cx="36986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810F863-E50D-4D12-AD76-AEE724980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131" y="4575024"/>
                  <a:ext cx="369864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71" t="-1639" r="-2306" b="-3278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63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活性化関数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ja-JP" altLang="en-US" dirty="0"/>
              <a:t>恒等</a:t>
            </a:r>
            <a:r>
              <a:rPr kumimoji="1" lang="ja-JP" altLang="en-US" dirty="0"/>
              <a:t>関数</a:t>
            </a:r>
            <a:endParaRPr kumimoji="1" lang="en-US" altLang="ja-JP" dirty="0"/>
          </a:p>
          <a:p>
            <a:pPr>
              <a:spcBef>
                <a:spcPts val="0"/>
              </a:spcBef>
            </a:pPr>
            <a:endParaRPr lang="en-US" altLang="ja-JP" dirty="0"/>
          </a:p>
          <a:p>
            <a:pPr>
              <a:spcBef>
                <a:spcPts val="0"/>
              </a:spcBef>
            </a:pPr>
            <a:endParaRPr kumimoji="1" lang="en-US" altLang="ja-JP" dirty="0"/>
          </a:p>
          <a:p>
            <a:pPr>
              <a:spcBef>
                <a:spcPts val="0"/>
              </a:spcBef>
            </a:pPr>
            <a:endParaRPr lang="en-US" altLang="ja-JP" dirty="0"/>
          </a:p>
          <a:p>
            <a:pPr>
              <a:spcBef>
                <a:spcPts val="0"/>
              </a:spcBef>
            </a:pPr>
            <a:endParaRPr kumimoji="1" lang="en-US" altLang="ja-JP" dirty="0"/>
          </a:p>
          <a:p>
            <a:pPr>
              <a:spcBef>
                <a:spcPts val="0"/>
              </a:spcBef>
            </a:pPr>
            <a:r>
              <a:rPr lang="ja-JP" altLang="en-US" dirty="0"/>
              <a:t>シグモイド関数</a:t>
            </a:r>
            <a:endParaRPr lang="en-US" altLang="ja-JP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ステップ関数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正規化線形関数 </a:t>
            </a:r>
            <a:r>
              <a:rPr lang="en-US" altLang="ja-JP" dirty="0"/>
              <a:t>(</a:t>
            </a:r>
            <a:r>
              <a:rPr lang="en-US" altLang="ja-JP" dirty="0" err="1"/>
              <a:t>ReRU</a:t>
            </a:r>
            <a:r>
              <a:rPr lang="en-US" altLang="ja-JP" dirty="0"/>
              <a:t>)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5" name="図 4" descr="step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9601" y="1993921"/>
            <a:ext cx="2589047" cy="1666650"/>
          </a:xfrm>
          <a:prstGeom prst="rect">
            <a:avLst/>
          </a:prstGeom>
        </p:spPr>
      </p:pic>
      <p:pic>
        <p:nvPicPr>
          <p:cNvPr id="6" name="図 5" descr="sigmoid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7609" y="4261218"/>
            <a:ext cx="2589047" cy="1666650"/>
          </a:xfrm>
          <a:prstGeom prst="rect">
            <a:avLst/>
          </a:prstGeom>
        </p:spPr>
      </p:pic>
      <p:pic>
        <p:nvPicPr>
          <p:cNvPr id="7" name="図 6" descr="ReRU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9322" y="4261218"/>
            <a:ext cx="2589047" cy="1666650"/>
          </a:xfrm>
          <a:prstGeom prst="rect">
            <a:avLst/>
          </a:prstGeom>
        </p:spPr>
      </p:pic>
      <p:pic>
        <p:nvPicPr>
          <p:cNvPr id="8" name="図 7" descr="ident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7609" y="1988841"/>
            <a:ext cx="2589047" cy="1676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ja-JP" altLang="en-US"/>
              <a:t>活性化関数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ja-JP" altLang="en-US" dirty="0"/>
              <a:t>恒等関数 → 線形近似式</a:t>
            </a:r>
            <a:endParaRPr lang="en-US" altLang="ja-JP" dirty="0"/>
          </a:p>
          <a:p>
            <a:pPr lvl="1">
              <a:spcAft>
                <a:spcPts val="1200"/>
              </a:spcAft>
            </a:pPr>
            <a:r>
              <a:rPr lang="ja-JP" altLang="en-US" dirty="0"/>
              <a:t>多層化が無意味</a:t>
            </a:r>
            <a:endParaRPr lang="en-US" altLang="ja-JP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ステップ関数 → 線形判別式</a:t>
            </a:r>
            <a:endParaRPr kumimoji="1" lang="en-US" altLang="ja-JP" dirty="0"/>
          </a:p>
          <a:p>
            <a:pPr>
              <a:spcAft>
                <a:spcPts val="1200"/>
              </a:spcAft>
            </a:pPr>
            <a:r>
              <a:rPr kumimoji="1" lang="ja-JP" altLang="en-US" dirty="0"/>
              <a:t>シグモイド関数</a:t>
            </a:r>
            <a:r>
              <a:rPr kumimoji="1" lang="ja-JP" altLang="en-US" baseline="0" dirty="0"/>
              <a:t>：</a:t>
            </a:r>
            <a:r>
              <a:rPr kumimoji="1" lang="ja-JP" altLang="en-US" dirty="0"/>
              <a:t>可微分</a:t>
            </a:r>
            <a:endParaRPr kumimoji="1" lang="en-US" altLang="ja-JP" dirty="0"/>
          </a:p>
          <a:p>
            <a:pPr>
              <a:spcAft>
                <a:spcPts val="1200"/>
              </a:spcAft>
            </a:pPr>
            <a:r>
              <a:rPr lang="ja-JP" altLang="en-US" dirty="0"/>
              <a:t>正規化線形関数 </a:t>
            </a:r>
            <a:r>
              <a:rPr lang="en-US" altLang="ja-JP" dirty="0"/>
              <a:t>(</a:t>
            </a:r>
            <a:r>
              <a:rPr lang="en-US" altLang="ja-JP" dirty="0" err="1"/>
              <a:t>ReRU</a:t>
            </a:r>
            <a:r>
              <a:rPr lang="en-US" altLang="ja-JP" dirty="0"/>
              <a:t>)</a:t>
            </a:r>
            <a:r>
              <a:rPr kumimoji="1" lang="ja-JP" altLang="en-US" dirty="0"/>
              <a:t>：片側可微分</a:t>
            </a:r>
            <a:endParaRPr kumimoji="1" lang="en-US" altLang="ja-JP" dirty="0"/>
          </a:p>
          <a:p>
            <a:pPr>
              <a:spcAft>
                <a:spcPts val="1200"/>
              </a:spcAft>
            </a:pPr>
            <a:r>
              <a:rPr lang="ja-JP" altLang="en-US" dirty="0"/>
              <a:t>他（さまざまに工夫されている）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ja-JP" altLang="en-US" dirty="0"/>
              <a:t>ニューロセルの例</a:t>
            </a:r>
            <a:br>
              <a:rPr lang="en-US" altLang="ja-JP" dirty="0"/>
            </a:br>
            <a:r>
              <a:rPr lang="ja-JP" altLang="en-US" sz="3200" dirty="0">
                <a:solidFill>
                  <a:schemeClr val="tx2"/>
                </a:solidFill>
              </a:rPr>
              <a:t>（マカロック</a:t>
            </a:r>
            <a:r>
              <a:rPr lang="en-US" altLang="ja-JP" sz="3200" dirty="0">
                <a:solidFill>
                  <a:schemeClr val="tx2"/>
                </a:solidFill>
              </a:rPr>
              <a:t>=</a:t>
            </a:r>
            <a:r>
              <a:rPr lang="ja-JP" altLang="en-US" sz="3200" dirty="0">
                <a:solidFill>
                  <a:schemeClr val="tx2"/>
                </a:solidFill>
              </a:rPr>
              <a:t>ピッツ モデル で考える）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5599"/>
                <a:ext cx="10515600" cy="3891364"/>
              </a:xfrm>
            </p:spPr>
            <p:txBody>
              <a:bodyPr>
                <a:noAutofit/>
              </a:bodyPr>
              <a:lstStyle/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kumimoji="1" lang="en-US" altLang="ja-JP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:r>
                  <a:rPr kumimoji="1" lang="en-US" altLang="ja-JP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1"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1" lang="ja-JP" altLang="en-US" dirty="0">
                    <a:latin typeface="Times New Roman" pitchFamily="18" charset="0"/>
                    <a:cs typeface="Times New Roman" pitchFamily="18" charset="0"/>
                  </a:rPr>
                  <a:t>：入力</a:t>
                </a:r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～</a:t>
                </a:r>
                <a:r>
                  <a:rPr lang="en-US" altLang="ja-JP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altLang="ja-JP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：重み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：閾値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buNone/>
                  <a:tabLst>
                    <a:tab pos="1258888" algn="l"/>
                  </a:tabLst>
                </a:pPr>
                <a:r>
                  <a:rPr lang="en-US" altLang="ja-JP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ja-JP" altLang="en-US" dirty="0">
                    <a:latin typeface="Times New Roman" pitchFamily="18" charset="0"/>
                    <a:cs typeface="Times New Roman" pitchFamily="18" charset="0"/>
                  </a:rPr>
                  <a:t>：活性化関数（ステップ関数）</a:t>
                </a:r>
                <a:endParaRPr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r>
                  <a:rPr kumimoji="1" lang="en-US" altLang="ja-JP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266700" lvl="1">
                  <a:lnSpc>
                    <a:spcPct val="100000"/>
                  </a:lnSpc>
                  <a:spcBef>
                    <a:spcPts val="1800"/>
                  </a:spcBef>
                  <a:spcAft>
                    <a:spcPts val="1800"/>
                  </a:spcAft>
                  <a:buNone/>
                  <a:tabLst>
                    <a:tab pos="1612900" algn="l"/>
                  </a:tabLst>
                </a:pP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endParaRPr kumimoji="1" lang="en-US" altLang="ja-JP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66700" lvl="1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1612900" algn="l"/>
                  </a:tabLst>
                </a:pPr>
                <a:r>
                  <a:rPr lang="en-US" altLang="ja-JP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𝑢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kumimoji="1" lang="ja-JP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5599"/>
                <a:ext cx="10515600" cy="3891364"/>
              </a:xfrm>
              <a:blipFill>
                <a:blip r:embed="rId3"/>
                <a:stretch>
                  <a:fillRect l="-580" t="-2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" name="図 7" descr="cell1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4870" y="1155854"/>
            <a:ext cx="4238930" cy="309956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7898A41-07C5-4441-875D-F340BA556378}"/>
              </a:ext>
            </a:extLst>
          </p:cNvPr>
          <p:cNvGrpSpPr/>
          <p:nvPr/>
        </p:nvGrpSpPr>
        <p:grpSpPr>
          <a:xfrm>
            <a:off x="2480094" y="4365055"/>
            <a:ext cx="6046802" cy="1008225"/>
            <a:chOff x="2480094" y="4710105"/>
            <a:chExt cx="6046802" cy="1008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07F701A-3165-455A-B8D2-420BEC9A3F02}"/>
                    </a:ext>
                  </a:extLst>
                </p:cNvPr>
                <p:cNvSpPr txBox="1"/>
                <p:nvPr/>
              </p:nvSpPr>
              <p:spPr>
                <a:xfrm>
                  <a:off x="2480094" y="4710105"/>
                  <a:ext cx="2280368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ja-JP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ja-JP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07F701A-3165-455A-B8D2-420BEC9A3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94" y="4710105"/>
                  <a:ext cx="2280368" cy="10082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0351DEC-88EB-4843-9C52-8F93712635E8}"/>
                    </a:ext>
                  </a:extLst>
                </p:cNvPr>
                <p:cNvSpPr txBox="1"/>
                <p:nvPr/>
              </p:nvSpPr>
              <p:spPr>
                <a:xfrm>
                  <a:off x="4999007" y="5029551"/>
                  <a:ext cx="3527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(=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00351DEC-88EB-4843-9C52-8F9371263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007" y="5029551"/>
                  <a:ext cx="352788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245" t="-1639" r="-2418" b="-3278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5C7A5E65-3B7B-40AB-BBC2-2A95AC330B40}"/>
                  </a:ext>
                </a:extLst>
              </p:cNvPr>
              <p:cNvSpPr/>
              <p:nvPr/>
            </p:nvSpPr>
            <p:spPr>
              <a:xfrm>
                <a:off x="7363301" y="5053833"/>
                <a:ext cx="3990499" cy="1328023"/>
              </a:xfrm>
              <a:prstGeom prst="wedgeRoundRectCallout">
                <a:avLst>
                  <a:gd name="adj1" fmla="val -66636"/>
                  <a:gd name="adj2" fmla="val -5382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ja-JP" altLang="en-US" sz="2400" dirty="0"/>
                  <a:t>活性値（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 u="sng" dirty="0"/>
                  <a:t>一次式</a:t>
                </a:r>
                <a:r>
                  <a:rPr lang="ja-JP" altLang="en-US" sz="2400" dirty="0"/>
                  <a:t>）</a:t>
                </a:r>
                <a:endParaRPr lang="en-US" altLang="ja-JP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sz="2400" dirty="0"/>
                  <a:t>と組み合わせることで，</a:t>
                </a:r>
                <a:br>
                  <a:rPr lang="en-US" altLang="ja-JP" sz="2400" dirty="0"/>
                </a:br>
                <a:r>
                  <a:rPr lang="ja-JP" altLang="en-US" sz="2400" dirty="0"/>
                  <a:t>線形判別式として機能する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5C7A5E65-3B7B-40AB-BBC2-2A95AC330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01" y="5053833"/>
                <a:ext cx="3990499" cy="1328023"/>
              </a:xfrm>
              <a:prstGeom prst="wedgeRoundRectCallout">
                <a:avLst>
                  <a:gd name="adj1" fmla="val -66636"/>
                  <a:gd name="adj2" fmla="val -53823"/>
                  <a:gd name="adj3" fmla="val 16667"/>
                </a:avLst>
              </a:prstGeom>
              <a:blipFill>
                <a:blip r:embed="rId7"/>
                <a:stretch>
                  <a:fillRect r="-130" b="-4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2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(1)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ja-JP" altLang="en-US" sz="2400" dirty="0"/>
                  <a:t>の場合，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ja-JP" altLang="en-US" sz="2400" dirty="0"/>
                  <a:t> のとき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≧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のとき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90610A2B-561B-416A-AD19-47A38B8B4144}"/>
              </a:ext>
            </a:extLst>
          </p:cNvPr>
          <p:cNvGrpSpPr/>
          <p:nvPr/>
        </p:nvGrpSpPr>
        <p:grpSpPr>
          <a:xfrm>
            <a:off x="6226500" y="1908003"/>
            <a:ext cx="4108212" cy="2386687"/>
            <a:chOff x="5037139" y="1906588"/>
            <a:chExt cx="4108212" cy="2386687"/>
          </a:xfrm>
        </p:grpSpPr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A6056A73-3CD4-438D-B830-FA8BF27E9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027" y="3335338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ja-JP" altLang="ja-JP" sz="2000" dirty="0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9D73609D-01F2-4AC1-AADC-EC8381F95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7" y="2478088"/>
              <a:ext cx="171450" cy="138113"/>
            </a:xfrm>
            <a:custGeom>
              <a:avLst/>
              <a:gdLst>
                <a:gd name="T0" fmla="*/ 188 w 474"/>
                <a:gd name="T1" fmla="*/ 233 h 379"/>
                <a:gd name="T2" fmla="*/ 188 w 474"/>
                <a:gd name="T3" fmla="*/ 236 h 379"/>
                <a:gd name="T4" fmla="*/ 0 w 474"/>
                <a:gd name="T5" fmla="*/ 379 h 379"/>
                <a:gd name="T6" fmla="*/ 474 w 474"/>
                <a:gd name="T7" fmla="*/ 376 h 379"/>
                <a:gd name="T8" fmla="*/ 185 w 474"/>
                <a:gd name="T9" fmla="*/ 0 h 379"/>
                <a:gd name="T10" fmla="*/ 188 w 474"/>
                <a:gd name="T11" fmla="*/ 23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379">
                  <a:moveTo>
                    <a:pt x="188" y="233"/>
                  </a:moveTo>
                  <a:lnTo>
                    <a:pt x="188" y="236"/>
                  </a:lnTo>
                  <a:lnTo>
                    <a:pt x="0" y="379"/>
                  </a:lnTo>
                  <a:lnTo>
                    <a:pt x="474" y="376"/>
                  </a:lnTo>
                  <a:lnTo>
                    <a:pt x="185" y="0"/>
                  </a:lnTo>
                  <a:lnTo>
                    <a:pt x="188" y="2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3268FF6-AB8B-4AA8-81FB-CB285BFCB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7" y="3651250"/>
              <a:ext cx="171450" cy="138113"/>
            </a:xfrm>
            <a:custGeom>
              <a:avLst/>
              <a:gdLst>
                <a:gd name="T0" fmla="*/ 474 w 474"/>
                <a:gd name="T1" fmla="*/ 5 h 379"/>
                <a:gd name="T2" fmla="*/ 474 w 474"/>
                <a:gd name="T3" fmla="*/ 3 h 379"/>
                <a:gd name="T4" fmla="*/ 0 w 474"/>
                <a:gd name="T5" fmla="*/ 0 h 379"/>
                <a:gd name="T6" fmla="*/ 188 w 474"/>
                <a:gd name="T7" fmla="*/ 143 h 379"/>
                <a:gd name="T8" fmla="*/ 188 w 474"/>
                <a:gd name="T9" fmla="*/ 146 h 379"/>
                <a:gd name="T10" fmla="*/ 185 w 474"/>
                <a:gd name="T11" fmla="*/ 379 h 379"/>
                <a:gd name="T12" fmla="*/ 474 w 474"/>
                <a:gd name="T13" fmla="*/ 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79">
                  <a:moveTo>
                    <a:pt x="474" y="5"/>
                  </a:moveTo>
                  <a:lnTo>
                    <a:pt x="474" y="3"/>
                  </a:lnTo>
                  <a:lnTo>
                    <a:pt x="0" y="0"/>
                  </a:lnTo>
                  <a:lnTo>
                    <a:pt x="188" y="143"/>
                  </a:lnTo>
                  <a:lnTo>
                    <a:pt x="188" y="146"/>
                  </a:lnTo>
                  <a:lnTo>
                    <a:pt x="185" y="379"/>
                  </a:lnTo>
                  <a:lnTo>
                    <a:pt x="474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D6D16F54-1BAF-4559-837C-EACF946B2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9" y="2308225"/>
              <a:ext cx="346075" cy="1652588"/>
            </a:xfrm>
            <a:custGeom>
              <a:avLst/>
              <a:gdLst>
                <a:gd name="T0" fmla="*/ 952 w 954"/>
                <a:gd name="T1" fmla="*/ 0 h 4532"/>
                <a:gd name="T2" fmla="*/ 931 w 954"/>
                <a:gd name="T3" fmla="*/ 21 h 4532"/>
                <a:gd name="T4" fmla="*/ 0 w 954"/>
                <a:gd name="T5" fmla="*/ 2264 h 4532"/>
                <a:gd name="T6" fmla="*/ 931 w 954"/>
                <a:gd name="T7" fmla="*/ 4510 h 4532"/>
                <a:gd name="T8" fmla="*/ 954 w 954"/>
                <a:gd name="T9" fmla="*/ 4532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4" h="4532">
                  <a:moveTo>
                    <a:pt x="952" y="0"/>
                  </a:moveTo>
                  <a:cubicBezTo>
                    <a:pt x="945" y="7"/>
                    <a:pt x="938" y="14"/>
                    <a:pt x="931" y="21"/>
                  </a:cubicBezTo>
                  <a:cubicBezTo>
                    <a:pt x="310" y="640"/>
                    <a:pt x="0" y="1388"/>
                    <a:pt x="0" y="2264"/>
                  </a:cubicBezTo>
                  <a:cubicBezTo>
                    <a:pt x="0" y="3141"/>
                    <a:pt x="310" y="3889"/>
                    <a:pt x="931" y="4510"/>
                  </a:cubicBezTo>
                  <a:cubicBezTo>
                    <a:pt x="938" y="4517"/>
                    <a:pt x="945" y="4524"/>
                    <a:pt x="954" y="4532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D322B53A-B3BC-487C-86B1-524EEAFB28D6}"/>
                </a:ext>
              </a:extLst>
            </p:cNvPr>
            <p:cNvGrpSpPr/>
            <p:nvPr/>
          </p:nvGrpSpPr>
          <p:grpSpPr>
            <a:xfrm>
              <a:off x="8288339" y="3057525"/>
              <a:ext cx="692151" cy="153988"/>
              <a:chOff x="8212139" y="3400425"/>
              <a:chExt cx="692151" cy="153988"/>
            </a:xfrm>
          </p:grpSpPr>
          <p:sp>
            <p:nvSpPr>
              <p:cNvPr id="97" name="Freeform 5">
                <a:extLst>
                  <a:ext uri="{FF2B5EF4-FFF2-40B4-BE49-F238E27FC236}">
                    <a16:creationId xmlns:a16="http://schemas.microsoft.com/office/drawing/2014/main" id="{6666DB02-2D2B-4920-8AD2-99F2DDDF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2" y="3400425"/>
                <a:ext cx="153988" cy="153988"/>
              </a:xfrm>
              <a:custGeom>
                <a:avLst/>
                <a:gdLst>
                  <a:gd name="T0" fmla="*/ 106 w 424"/>
                  <a:gd name="T1" fmla="*/ 212 h 424"/>
                  <a:gd name="T2" fmla="*/ 0 w 424"/>
                  <a:gd name="T3" fmla="*/ 424 h 424"/>
                  <a:gd name="T4" fmla="*/ 424 w 424"/>
                  <a:gd name="T5" fmla="*/ 212 h 424"/>
                  <a:gd name="T6" fmla="*/ 0 w 424"/>
                  <a:gd name="T7" fmla="*/ 0 h 424"/>
                  <a:gd name="T8" fmla="*/ 106 w 42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4" h="424">
                    <a:moveTo>
                      <a:pt x="106" y="212"/>
                    </a:moveTo>
                    <a:lnTo>
                      <a:pt x="0" y="424"/>
                    </a:lnTo>
                    <a:lnTo>
                      <a:pt x="424" y="212"/>
                    </a:lnTo>
                    <a:lnTo>
                      <a:pt x="0" y="0"/>
                    </a:lnTo>
                    <a:lnTo>
                      <a:pt x="106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id="{5FB5EBE2-E4DC-463A-8EAE-10C34DEAB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2139" y="3476625"/>
                <a:ext cx="57626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ABB4E2EB-B90D-4948-80A8-1EA41226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7964" y="2208213"/>
              <a:ext cx="708025" cy="355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3B956091-9764-42B6-9601-1AD88FE1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077" y="2206625"/>
              <a:ext cx="461963" cy="1854200"/>
            </a:xfrm>
            <a:custGeom>
              <a:avLst/>
              <a:gdLst>
                <a:gd name="T0" fmla="*/ 0 w 1270"/>
                <a:gd name="T1" fmla="*/ 5086 h 5086"/>
                <a:gd name="T2" fmla="*/ 341 w 1270"/>
                <a:gd name="T3" fmla="*/ 4787 h 5086"/>
                <a:gd name="T4" fmla="*/ 1256 w 1270"/>
                <a:gd name="T5" fmla="*/ 2868 h 5086"/>
                <a:gd name="T6" fmla="*/ 1270 w 1270"/>
                <a:gd name="T7" fmla="*/ 2541 h 5086"/>
                <a:gd name="T8" fmla="*/ 1256 w 1270"/>
                <a:gd name="T9" fmla="*/ 2218 h 5086"/>
                <a:gd name="T10" fmla="*/ 1198 w 1270"/>
                <a:gd name="T11" fmla="*/ 1836 h 5086"/>
                <a:gd name="T12" fmla="*/ 341 w 1270"/>
                <a:gd name="T13" fmla="*/ 298 h 5086"/>
                <a:gd name="T14" fmla="*/ 2 w 1270"/>
                <a:gd name="T15" fmla="*/ 0 h 5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0" h="5086">
                  <a:moveTo>
                    <a:pt x="0" y="5086"/>
                  </a:moveTo>
                  <a:cubicBezTo>
                    <a:pt x="118" y="4996"/>
                    <a:pt x="231" y="4896"/>
                    <a:pt x="341" y="4787"/>
                  </a:cubicBezTo>
                  <a:cubicBezTo>
                    <a:pt x="882" y="4245"/>
                    <a:pt x="1187" y="3605"/>
                    <a:pt x="1256" y="2868"/>
                  </a:cubicBezTo>
                  <a:cubicBezTo>
                    <a:pt x="1265" y="2760"/>
                    <a:pt x="1270" y="2652"/>
                    <a:pt x="1270" y="2541"/>
                  </a:cubicBezTo>
                  <a:cubicBezTo>
                    <a:pt x="1270" y="2432"/>
                    <a:pt x="1265" y="2324"/>
                    <a:pt x="1256" y="2218"/>
                  </a:cubicBezTo>
                  <a:cubicBezTo>
                    <a:pt x="1244" y="2088"/>
                    <a:pt x="1224" y="1961"/>
                    <a:pt x="1198" y="1836"/>
                  </a:cubicBezTo>
                  <a:cubicBezTo>
                    <a:pt x="1072" y="1255"/>
                    <a:pt x="787" y="744"/>
                    <a:pt x="341" y="298"/>
                  </a:cubicBezTo>
                  <a:cubicBezTo>
                    <a:pt x="231" y="188"/>
                    <a:pt x="118" y="90"/>
                    <a:pt x="2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80384FBF-82F0-4D81-85BD-A43FA773C5D8}"/>
                </a:ext>
              </a:extLst>
            </p:cNvPr>
            <p:cNvGrpSpPr/>
            <p:nvPr/>
          </p:nvGrpSpPr>
          <p:grpSpPr>
            <a:xfrm>
              <a:off x="5980114" y="1976438"/>
              <a:ext cx="2308225" cy="2314575"/>
              <a:chOff x="5903914" y="2319338"/>
              <a:chExt cx="2308225" cy="2314575"/>
            </a:xfrm>
          </p:grpSpPr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5072FDDF-DA36-4496-91C4-1F6330679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2651125"/>
                <a:ext cx="346075" cy="825500"/>
              </a:xfrm>
              <a:custGeom>
                <a:avLst/>
                <a:gdLst>
                  <a:gd name="T0" fmla="*/ 953 w 953"/>
                  <a:gd name="T1" fmla="*/ 2266 h 2266"/>
                  <a:gd name="T2" fmla="*/ 23 w 953"/>
                  <a:gd name="T3" fmla="*/ 22 h 2266"/>
                  <a:gd name="T4" fmla="*/ 0 w 953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3" h="2266">
                    <a:moveTo>
                      <a:pt x="953" y="2266"/>
                    </a:moveTo>
                    <a:cubicBezTo>
                      <a:pt x="953" y="1389"/>
                      <a:pt x="642" y="642"/>
                      <a:pt x="23" y="22"/>
                    </a:cubicBezTo>
                    <a:cubicBezTo>
                      <a:pt x="16" y="15"/>
                      <a:pt x="9" y="8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36283B9A-1D4F-4479-8D0E-A05B32AD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2319338"/>
                <a:ext cx="1500188" cy="331788"/>
              </a:xfrm>
              <a:custGeom>
                <a:avLst/>
                <a:gdLst>
                  <a:gd name="T0" fmla="*/ 0 w 4125"/>
                  <a:gd name="T1" fmla="*/ 632 h 909"/>
                  <a:gd name="T2" fmla="*/ 1903 w 4125"/>
                  <a:gd name="T3" fmla="*/ 0 h 909"/>
                  <a:gd name="T4" fmla="*/ 4125 w 4125"/>
                  <a:gd name="T5" fmla="*/ 909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5" h="909">
                    <a:moveTo>
                      <a:pt x="0" y="632"/>
                    </a:moveTo>
                    <a:cubicBezTo>
                      <a:pt x="548" y="210"/>
                      <a:pt x="1182" y="0"/>
                      <a:pt x="1903" y="0"/>
                    </a:cubicBezTo>
                    <a:cubicBezTo>
                      <a:pt x="2769" y="0"/>
                      <a:pt x="3510" y="304"/>
                      <a:pt x="4125" y="909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6AA72D01-BD70-4A8F-987E-0700A208B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064" y="3476625"/>
                <a:ext cx="346075" cy="827088"/>
              </a:xfrm>
              <a:custGeom>
                <a:avLst/>
                <a:gdLst>
                  <a:gd name="T0" fmla="*/ 0 w 951"/>
                  <a:gd name="T1" fmla="*/ 2266 h 2266"/>
                  <a:gd name="T2" fmla="*/ 21 w 951"/>
                  <a:gd name="T3" fmla="*/ 2245 h 2266"/>
                  <a:gd name="T4" fmla="*/ 951 w 951"/>
                  <a:gd name="T5" fmla="*/ 0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51" h="2266">
                    <a:moveTo>
                      <a:pt x="0" y="2266"/>
                    </a:moveTo>
                    <a:cubicBezTo>
                      <a:pt x="7" y="2259"/>
                      <a:pt x="14" y="2252"/>
                      <a:pt x="21" y="2245"/>
                    </a:cubicBezTo>
                    <a:cubicBezTo>
                      <a:pt x="640" y="1624"/>
                      <a:pt x="951" y="877"/>
                      <a:pt x="951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607877D8-6DAD-4044-A867-B5D0EEC03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5877" y="4303713"/>
                <a:ext cx="1500188" cy="330200"/>
              </a:xfrm>
              <a:custGeom>
                <a:avLst/>
                <a:gdLst>
                  <a:gd name="T0" fmla="*/ 4129 w 4129"/>
                  <a:gd name="T1" fmla="*/ 0 h 909"/>
                  <a:gd name="T2" fmla="*/ 1905 w 4129"/>
                  <a:gd name="T3" fmla="*/ 909 h 909"/>
                  <a:gd name="T4" fmla="*/ 0 w 4129"/>
                  <a:gd name="T5" fmla="*/ 277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29" h="909">
                    <a:moveTo>
                      <a:pt x="4129" y="0"/>
                    </a:moveTo>
                    <a:cubicBezTo>
                      <a:pt x="3514" y="605"/>
                      <a:pt x="2771" y="909"/>
                      <a:pt x="1905" y="909"/>
                    </a:cubicBezTo>
                    <a:cubicBezTo>
                      <a:pt x="1184" y="909"/>
                      <a:pt x="549" y="699"/>
                      <a:pt x="0" y="277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:a16="http://schemas.microsoft.com/office/drawing/2014/main" id="{656399A9-BFC9-4EA5-9AB4-AB0D7CA31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2549525"/>
                <a:ext cx="342900" cy="409575"/>
              </a:xfrm>
              <a:custGeom>
                <a:avLst/>
                <a:gdLst>
                  <a:gd name="T0" fmla="*/ 944 w 944"/>
                  <a:gd name="T1" fmla="*/ 0 h 1120"/>
                  <a:gd name="T2" fmla="*/ 603 w 944"/>
                  <a:gd name="T3" fmla="*/ 299 h 1120"/>
                  <a:gd name="T4" fmla="*/ 0 w 944"/>
                  <a:gd name="T5" fmla="*/ 1120 h 1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4" h="1120">
                    <a:moveTo>
                      <a:pt x="944" y="0"/>
                    </a:moveTo>
                    <a:cubicBezTo>
                      <a:pt x="826" y="90"/>
                      <a:pt x="713" y="190"/>
                      <a:pt x="603" y="299"/>
                    </a:cubicBezTo>
                    <a:cubicBezTo>
                      <a:pt x="351" y="552"/>
                      <a:pt x="150" y="825"/>
                      <a:pt x="0" y="112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5A93B5BF-BBB9-4E29-91DC-FC866E0B7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914" y="2959100"/>
                <a:ext cx="119063" cy="1036638"/>
              </a:xfrm>
              <a:custGeom>
                <a:avLst/>
                <a:gdLst>
                  <a:gd name="T0" fmla="*/ 328 w 328"/>
                  <a:gd name="T1" fmla="*/ 2846 h 2846"/>
                  <a:gd name="T2" fmla="*/ 0 w 328"/>
                  <a:gd name="T3" fmla="*/ 1423 h 2846"/>
                  <a:gd name="T4" fmla="*/ 328 w 328"/>
                  <a:gd name="T5" fmla="*/ 0 h 2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8" h="2846">
                    <a:moveTo>
                      <a:pt x="328" y="2846"/>
                    </a:moveTo>
                    <a:cubicBezTo>
                      <a:pt x="109" y="2418"/>
                      <a:pt x="0" y="1943"/>
                      <a:pt x="0" y="1423"/>
                    </a:cubicBezTo>
                    <a:cubicBezTo>
                      <a:pt x="0" y="903"/>
                      <a:pt x="109" y="428"/>
                      <a:pt x="328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9C7A7296-EBC2-4BD9-80AA-D35EE066A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7" y="3995738"/>
                <a:ext cx="342900" cy="407988"/>
              </a:xfrm>
              <a:custGeom>
                <a:avLst/>
                <a:gdLst>
                  <a:gd name="T0" fmla="*/ 942 w 942"/>
                  <a:gd name="T1" fmla="*/ 1118 h 1118"/>
                  <a:gd name="T2" fmla="*/ 603 w 942"/>
                  <a:gd name="T3" fmla="*/ 820 h 1118"/>
                  <a:gd name="T4" fmla="*/ 0 w 942"/>
                  <a:gd name="T5" fmla="*/ 0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2" h="1118">
                    <a:moveTo>
                      <a:pt x="942" y="1118"/>
                    </a:moveTo>
                    <a:cubicBezTo>
                      <a:pt x="824" y="1028"/>
                      <a:pt x="711" y="928"/>
                      <a:pt x="603" y="820"/>
                    </a:cubicBezTo>
                    <a:cubicBezTo>
                      <a:pt x="351" y="568"/>
                      <a:pt x="150" y="295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D7C579C9-4452-4D32-B854-13AF515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7964" y="3705225"/>
              <a:ext cx="708025" cy="3540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Rectangle 50">
              <a:extLst>
                <a:ext uri="{FF2B5EF4-FFF2-40B4-BE49-F238E27FC236}">
                  <a16:creationId xmlns:a16="http://schemas.microsoft.com/office/drawing/2014/main" id="{E378E468-CA19-4A58-8AC7-0F97CC44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027" y="2459038"/>
              <a:ext cx="179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ja-JP" altLang="ja-JP" sz="2000" dirty="0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266CAA8D-2310-416D-B8F6-F589F21C1EE6}"/>
                </a:ext>
              </a:extLst>
            </p:cNvPr>
            <p:cNvGrpSpPr/>
            <p:nvPr/>
          </p:nvGrpSpPr>
          <p:grpSpPr>
            <a:xfrm>
              <a:off x="5037139" y="1906588"/>
              <a:ext cx="258167" cy="430887"/>
              <a:chOff x="4960939" y="2249488"/>
              <a:chExt cx="258167" cy="430887"/>
            </a:xfrm>
          </p:grpSpPr>
          <p:sp>
            <p:nvSpPr>
              <p:cNvPr id="75" name="Rectangle 54">
                <a:extLst>
                  <a:ext uri="{FF2B5EF4-FFF2-40B4-BE49-F238E27FC236}">
                    <a16:creationId xmlns:a16="http://schemas.microsoft.com/office/drawing/2014/main" id="{19F8F606-8392-41F5-B4CC-049D7AD2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22494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dirty="0"/>
              </a:p>
            </p:txBody>
          </p:sp>
          <p:sp>
            <p:nvSpPr>
              <p:cNvPr id="76" name="Rectangle 55">
                <a:extLst>
                  <a:ext uri="{FF2B5EF4-FFF2-40B4-BE49-F238E27FC236}">
                    <a16:creationId xmlns:a16="http://schemas.microsoft.com/office/drawing/2014/main" id="{26F37CF9-9E40-4867-BE02-A88A497A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24241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ja-JP" altLang="ja-JP" dirty="0"/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75046CAC-55E2-4A62-B43A-A3002901FB20}"/>
                </a:ext>
              </a:extLst>
            </p:cNvPr>
            <p:cNvGrpSpPr/>
            <p:nvPr/>
          </p:nvGrpSpPr>
          <p:grpSpPr>
            <a:xfrm>
              <a:off x="5037139" y="3862388"/>
              <a:ext cx="258167" cy="430887"/>
              <a:chOff x="4960939" y="4205288"/>
              <a:chExt cx="258167" cy="430887"/>
            </a:xfrm>
          </p:grpSpPr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2681F6A9-FFEA-4CAA-91E8-481FA8A07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939" y="4205288"/>
                <a:ext cx="15869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ja-JP" altLang="ja-JP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ja-JP" altLang="ja-JP" sz="2000" dirty="0"/>
              </a:p>
            </p:txBody>
          </p:sp>
          <p:sp>
            <p:nvSpPr>
              <p:cNvPr id="74" name="Rectangle 57">
                <a:extLst>
                  <a:ext uri="{FF2B5EF4-FFF2-40B4-BE49-F238E27FC236}">
                    <a16:creationId xmlns:a16="http://schemas.microsoft.com/office/drawing/2014/main" id="{31EEAA0A-3E60-454D-BAF5-2DA629B7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514" y="4379913"/>
                <a:ext cx="10259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dirty="0"/>
              </a:p>
            </p:txBody>
          </p:sp>
        </p:grp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7C5BEE9A-551E-4EED-A728-EAE8E335E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2" y="2800350"/>
              <a:ext cx="29815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ja-JP" sz="4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Σ</a:t>
              </a:r>
              <a:endParaRPr lang="ja-JP" altLang="ja-JP" sz="1600" dirty="0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E96216C9-682F-4E9F-9B30-EF71BA66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9" y="2774950"/>
              <a:ext cx="142668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ja-JP" altLang="ja-JP" sz="1600" dirty="0"/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95FB0D97-A03A-461C-B93F-EC4D7C80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89" y="2871788"/>
              <a:ext cx="1394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ja-JP" altLang="ja-JP" sz="28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ja-JP" altLang="ja-JP" dirty="0"/>
            </a:p>
          </p:txBody>
        </p:sp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ED194265-01A4-4FC1-9F04-3D87DF8AA593}"/>
                </a:ext>
              </a:extLst>
            </p:cNvPr>
            <p:cNvGrpSpPr/>
            <p:nvPr/>
          </p:nvGrpSpPr>
          <p:grpSpPr>
            <a:xfrm>
              <a:off x="7138988" y="2735264"/>
              <a:ext cx="228600" cy="754737"/>
              <a:chOff x="7086601" y="2511426"/>
              <a:chExt cx="228600" cy="754737"/>
            </a:xfrm>
          </p:grpSpPr>
          <p:sp>
            <p:nvSpPr>
              <p:cNvPr id="101" name="Rectangle 50">
                <a:extLst>
                  <a:ext uri="{FF2B5EF4-FFF2-40B4-BE49-F238E27FC236}">
                    <a16:creationId xmlns:a16="http://schemas.microsoft.com/office/drawing/2014/main" id="{D864F60E-7847-4813-993A-D7FF56E4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527" y="2511426"/>
                <a:ext cx="179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ja-JP" altLang="ja-JP" sz="2000" dirty="0"/>
              </a:p>
            </p:txBody>
          </p:sp>
          <p:sp>
            <p:nvSpPr>
              <p:cNvPr id="102" name="Rectangle 50">
                <a:extLst>
                  <a:ext uri="{FF2B5EF4-FFF2-40B4-BE49-F238E27FC236}">
                    <a16:creationId xmlns:a16="http://schemas.microsoft.com/office/drawing/2014/main" id="{E8B366AB-A3A5-4468-A955-A2EBA52AA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526" y="2835276"/>
                <a:ext cx="179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ja-JP" altLang="ja-JP" sz="2000" dirty="0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224C07C4-6449-4D4E-BABB-58DE481932E0}"/>
                  </a:ext>
                </a:extLst>
              </p:cNvPr>
              <p:cNvCxnSpPr/>
              <p:nvPr/>
            </p:nvCxnSpPr>
            <p:spPr>
              <a:xfrm>
                <a:off x="7086601" y="2886073"/>
                <a:ext cx="228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58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2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(1)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ja-JP" altLang="en-US" sz="2400" dirty="0"/>
                  <a:t>の場合，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のとき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2400" dirty="0"/>
              </a:p>
              <a:p>
                <a:pPr marL="36195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≧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 のとき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8" name="コンテンツ プレースホルダー 107">
                <a:extLst>
                  <a:ext uri="{FF2B5EF4-FFF2-40B4-BE49-F238E27FC236}">
                    <a16:creationId xmlns:a16="http://schemas.microsoft.com/office/drawing/2014/main" id="{1AAEAE47-7C73-4987-B02A-72B55F57A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コンテンツ プレースホルダー 6"/>
              <p:cNvGraphicFramePr>
                <a:graphicFrameLocks/>
              </p:cNvGraphicFramePr>
              <p:nvPr/>
            </p:nvGraphicFramePr>
            <p:xfrm>
              <a:off x="6532501" y="198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コンテンツ プレースホルダー 6"/>
              <p:cNvGraphicFramePr>
                <a:graphicFrameLocks/>
              </p:cNvGraphicFramePr>
              <p:nvPr/>
            </p:nvGraphicFramePr>
            <p:xfrm>
              <a:off x="6532501" y="198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5" t="-990" r="-20258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645" t="-990" r="-10258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645" t="-990" r="-2581" b="-4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54496A-707C-49E5-BD04-53E9ADDCC8DF}"/>
                  </a:ext>
                </a:extLst>
              </p:cNvPr>
              <p:cNvSpPr txBox="1"/>
              <p:nvPr/>
            </p:nvSpPr>
            <p:spPr>
              <a:xfrm>
                <a:off x="6799534" y="5024137"/>
                <a:ext cx="2291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dirty="0">
                    <a:cs typeface="Times New Roman" panose="02020603050405020304" pitchFamily="18" charset="0"/>
                  </a:rPr>
                  <a:t>：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 かつ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54496A-707C-49E5-BD04-53E9ADDC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534" y="5024137"/>
                <a:ext cx="2291013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68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CF104-45D5-454A-9F45-9D0C813B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ニューロセルの例</a:t>
            </a:r>
            <a:r>
              <a:rPr lang="ja-JP" altLang="en-US" sz="3200" dirty="0"/>
              <a:t>（</a:t>
            </a:r>
            <a:r>
              <a:rPr lang="en-US" altLang="ja-JP" sz="3200" dirty="0"/>
              <a:t>2</a:t>
            </a:r>
            <a:r>
              <a:rPr lang="ja-JP" altLang="en-US" sz="3200" dirty="0"/>
              <a:t>入力の場合</a:t>
            </a:r>
            <a:r>
              <a:rPr lang="en-US" altLang="ja-JP" sz="3200" dirty="0"/>
              <a:t>(1)</a:t>
            </a:r>
            <a:r>
              <a:rPr lang="ja-JP" altLang="en-US" sz="3200" dirty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コンテンツ プレースホルダー 6"/>
              <p:cNvGraphicFramePr>
                <a:graphicFrameLocks/>
              </p:cNvGraphicFramePr>
              <p:nvPr/>
            </p:nvGraphicFramePr>
            <p:xfrm>
              <a:off x="6532501" y="198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1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kumimoji="1" lang="ja-JP" altLang="en-US" sz="24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コンテンツ プレースホルダー 6"/>
              <p:cNvGraphicFramePr>
                <a:graphicFrameLocks/>
              </p:cNvGraphicFramePr>
              <p:nvPr/>
            </p:nvGraphicFramePr>
            <p:xfrm>
              <a:off x="6532501" y="1980000"/>
              <a:ext cx="2825079" cy="30600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41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41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45" t="-990" r="-20258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645" t="-990" r="-10258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645" t="-990" r="-2581" b="-4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0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</a:t>
                          </a:r>
                          <a:endParaRPr kumimoji="1" lang="ja-JP" alt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54496A-707C-49E5-BD04-53E9ADDCC8DF}"/>
                  </a:ext>
                </a:extLst>
              </p:cNvPr>
              <p:cNvSpPr txBox="1"/>
              <p:nvPr/>
            </p:nvSpPr>
            <p:spPr>
              <a:xfrm>
                <a:off x="6799534" y="5024137"/>
                <a:ext cx="2291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dirty="0">
                    <a:cs typeface="Times New Roman" panose="02020603050405020304" pitchFamily="18" charset="0"/>
                  </a:rPr>
                  <a:t>：</a:t>
                </a:r>
                <a:r>
                  <a:rPr lang="en-US" altLang="ja-JP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/>
                  <a:t> かつ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ja-JP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54496A-707C-49E5-BD04-53E9ADDCC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534" y="5024137"/>
                <a:ext cx="2291013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>
            <a:off x="1852501" y="1620001"/>
            <a:ext cx="4115925" cy="3948113"/>
            <a:chOff x="5386390" y="1390652"/>
            <a:chExt cx="4115925" cy="3948113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6673EFB-5ED9-4EC0-9105-0A709D885833}"/>
                </a:ext>
              </a:extLst>
            </p:cNvPr>
            <p:cNvGrpSpPr/>
            <p:nvPr/>
          </p:nvGrpSpPr>
          <p:grpSpPr>
            <a:xfrm>
              <a:off x="5386390" y="1390652"/>
              <a:ext cx="4115925" cy="3948113"/>
              <a:chOff x="5386388" y="1390650"/>
              <a:chExt cx="4115925" cy="3948113"/>
            </a:xfrm>
          </p:grpSpPr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7B5BC7E0-6404-489E-8F81-9C47B6BDC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5525" y="1724027"/>
                <a:ext cx="0" cy="3614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03863A8D-DB93-4125-9661-860BE32C2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1150" y="4614862"/>
                <a:ext cx="36004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35D9AE07-A7C4-4A9A-8FA0-6EE2466BD62A}"/>
                      </a:ext>
                    </a:extLst>
                  </p:cNvPr>
                  <p:cNvSpPr txBox="1"/>
                  <p:nvPr/>
                </p:nvSpPr>
                <p:spPr>
                  <a:xfrm>
                    <a:off x="5886451" y="1390650"/>
                    <a:ext cx="5230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D9AE07-A7C4-4A9A-8FA0-6EE2466BD6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451" y="1390650"/>
                    <a:ext cx="52302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A70AF68C-C7F8-45B1-9F8E-877C74B7C36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1114" y="4391025"/>
                    <a:ext cx="517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A70AF68C-C7F8-45B1-9F8E-877C74B7C3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1114" y="4391025"/>
                    <a:ext cx="51706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40D919C-2E00-4B7E-91D6-0CD27540C165}"/>
                  </a:ext>
                </a:extLst>
              </p:cNvPr>
              <p:cNvCxnSpPr/>
              <p:nvPr/>
            </p:nvCxnSpPr>
            <p:spPr>
              <a:xfrm>
                <a:off x="6105525" y="3167063"/>
                <a:ext cx="1438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143A1BF-037C-481D-A32C-5F9B377389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9038" y="3167063"/>
                <a:ext cx="0" cy="145256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8AAD3BF7-D2FA-4A31-A665-408C9811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388" y="1743075"/>
                <a:ext cx="3605212" cy="35956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AEC29A8-2F2D-4CEC-8277-CB383F2A1A22}"/>
                      </a:ext>
                    </a:extLst>
                  </p:cNvPr>
                  <p:cNvSpPr txBox="1"/>
                  <p:nvPr/>
                </p:nvSpPr>
                <p:spPr>
                  <a:xfrm>
                    <a:off x="5772151" y="4572000"/>
                    <a:ext cx="43794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O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9AEC29A8-2F2D-4CEC-8277-CB383F2A1A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2151" y="4572000"/>
                    <a:ext cx="43794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0D255D55-7BE3-489E-95AE-C6F56EE8B561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776" y="4581525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0D255D55-7BE3-489E-95AE-C6F56EE8B5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776" y="4581525"/>
                    <a:ext cx="412292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03824943-5BD0-497A-90B5-89B148EFE893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726" y="2971800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03824943-5BD0-497A-90B5-89B148EFE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726" y="2971800"/>
                    <a:ext cx="412292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5C0E7BAE-89A0-4330-8611-175447A09C87}"/>
                      </a:ext>
                    </a:extLst>
                  </p:cNvPr>
                  <p:cNvSpPr txBox="1"/>
                  <p:nvPr/>
                </p:nvSpPr>
                <p:spPr>
                  <a:xfrm>
                    <a:off x="7048500" y="1457325"/>
                    <a:ext cx="2453813" cy="9882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ja-JP" altLang="en-US" sz="2000" dirty="0"/>
                      <a:t>直線</a:t>
                    </a:r>
                    <a14:m>
                      <m:oMath xmlns:m="http://schemas.openxmlformats.org/officeDocument/2006/math"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en-US" altLang="ja-JP" sz="2000" dirty="0"/>
                  </a:p>
                  <a:p>
                    <a:r>
                      <a:rPr lang="ja-JP" altLang="en-US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a14:m>
                    <a:endParaRPr lang="en-US" altLang="ja-JP" sz="2000" dirty="0"/>
                  </a:p>
                </p:txBody>
              </p:sp>
            </mc:Choice>
            <mc:Fallback xmlns="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5C0E7BAE-89A0-4330-8611-175447A09C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500" y="1457325"/>
                    <a:ext cx="2453813" cy="98821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8EDF4BB-21F4-4B7F-8DA2-0E58738F2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4126" y="1857375"/>
                <a:ext cx="781049" cy="819150"/>
              </a:xfrm>
              <a:prstGeom prst="straightConnector1">
                <a:avLst/>
              </a:prstGeom>
              <a:ln w="127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50926751-3AE4-4DB3-8BEE-4ECF5C738889}"/>
                      </a:ext>
                    </a:extLst>
                  </p:cNvPr>
                  <p:cNvSpPr txBox="1"/>
                  <p:nvPr/>
                </p:nvSpPr>
                <p:spPr>
                  <a:xfrm>
                    <a:off x="5581651" y="2114550"/>
                    <a:ext cx="389850" cy="6109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50926751-3AE4-4DB3-8BEE-4ECF5C738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1651" y="2114550"/>
                    <a:ext cx="389850" cy="6109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楕円 81">
                <a:extLst>
                  <a:ext uri="{FF2B5EF4-FFF2-40B4-BE49-F238E27FC236}">
                    <a16:creationId xmlns:a16="http://schemas.microsoft.com/office/drawing/2014/main" id="{FAFB9ECA-B3BB-447C-8754-13C96D746048}"/>
                  </a:ext>
                </a:extLst>
              </p:cNvPr>
              <p:cNvSpPr/>
              <p:nvPr/>
            </p:nvSpPr>
            <p:spPr>
              <a:xfrm>
                <a:off x="6045994" y="4562473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7" name="楕円 82">
                <a:extLst>
                  <a:ext uri="{FF2B5EF4-FFF2-40B4-BE49-F238E27FC236}">
                    <a16:creationId xmlns:a16="http://schemas.microsoft.com/office/drawing/2014/main" id="{0C3B2F73-440D-4099-A22C-8290F2E0F3C5}"/>
                  </a:ext>
                </a:extLst>
              </p:cNvPr>
              <p:cNvSpPr/>
              <p:nvPr/>
            </p:nvSpPr>
            <p:spPr>
              <a:xfrm>
                <a:off x="7481887" y="4569617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楕円 83">
                <a:extLst>
                  <a:ext uri="{FF2B5EF4-FFF2-40B4-BE49-F238E27FC236}">
                    <a16:creationId xmlns:a16="http://schemas.microsoft.com/office/drawing/2014/main" id="{C03AD0C3-43FA-4514-885C-1FF631CB24CF}"/>
                  </a:ext>
                </a:extLst>
              </p:cNvPr>
              <p:cNvSpPr/>
              <p:nvPr/>
            </p:nvSpPr>
            <p:spPr>
              <a:xfrm>
                <a:off x="6043612" y="3117054"/>
                <a:ext cx="108000" cy="108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楕円 84">
                <a:extLst>
                  <a:ext uri="{FF2B5EF4-FFF2-40B4-BE49-F238E27FC236}">
                    <a16:creationId xmlns:a16="http://schemas.microsoft.com/office/drawing/2014/main" id="{ABFBEDA1-6ACC-4122-A6F7-2DBA61D3C3C5}"/>
                  </a:ext>
                </a:extLst>
              </p:cNvPr>
              <p:cNvSpPr/>
              <p:nvPr/>
            </p:nvSpPr>
            <p:spPr>
              <a:xfrm>
                <a:off x="7489031" y="3119436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2D318F1-2AF7-48BA-B118-B66B10D28534}"/>
                      </a:ext>
                    </a:extLst>
                  </p:cNvPr>
                  <p:cNvSpPr txBox="1"/>
                  <p:nvPr/>
                </p:nvSpPr>
                <p:spPr>
                  <a:xfrm>
                    <a:off x="8105776" y="4610100"/>
                    <a:ext cx="389850" cy="6109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ja-JP" altLang="en-US" dirty="0"/>
                  </a:p>
                </p:txBody>
              </p:sp>
            </mc:Choice>
            <mc:Fallback xmlns="">
              <p:sp>
                <p:nvSpPr>
                  <p:cNvPr id="86" name="テキスト ボックス 85">
                    <a:extLst>
                      <a:ext uri="{FF2B5EF4-FFF2-40B4-BE49-F238E27FC236}">
                        <a16:creationId xmlns:a16="http://schemas.microsoft.com/office/drawing/2014/main" id="{62D318F1-2AF7-48BA-B118-B66B10D28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776" y="4610100"/>
                    <a:ext cx="389850" cy="6109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FE119F21-4734-412C-A2A2-2118185F5F3B}"/>
                    </a:ext>
                  </a:extLst>
                </p:cNvPr>
                <p:cNvSpPr txBox="1"/>
                <p:nvPr/>
              </p:nvSpPr>
              <p:spPr>
                <a:xfrm>
                  <a:off x="6412232" y="3886202"/>
                  <a:ext cx="1011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E119F21-4734-412C-A2A2-2118185F5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32" y="3886202"/>
                  <a:ext cx="1011687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84C30957-BEFA-47F0-BCAE-80EF31095E47}"/>
                    </a:ext>
                  </a:extLst>
                </p:cNvPr>
                <p:cNvSpPr txBox="1"/>
                <p:nvPr/>
              </p:nvSpPr>
              <p:spPr>
                <a:xfrm>
                  <a:off x="7612382" y="3074672"/>
                  <a:ext cx="10116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4C30957-BEFA-47F0-BCAE-80EF31095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382" y="3074672"/>
                  <a:ext cx="1011687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81E65C-4C20-4A38-8677-A4EF55B70924}"/>
                  </a:ext>
                </a:extLst>
              </p:cNvPr>
              <p:cNvSpPr txBox="1"/>
              <p:nvPr/>
            </p:nvSpPr>
            <p:spPr>
              <a:xfrm>
                <a:off x="1904822" y="5553075"/>
                <a:ext cx="7919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>
                    <a:solidFill>
                      <a:schemeClr val="accent1"/>
                    </a:solidFill>
                  </a:rPr>
                  <a:t>重み</a:t>
                </a:r>
                <a:r>
                  <a:rPr lang="en-US" altLang="ja-JP" sz="28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800" dirty="0">
                    <a:solidFill>
                      <a:schemeClr val="accent1"/>
                    </a:solidFill>
                  </a:rPr>
                  <a:t>)</a:t>
                </a:r>
                <a:r>
                  <a:rPr lang="ja-JP" altLang="en-US" sz="2800" dirty="0">
                    <a:solidFill>
                      <a:schemeClr val="accent1"/>
                    </a:solidFill>
                  </a:rPr>
                  <a:t>と閾値</a:t>
                </a:r>
                <a:r>
                  <a:rPr lang="en-US" altLang="ja-JP" sz="28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ja-JP" alt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2800" dirty="0">
                    <a:solidFill>
                      <a:schemeClr val="accent1"/>
                    </a:solidFill>
                  </a:rPr>
                  <a:t>)</a:t>
                </a:r>
                <a:r>
                  <a:rPr lang="ja-JP" altLang="en-US" sz="2800" dirty="0">
                    <a:solidFill>
                      <a:schemeClr val="accent1"/>
                    </a:solidFill>
                  </a:rPr>
                  <a:t>によって境界の直線が定まる </a:t>
                </a: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F81E65C-4C20-4A38-8677-A4EF55B7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22" y="5553075"/>
                <a:ext cx="7919091" cy="523220"/>
              </a:xfrm>
              <a:prstGeom prst="rect">
                <a:avLst/>
              </a:prstGeom>
              <a:blipFill>
                <a:blip r:embed="rId14"/>
                <a:stretch>
                  <a:fillRect l="-1538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8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1879</Words>
  <Application>Microsoft Office PowerPoint</Application>
  <PresentationFormat>ワイド画面</PresentationFormat>
  <Paragraphs>474</Paragraphs>
  <Slides>28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游ゴシック</vt:lpstr>
      <vt:lpstr>游ゴシック Light</vt:lpstr>
      <vt:lpstr>Arial</vt:lpstr>
      <vt:lpstr>Cambria Math</vt:lpstr>
      <vt:lpstr>Century Schoolbook</vt:lpstr>
      <vt:lpstr>Times New Roman</vt:lpstr>
      <vt:lpstr>Office テーマ</vt:lpstr>
      <vt:lpstr>パーセプトロン</vt:lpstr>
      <vt:lpstr>ニューロセルの基本構造(1) マカロック=ピッツ モデル</vt:lpstr>
      <vt:lpstr>ニューロセルの基本構造(2) 現代的なモデル</vt:lpstr>
      <vt:lpstr>活性化関数</vt:lpstr>
      <vt:lpstr>活性化関数</vt:lpstr>
      <vt:lpstr>ニューロセルの例 （マカロック=ピッツ モデル で考える）</vt:lpstr>
      <vt:lpstr>ニューロセルの例（2入力の場合(1)）</vt:lpstr>
      <vt:lpstr>ニューロセルの例（2入力の場合(1)）</vt:lpstr>
      <vt:lpstr>ニューロセルの例（2入力の場合(1)）</vt:lpstr>
      <vt:lpstr>ニューロセルの例（2入力の場合(2)）</vt:lpstr>
      <vt:lpstr>ニューロセルの例（2入力の場合(2)）</vt:lpstr>
      <vt:lpstr>ニューロセルの例（2入力の場合(2)）</vt:lpstr>
      <vt:lpstr>ニューロセルの例（3入力の場合(1)）</vt:lpstr>
      <vt:lpstr>ニューロセルの例（3入力の場合(1)）</vt:lpstr>
      <vt:lpstr>ニューロセルの例（3入力の場合(2)）</vt:lpstr>
      <vt:lpstr>n入力に一般化して考えると……</vt:lpstr>
      <vt:lpstr>n入力1出力単層ネットワーク</vt:lpstr>
      <vt:lpstr>n入力m出力単層ネットワーク</vt:lpstr>
      <vt:lpstr>n入力m出力単層ネットワーク</vt:lpstr>
      <vt:lpstr>n入力m出力単層ネットワーク</vt:lpstr>
      <vt:lpstr>単層ネットワークの限界 （線形分離問題）</vt:lpstr>
      <vt:lpstr>n入力m出力単層ネットワーク</vt:lpstr>
      <vt:lpstr>フィードフォワードネットワーク (FNN)</vt:lpstr>
      <vt:lpstr>パーセプトロン（＝f がステップ関数のFNN） の学習</vt:lpstr>
      <vt:lpstr>パーセプトロン（＝f がステップ関数のFNN） の学習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パーセプトロン</dc:title>
  <dc:creator>和代 三浦</dc:creator>
  <cp:lastModifiedBy>miura</cp:lastModifiedBy>
  <cp:revision>84</cp:revision>
  <dcterms:created xsi:type="dcterms:W3CDTF">2020-01-09T05:46:51Z</dcterms:created>
  <dcterms:modified xsi:type="dcterms:W3CDTF">2022-12-19T08:55:24Z</dcterms:modified>
</cp:coreProperties>
</file>