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003B7-D352-4A51-A7C7-6444D2AD8987}" v="2" dt="2024-06-28T07:53:49.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63337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358660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81484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144127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26087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106181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251765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228890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100297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35824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0025CB1-D36F-4232-A615-72FEDBE7BBFF}" type="datetimeFigureOut">
              <a:rPr kumimoji="1" lang="ja-JP" altLang="en-US" smtClean="0"/>
              <a:t>2024/7/1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28305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25CB1-D36F-4232-A615-72FEDBE7BBFF}" type="datetimeFigureOut">
              <a:rPr kumimoji="1" lang="ja-JP" altLang="en-US" smtClean="0"/>
              <a:t>2024/7/1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DFCC6-3CFC-4EAC-8631-CA3351F1CB8E}" type="slidenum">
              <a:rPr kumimoji="1" lang="ja-JP" altLang="en-US" smtClean="0"/>
              <a:t>‹#›</a:t>
            </a:fld>
            <a:endParaRPr kumimoji="1" lang="ja-JP" altLang="en-US"/>
          </a:p>
        </p:txBody>
      </p:sp>
    </p:spTree>
    <p:extLst>
      <p:ext uri="{BB962C8B-B14F-4D97-AF65-F5344CB8AC3E}">
        <p14:creationId xmlns:p14="http://schemas.microsoft.com/office/powerpoint/2010/main" val="1153765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92A7E-4AE6-FDAD-C4AD-175C433534C8}"/>
              </a:ext>
            </a:extLst>
          </p:cNvPr>
          <p:cNvSpPr>
            <a:spLocks noGrp="1"/>
          </p:cNvSpPr>
          <p:nvPr>
            <p:ph type="ctrTitle"/>
          </p:nvPr>
        </p:nvSpPr>
        <p:spPr/>
        <p:txBody>
          <a:bodyPr/>
          <a:lstStyle/>
          <a:p>
            <a:r>
              <a:rPr kumimoji="1" lang="ja-JP" altLang="en-US" b="1"/>
              <a:t>迷路画像自動探索</a:t>
            </a:r>
          </a:p>
        </p:txBody>
      </p:sp>
      <p:sp>
        <p:nvSpPr>
          <p:cNvPr id="3" name="字幕 2">
            <a:extLst>
              <a:ext uri="{FF2B5EF4-FFF2-40B4-BE49-F238E27FC236}">
                <a16:creationId xmlns:a16="http://schemas.microsoft.com/office/drawing/2014/main" id="{4F5C2713-CB38-E12D-5A31-0E7415129BA8}"/>
              </a:ext>
            </a:extLst>
          </p:cNvPr>
          <p:cNvSpPr>
            <a:spLocks noGrp="1"/>
          </p:cNvSpPr>
          <p:nvPr>
            <p:ph type="subTitle" idx="1"/>
          </p:nvPr>
        </p:nvSpPr>
        <p:spPr/>
        <p:txBody>
          <a:bodyPr/>
          <a:lstStyle/>
          <a:p>
            <a:r>
              <a:rPr lang="en-US" altLang="ja-JP"/>
              <a:t>K</a:t>
            </a:r>
            <a:r>
              <a:rPr lang="ja-JP" altLang="en-US"/>
              <a:t>グループ</a:t>
            </a:r>
            <a:endParaRPr lang="en-US" altLang="ja-JP"/>
          </a:p>
          <a:p>
            <a:r>
              <a:rPr lang="ja-JP" altLang="en-US"/>
              <a:t>藤村勇仁　新村太雅　山名ひなた</a:t>
            </a:r>
            <a:endParaRPr kumimoji="1" lang="ja-JP" altLang="en-US"/>
          </a:p>
        </p:txBody>
      </p:sp>
    </p:spTree>
    <p:extLst>
      <p:ext uri="{BB962C8B-B14F-4D97-AF65-F5344CB8AC3E}">
        <p14:creationId xmlns:p14="http://schemas.microsoft.com/office/powerpoint/2010/main" val="27371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7954A-0F28-4757-F4B1-4C72D1E07108}"/>
              </a:ext>
            </a:extLst>
          </p:cNvPr>
          <p:cNvSpPr>
            <a:spLocks noGrp="1"/>
          </p:cNvSpPr>
          <p:nvPr>
            <p:ph type="title"/>
          </p:nvPr>
        </p:nvSpPr>
        <p:spPr/>
        <p:txBody>
          <a:bodyPr/>
          <a:lstStyle/>
          <a:p>
            <a:r>
              <a:rPr kumimoji="1" lang="ja-JP" altLang="en-US" b="1"/>
              <a:t>背景と目的</a:t>
            </a:r>
          </a:p>
        </p:txBody>
      </p:sp>
      <p:sp>
        <p:nvSpPr>
          <p:cNvPr id="3" name="コンテンツ プレースホルダー 2">
            <a:extLst>
              <a:ext uri="{FF2B5EF4-FFF2-40B4-BE49-F238E27FC236}">
                <a16:creationId xmlns:a16="http://schemas.microsoft.com/office/drawing/2014/main" id="{C763AB73-1FA1-B292-610B-0C82841AB51A}"/>
              </a:ext>
            </a:extLst>
          </p:cNvPr>
          <p:cNvSpPr>
            <a:spLocks noGrp="1"/>
          </p:cNvSpPr>
          <p:nvPr>
            <p:ph idx="1"/>
          </p:nvPr>
        </p:nvSpPr>
        <p:spPr/>
        <p:txBody>
          <a:bodyPr/>
          <a:lstStyle/>
          <a:p>
            <a:r>
              <a:rPr lang="ja-JP" altLang="en-US"/>
              <a:t>時間をかけないと解けないような迷路を瞬時に解けたらかっこいい。今、私たちが学んでいる知識で解きたいと思った。</a:t>
            </a:r>
            <a:endParaRPr lang="en-US" altLang="ja-JP"/>
          </a:p>
          <a:p>
            <a:endParaRPr kumimoji="1" lang="en-US" altLang="ja-JP"/>
          </a:p>
          <a:p>
            <a:r>
              <a:rPr kumimoji="1" lang="ja-JP" altLang="en-US"/>
              <a:t>迷路自動探索を作る</a:t>
            </a:r>
            <a:endParaRPr kumimoji="1" lang="en-US" altLang="ja-JP"/>
          </a:p>
          <a:p>
            <a:pPr marL="0" indent="0">
              <a:buNone/>
            </a:pPr>
            <a:r>
              <a:rPr lang="ja-JP" altLang="en-US"/>
              <a:t>画像認識で迷路を解析できるようにする。</a:t>
            </a:r>
            <a:endParaRPr kumimoji="1" lang="en-US" altLang="ja-JP"/>
          </a:p>
          <a:p>
            <a:pPr marL="0" indent="0">
              <a:buNone/>
            </a:pPr>
            <a:r>
              <a:rPr lang="ja-JP" altLang="en-US"/>
              <a:t>障害物検知や地図の最短経路、最短ナビ計算システムなどにも応用できる</a:t>
            </a:r>
            <a:endParaRPr kumimoji="1" lang="en-US" altLang="ja-JP"/>
          </a:p>
          <a:p>
            <a:endParaRPr kumimoji="1" lang="ja-JP" altLang="en-US"/>
          </a:p>
        </p:txBody>
      </p:sp>
    </p:spTree>
    <p:extLst>
      <p:ext uri="{BB962C8B-B14F-4D97-AF65-F5344CB8AC3E}">
        <p14:creationId xmlns:p14="http://schemas.microsoft.com/office/powerpoint/2010/main" val="396181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69486-2B41-0996-7864-D246E58FC171}"/>
              </a:ext>
            </a:extLst>
          </p:cNvPr>
          <p:cNvSpPr>
            <a:spLocks noGrp="1"/>
          </p:cNvSpPr>
          <p:nvPr>
            <p:ph type="title"/>
          </p:nvPr>
        </p:nvSpPr>
        <p:spPr>
          <a:xfrm>
            <a:off x="0" y="36309"/>
            <a:ext cx="10515600" cy="1325563"/>
          </a:xfrm>
        </p:spPr>
        <p:txBody>
          <a:bodyPr/>
          <a:lstStyle/>
          <a:p>
            <a:r>
              <a:rPr lang="ja-JP" altLang="en-US" b="1">
                <a:ea typeface="游ゴシック Light"/>
              </a:rPr>
              <a:t>プログラム</a:t>
            </a:r>
            <a:r>
              <a:rPr kumimoji="1" lang="ja-JP" altLang="en-US" b="1">
                <a:ea typeface="游ゴシック Light"/>
              </a:rPr>
              <a:t>概要</a:t>
            </a:r>
          </a:p>
        </p:txBody>
      </p:sp>
      <p:sp>
        <p:nvSpPr>
          <p:cNvPr id="3" name="コンテンツ プレースホルダー 2">
            <a:extLst>
              <a:ext uri="{FF2B5EF4-FFF2-40B4-BE49-F238E27FC236}">
                <a16:creationId xmlns:a16="http://schemas.microsoft.com/office/drawing/2014/main" id="{6CDC0CE0-333A-125E-C5B2-85AA93D19181}"/>
              </a:ext>
            </a:extLst>
          </p:cNvPr>
          <p:cNvSpPr>
            <a:spLocks noGrp="1"/>
          </p:cNvSpPr>
          <p:nvPr>
            <p:ph idx="1"/>
          </p:nvPr>
        </p:nvSpPr>
        <p:spPr>
          <a:xfrm>
            <a:off x="1087394" y="1930283"/>
            <a:ext cx="12192000" cy="5459819"/>
          </a:xfrm>
        </p:spPr>
        <p:txBody>
          <a:bodyPr/>
          <a:lstStyle/>
          <a:p>
            <a:r>
              <a:rPr lang="ja-JP" altLang="en-US"/>
              <a:t>迷路を解くプログラムを</a:t>
            </a:r>
            <a:r>
              <a:rPr lang="en-US" altLang="ja-JP"/>
              <a:t>gen_maze.py</a:t>
            </a:r>
            <a:r>
              <a:rPr lang="ja-JP" altLang="en-US"/>
              <a:t>で作成する。</a:t>
            </a:r>
            <a:endParaRPr lang="en-US" altLang="ja-JP"/>
          </a:p>
          <a:p>
            <a:r>
              <a:rPr lang="en-US" altLang="ja-JP"/>
              <a:t>gen_maze.py</a:t>
            </a:r>
            <a:r>
              <a:rPr kumimoji="1" lang="ja-JP" altLang="en-US"/>
              <a:t>で迷路を自動生成する。</a:t>
            </a:r>
            <a:endParaRPr lang="en-US" altLang="ja-JP"/>
          </a:p>
          <a:p>
            <a:r>
              <a:rPr lang="en-US" altLang="ja-JP"/>
              <a:t>m</a:t>
            </a:r>
            <a:r>
              <a:rPr kumimoji="1" lang="en-US" altLang="ja-JP"/>
              <a:t>ake_dataset.py</a:t>
            </a:r>
            <a:r>
              <a:rPr kumimoji="1" lang="ja-JP" altLang="en-US"/>
              <a:t>で</a:t>
            </a:r>
            <a:r>
              <a:rPr lang="ja-JP" altLang="en-US"/>
              <a:t>迷路の画像を出力し</a:t>
            </a:r>
            <a:r>
              <a:rPr kumimoji="1" lang="ja-JP" altLang="en-US"/>
              <a:t>ラベル付けを行う。</a:t>
            </a:r>
            <a:endParaRPr kumimoji="1" lang="en-US" altLang="ja-JP"/>
          </a:p>
          <a:p>
            <a:r>
              <a:rPr kumimoji="1" lang="ja-JP" altLang="en-US"/>
              <a:t>そのデータを使って学習する。</a:t>
            </a:r>
            <a:endParaRPr kumimoji="1" lang="en-US" altLang="ja-JP"/>
          </a:p>
          <a:p>
            <a:r>
              <a:rPr lang="en-US" altLang="ja-JP"/>
              <a:t>analyze_maze.py</a:t>
            </a:r>
            <a:r>
              <a:rPr lang="ja-JP" altLang="en-US"/>
              <a:t>で画像から迷路を解析する。</a:t>
            </a:r>
            <a:endParaRPr lang="en-US" altLang="ja-JP"/>
          </a:p>
          <a:p>
            <a:endParaRPr lang="en-US" altLang="ja-JP"/>
          </a:p>
          <a:p>
            <a:endParaRPr kumimoji="1" lang="en-US" altLang="ja-JP"/>
          </a:p>
          <a:p>
            <a:pPr marL="0" indent="0">
              <a:buNone/>
            </a:pPr>
            <a:r>
              <a:rPr kumimoji="1" lang="ja-JP" altLang="en-US"/>
              <a:t>　　</a:t>
            </a:r>
            <a:endParaRPr kumimoji="1" lang="en-US" altLang="ja-JP"/>
          </a:p>
          <a:p>
            <a:pPr marL="0" indent="0">
              <a:buNone/>
            </a:pPr>
            <a:endParaRPr kumimoji="1" lang="ja-JP" altLang="en-US"/>
          </a:p>
        </p:txBody>
      </p:sp>
    </p:spTree>
    <p:extLst>
      <p:ext uri="{BB962C8B-B14F-4D97-AF65-F5344CB8AC3E}">
        <p14:creationId xmlns:p14="http://schemas.microsoft.com/office/powerpoint/2010/main" val="32228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0E277-F743-7B7F-3179-3A748F26FE7F}"/>
              </a:ext>
            </a:extLst>
          </p:cNvPr>
          <p:cNvSpPr>
            <a:spLocks noGrp="1"/>
          </p:cNvSpPr>
          <p:nvPr>
            <p:ph type="title"/>
          </p:nvPr>
        </p:nvSpPr>
        <p:spPr>
          <a:xfrm>
            <a:off x="0" y="20351"/>
            <a:ext cx="10515600" cy="1325563"/>
          </a:xfrm>
        </p:spPr>
        <p:txBody>
          <a:bodyPr/>
          <a:lstStyle/>
          <a:p>
            <a:r>
              <a:rPr kumimoji="1" lang="ja-JP" altLang="en-US"/>
              <a:t>プログラム</a:t>
            </a:r>
            <a:r>
              <a:rPr lang="ja-JP" altLang="en-US"/>
              <a:t>詳細</a:t>
            </a:r>
            <a:endParaRPr kumimoji="1" lang="ja-JP" altLang="en-US"/>
          </a:p>
        </p:txBody>
      </p:sp>
      <p:sp>
        <p:nvSpPr>
          <p:cNvPr id="3" name="コンテンツ プレースホルダー 2">
            <a:extLst>
              <a:ext uri="{FF2B5EF4-FFF2-40B4-BE49-F238E27FC236}">
                <a16:creationId xmlns:a16="http://schemas.microsoft.com/office/drawing/2014/main" id="{B67D03B5-E15A-2B93-2D5A-1843BDC368FC}"/>
              </a:ext>
            </a:extLst>
          </p:cNvPr>
          <p:cNvSpPr>
            <a:spLocks noGrp="1"/>
          </p:cNvSpPr>
          <p:nvPr>
            <p:ph idx="1"/>
          </p:nvPr>
        </p:nvSpPr>
        <p:spPr>
          <a:xfrm>
            <a:off x="315163" y="1345914"/>
            <a:ext cx="11561674" cy="4920844"/>
          </a:xfrm>
        </p:spPr>
        <p:txBody>
          <a:bodyPr vert="horz" lIns="91440" tIns="45720" rIns="91440" bIns="45720" rtlCol="0" anchor="t">
            <a:normAutofit fontScale="85000" lnSpcReduction="10000"/>
          </a:bodyPr>
          <a:lstStyle/>
          <a:p>
            <a:r>
              <a:rPr kumimoji="1" lang="ja-JP" altLang="en-US">
                <a:ea typeface="游ゴシック"/>
              </a:rPr>
              <a:t>迷路の自動生成は穴掘り法を使った。（棒倒し法で作った迷路は単純になる</a:t>
            </a:r>
            <a:endParaRPr lang="en-US" altLang="ja-JP">
              <a:ea typeface="游ゴシック"/>
            </a:endParaRPr>
          </a:p>
          <a:p>
            <a:pPr marL="0" indent="0">
              <a:buNone/>
            </a:pPr>
            <a:r>
              <a:rPr lang="ja-JP" altLang="en-US">
                <a:ea typeface="游ゴシック"/>
              </a:rPr>
              <a:t>　</a:t>
            </a:r>
            <a:r>
              <a:rPr kumimoji="1" lang="ja-JP" altLang="en-US">
                <a:ea typeface="游ゴシック"/>
              </a:rPr>
              <a:t>ため。）</a:t>
            </a:r>
            <a:endParaRPr lang="en-US" altLang="ja-JP">
              <a:ea typeface="游ゴシック"/>
              <a:cs typeface="Calibri"/>
            </a:endParaRPr>
          </a:p>
          <a:p>
            <a:pPr marL="0" indent="0">
              <a:buNone/>
            </a:pPr>
            <a:r>
              <a:rPr lang="ja-JP" altLang="en-US">
                <a:solidFill>
                  <a:srgbClr val="000000"/>
                </a:solidFill>
                <a:latin typeface="Calibri"/>
                <a:ea typeface="游ゴシック"/>
                <a:cs typeface="+mn-lt"/>
              </a:rPr>
              <a:t>幅と高さが５以上の奇数であるかチェックする</a:t>
            </a:r>
          </a:p>
          <a:p>
            <a:pPr marL="0" indent="0">
              <a:buNone/>
            </a:pPr>
            <a:r>
              <a:rPr lang="ja-JP" altLang="en-US">
                <a:solidFill>
                  <a:srgbClr val="000000"/>
                </a:solidFill>
                <a:latin typeface="Calibri"/>
                <a:ea typeface="游ゴシック"/>
                <a:cs typeface="+mn-lt"/>
              </a:rPr>
              <a:t>（偶数だと壁と通路の判別が上手くいきづらい）</a:t>
            </a:r>
            <a:endParaRPr lang="en-US" altLang="ja-JP">
              <a:solidFill>
                <a:srgbClr val="000000"/>
              </a:solidFill>
              <a:latin typeface="Calibri"/>
              <a:ea typeface="游ゴシック"/>
              <a:cs typeface="+mn-lt"/>
            </a:endParaRPr>
          </a:p>
          <a:p>
            <a:pPr marL="0" indent="0">
              <a:buNone/>
            </a:pPr>
            <a:endParaRPr lang="en-US" altLang="ja-JP">
              <a:ea typeface="游ゴシック"/>
              <a:cs typeface="Calibri"/>
            </a:endParaRPr>
          </a:p>
          <a:p>
            <a:r>
              <a:rPr lang="ja-JP" altLang="ja-JP" sz="2800">
                <a:ea typeface="游ゴシック"/>
                <a:cs typeface="Calibri"/>
              </a:rPr>
              <a:t>最短経路を求めたい為、幅優先探索で迷路を解いた。</a:t>
            </a:r>
            <a:endParaRPr lang="ja-JP" altLang="en-US">
              <a:ea typeface="游ゴシック"/>
              <a:cs typeface="Calibri"/>
            </a:endParaRPr>
          </a:p>
          <a:p>
            <a:r>
              <a:rPr lang="ja-JP" altLang="en-US">
                <a:ea typeface="游ゴシック"/>
                <a:cs typeface="Calibri"/>
              </a:rPr>
              <a:t>壁とスタートとゴールをYOLOで検出して迷路を画像認識する</a:t>
            </a:r>
            <a:endParaRPr lang="ja-JP"/>
          </a:p>
          <a:p>
            <a:r>
              <a:rPr lang="ja-JP" altLang="en-US">
                <a:ea typeface="游ゴシック"/>
                <a:cs typeface="Calibri"/>
              </a:rPr>
              <a:t>壁のラベル付けは、縦横方向それぞれで連続するものを探してラベル付けした。</a:t>
            </a:r>
          </a:p>
          <a:p>
            <a:r>
              <a:rPr lang="ja-JP" altLang="en-US">
                <a:ea typeface="游ゴシック"/>
                <a:cs typeface="Calibri"/>
              </a:rPr>
              <a:t>学習の実行は</a:t>
            </a:r>
            <a:r>
              <a:rPr lang="ja-JP">
                <a:ea typeface="+mn-lt"/>
                <a:cs typeface="+mn-lt"/>
              </a:rPr>
              <a:t>python train.py --batch 10 --epochs 100 --data data/outdir.yaml --name outdir --img 672</a:t>
            </a:r>
            <a:endParaRPr lang="ja-JP" altLang="en-US">
              <a:ea typeface="+mn-lt"/>
              <a:cs typeface="+mn-lt"/>
            </a:endParaRPr>
          </a:p>
          <a:p>
            <a:pPr marL="0" indent="0">
              <a:buNone/>
            </a:pPr>
            <a:r>
              <a:rPr lang="ja-JP" altLang="en-US" sz="3100">
                <a:ea typeface="+mn-lt"/>
                <a:cs typeface="+mn-lt"/>
              </a:rPr>
              <a:t>＊</a:t>
            </a:r>
            <a:r>
              <a:rPr lang="en-US" altLang="ja-JP" sz="3100">
                <a:ea typeface="+mn-lt"/>
                <a:cs typeface="+mn-lt"/>
              </a:rPr>
              <a:t>672</a:t>
            </a:r>
            <a:r>
              <a:rPr lang="ja-JP" altLang="en-US" sz="3100">
                <a:ea typeface="+mn-lt"/>
                <a:cs typeface="+mn-lt"/>
              </a:rPr>
              <a:t>は</a:t>
            </a:r>
            <a:r>
              <a:rPr lang="en-US" altLang="ja-JP" sz="3100">
                <a:ea typeface="+mn-lt"/>
                <a:cs typeface="+mn-lt"/>
              </a:rPr>
              <a:t>21</a:t>
            </a:r>
            <a:r>
              <a:rPr lang="ja-JP" altLang="en-US" sz="3100">
                <a:ea typeface="+mn-lt"/>
                <a:cs typeface="+mn-lt"/>
              </a:rPr>
              <a:t>（迷路のサイズ）</a:t>
            </a:r>
            <a:r>
              <a:rPr lang="en-US" altLang="ja-JP" sz="3100">
                <a:ea typeface="+mn-lt"/>
                <a:cs typeface="+mn-lt"/>
              </a:rPr>
              <a:t>×32</a:t>
            </a:r>
            <a:r>
              <a:rPr lang="ja-JP" altLang="en-US" sz="3100">
                <a:ea typeface="+mn-lt"/>
                <a:cs typeface="+mn-lt"/>
              </a:rPr>
              <a:t>（</a:t>
            </a:r>
            <a:r>
              <a:rPr lang="en-US" altLang="ja-JP" sz="3100">
                <a:ea typeface="+mn-lt"/>
                <a:cs typeface="+mn-lt"/>
              </a:rPr>
              <a:t>1</a:t>
            </a:r>
            <a:r>
              <a:rPr lang="ja-JP" altLang="en-US" sz="3100">
                <a:ea typeface="+mn-lt"/>
                <a:cs typeface="+mn-lt"/>
              </a:rPr>
              <a:t>マスのサイズ）</a:t>
            </a:r>
            <a:endParaRPr lang="ja-JP">
              <a:ea typeface="+mn-lt"/>
              <a:cs typeface="+mn-lt"/>
            </a:endParaRPr>
          </a:p>
          <a:p>
            <a:r>
              <a:rPr lang="ja-JP" altLang="en-US">
                <a:ea typeface="+mn-lt"/>
                <a:cs typeface="+mn-lt"/>
              </a:rPr>
              <a:t>Runs\train\outdirに実行結果が入る</a:t>
            </a:r>
          </a:p>
        </p:txBody>
      </p:sp>
      <p:pic>
        <p:nvPicPr>
          <p:cNvPr id="4" name="図 3">
            <a:extLst>
              <a:ext uri="{FF2B5EF4-FFF2-40B4-BE49-F238E27FC236}">
                <a16:creationId xmlns:a16="http://schemas.microsoft.com/office/drawing/2014/main" id="{CBB2A861-4D6F-933F-1E69-33BEBBC68964}"/>
              </a:ext>
            </a:extLst>
          </p:cNvPr>
          <p:cNvPicPr>
            <a:picLocks noChangeAspect="1"/>
          </p:cNvPicPr>
          <p:nvPr/>
        </p:nvPicPr>
        <p:blipFill>
          <a:blip r:embed="rId2"/>
          <a:stretch>
            <a:fillRect/>
          </a:stretch>
        </p:blipFill>
        <p:spPr>
          <a:xfrm>
            <a:off x="7508136" y="1908384"/>
            <a:ext cx="4172848" cy="992756"/>
          </a:xfrm>
          <a:prstGeom prst="rect">
            <a:avLst/>
          </a:prstGeom>
        </p:spPr>
      </p:pic>
    </p:spTree>
    <p:extLst>
      <p:ext uri="{BB962C8B-B14F-4D97-AF65-F5344CB8AC3E}">
        <p14:creationId xmlns:p14="http://schemas.microsoft.com/office/powerpoint/2010/main" val="411864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E3D99-7729-7159-9B76-B70A52813413}"/>
              </a:ext>
            </a:extLst>
          </p:cNvPr>
          <p:cNvSpPr>
            <a:spLocks noGrp="1"/>
          </p:cNvSpPr>
          <p:nvPr>
            <p:ph type="title"/>
          </p:nvPr>
        </p:nvSpPr>
        <p:spPr>
          <a:xfrm>
            <a:off x="0" y="0"/>
            <a:ext cx="10515600" cy="1325563"/>
          </a:xfrm>
        </p:spPr>
        <p:txBody>
          <a:bodyPr/>
          <a:lstStyle/>
          <a:p>
            <a:r>
              <a:rPr kumimoji="1" lang="ja-JP" altLang="en-US" b="1"/>
              <a:t>結果</a:t>
            </a:r>
          </a:p>
        </p:txBody>
      </p:sp>
      <p:sp>
        <p:nvSpPr>
          <p:cNvPr id="3" name="コンテンツ プレースホルダー 2">
            <a:extLst>
              <a:ext uri="{FF2B5EF4-FFF2-40B4-BE49-F238E27FC236}">
                <a16:creationId xmlns:a16="http://schemas.microsoft.com/office/drawing/2014/main" id="{08EFD9E5-1333-5158-961F-35F64BE21E9D}"/>
              </a:ext>
            </a:extLst>
          </p:cNvPr>
          <p:cNvSpPr>
            <a:spLocks noGrp="1"/>
          </p:cNvSpPr>
          <p:nvPr>
            <p:ph idx="1"/>
          </p:nvPr>
        </p:nvSpPr>
        <p:spPr>
          <a:xfrm>
            <a:off x="0" y="1195817"/>
            <a:ext cx="12006649" cy="6144097"/>
          </a:xfrm>
        </p:spPr>
        <p:txBody>
          <a:bodyPr/>
          <a:lstStyle/>
          <a:p>
            <a:pPr marL="0" indent="0">
              <a:buNone/>
            </a:pPr>
            <a:endParaRPr kumimoji="1"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kumimoji="1" lang="en-US" altLang="ja-JP"/>
          </a:p>
          <a:p>
            <a:pPr marL="0" indent="0">
              <a:buNone/>
            </a:pPr>
            <a:r>
              <a:rPr kumimoji="1" lang="ja-JP" altLang="en-US"/>
              <a:t>・ラベル付けは</a:t>
            </a:r>
            <a:r>
              <a:rPr lang="ja-JP" altLang="en-US"/>
              <a:t>上手くいったが、</a:t>
            </a:r>
            <a:r>
              <a:rPr kumimoji="1" lang="ja-JP" altLang="en-US"/>
              <a:t>学習させて認識させるのが</a:t>
            </a:r>
            <a:endParaRPr kumimoji="1" lang="en-US" altLang="ja-JP"/>
          </a:p>
          <a:p>
            <a:pPr marL="0" indent="0">
              <a:buNone/>
            </a:pPr>
            <a:r>
              <a:rPr kumimoji="1" lang="ja-JP" altLang="en-US"/>
              <a:t>上手くいかなかった。（想定していたよりも精度が低かった）</a:t>
            </a:r>
            <a:endParaRPr kumimoji="1" lang="en-US" altLang="ja-JP"/>
          </a:p>
          <a:p>
            <a:pPr marL="0" indent="0">
              <a:buNone/>
            </a:pPr>
            <a:endParaRPr kumimoji="1" lang="en-US" altLang="ja-JP"/>
          </a:p>
          <a:p>
            <a:pPr marL="0" indent="0">
              <a:buNone/>
            </a:pPr>
            <a:endParaRPr kumimoji="1" lang="en-US" altLang="ja-JP"/>
          </a:p>
        </p:txBody>
      </p:sp>
      <p:pic>
        <p:nvPicPr>
          <p:cNvPr id="1032" name="Picture 8">
            <a:extLst>
              <a:ext uri="{FF2B5EF4-FFF2-40B4-BE49-F238E27FC236}">
                <a16:creationId xmlns:a16="http://schemas.microsoft.com/office/drawing/2014/main" id="{2B62E62A-507A-35B5-3940-9FBB5E341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51" y="1195817"/>
            <a:ext cx="5288692" cy="26443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CDE6A2E-023C-0EA1-6D06-C5FF58DB8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918" y="337022"/>
            <a:ext cx="4670855" cy="350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9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518301F-2A7C-49A7-9BF1-907793D27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032" y="1201840"/>
            <a:ext cx="3395813" cy="33958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2A979731-AC15-1BF0-EB9B-BA44EA0D7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126" y="1201841"/>
            <a:ext cx="3395812" cy="33958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97FE10D8-46F1-9331-97C9-E2A7D6CA5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 y="1184555"/>
            <a:ext cx="3395812" cy="339581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997C0FD2-73A1-5A75-6742-307AD1CE8620}"/>
              </a:ext>
            </a:extLst>
          </p:cNvPr>
          <p:cNvSpPr txBox="1"/>
          <p:nvPr/>
        </p:nvSpPr>
        <p:spPr>
          <a:xfrm>
            <a:off x="0" y="247383"/>
            <a:ext cx="6771502" cy="523220"/>
          </a:xfrm>
          <a:prstGeom prst="rect">
            <a:avLst/>
          </a:prstGeom>
          <a:noFill/>
        </p:spPr>
        <p:txBody>
          <a:bodyPr wrap="square">
            <a:spAutoFit/>
          </a:bodyPr>
          <a:lstStyle/>
          <a:p>
            <a:pPr marL="0" indent="0">
              <a:buNone/>
            </a:pPr>
            <a:r>
              <a:rPr kumimoji="1" lang="ja-JP" altLang="en-US" sz="2800"/>
              <a:t>↓青がスタート、赤がゴール</a:t>
            </a:r>
            <a:endParaRPr kumimoji="1" lang="en-US" altLang="ja-JP" sz="2800"/>
          </a:p>
        </p:txBody>
      </p:sp>
      <p:sp>
        <p:nvSpPr>
          <p:cNvPr id="8" name="テキスト ボックス 7">
            <a:extLst>
              <a:ext uri="{FF2B5EF4-FFF2-40B4-BE49-F238E27FC236}">
                <a16:creationId xmlns:a16="http://schemas.microsoft.com/office/drawing/2014/main" id="{344E49DA-1BEB-501E-9337-EA9A7912A5DA}"/>
              </a:ext>
            </a:extLst>
          </p:cNvPr>
          <p:cNvSpPr txBox="1"/>
          <p:nvPr/>
        </p:nvSpPr>
        <p:spPr>
          <a:xfrm>
            <a:off x="41188" y="5309231"/>
            <a:ext cx="12109622" cy="584775"/>
          </a:xfrm>
          <a:prstGeom prst="rect">
            <a:avLst/>
          </a:prstGeom>
          <a:noFill/>
        </p:spPr>
        <p:txBody>
          <a:bodyPr wrap="square" rtlCol="0">
            <a:spAutoFit/>
          </a:bodyPr>
          <a:lstStyle/>
          <a:p>
            <a:r>
              <a:rPr kumimoji="1" lang="ja-JP" altLang="en-US" sz="3200"/>
              <a:t>◎迷路探索は上手くできるようになっていた</a:t>
            </a:r>
          </a:p>
        </p:txBody>
      </p:sp>
      <p:sp>
        <p:nvSpPr>
          <p:cNvPr id="11" name="矢印: 右 10">
            <a:extLst>
              <a:ext uri="{FF2B5EF4-FFF2-40B4-BE49-F238E27FC236}">
                <a16:creationId xmlns:a16="http://schemas.microsoft.com/office/drawing/2014/main" id="{A1C19523-AEE4-1CBA-CBFD-F08570495CE6}"/>
              </a:ext>
            </a:extLst>
          </p:cNvPr>
          <p:cNvSpPr/>
          <p:nvPr/>
        </p:nvSpPr>
        <p:spPr>
          <a:xfrm>
            <a:off x="3472248" y="2488885"/>
            <a:ext cx="829287" cy="821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1597FFD-C76D-E627-2084-923D2D166083}"/>
              </a:ext>
            </a:extLst>
          </p:cNvPr>
          <p:cNvSpPr/>
          <p:nvPr/>
        </p:nvSpPr>
        <p:spPr>
          <a:xfrm>
            <a:off x="7870342" y="2419329"/>
            <a:ext cx="829287" cy="821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4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4E585-EC90-4DED-EDDC-7C780E00ED84}"/>
              </a:ext>
            </a:extLst>
          </p:cNvPr>
          <p:cNvSpPr>
            <a:spLocks noGrp="1"/>
          </p:cNvSpPr>
          <p:nvPr>
            <p:ph type="title"/>
          </p:nvPr>
        </p:nvSpPr>
        <p:spPr>
          <a:xfrm>
            <a:off x="453081" y="232374"/>
            <a:ext cx="10515600" cy="1325563"/>
          </a:xfrm>
        </p:spPr>
        <p:txBody>
          <a:bodyPr/>
          <a:lstStyle/>
          <a:p>
            <a:r>
              <a:rPr kumimoji="1" lang="ja-JP" altLang="en-US" b="1"/>
              <a:t>考察</a:t>
            </a:r>
          </a:p>
        </p:txBody>
      </p:sp>
      <p:sp>
        <p:nvSpPr>
          <p:cNvPr id="3" name="コンテンツ プレースホルダー 2">
            <a:extLst>
              <a:ext uri="{FF2B5EF4-FFF2-40B4-BE49-F238E27FC236}">
                <a16:creationId xmlns:a16="http://schemas.microsoft.com/office/drawing/2014/main" id="{FCE812BC-D6B1-6F0D-91D6-F3D8EA452963}"/>
              </a:ext>
            </a:extLst>
          </p:cNvPr>
          <p:cNvSpPr>
            <a:spLocks noGrp="1"/>
          </p:cNvSpPr>
          <p:nvPr>
            <p:ph idx="1"/>
          </p:nvPr>
        </p:nvSpPr>
        <p:spPr>
          <a:xfrm>
            <a:off x="343929" y="1552575"/>
            <a:ext cx="11394990" cy="4940299"/>
          </a:xfrm>
        </p:spPr>
        <p:txBody>
          <a:bodyPr>
            <a:normAutofit lnSpcReduction="10000"/>
          </a:bodyPr>
          <a:lstStyle/>
          <a:p>
            <a:r>
              <a:rPr kumimoji="1" lang="en-US" altLang="ja-JP"/>
              <a:t>YOLO</a:t>
            </a:r>
            <a:r>
              <a:rPr kumimoji="1" lang="ja-JP" altLang="en-US"/>
              <a:t>の得意分野ではなかったのではないか。</a:t>
            </a:r>
            <a:endParaRPr kumimoji="1" lang="en-US" altLang="ja-JP"/>
          </a:p>
          <a:p>
            <a:pPr marL="0" indent="0">
              <a:buNone/>
            </a:pPr>
            <a:r>
              <a:rPr lang="en-US" altLang="ja-JP"/>
              <a:t>…</a:t>
            </a:r>
            <a:r>
              <a:rPr lang="ja-JP" altLang="en-US"/>
              <a:t>複数のオブジェクトが密集していて正確に区別できなかった？</a:t>
            </a:r>
            <a:endParaRPr lang="en-US" altLang="ja-JP"/>
          </a:p>
          <a:p>
            <a:pPr marL="0" indent="0">
              <a:buNone/>
            </a:pPr>
            <a:r>
              <a:rPr lang="en-US" altLang="ja-JP"/>
              <a:t>…YOLO</a:t>
            </a:r>
            <a:r>
              <a:rPr lang="ja-JP" altLang="en-US"/>
              <a:t>は画像全体をグリッドに分割して各グリッドセルでオブジェクトの検出を行うので、小さなオブジェクトを検出するのが難しかった？</a:t>
            </a:r>
            <a:endParaRPr kumimoji="1" lang="en-US" altLang="ja-JP"/>
          </a:p>
          <a:p>
            <a:r>
              <a:rPr kumimoji="1" lang="ja-JP" altLang="en-US"/>
              <a:t>チャンクに分けてそのチャンク内で探してしているので、チャンクの分け方（グリッドの分割法）によって精度が変わったりしてしまう。</a:t>
            </a:r>
            <a:endParaRPr lang="en-US" altLang="ja-JP"/>
          </a:p>
          <a:p>
            <a:r>
              <a:rPr lang="ja-JP" altLang="en-US"/>
              <a:t>グリッドセルの数をもっと最適な数に調整できたのではないか。</a:t>
            </a:r>
            <a:endParaRPr lang="en-US" altLang="ja-JP"/>
          </a:p>
          <a:p>
            <a:pPr marL="0" indent="0">
              <a:buNone/>
            </a:pPr>
            <a:r>
              <a:rPr lang="ja-JP" altLang="en-US"/>
              <a:t>（多すぎても小さすぎても特定のオブジェクトを検出するのが難しくなる。）</a:t>
            </a:r>
            <a:endParaRPr lang="en-US" altLang="ja-JP"/>
          </a:p>
          <a:p>
            <a:endParaRPr lang="en-US" altLang="ja-JP"/>
          </a:p>
        </p:txBody>
      </p:sp>
    </p:spTree>
    <p:extLst>
      <p:ext uri="{BB962C8B-B14F-4D97-AF65-F5344CB8AC3E}">
        <p14:creationId xmlns:p14="http://schemas.microsoft.com/office/powerpoint/2010/main" val="525164011"/>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ワイド画面</PresentationFormat>
  <Slides>7</Slides>
  <Notes>0</Notes>
  <HiddenSlides>0</HiddenSlide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2013 - 2022 テーマ</vt:lpstr>
      <vt:lpstr>迷路画像自動探索</vt:lpstr>
      <vt:lpstr>背景と目的</vt:lpstr>
      <vt:lpstr>プログラム概要</vt:lpstr>
      <vt:lpstr>プログラム詳細</vt:lpstr>
      <vt:lpstr>結果</vt:lpstr>
      <vt:lpstr>PowerPoint プレゼンテーション</vt:lpstr>
      <vt:lpstr>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迷路画像自動探索</dc:title>
  <dc:creator>ひなた 山名</dc:creator>
  <cp:revision>4</cp:revision>
  <dcterms:created xsi:type="dcterms:W3CDTF">2024-06-21T00:49:05Z</dcterms:created>
  <dcterms:modified xsi:type="dcterms:W3CDTF">2024-07-01T07:22:56Z</dcterms:modified>
</cp:coreProperties>
</file>