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0" r:id="rId5"/>
    <p:sldId id="261" r:id="rId6"/>
    <p:sldId id="262" r:id="rId7"/>
    <p:sldId id="266" r:id="rId8"/>
    <p:sldId id="264" r:id="rId9"/>
    <p:sldId id="286" r:id="rId10"/>
    <p:sldId id="268" r:id="rId11"/>
    <p:sldId id="280" r:id="rId12"/>
    <p:sldId id="265" r:id="rId13"/>
    <p:sldId id="267" r:id="rId14"/>
    <p:sldId id="28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88" r:id="rId23"/>
    <p:sldId id="281" r:id="rId24"/>
    <p:sldId id="277" r:id="rId25"/>
    <p:sldId id="276" r:id="rId26"/>
    <p:sldId id="289" r:id="rId27"/>
    <p:sldId id="279" r:id="rId28"/>
    <p:sldId id="290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>
        <p:guide orient="horz" pos="220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56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F1867-7ECC-4E97-895A-525E8AB022F6}" type="datetimeFigureOut">
              <a:rPr kumimoji="1" lang="ja-JP" altLang="en-US" smtClean="0"/>
              <a:t>2025/4/8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F0E51-951F-4AB4-9E7C-D3BE181DFF8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659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F86F45-433D-8952-33D0-D66953F91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99698" y="210731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defRPr>
            </a:lvl1pPr>
          </a:lstStyle>
          <a:p>
            <a:fld id="{7B3C8CE9-5F03-48DB-8D1B-546280F56C51}" type="slidenum">
              <a:rPr lang="ja-JP" altLang="en-US" smtClean="0"/>
              <a:pPr/>
              <a:t>‹#›</a:t>
            </a:fld>
            <a:r>
              <a:rPr lang="en-US" altLang="ja-JP" dirty="0"/>
              <a:t>/2</a:t>
            </a:r>
            <a:r>
              <a:rPr lang="ja-JP" altLang="en-US" dirty="0"/>
              <a:t>８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0066E09-28AE-0EC3-A6F6-1B05D53D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293"/>
            <a:ext cx="10515600" cy="830034"/>
          </a:xfrm>
          <a:prstGeom prst="rect">
            <a:avLst/>
          </a:prstGeom>
        </p:spPr>
        <p:txBody>
          <a:bodyPr anchor="ctr"/>
          <a:lstStyle>
            <a:lvl1pPr algn="l">
              <a:defRPr sz="4000">
                <a:solidFill>
                  <a:schemeClr val="accent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434579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288B08-916E-302A-30B8-36668F7CB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89065" y="1682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7B3C8CE9-5F03-48DB-8D1B-546280F56C51}" type="slidenum">
              <a:rPr lang="ja-JP" altLang="en-US" smtClean="0"/>
              <a:pPr/>
              <a:t>‹#›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658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E77362-EC92-E6D6-B552-1256D9F21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kumimoji="1" lang="ja-JP" altLang="en-US" dirty="0"/>
              <a:t>技術英語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第１回　イントロダクション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149E1F1-443C-5139-BD18-811F07D71DB0}"/>
              </a:ext>
            </a:extLst>
          </p:cNvPr>
          <p:cNvSpPr txBox="1"/>
          <p:nvPr/>
        </p:nvSpPr>
        <p:spPr>
          <a:xfrm>
            <a:off x="10132541" y="799197"/>
            <a:ext cx="1627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dirty="0"/>
              <a:t>2025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7</a:t>
            </a:r>
            <a:r>
              <a:rPr kumimoji="1" lang="ja-JP" altLang="en-US" dirty="0"/>
              <a:t>日</a:t>
            </a:r>
            <a:endParaRPr kumimoji="1" lang="en-US" altLang="ja-JP" dirty="0"/>
          </a:p>
          <a:p>
            <a:pPr algn="r"/>
            <a:r>
              <a:rPr lang="en-US" altLang="ja-JP" dirty="0"/>
              <a:t>IPUT-Osaka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8B3EBA7-2796-816D-6971-5F7D7C672886}"/>
              </a:ext>
            </a:extLst>
          </p:cNvPr>
          <p:cNvSpPr txBox="1"/>
          <p:nvPr/>
        </p:nvSpPr>
        <p:spPr>
          <a:xfrm>
            <a:off x="9343864" y="4151997"/>
            <a:ext cx="2438488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工科学部　</a:t>
            </a:r>
            <a:r>
              <a:rPr kumimoji="1" lang="ja-JP" altLang="en-US" dirty="0"/>
              <a:t>情報工学科</a:t>
            </a:r>
            <a:endParaRPr lang="en-US" altLang="ja-JP" dirty="0"/>
          </a:p>
          <a:p>
            <a:pPr algn="r"/>
            <a:r>
              <a:rPr lang="ja-JP" altLang="en-US" sz="2000" dirty="0"/>
              <a:t>相澤　将徒</a:t>
            </a:r>
            <a:endParaRPr lang="en-US" altLang="ja-JP" sz="20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00D97-0570-A76D-7E56-D50E37C8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513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78D13-9714-2649-80FC-65896B880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99D90F-9BAE-C555-3162-58387199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（技術）英語を学んで良かったこと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7362B57-8455-0D5F-ECF6-F39E54BECD59}"/>
              </a:ext>
            </a:extLst>
          </p:cNvPr>
          <p:cNvSpPr txBox="1"/>
          <p:nvPr/>
        </p:nvSpPr>
        <p:spPr>
          <a:xfrm>
            <a:off x="1011114" y="1493131"/>
            <a:ext cx="10504799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視野が広がる</a:t>
            </a:r>
            <a:endParaRPr lang="en-US" altLang="ja-JP" sz="3200" dirty="0"/>
          </a:p>
          <a:p>
            <a:pPr>
              <a:spcBef>
                <a:spcPts val="600"/>
              </a:spcBef>
            </a:pPr>
            <a:r>
              <a:rPr lang="en-US" altLang="ja-JP" sz="2800" dirty="0"/>
              <a:t>	</a:t>
            </a:r>
            <a:r>
              <a:rPr lang="ja-JP" altLang="en-US" sz="2800" dirty="0"/>
              <a:t>国籍や背景の異なる人の考え方に触れる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r>
              <a:rPr lang="ja-JP" altLang="en-US" sz="2800" dirty="0"/>
              <a:t>　　　　当初、米国で一緒に研究をしたのはパレスチナ人</a:t>
            </a:r>
            <a:endParaRPr lang="en-US" altLang="ja-JP" sz="28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外国人が怖くなくなる</a:t>
            </a:r>
            <a:endParaRPr lang="en-US" altLang="ja-JP" sz="3200" dirty="0"/>
          </a:p>
          <a:p>
            <a:pPr>
              <a:spcBef>
                <a:spcPts val="600"/>
              </a:spcBef>
            </a:pPr>
            <a:r>
              <a:rPr lang="en-US" altLang="ja-JP" sz="3200" dirty="0"/>
              <a:t>	</a:t>
            </a:r>
            <a:r>
              <a:rPr lang="ja-JP" altLang="en-US" sz="2800" dirty="0"/>
              <a:t>海外旅行、海外出張をより楽しめる</a:t>
            </a:r>
            <a:endParaRPr lang="en-US" altLang="ja-JP" sz="2800" dirty="0"/>
          </a:p>
          <a:p>
            <a:pPr>
              <a:spcBef>
                <a:spcPts val="600"/>
              </a:spcBef>
            </a:pPr>
            <a:r>
              <a:rPr lang="ja-JP" altLang="en-US" sz="2800" dirty="0"/>
              <a:t>　　　　入国審査、海外のチケットカウンターでの質問に答えられる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昇進に繋がる</a:t>
            </a:r>
            <a:endParaRPr lang="en-US" altLang="ja-JP" sz="3200" dirty="0"/>
          </a:p>
          <a:p>
            <a:pPr marL="892175">
              <a:spcBef>
                <a:spcPts val="600"/>
              </a:spcBef>
            </a:pPr>
            <a:r>
              <a:rPr lang="ja-JP" altLang="en-US" sz="2800" dirty="0"/>
              <a:t>英語でのコミュニケーションスキルはビジネスマンにプラス</a:t>
            </a:r>
            <a:endParaRPr lang="en-US" altLang="ja-JP" sz="2800" dirty="0"/>
          </a:p>
          <a:p>
            <a:pPr marL="892175">
              <a:spcBef>
                <a:spcPts val="600"/>
              </a:spcBef>
            </a:pPr>
            <a:r>
              <a:rPr lang="ja-JP" altLang="en-US" sz="2800" dirty="0"/>
              <a:t>「日本では一流の技術者、英語になると三流」はもったいない</a:t>
            </a:r>
            <a:endParaRPr lang="en-US" altLang="ja-JP" sz="24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AB3B48-57AF-6FE7-0414-78A0E0AC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10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66796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EA90B-6CE1-1EA7-3071-114D789FE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技術英語とは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0449ED-D70A-B276-1948-08689C4DF39E}"/>
              </a:ext>
            </a:extLst>
          </p:cNvPr>
          <p:cNvSpPr txBox="1"/>
          <p:nvPr/>
        </p:nvSpPr>
        <p:spPr>
          <a:xfrm>
            <a:off x="1066800" y="1490008"/>
            <a:ext cx="100584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/>
              <a:t>技術英語（または工業英語）とは、技術や製品、サービスに関する情報を、</a:t>
            </a:r>
            <a:r>
              <a:rPr lang="ja-JP" altLang="en-US" sz="3200" dirty="0">
                <a:solidFill>
                  <a:srgbClr val="C00000"/>
                </a:solidFill>
              </a:rPr>
              <a:t>対象とする読者にわかりやすく伝える</a:t>
            </a:r>
            <a:r>
              <a:rPr lang="ja-JP" altLang="en-US" sz="3200" dirty="0"/>
              <a:t>ための英語                                                  </a:t>
            </a:r>
            <a:r>
              <a:rPr lang="en-US" altLang="ja-JP" sz="2400" dirty="0"/>
              <a:t>(Google Gemini)</a:t>
            </a:r>
          </a:p>
          <a:p>
            <a:pPr algn="r"/>
            <a:endParaRPr lang="en-US" altLang="ja-JP" sz="2400" dirty="0"/>
          </a:p>
          <a:p>
            <a:r>
              <a:rPr lang="ja-JP" altLang="en-US" sz="3200" dirty="0"/>
              <a:t>特長は、</a:t>
            </a:r>
            <a:r>
              <a:rPr lang="ja-JP" altLang="en-US" sz="3200" dirty="0">
                <a:solidFill>
                  <a:srgbClr val="C00000"/>
                </a:solidFill>
              </a:rPr>
              <a:t>専門用語の使用、明確性と正確性、構造化された文章、目的志向                                      </a:t>
            </a:r>
            <a:r>
              <a:rPr lang="en-US" altLang="ja-JP" sz="2400" dirty="0"/>
              <a:t>(Microsoft Copilot)</a:t>
            </a:r>
          </a:p>
          <a:p>
            <a:endParaRPr lang="en-US" altLang="ja-JP" sz="2400" dirty="0"/>
          </a:p>
          <a:p>
            <a:r>
              <a:rPr lang="ja-JP" altLang="en-US" sz="3200" dirty="0"/>
              <a:t>技術英語は、和製英語となっているものが多く、日常英語に比べると易しい側面がある　　　　　　　　　</a:t>
            </a:r>
            <a:r>
              <a:rPr lang="en-US" altLang="ja-JP" sz="2400" dirty="0"/>
              <a:t>(</a:t>
            </a:r>
            <a:r>
              <a:rPr lang="ja-JP" altLang="en-US" sz="2400" dirty="0"/>
              <a:t>相澤の経験</a:t>
            </a:r>
            <a:r>
              <a:rPr lang="en-US" altLang="ja-JP" sz="2400" dirty="0"/>
              <a:t>)</a:t>
            </a:r>
            <a:endParaRPr lang="ja-JP" altLang="en-US" sz="24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9CA8CF-CE10-48DF-79E6-1580BE140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11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63058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028849-B494-D609-A5D7-BA4DD7794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授業の趣旨と到達目標の確認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09C2B83-E917-5D5B-C3AF-F2E218F519A6}"/>
              </a:ext>
            </a:extLst>
          </p:cNvPr>
          <p:cNvSpPr txBox="1"/>
          <p:nvPr/>
        </p:nvSpPr>
        <p:spPr>
          <a:xfrm>
            <a:off x="838200" y="1417826"/>
            <a:ext cx="1097254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趣旨</a:t>
            </a:r>
            <a:endParaRPr lang="en-US" altLang="ja-JP" sz="3200" dirty="0"/>
          </a:p>
          <a:p>
            <a:endParaRPr lang="en-US" altLang="ja-JP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>
                <a:solidFill>
                  <a:srgbClr val="C00000"/>
                </a:solidFill>
              </a:rPr>
              <a:t>ビジネス環境のグローバル化</a:t>
            </a:r>
            <a:r>
              <a:rPr lang="ja-JP" altLang="en-US" sz="3200" dirty="0"/>
              <a:t>に伴い、企業における英語でのコミュニケーション能力の重要性が一層高まっている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本講義では、</a:t>
            </a:r>
            <a:r>
              <a:rPr lang="ja-JP" altLang="en-US" sz="3200" dirty="0">
                <a:solidFill>
                  <a:srgbClr val="C00000"/>
                </a:solidFill>
              </a:rPr>
              <a:t>科学技術やビジネスシーンを題材</a:t>
            </a:r>
            <a:r>
              <a:rPr lang="ja-JP" altLang="en-US" sz="3200" dirty="0"/>
              <a:t>に、効果的な英語コミュニケーションスキルを養う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実践的なリーディング、ライティング、リスニング、スピーキングをバランスよく学び、実務で応用できる英語力を身につけることを目的とする</a:t>
            </a:r>
            <a:endParaRPr kumimoji="1" lang="ja-JP" altLang="en-US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94DCDE-1E0A-A870-B073-37EA7C7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12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171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0E498-062A-79F4-A90C-D97150C5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65219-4E68-3115-B0A1-B7277819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000" dirty="0"/>
              <a:t>授業の趣旨と到達目標の確認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8E97130-62EA-EA2C-EF3F-462EEE60D9F1}"/>
              </a:ext>
            </a:extLst>
          </p:cNvPr>
          <p:cNvSpPr txBox="1"/>
          <p:nvPr/>
        </p:nvSpPr>
        <p:spPr>
          <a:xfrm>
            <a:off x="838200" y="1605424"/>
            <a:ext cx="10728960" cy="3801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到達目標</a:t>
            </a:r>
            <a:endParaRPr lang="en-US" altLang="ja-JP" sz="3200" dirty="0"/>
          </a:p>
          <a:p>
            <a:endParaRPr lang="en-US" altLang="ja-JP" sz="24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rgbClr val="C00000"/>
                </a:solidFill>
              </a:rPr>
              <a:t>科学英文</a:t>
            </a:r>
            <a:r>
              <a:rPr kumimoji="1" lang="ja-JP" altLang="en-US" sz="3200" dirty="0"/>
              <a:t>の読解力、リスニング力をつけることができる</a:t>
            </a:r>
            <a:endParaRPr kumimoji="1"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実際の</a:t>
            </a:r>
            <a:r>
              <a:rPr kumimoji="1" lang="ja-JP" altLang="en-US" sz="3200" dirty="0">
                <a:solidFill>
                  <a:srgbClr val="C00000"/>
                </a:solidFill>
              </a:rPr>
              <a:t>ビジネスシーン</a:t>
            </a:r>
            <a:r>
              <a:rPr kumimoji="1" lang="ja-JP" altLang="en-US" sz="3200" dirty="0"/>
              <a:t>を想定したライティングやリスニング、スピーキングを実践できる</a:t>
            </a:r>
            <a:endParaRPr kumimoji="1"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科学技術やビジネスシーンで必要な</a:t>
            </a:r>
            <a:r>
              <a:rPr kumimoji="1" lang="ja-JP" altLang="en-US" sz="3200" dirty="0">
                <a:solidFill>
                  <a:srgbClr val="C00000"/>
                </a:solidFill>
              </a:rPr>
              <a:t>定型表現や専門語彙</a:t>
            </a:r>
            <a:r>
              <a:rPr kumimoji="1" lang="ja-JP" altLang="en-US" sz="3200" dirty="0"/>
              <a:t>を増やすことができる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6D3BB5-D94E-894B-A3DE-34EF277C9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13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6404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3257F-B656-6FA3-B412-3E842E51F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7E7A0-B9D1-65AE-A67D-6C935C83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本日の趣旨と進行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8D4455-E6E2-2597-7FA2-C628334BC63D}"/>
              </a:ext>
            </a:extLst>
          </p:cNvPr>
          <p:cNvSpPr txBox="1"/>
          <p:nvPr/>
        </p:nvSpPr>
        <p:spPr>
          <a:xfrm>
            <a:off x="1022520" y="1393292"/>
            <a:ext cx="700133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自己紹介（英語）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授業の趣旨と到達目標の確認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1" dirty="0"/>
              <a:t>テキストと参考書、授業内容の紹介</a:t>
            </a:r>
            <a:endParaRPr lang="en-US" altLang="ja-JP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事前・事後学習、評価の仕方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英語の学習で大事なこと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まとめ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4A50596-C385-90B1-78B0-14A8CB681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14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8342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88C051-BFDE-1CDE-D88E-7E17B15D4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テキストと参考書の紹介</a:t>
            </a:r>
            <a:endParaRPr kumimoji="1" lang="ja-JP" altLang="en-US" dirty="0"/>
          </a:p>
        </p:txBody>
      </p:sp>
      <p:pic>
        <p:nvPicPr>
          <p:cNvPr id="1026" name="Picture 2" descr="English for Science">
            <a:extLst>
              <a:ext uri="{FF2B5EF4-FFF2-40B4-BE49-F238E27FC236}">
                <a16:creationId xmlns:a16="http://schemas.microsoft.com/office/drawing/2014/main" id="{DD848FF0-98B6-917B-E697-ACB7AD80B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9116" y="1703069"/>
            <a:ext cx="3366884" cy="44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8ADAAB-CA80-DBE7-0F2C-3AC6511046C3}"/>
              </a:ext>
            </a:extLst>
          </p:cNvPr>
          <p:cNvSpPr txBox="1"/>
          <p:nvPr/>
        </p:nvSpPr>
        <p:spPr>
          <a:xfrm>
            <a:off x="838200" y="1605424"/>
            <a:ext cx="187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テキスト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BE14AB-78AC-E7E0-C78C-4542F73EE926}"/>
              </a:ext>
            </a:extLst>
          </p:cNvPr>
          <p:cNvSpPr txBox="1"/>
          <p:nvPr/>
        </p:nvSpPr>
        <p:spPr>
          <a:xfrm>
            <a:off x="6217920" y="1897811"/>
            <a:ext cx="5532119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ja-JP" altLang="ja-JP" sz="3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「</a:t>
            </a:r>
            <a:r>
              <a:rPr lang="en-US" altLang="ja-JP" sz="3200" kern="100" dirty="0">
                <a:effectLst/>
                <a:ea typeface="+mj-ea"/>
                <a:cs typeface="Times New Roman" panose="02020603050405020304" pitchFamily="18" charset="0"/>
              </a:rPr>
              <a:t>English for Science</a:t>
            </a:r>
          </a:p>
          <a:p>
            <a:pPr algn="just"/>
            <a:r>
              <a:rPr lang="ja-JP" altLang="en-US" sz="3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 </a:t>
            </a:r>
            <a:r>
              <a:rPr lang="ja-JP" altLang="ja-JP" sz="3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役に立つ科学技術</a:t>
            </a:r>
            <a:r>
              <a:rPr lang="ja-JP" altLang="en-US" sz="3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英語</a:t>
            </a:r>
            <a:r>
              <a:rPr lang="ja-JP" altLang="ja-JP" sz="32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」</a:t>
            </a:r>
            <a:endParaRPr lang="en-US" altLang="ja-JP" sz="32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altLang="ja-JP" sz="2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ja-JP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小林忠夫　藤枝美穂　須川亜紀子著</a:t>
            </a:r>
            <a:endParaRPr lang="en-US" altLang="ja-JP" sz="2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endParaRPr lang="en-US" altLang="ja-JP" sz="2800" kern="1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en-US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2022</a:t>
            </a:r>
            <a:r>
              <a:rPr lang="ja-JP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年発行</a:t>
            </a:r>
            <a:endParaRPr lang="en-US" altLang="ja-JP" sz="2800" kern="1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pPr algn="just"/>
            <a:r>
              <a:rPr lang="ja-JP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南雲堂、</a:t>
            </a:r>
            <a:r>
              <a:rPr lang="en-US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2200</a:t>
            </a:r>
            <a:r>
              <a:rPr lang="ja-JP" altLang="ja-JP" sz="2800" kern="1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円</a:t>
            </a:r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1CBE8B-9033-73BE-4877-FD7CB1077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15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92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CD9E83-177C-2684-ADB4-B8139329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テキストについて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472B006-712B-31DB-605C-155616A83E8D}"/>
              </a:ext>
            </a:extLst>
          </p:cNvPr>
          <p:cNvSpPr txBox="1"/>
          <p:nvPr/>
        </p:nvSpPr>
        <p:spPr>
          <a:xfrm>
            <a:off x="838200" y="1605424"/>
            <a:ext cx="10728960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科学英語（物理や化学など）に関する総合教材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技術英語の資格獲得には向いている</a:t>
            </a:r>
            <a:endParaRPr kumimoji="1"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主に授業で学ぶのは、各ユニットの前半部分</a:t>
            </a:r>
            <a:r>
              <a:rPr lang="en-US" altLang="ja-JP" sz="3200" dirty="0"/>
              <a:t>(1-1,2-1</a:t>
            </a:r>
            <a:r>
              <a:rPr lang="ja-JP" altLang="en-US" sz="3200" dirty="0"/>
              <a:t>など</a:t>
            </a:r>
            <a:r>
              <a:rPr lang="en-US" altLang="ja-JP" sz="3200" dirty="0"/>
              <a:t>)</a:t>
            </a:r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音声データは</a:t>
            </a:r>
            <a:r>
              <a:rPr lang="en-US" altLang="ja-JP" sz="3200" dirty="0"/>
              <a:t>LMS</a:t>
            </a:r>
            <a:r>
              <a:rPr lang="ja-JP" altLang="en-US" sz="3200" dirty="0"/>
              <a:t>の各授業に保存するので、復習に活用する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32224D-DC3B-4F85-72A7-6391BFFF8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16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0221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5D65CC-9A54-0385-4BC6-AEA61757C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テキストと参考書の紹介</a:t>
            </a:r>
            <a:endParaRPr kumimoji="1" lang="ja-JP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4101FB8-21AB-F019-0D00-912BC999B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4334" y="1605424"/>
            <a:ext cx="3182770" cy="4494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F386066-CA5C-4042-1CE4-F134FCA127CB}"/>
              </a:ext>
            </a:extLst>
          </p:cNvPr>
          <p:cNvSpPr txBox="1"/>
          <p:nvPr/>
        </p:nvSpPr>
        <p:spPr>
          <a:xfrm>
            <a:off x="838200" y="1605424"/>
            <a:ext cx="18707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参考書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786F8C9-F65D-5727-FA56-0270566A282C}"/>
              </a:ext>
            </a:extLst>
          </p:cNvPr>
          <p:cNvSpPr txBox="1"/>
          <p:nvPr/>
        </p:nvSpPr>
        <p:spPr>
          <a:xfrm>
            <a:off x="5986463" y="1605424"/>
            <a:ext cx="582072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「チームを動かす</a:t>
            </a:r>
            <a:r>
              <a:rPr lang="en-US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IT</a:t>
            </a:r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英語実践マニュアル」</a:t>
            </a:r>
            <a:endParaRPr lang="en-US" altLang="ja-JP" sz="3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ja-JP" sz="3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イファエル・ヴィアナ著</a:t>
            </a:r>
            <a:endParaRPr lang="en-US" altLang="ja-JP" sz="3200" dirty="0">
              <a:effectLst/>
              <a:latin typeface="+mj-ea"/>
              <a:ea typeface="+mj-ea"/>
              <a:cs typeface="Times New Roman" panose="02020603050405020304" pitchFamily="18" charset="0"/>
            </a:endParaRPr>
          </a:p>
          <a:p>
            <a:endParaRPr lang="en-US" altLang="ja-JP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en-US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2024</a:t>
            </a:r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年第</a:t>
            </a:r>
            <a:r>
              <a:rPr lang="en-US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3</a:t>
            </a:r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版</a:t>
            </a:r>
            <a:endParaRPr lang="en-US" altLang="ja-JP" sz="3200" dirty="0">
              <a:latin typeface="+mj-ea"/>
              <a:ea typeface="+mj-ea"/>
              <a:cs typeface="Times New Roman" panose="02020603050405020304" pitchFamily="18" charset="0"/>
            </a:endParaRPr>
          </a:p>
          <a:p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アルク出版、</a:t>
            </a:r>
            <a:r>
              <a:rPr lang="en-US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2200</a:t>
            </a:r>
            <a:r>
              <a:rPr lang="ja-JP" altLang="ja-JP" sz="3200" dirty="0">
                <a:effectLst/>
                <a:latin typeface="+mj-ea"/>
                <a:ea typeface="+mj-ea"/>
                <a:cs typeface="Times New Roman" panose="02020603050405020304" pitchFamily="18" charset="0"/>
              </a:rPr>
              <a:t>円</a:t>
            </a:r>
            <a:endParaRPr lang="ja-JP" altLang="en-US" sz="3200" dirty="0">
              <a:latin typeface="+mj-ea"/>
              <a:ea typeface="+mj-ea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41F279B-1308-CD1D-FA42-E637CE2A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17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589629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531B1-0F48-145F-7C37-45DBC9B61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108F5E-D7DC-B6D1-4DB5-B644EF92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参考書について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358F65C-3402-6B33-A9BA-85F936C65E63}"/>
              </a:ext>
            </a:extLst>
          </p:cNvPr>
          <p:cNvSpPr txBox="1"/>
          <p:nvPr/>
        </p:nvSpPr>
        <p:spPr>
          <a:xfrm>
            <a:off x="838200" y="1605424"/>
            <a:ext cx="1072896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実践的な英語コミュニケーションに関する教材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en-US" altLang="ja-JP" sz="3200" dirty="0"/>
              <a:t>IT</a:t>
            </a:r>
            <a:r>
              <a:rPr kumimoji="1" lang="ja-JP" altLang="en-US" sz="3200" dirty="0"/>
              <a:t>企業で必要となる表現を学べる</a:t>
            </a:r>
            <a:endParaRPr kumimoji="1"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ja-JP" sz="3200" dirty="0"/>
              <a:t>Amazon</a:t>
            </a:r>
            <a:r>
              <a:rPr lang="ja-JP" altLang="en-US" sz="3200" dirty="0"/>
              <a:t>の</a:t>
            </a:r>
            <a:r>
              <a:rPr lang="en-US" altLang="ja-JP" sz="3200" dirty="0"/>
              <a:t>IT</a:t>
            </a:r>
            <a:r>
              <a:rPr lang="ja-JP" altLang="en-US" sz="3200" dirty="0"/>
              <a:t>エンジニア本大賞を受賞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使用する音声データは</a:t>
            </a:r>
            <a:r>
              <a:rPr lang="en-US" altLang="ja-JP" sz="3200" dirty="0"/>
              <a:t>LMS</a:t>
            </a:r>
            <a:r>
              <a:rPr lang="ja-JP" altLang="en-US" sz="3200" dirty="0"/>
              <a:t>の各授業に保存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E1E2F9B-C57B-29F0-014A-44DA95416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18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6585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072012-9AB2-0691-321D-A3777BC8E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授業内容①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5AC752C-7E40-282C-0B56-DC6685A25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752786"/>
              </p:ext>
            </p:extLst>
          </p:nvPr>
        </p:nvGraphicFramePr>
        <p:xfrm>
          <a:off x="388620" y="1497647"/>
          <a:ext cx="11430001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855">
                  <a:extLst>
                    <a:ext uri="{9D8B030D-6E8A-4147-A177-3AD203B41FA5}">
                      <a16:colId xmlns:a16="http://schemas.microsoft.com/office/drawing/2014/main" val="2423114427"/>
                    </a:ext>
                  </a:extLst>
                </a:gridCol>
                <a:gridCol w="8382145">
                  <a:extLst>
                    <a:ext uri="{9D8B030D-6E8A-4147-A177-3AD203B41FA5}">
                      <a16:colId xmlns:a16="http://schemas.microsoft.com/office/drawing/2014/main" val="1718008869"/>
                    </a:ext>
                  </a:extLst>
                </a:gridCol>
                <a:gridCol w="1653001">
                  <a:extLst>
                    <a:ext uri="{9D8B030D-6E8A-4147-A177-3AD203B41FA5}">
                      <a16:colId xmlns:a16="http://schemas.microsoft.com/office/drawing/2014/main" val="26663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授業回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テキスト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71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イントロダクション</a:t>
                      </a:r>
                      <a:endParaRPr kumimoji="1" lang="ja-JP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目的や到達目標、学習内容の全体像を理解する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該当なし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第２回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分類と物質、ミーティング①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物質の種類や分類、プロジェクトの説明に関する表現を学ぶ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第３回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比較と元素、ミーティング②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物質の相違点、部下へのフィードバックに関する表現を学ぶ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Unit2-1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7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第４回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因果関係と色・光・音、ミーティング③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因果関係に関する表現、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1 on 1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ミーティングに関する表現を学ぶ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Unit3-1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第５回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rgbClr val="C00000"/>
                          </a:solidFill>
                        </a:rPr>
                        <a:t>ミニテスト</a:t>
                      </a: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、仮定と運動・動力、ミーティング④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仮説や可能性、運動に関する表現、納期延長に関する表現を学ぶ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Unit4-1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43589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1A03E71-720F-483C-F817-1835103FA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19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067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87F4FA-EA06-BB2D-C906-2A1CA544D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4257273-17AF-C0E1-B10D-7ACA7EC7958C}"/>
              </a:ext>
            </a:extLst>
          </p:cNvPr>
          <p:cNvSpPr txBox="1"/>
          <p:nvPr/>
        </p:nvSpPr>
        <p:spPr>
          <a:xfrm>
            <a:off x="2423985" y="2555483"/>
            <a:ext cx="94683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dirty="0"/>
              <a:t>専門　情報材料デバイス学、材料科学、ナノテクノロジー、経営学</a:t>
            </a:r>
            <a:endParaRPr lang="en-US" altLang="ja-JP" sz="2400" dirty="0"/>
          </a:p>
          <a:p>
            <a:endParaRPr lang="en-US" altLang="ja-JP" sz="2400" dirty="0"/>
          </a:p>
          <a:p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日米欧の大学、国立研究機関、企業での研究開発やその経営を経験。元々の専門は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物理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化学や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材料科学、環境エネルギーやナノテクノロジー分野で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研究開発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。企業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では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、技術戦略、プロジェクトマネジメント、産学連携、事業化、人材育成等を</a:t>
            </a:r>
            <a:r>
              <a:rPr lang="ja-JP" altLang="en-US" sz="2400" kern="100" dirty="0">
                <a:effectLst/>
                <a:latin typeface="+mn-ea"/>
                <a:cs typeface="Times New Roman" panose="02020603050405020304" pitchFamily="18" charset="0"/>
              </a:rPr>
              <a:t>経験</a:t>
            </a:r>
            <a:r>
              <a:rPr lang="ja-JP" altLang="ja-JP" sz="2400" kern="100" dirty="0">
                <a:effectLst/>
                <a:latin typeface="+mn-ea"/>
                <a:cs typeface="Times New Roman" panose="02020603050405020304" pitchFamily="18" charset="0"/>
              </a:rPr>
              <a:t>。</a:t>
            </a:r>
            <a:endParaRPr lang="en-US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ja-JP" sz="2400" kern="100" dirty="0">
              <a:latin typeface="+mn-ea"/>
              <a:cs typeface="Times New Roman" panose="02020603050405020304" pitchFamily="18" charset="0"/>
            </a:endParaRPr>
          </a:p>
          <a:p>
            <a:r>
              <a:rPr lang="ja-JP" altLang="en-US" sz="2400" kern="100" dirty="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rPr>
              <a:t>ほぼ英語がしゃべれない状態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で米大学院へ留学し、米国・カナダで</a:t>
            </a:r>
            <a:r>
              <a:rPr lang="en-US" altLang="ja-JP" sz="2400" kern="100" dirty="0">
                <a:latin typeface="+mn-ea"/>
                <a:cs typeface="Times New Roman" panose="02020603050405020304" pitchFamily="18" charset="0"/>
              </a:rPr>
              <a:t>10</a:t>
            </a:r>
            <a:r>
              <a:rPr lang="ja-JP" altLang="en-US" sz="2400" kern="100" dirty="0">
                <a:latin typeface="+mn-ea"/>
                <a:cs typeface="Times New Roman" panose="02020603050405020304" pitchFamily="18" charset="0"/>
              </a:rPr>
              <a:t>年間を過ごす。私自身の経験も踏まえて、実践的な英語を伝えたい。</a:t>
            </a:r>
            <a:endParaRPr lang="ja-JP" altLang="ja-JP" sz="2400" kern="1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AC25472-F265-2AF9-F1D2-ACAB0A42E56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22" t="7987" r="23580" b="52677"/>
          <a:stretch/>
        </p:blipFill>
        <p:spPr bwMode="auto">
          <a:xfrm>
            <a:off x="1062682" y="1309817"/>
            <a:ext cx="1136821" cy="124566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5326C6-37AF-D6D6-7878-42B8BF37C65B}"/>
              </a:ext>
            </a:extLst>
          </p:cNvPr>
          <p:cNvSpPr txBox="1"/>
          <p:nvPr/>
        </p:nvSpPr>
        <p:spPr>
          <a:xfrm>
            <a:off x="2423985" y="1309817"/>
            <a:ext cx="1720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+mj-ea"/>
                <a:ea typeface="+mj-ea"/>
              </a:rPr>
              <a:t>相澤　将徒</a:t>
            </a:r>
            <a:endParaRPr kumimoji="1" lang="en-US" altLang="ja-JP" sz="2400" dirty="0">
              <a:latin typeface="+mj-ea"/>
              <a:ea typeface="+mj-ea"/>
            </a:endParaRPr>
          </a:p>
          <a:p>
            <a:r>
              <a:rPr lang="ja-JP" altLang="en-US" sz="1600" dirty="0"/>
              <a:t>あいざわ　まさと</a:t>
            </a:r>
            <a:endParaRPr kumimoji="1" lang="ja-JP" altLang="en-US" sz="16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6D8855B-F658-1A5D-4992-3CD11F2AC396}"/>
              </a:ext>
            </a:extLst>
          </p:cNvPr>
          <p:cNvSpPr txBox="1"/>
          <p:nvPr/>
        </p:nvSpPr>
        <p:spPr>
          <a:xfrm>
            <a:off x="4262022" y="1309817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+mj-ea"/>
                <a:ea typeface="+mj-ea"/>
              </a:rPr>
              <a:t>Ph.D.(Chemistry)</a:t>
            </a:r>
          </a:p>
          <a:p>
            <a:r>
              <a:rPr lang="ja-JP" altLang="en-US" sz="2400" dirty="0">
                <a:latin typeface="+mj-ea"/>
                <a:ea typeface="+mj-ea"/>
              </a:rPr>
              <a:t>大阪国際工科専門職大学　工科学部　情報工学科　教授</a:t>
            </a:r>
            <a:endParaRPr kumimoji="1" lang="ja-JP" altLang="en-US" sz="2400" dirty="0">
              <a:latin typeface="+mj-ea"/>
              <a:ea typeface="+mj-ea"/>
            </a:endParaRP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3F7912D1-4EBC-0CCD-0EF0-AA7ADC87C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91897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86CBD-166E-C09E-DE6D-CF0675EAE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授業内容②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08569084-86EA-9429-90BB-9C5A62311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488701"/>
              </p:ext>
            </p:extLst>
          </p:nvPr>
        </p:nvGraphicFramePr>
        <p:xfrm>
          <a:off x="377190" y="1497647"/>
          <a:ext cx="11441431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50">
                  <a:extLst>
                    <a:ext uri="{9D8B030D-6E8A-4147-A177-3AD203B41FA5}">
                      <a16:colId xmlns:a16="http://schemas.microsoft.com/office/drawing/2014/main" val="2423114427"/>
                    </a:ext>
                  </a:extLst>
                </a:gridCol>
                <a:gridCol w="8390527">
                  <a:extLst>
                    <a:ext uri="{9D8B030D-6E8A-4147-A177-3AD203B41FA5}">
                      <a16:colId xmlns:a16="http://schemas.microsoft.com/office/drawing/2014/main" val="1718008869"/>
                    </a:ext>
                  </a:extLst>
                </a:gridCol>
                <a:gridCol w="1654654">
                  <a:extLst>
                    <a:ext uri="{9D8B030D-6E8A-4147-A177-3AD203B41FA5}">
                      <a16:colId xmlns:a16="http://schemas.microsoft.com/office/drawing/2014/main" val="26663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授業回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テキスト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71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第６回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定義とエネルギー、ミーティング⑤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定義の仕方や重要性、チームミーティングに関する表現を学ぶ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Unit5-1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第７回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例示と熱、根本原因解析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具体例の挙げ方や熱の影響、問題解決に関する表現を学ぶ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Unit6-1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第８回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ミニテスト</a:t>
                      </a:r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、立証と喫煙・中毒、交渉①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論理的な説明や喫煙の影響、期限変更の交渉に関する表現を学ぶ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Unit7-1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7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第９回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実験と電気、交渉②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実験プロセス、不満を持つ従業員との話し合いに関する表現を学ぶ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Unit8-1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第１０回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計算と液体・気体、プレゼン①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定冠詞・不定冠詞の使い方、プレゼンの導入に関する表現を学ぶ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Unit9-1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43589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752355-3BF1-BCE6-C1C8-B817BB30B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20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605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A24CF-A250-17F3-AB03-1DC110CBA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授業内容③</a:t>
            </a:r>
            <a:endParaRPr kumimoji="1" lang="ja-JP" altLang="en-US" dirty="0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C17419E2-E685-D067-9794-9A7ECFEB2C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773940"/>
              </p:ext>
            </p:extLst>
          </p:nvPr>
        </p:nvGraphicFramePr>
        <p:xfrm>
          <a:off x="365760" y="1497647"/>
          <a:ext cx="1144143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6250">
                  <a:extLst>
                    <a:ext uri="{9D8B030D-6E8A-4147-A177-3AD203B41FA5}">
                      <a16:colId xmlns:a16="http://schemas.microsoft.com/office/drawing/2014/main" val="2423114427"/>
                    </a:ext>
                  </a:extLst>
                </a:gridCol>
                <a:gridCol w="8390526">
                  <a:extLst>
                    <a:ext uri="{9D8B030D-6E8A-4147-A177-3AD203B41FA5}">
                      <a16:colId xmlns:a16="http://schemas.microsoft.com/office/drawing/2014/main" val="1718008869"/>
                    </a:ext>
                  </a:extLst>
                </a:gridCol>
                <a:gridCol w="1654654">
                  <a:extLst>
                    <a:ext uri="{9D8B030D-6E8A-4147-A177-3AD203B41FA5}">
                      <a16:colId xmlns:a16="http://schemas.microsoft.com/office/drawing/2014/main" val="2666361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授業回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内容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テキスト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71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第１１回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ミニテスト</a:t>
                      </a:r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、レポートと生命の起源、プレゼン②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ja-JP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レポートにおける時制の使い方、プレゼンの本論に関する表現を学ぶ</a:t>
                      </a:r>
                      <a:endParaRPr kumimoji="1" lang="ja-JP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Unit10-1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7969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第１２回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叙述と宇宙、プレゼン③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定量的な表現と太陽の性質、プレゼンの締めくくりに関する表現を学ぶ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Unit11-1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7279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第１３回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予測と天気、</a:t>
                      </a:r>
                      <a:r>
                        <a:rPr kumimoji="1" lang="en-US" altLang="ja-JP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1" lang="ja-JP" altLang="en-US" sz="2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メール</a:t>
                      </a:r>
                      <a:endParaRPr kumimoji="1" lang="en-US" altLang="ja-JP" sz="2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予測に関する語彙や表現や地球の性質、ビジネス</a:t>
                      </a:r>
                      <a:r>
                        <a:rPr kumimoji="1" lang="en-US" altLang="ja-JP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</a:t>
                      </a:r>
                      <a:r>
                        <a:rPr kumimoji="1" lang="ja-JP" alt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メールの書き方を学ぶ</a:t>
                      </a:r>
                      <a:endParaRPr kumimoji="1" lang="ja-JP" alt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Unit12-1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097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第１４回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振り返り①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回～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回までのポイントを復習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Unit1-1~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Unit7-1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497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第１５回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solidFill>
                            <a:schemeClr val="tx1"/>
                          </a:solidFill>
                        </a:rPr>
                        <a:t>振り返り②</a:t>
                      </a:r>
                      <a:endParaRPr kumimoji="1" lang="en-US" altLang="ja-JP" sz="240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第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回～</a:t>
                      </a:r>
                      <a:r>
                        <a:rPr kumimoji="1" lang="en-US" altLang="ja-JP" sz="20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kumimoji="1" lang="ja-JP" altLang="en-US" sz="2000" dirty="0">
                          <a:solidFill>
                            <a:schemeClr val="tx1"/>
                          </a:solidFill>
                        </a:rPr>
                        <a:t>回までのポイントを復習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Unit8-1~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dirty="0">
                          <a:solidFill>
                            <a:schemeClr val="tx1"/>
                          </a:solidFill>
                        </a:rPr>
                        <a:t>Unit12-1</a:t>
                      </a:r>
                      <a:endParaRPr kumimoji="1" lang="ja-JP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4643589"/>
                  </a:ext>
                </a:extLst>
              </a:tr>
            </a:tbl>
          </a:graphicData>
        </a:graphic>
      </p:graphicFrame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BBBFB5A-B503-6372-D28F-970FF9775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21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63676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18D76-B334-0B70-E645-0B61E236F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0FEA1D-C3CF-738F-5BFF-ECDD01518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本日の趣旨と進行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1D9F4F-57D1-A789-D5F3-9741DC94B093}"/>
              </a:ext>
            </a:extLst>
          </p:cNvPr>
          <p:cNvSpPr txBox="1"/>
          <p:nvPr/>
        </p:nvSpPr>
        <p:spPr>
          <a:xfrm>
            <a:off x="1022521" y="1393292"/>
            <a:ext cx="60980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自己紹介（英語）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授業の趣旨と到達目標の確認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テキストと参考書、授業内容の概要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1" dirty="0"/>
              <a:t>事前・事後学習、評価の仕方</a:t>
            </a:r>
            <a:endParaRPr lang="en-US" altLang="ja-JP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英語の学習で大事なこと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まとめ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2CC86A-0B78-78C5-3FFD-D4BFBFBA5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22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4832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C179B9-819B-534D-493C-6857AF60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事前学習・事後学習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6A1C06A-6CA0-0E4D-C979-63A1B0EBE26B}"/>
              </a:ext>
            </a:extLst>
          </p:cNvPr>
          <p:cNvSpPr txBox="1"/>
          <p:nvPr/>
        </p:nvSpPr>
        <p:spPr>
          <a:xfrm>
            <a:off x="838200" y="2039764"/>
            <a:ext cx="107289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シラバスに記載の内容を実施する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講義資料は前日までに</a:t>
            </a:r>
            <a:r>
              <a:rPr lang="en-US" altLang="ja-JP" sz="3200" dirty="0"/>
              <a:t>LMS</a:t>
            </a:r>
            <a:r>
              <a:rPr lang="ja-JP" altLang="en-US" sz="3200" dirty="0"/>
              <a:t>にアップする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事前学習は次の授業内容の予習またはミニテストの準備、事後学習はミニットペーパー（</a:t>
            </a:r>
            <a:r>
              <a:rPr lang="en-US" altLang="ja-JP" sz="3200" dirty="0"/>
              <a:t>P24</a:t>
            </a:r>
            <a:r>
              <a:rPr lang="ja-JP" altLang="en-US" sz="3200" dirty="0"/>
              <a:t>参照）の提出と授業で学んだ表現や語彙の復習を中心に行う</a:t>
            </a:r>
            <a:endParaRPr lang="en-US" altLang="ja-JP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2BA3F8-DCD3-051B-EC27-0DDF29FF7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23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3837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7664CC-759F-38C3-D81A-F4D903E75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ミニットペーパー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C009DE-3B9D-523E-3C7C-734EC9615880}"/>
              </a:ext>
            </a:extLst>
          </p:cNvPr>
          <p:cNvSpPr txBox="1"/>
          <p:nvPr/>
        </p:nvSpPr>
        <p:spPr>
          <a:xfrm>
            <a:off x="838200" y="1605424"/>
            <a:ext cx="1072896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授業の感想や質問を２００字以内で書いてください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ja-JP" sz="3200" dirty="0"/>
              <a:t>LMS</a:t>
            </a:r>
            <a:r>
              <a:rPr lang="ja-JP" altLang="en-US" sz="3200" dirty="0"/>
              <a:t>にて回答してください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締め切りは、授業日を除いた３営業日目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イントロダクション（第１回）、ミニテストの日（第５・８・１１）、振り返り②（第１５回）はなし</a:t>
            </a:r>
            <a:endParaRPr lang="en-US" altLang="ja-JP" sz="3200" dirty="0"/>
          </a:p>
          <a:p>
            <a:pPr marL="457200" indent="-4572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ja-JP" altLang="en-US" sz="3200" dirty="0"/>
              <a:t>皆さんのご意見を聞いて、より良い授業にしたいと考えています</a:t>
            </a:r>
            <a:endParaRPr kumimoji="1"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A999D3A-2AA9-DA8D-CA7B-3BE7DE9A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24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4267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E6EF31-5EBD-8AB4-8A99-6A865356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評価の仕方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CF94472-3C1F-B2DB-56F3-AE8DAEF29F21}"/>
              </a:ext>
            </a:extLst>
          </p:cNvPr>
          <p:cNvSpPr txBox="1"/>
          <p:nvPr/>
        </p:nvSpPr>
        <p:spPr>
          <a:xfrm>
            <a:off x="838200" y="1456834"/>
            <a:ext cx="10728960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ja-JP" altLang="en-US" sz="3200" dirty="0"/>
              <a:t>科目認定条件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　出席率について</a:t>
            </a:r>
            <a:r>
              <a:rPr lang="en-US" altLang="ja-JP" sz="3200" dirty="0"/>
              <a:t>80</a:t>
            </a:r>
            <a:r>
              <a:rPr lang="ja-JP" altLang="en-US" sz="3200" dirty="0"/>
              <a:t>％以上であること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　ミニットペーパーが</a:t>
            </a:r>
            <a:r>
              <a:rPr lang="en-US" altLang="ja-JP" sz="3200" dirty="0"/>
              <a:t>80</a:t>
            </a:r>
            <a:r>
              <a:rPr lang="ja-JP" altLang="en-US" sz="3200" dirty="0"/>
              <a:t>％以上提出されていること</a:t>
            </a:r>
          </a:p>
          <a:p>
            <a:pPr>
              <a:spcBef>
                <a:spcPts val="600"/>
              </a:spcBef>
            </a:pPr>
            <a:endParaRPr lang="en-US" altLang="ja-JP" sz="3200" dirty="0"/>
          </a:p>
          <a:p>
            <a:pPr>
              <a:spcBef>
                <a:spcPts val="600"/>
              </a:spcBef>
            </a:pPr>
            <a:r>
              <a:rPr lang="ja-JP" altLang="en-US" sz="3200" dirty="0"/>
              <a:t>科目評価方法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　ミニットペーパー（</a:t>
            </a:r>
            <a:r>
              <a:rPr lang="en-US" altLang="ja-JP" sz="3200" dirty="0"/>
              <a:t>2</a:t>
            </a:r>
            <a:r>
              <a:rPr lang="ja-JP" altLang="en-US" sz="3200" dirty="0"/>
              <a:t>点</a:t>
            </a:r>
            <a:r>
              <a:rPr lang="en-US" altLang="ja-JP" sz="3200" dirty="0"/>
              <a:t>×10</a:t>
            </a:r>
            <a:r>
              <a:rPr lang="ja-JP" altLang="en-US" sz="3200" dirty="0"/>
              <a:t>回</a:t>
            </a:r>
            <a:r>
              <a:rPr lang="en-US" altLang="ja-JP" sz="3200" dirty="0"/>
              <a:t>=20</a:t>
            </a:r>
            <a:r>
              <a:rPr lang="ja-JP" altLang="en-US" sz="3200" dirty="0"/>
              <a:t>点）</a:t>
            </a:r>
            <a:endParaRPr lang="en-US" altLang="ja-JP" sz="3200" dirty="0"/>
          </a:p>
          <a:p>
            <a:pPr>
              <a:spcBef>
                <a:spcPts val="600"/>
              </a:spcBef>
            </a:pPr>
            <a:r>
              <a:rPr lang="ja-JP" altLang="en-US" sz="3200" dirty="0"/>
              <a:t>　　  ミニテスト（</a:t>
            </a:r>
            <a:r>
              <a:rPr lang="en-US" altLang="ja-JP" sz="3200" dirty="0"/>
              <a:t>10</a:t>
            </a:r>
            <a:r>
              <a:rPr lang="ja-JP" altLang="en-US" sz="3200" dirty="0"/>
              <a:t>点</a:t>
            </a:r>
            <a:r>
              <a:rPr lang="en-US" altLang="ja-JP" sz="3200" dirty="0"/>
              <a:t>×3</a:t>
            </a:r>
            <a:r>
              <a:rPr lang="ja-JP" altLang="en-US" sz="3200" dirty="0"/>
              <a:t>回</a:t>
            </a:r>
            <a:r>
              <a:rPr lang="en-US" altLang="ja-JP" sz="3200" dirty="0"/>
              <a:t>=30</a:t>
            </a:r>
            <a:r>
              <a:rPr lang="ja-JP" altLang="en-US" sz="3200" dirty="0"/>
              <a:t>点）、本試験（</a:t>
            </a:r>
            <a:r>
              <a:rPr lang="en-US" altLang="ja-JP" sz="3200" dirty="0"/>
              <a:t>50</a:t>
            </a:r>
            <a:r>
              <a:rPr lang="ja-JP" altLang="en-US" sz="3200" dirty="0"/>
              <a:t>点）</a:t>
            </a:r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　ミニテストは、第</a:t>
            </a:r>
            <a:r>
              <a:rPr lang="en-US" altLang="ja-JP" sz="3200" dirty="0"/>
              <a:t>5</a:t>
            </a:r>
            <a:r>
              <a:rPr lang="ja-JP" altLang="en-US" sz="3200" dirty="0"/>
              <a:t>回、第</a:t>
            </a:r>
            <a:r>
              <a:rPr lang="en-US" altLang="ja-JP" sz="3200" dirty="0"/>
              <a:t>8</a:t>
            </a:r>
            <a:r>
              <a:rPr lang="ja-JP" altLang="en-US" sz="3200" dirty="0"/>
              <a:t>回、第</a:t>
            </a:r>
            <a:r>
              <a:rPr lang="en-US" altLang="ja-JP" sz="3200" dirty="0"/>
              <a:t>11</a:t>
            </a:r>
            <a:r>
              <a:rPr lang="ja-JP" altLang="en-US" sz="3200" dirty="0"/>
              <a:t>回の授業冒頭に実施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F5F06B0-06EF-DE24-7A72-4EDD42F58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25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38092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76DC8-7050-D76A-419D-3434B6002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8F57B-275B-023C-E498-C2D4BB2CA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本日の趣旨と進行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D8094FA-681B-A0EE-3077-4BB419F87C86}"/>
              </a:ext>
            </a:extLst>
          </p:cNvPr>
          <p:cNvSpPr txBox="1"/>
          <p:nvPr/>
        </p:nvSpPr>
        <p:spPr>
          <a:xfrm>
            <a:off x="1022521" y="1393292"/>
            <a:ext cx="60980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自己紹介（英語）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授業の趣旨と到達目標の確認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テキストと参考書、授業内容の概要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事前・事後学習、評価の仕方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1" dirty="0"/>
              <a:t>英語の学習で大事なこと</a:t>
            </a:r>
            <a:endParaRPr lang="en-US" altLang="ja-JP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まとめ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55B50D9-971F-F2EF-9FC8-2957FE70C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26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24026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AC1920-1C8E-3889-D985-E5C462110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英語の学習で大事なこと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DE69EF-84DA-BE46-EDDB-C2DB75F7E2C8}"/>
              </a:ext>
            </a:extLst>
          </p:cNvPr>
          <p:cNvSpPr txBox="1"/>
          <p:nvPr/>
        </p:nvSpPr>
        <p:spPr>
          <a:xfrm>
            <a:off x="1071562" y="1918454"/>
            <a:ext cx="10282238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ja-JP" altLang="en-US" sz="3200" dirty="0"/>
              <a:t>日々英語に触れることが必要</a:t>
            </a:r>
            <a:endParaRPr lang="en-US" altLang="ja-JP" sz="32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留学当時、英語が苦手だった私は、米人気テレビ番組をキャプション付きで見て、表現を日常会話で実践することをやっていました</a:t>
            </a:r>
            <a:endParaRPr lang="en-US" altLang="ja-JP" sz="3200" dirty="0"/>
          </a:p>
          <a:p>
            <a:pPr marL="457200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sz="3200" dirty="0"/>
              <a:t>皆さんも</a:t>
            </a:r>
            <a:r>
              <a:rPr lang="en-US" altLang="ja-JP" sz="3200" dirty="0" err="1"/>
              <a:t>Youtube</a:t>
            </a:r>
            <a:r>
              <a:rPr lang="ja-JP" altLang="en-US" sz="3200" dirty="0"/>
              <a:t>等で自分の好きな番組や話題を選んで継続してみてください</a:t>
            </a:r>
            <a:endParaRPr lang="en-US" altLang="ja-JP" sz="3200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EA5CDF0-69BC-D86E-A7B0-2B849E1EF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27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34923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CA0DAF-E47C-DC5D-44EA-7C7C1CDB3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8C9519C-8CE4-A7EB-7DE3-279BD4D2EC10}"/>
              </a:ext>
            </a:extLst>
          </p:cNvPr>
          <p:cNvSpPr txBox="1"/>
          <p:nvPr/>
        </p:nvSpPr>
        <p:spPr>
          <a:xfrm>
            <a:off x="1011091" y="1439012"/>
            <a:ext cx="969882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tx1"/>
                </a:solidFill>
              </a:rPr>
              <a:t>受講ルール、スケジュールなどを理解する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 sz="3200" dirty="0">
                <a:solidFill>
                  <a:schemeClr val="tx1"/>
                </a:solidFill>
              </a:rPr>
              <a:t>授業の趣旨を確認し、今後の学びの見通しをもつ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日々、英語に触れる習慣をつける</a:t>
            </a: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3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dirty="0"/>
              <a:t>次回までに、テキストの</a:t>
            </a:r>
            <a:r>
              <a:rPr lang="en-US" altLang="ja-JP" sz="3200" dirty="0"/>
              <a:t>Unit1-1</a:t>
            </a:r>
            <a:r>
              <a:rPr lang="ja-JP" altLang="en-US" sz="3200" dirty="0"/>
              <a:t>を予習する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080073-8B49-5EBF-CBA5-FE9B9232F23D}"/>
              </a:ext>
            </a:extLst>
          </p:cNvPr>
          <p:cNvSpPr txBox="1"/>
          <p:nvPr/>
        </p:nvSpPr>
        <p:spPr>
          <a:xfrm>
            <a:off x="3047048" y="5393174"/>
            <a:ext cx="6097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3200" dirty="0"/>
              <a:t>何か質問はありませんか。</a:t>
            </a:r>
            <a:endParaRPr lang="en-US" altLang="ja-JP" sz="3200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8917430-674B-B9ED-7869-673A953BD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28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509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00F12D-2C4F-2C96-89DD-F2894449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本日の趣旨と進行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1A419E-C72F-0374-374F-890176A43C33}"/>
              </a:ext>
            </a:extLst>
          </p:cNvPr>
          <p:cNvSpPr txBox="1"/>
          <p:nvPr/>
        </p:nvSpPr>
        <p:spPr>
          <a:xfrm>
            <a:off x="1022521" y="1393292"/>
            <a:ext cx="60980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1" dirty="0"/>
              <a:t>自己紹介（英語）</a:t>
            </a:r>
            <a:endParaRPr lang="en-US" altLang="ja-JP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授業の趣旨と到達目標の確認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テキストと参考書、授業内容の概要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事前・事後学習、評価の仕方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英語の学習で大事なこと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まとめ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06F3A9C-3C99-B50A-68E0-C17A2EF8CE54}"/>
              </a:ext>
            </a:extLst>
          </p:cNvPr>
          <p:cNvSpPr/>
          <p:nvPr/>
        </p:nvSpPr>
        <p:spPr>
          <a:xfrm>
            <a:off x="7944364" y="2160270"/>
            <a:ext cx="3839965" cy="33862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400" dirty="0">
                <a:solidFill>
                  <a:schemeClr val="tx1"/>
                </a:solidFill>
              </a:rPr>
              <a:t>シラバスをもとに、</a:t>
            </a:r>
            <a:r>
              <a:rPr kumimoji="1" lang="ja-JP" altLang="en-US" sz="2400" dirty="0">
                <a:solidFill>
                  <a:srgbClr val="C00000"/>
                </a:solidFill>
              </a:rPr>
              <a:t>受講ルール、スケジュール</a:t>
            </a:r>
            <a:r>
              <a:rPr kumimoji="1" lang="ja-JP" altLang="en-US" sz="2400" dirty="0">
                <a:solidFill>
                  <a:schemeClr val="tx1"/>
                </a:solidFill>
              </a:rPr>
              <a:t>などを説明します。</a:t>
            </a:r>
            <a:endParaRPr kumimoji="1" lang="en-US" altLang="ja-JP" sz="2400" dirty="0">
              <a:solidFill>
                <a:schemeClr val="tx1"/>
              </a:solidFill>
            </a:endParaRPr>
          </a:p>
          <a:p>
            <a:endParaRPr lang="en-US" altLang="ja-JP" sz="2400" dirty="0">
              <a:solidFill>
                <a:schemeClr val="tx1"/>
              </a:solidFill>
            </a:endParaRPr>
          </a:p>
          <a:p>
            <a:r>
              <a:rPr kumimoji="1" lang="ja-JP" altLang="en-US" sz="2400" dirty="0">
                <a:solidFill>
                  <a:srgbClr val="C00000"/>
                </a:solidFill>
              </a:rPr>
              <a:t>授業の趣旨</a:t>
            </a:r>
            <a:r>
              <a:rPr kumimoji="1" lang="ja-JP" altLang="en-US" sz="2400" dirty="0">
                <a:solidFill>
                  <a:schemeClr val="tx1"/>
                </a:solidFill>
              </a:rPr>
              <a:t>を確認し、</a:t>
            </a:r>
            <a:r>
              <a:rPr kumimoji="1" lang="ja-JP" altLang="en-US" sz="2400" dirty="0">
                <a:solidFill>
                  <a:srgbClr val="C00000"/>
                </a:solidFill>
              </a:rPr>
              <a:t>今後の学びの見通し</a:t>
            </a:r>
            <a:r>
              <a:rPr kumimoji="1" lang="ja-JP" altLang="en-US" sz="2400" dirty="0">
                <a:solidFill>
                  <a:schemeClr val="tx1"/>
                </a:solidFill>
              </a:rPr>
              <a:t>をもつことを狙いとします。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13B596-F3B6-9134-8975-856D3ABC8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3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81048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A9C195-A09F-FF7D-7A75-AB91B9357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Self-Introduction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0FA1ECE-AA47-9FC5-27EA-578F7129CFC4}"/>
              </a:ext>
            </a:extLst>
          </p:cNvPr>
          <p:cNvSpPr txBox="1"/>
          <p:nvPr/>
        </p:nvSpPr>
        <p:spPr>
          <a:xfrm>
            <a:off x="3573514" y="2261288"/>
            <a:ext cx="50449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まず、私が英語でやります。</a:t>
            </a:r>
            <a:endParaRPr lang="en-US" altLang="ja-JP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BC75F9B-5554-83E3-A340-0804E7C1C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4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6122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F2582-DC76-72FB-0721-1D455C187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FF4924-34F2-E9DD-9EB4-68FF6E06C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Self-Introduction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50B204-41F7-40F5-11FF-BFDEF53D6840}"/>
              </a:ext>
            </a:extLst>
          </p:cNvPr>
          <p:cNvSpPr txBox="1"/>
          <p:nvPr/>
        </p:nvSpPr>
        <p:spPr>
          <a:xfrm>
            <a:off x="645640" y="1482812"/>
            <a:ext cx="109007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ja-JP" sz="3200" dirty="0"/>
              <a:t>I </a:t>
            </a:r>
            <a:r>
              <a:rPr lang="en-US" altLang="ja-JP" sz="3200" dirty="0">
                <a:solidFill>
                  <a:srgbClr val="C00000"/>
                </a:solidFill>
              </a:rPr>
              <a:t>was born in </a:t>
            </a:r>
            <a:r>
              <a:rPr lang="en-US" altLang="ja-JP" sz="3200" dirty="0"/>
              <a:t>Saitama in 1969. Since then, I </a:t>
            </a:r>
            <a:r>
              <a:rPr lang="en-US" altLang="ja-JP" sz="3200" dirty="0">
                <a:solidFill>
                  <a:srgbClr val="C00000"/>
                </a:solidFill>
              </a:rPr>
              <a:t>have lived in </a:t>
            </a:r>
            <a:r>
              <a:rPr lang="en-US" altLang="ja-JP" sz="3200" dirty="0"/>
              <a:t>Chiba, Tsukuba, Hakata, the United States, Canada, and Kyoto. I enjoy </a:t>
            </a:r>
            <a:r>
              <a:rPr lang="en-US" altLang="ja-JP" sz="3200" dirty="0">
                <a:solidFill>
                  <a:srgbClr val="C00000"/>
                </a:solidFill>
              </a:rPr>
              <a:t>experiencing</a:t>
            </a:r>
            <a:r>
              <a:rPr lang="en-US" altLang="ja-JP" sz="3200" dirty="0"/>
              <a:t> new </a:t>
            </a:r>
            <a:r>
              <a:rPr lang="en-US" altLang="ja-JP" sz="3200" dirty="0">
                <a:solidFill>
                  <a:srgbClr val="C00000"/>
                </a:solidFill>
              </a:rPr>
              <a:t>environments</a:t>
            </a:r>
            <a:r>
              <a:rPr lang="en-US" altLang="ja-JP" sz="3200" dirty="0"/>
              <a:t> that provide exciting </a:t>
            </a:r>
            <a:r>
              <a:rPr lang="en-US" altLang="ja-JP" sz="3200" dirty="0">
                <a:solidFill>
                  <a:srgbClr val="C00000"/>
                </a:solidFill>
              </a:rPr>
              <a:t>opportunities</a:t>
            </a:r>
            <a:r>
              <a:rPr lang="en-US" altLang="ja-JP" sz="3200" dirty="0"/>
              <a:t>. My hobby is walking, </a:t>
            </a:r>
            <a:r>
              <a:rPr lang="en-US" altLang="ja-JP" sz="3200" dirty="0">
                <a:solidFill>
                  <a:srgbClr val="C00000"/>
                </a:solidFill>
              </a:rPr>
              <a:t>as</a:t>
            </a:r>
            <a:r>
              <a:rPr lang="en-US" altLang="ja-JP" sz="3200" dirty="0"/>
              <a:t> it helps me </a:t>
            </a:r>
            <a:r>
              <a:rPr lang="en-US" altLang="ja-JP" sz="3200" dirty="0">
                <a:solidFill>
                  <a:srgbClr val="C00000"/>
                </a:solidFill>
              </a:rPr>
              <a:t>maintain</a:t>
            </a:r>
            <a:r>
              <a:rPr lang="en-US" altLang="ja-JP" sz="3200" dirty="0"/>
              <a:t> good health. I </a:t>
            </a:r>
            <a:r>
              <a:rPr lang="en-US" altLang="ja-JP" sz="3200" dirty="0">
                <a:solidFill>
                  <a:srgbClr val="C00000"/>
                </a:solidFill>
              </a:rPr>
              <a:t>resigned from </a:t>
            </a:r>
            <a:r>
              <a:rPr lang="en-US" altLang="ja-JP" sz="3200" dirty="0"/>
              <a:t>Panasonic at the end of March and started working at IPUT-Osaka on April 1. I </a:t>
            </a:r>
            <a:r>
              <a:rPr lang="en-US" altLang="ja-JP" sz="3200" dirty="0">
                <a:solidFill>
                  <a:srgbClr val="C00000"/>
                </a:solidFill>
              </a:rPr>
              <a:t>am pleased to </a:t>
            </a:r>
            <a:r>
              <a:rPr lang="en-US" altLang="ja-JP" sz="3200" dirty="0"/>
              <a:t>meet you all.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70C64D-2690-045E-C67D-0954314A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5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7944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B7A3E2-CC6B-BA1A-2F25-F31C6542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語彙（ご参考）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4DA165-3CF7-08C4-8782-7E7DFE8A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6</a:t>
            </a:fld>
            <a:r>
              <a:rPr lang="en-US" altLang="ja-JP" dirty="0"/>
              <a:t>/28</a:t>
            </a:r>
            <a:endParaRPr lang="ja-JP" altLang="en-US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F153F92D-E49F-5A24-3226-A59361DDB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067854"/>
              </p:ext>
            </p:extLst>
          </p:nvPr>
        </p:nvGraphicFramePr>
        <p:xfrm>
          <a:off x="1705610" y="1405889"/>
          <a:ext cx="7500620" cy="4713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390">
                  <a:extLst>
                    <a:ext uri="{9D8B030D-6E8A-4147-A177-3AD203B41FA5}">
                      <a16:colId xmlns:a16="http://schemas.microsoft.com/office/drawing/2014/main" val="698535085"/>
                    </a:ext>
                  </a:extLst>
                </a:gridCol>
                <a:gridCol w="4126230">
                  <a:extLst>
                    <a:ext uri="{9D8B030D-6E8A-4147-A177-3AD203B41FA5}">
                      <a16:colId xmlns:a16="http://schemas.microsoft.com/office/drawing/2014/main" val="473247619"/>
                    </a:ext>
                  </a:extLst>
                </a:gridCol>
              </a:tblGrid>
              <a:tr h="523759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Be born in ~</a:t>
                      </a:r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　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</a:rPr>
                        <a:t>～に生まれる</a:t>
                      </a:r>
                      <a:endParaRPr lang="en-US" altLang="ja-JP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274568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Have lived in ~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2800" b="0" dirty="0">
                          <a:solidFill>
                            <a:schemeClr val="tx1"/>
                          </a:solidFill>
                        </a:rPr>
                        <a:t>～に住んだことがある</a:t>
                      </a:r>
                      <a:endParaRPr lang="en-US" altLang="ja-JP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5641446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en-US" altLang="ja-JP" sz="2800" dirty="0"/>
                        <a:t>Experience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経験する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07907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en-US" altLang="ja-JP" sz="2800" dirty="0"/>
                        <a:t>Environment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環境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8295053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Opportunity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機会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506730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kumimoji="1" lang="en-US" altLang="ja-JP" sz="2800" b="0" dirty="0">
                          <a:solidFill>
                            <a:schemeClr val="tx1"/>
                          </a:solidFill>
                        </a:rPr>
                        <a:t>As</a:t>
                      </a:r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～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2800" b="0" dirty="0">
                          <a:solidFill>
                            <a:schemeClr val="tx1"/>
                          </a:solidFill>
                        </a:rPr>
                        <a:t>～なので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545457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en-US" altLang="ja-JP" sz="2800" dirty="0"/>
                        <a:t>Maintain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保つ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732715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en-US" altLang="ja-JP" sz="2800" dirty="0"/>
                        <a:t>Resign from</a:t>
                      </a:r>
                      <a:r>
                        <a:rPr lang="ja-JP" altLang="en-US" sz="2800" dirty="0"/>
                        <a:t>　</a:t>
                      </a:r>
                      <a:r>
                        <a:rPr lang="en-US" altLang="ja-JP" sz="2800" dirty="0"/>
                        <a:t>~</a:t>
                      </a:r>
                      <a:r>
                        <a:rPr lang="ja-JP" altLang="en-US" sz="2800" dirty="0"/>
                        <a:t> 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～を退職する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6859276"/>
                  </a:ext>
                </a:extLst>
              </a:tr>
              <a:tr h="523759">
                <a:tc>
                  <a:txBody>
                    <a:bodyPr/>
                    <a:lstStyle/>
                    <a:p>
                      <a:r>
                        <a:rPr lang="en-US" altLang="ja-JP" sz="2800" dirty="0"/>
                        <a:t>Be pleased to</a:t>
                      </a:r>
                      <a:r>
                        <a:rPr lang="ja-JP" altLang="en-US" sz="2800" dirty="0"/>
                        <a:t>　</a:t>
                      </a:r>
                      <a:r>
                        <a:rPr lang="en-US" altLang="ja-JP" sz="2800" dirty="0"/>
                        <a:t>~</a:t>
                      </a:r>
                      <a:r>
                        <a:rPr lang="ja-JP" altLang="en-US" sz="2800" dirty="0"/>
                        <a:t>　 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 sz="2800" dirty="0"/>
                        <a:t>～することがうれしい</a:t>
                      </a:r>
                      <a:endParaRPr kumimoji="1" lang="ja-JP" altLang="en-US" sz="2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9280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2462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28306-18E4-C752-5D41-813BF78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Self-Introduction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4A865A-161C-CFD2-352C-2D848C5A973C}"/>
              </a:ext>
            </a:extLst>
          </p:cNvPr>
          <p:cNvSpPr txBox="1"/>
          <p:nvPr/>
        </p:nvSpPr>
        <p:spPr>
          <a:xfrm>
            <a:off x="2031779" y="1223327"/>
            <a:ext cx="89755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今度は皆さんの番です。</a:t>
            </a:r>
            <a:endParaRPr lang="en-US" altLang="ja-JP" sz="3200" dirty="0"/>
          </a:p>
          <a:p>
            <a:r>
              <a:rPr lang="ja-JP" altLang="en-US" sz="3200" dirty="0"/>
              <a:t>まず、５分間で自己紹介を考えてください。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/>
              <a:t>その後、４人一組のグループを作り</a:t>
            </a:r>
            <a:endParaRPr lang="en-US" altLang="ja-JP" sz="3200" dirty="0"/>
          </a:p>
          <a:p>
            <a:r>
              <a:rPr lang="ja-JP" altLang="en-US" sz="3200" dirty="0">
                <a:solidFill>
                  <a:srgbClr val="C00000"/>
                </a:solidFill>
              </a:rPr>
              <a:t>１人１分を目安に英語で自己紹介</a:t>
            </a:r>
            <a:r>
              <a:rPr lang="ja-JP" altLang="en-US" sz="3200" dirty="0"/>
              <a:t>をしてください。</a:t>
            </a:r>
            <a:endParaRPr lang="en-US" altLang="ja-JP" sz="3200" dirty="0"/>
          </a:p>
          <a:p>
            <a:r>
              <a:rPr lang="ja-JP" altLang="en-US" sz="3200" dirty="0"/>
              <a:t>聞いている人達は質問してください。</a:t>
            </a:r>
            <a:endParaRPr lang="en-US" altLang="ja-JP" sz="3200" dirty="0"/>
          </a:p>
          <a:p>
            <a:r>
              <a:rPr lang="ja-JP" altLang="en-US" sz="3200" dirty="0"/>
              <a:t>時間は１０分間です。</a:t>
            </a:r>
            <a:endParaRPr lang="en-US" altLang="ja-JP" sz="3200" dirty="0"/>
          </a:p>
          <a:p>
            <a:endParaRPr lang="en-US" altLang="ja-JP" sz="3200" dirty="0"/>
          </a:p>
          <a:p>
            <a:r>
              <a:rPr lang="ja-JP" altLang="en-US" sz="3200" dirty="0">
                <a:solidFill>
                  <a:srgbClr val="C00000"/>
                </a:solidFill>
              </a:rPr>
              <a:t>各グループで代表１名に発表</a:t>
            </a:r>
            <a:r>
              <a:rPr lang="ja-JP" altLang="en-US" sz="3200" dirty="0"/>
              <a:t>して貰いますので</a:t>
            </a:r>
            <a:endParaRPr lang="en-US" altLang="ja-JP" sz="3200" dirty="0"/>
          </a:p>
          <a:p>
            <a:r>
              <a:rPr lang="ja-JP" altLang="en-US" sz="3200" dirty="0"/>
              <a:t>発表者を決めてください。</a:t>
            </a:r>
            <a:endParaRPr lang="en-US" altLang="ja-JP" sz="32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EC4C5D-ECB9-6FB7-3398-134BF79C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7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7252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6DDE8-867B-BE3A-FABA-F473BD778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自己紹介でよく使う表現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E294ED-8C5D-268F-2210-464625CAD82C}"/>
              </a:ext>
            </a:extLst>
          </p:cNvPr>
          <p:cNvSpPr txBox="1"/>
          <p:nvPr/>
        </p:nvSpPr>
        <p:spPr>
          <a:xfrm>
            <a:off x="838200" y="1628507"/>
            <a:ext cx="10801803" cy="36009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ja-JP" altLang="en-US" sz="2400" dirty="0"/>
              <a:t>名前　</a:t>
            </a:r>
            <a:r>
              <a:rPr kumimoji="1" lang="en-US" altLang="ja-JP" sz="2400" dirty="0"/>
              <a:t>My name is Masato Aizawa or I am Masato Aizawa.</a:t>
            </a:r>
          </a:p>
          <a:p>
            <a:pPr>
              <a:spcBef>
                <a:spcPts val="1200"/>
              </a:spcBef>
            </a:pPr>
            <a:r>
              <a:rPr lang="ja-JP" altLang="en-US" sz="2400" dirty="0"/>
              <a:t>出身　</a:t>
            </a:r>
            <a:r>
              <a:rPr lang="en-US" altLang="ja-JP" sz="2400" dirty="0"/>
              <a:t>I was born in Saitama, Japan in 1969.</a:t>
            </a:r>
          </a:p>
          <a:p>
            <a:pPr>
              <a:spcBef>
                <a:spcPts val="1200"/>
              </a:spcBef>
            </a:pPr>
            <a:r>
              <a:rPr lang="ja-JP" altLang="en-US" sz="2400" dirty="0"/>
              <a:t>卒業　</a:t>
            </a:r>
            <a:r>
              <a:rPr lang="en-US" altLang="ja-JP" sz="2400" dirty="0"/>
              <a:t>I graduated from the University of Utah.</a:t>
            </a:r>
            <a:endParaRPr kumimoji="1" lang="en-US" altLang="ja-JP" sz="2400" dirty="0"/>
          </a:p>
          <a:p>
            <a:pPr>
              <a:spcBef>
                <a:spcPts val="1200"/>
              </a:spcBef>
            </a:pPr>
            <a:r>
              <a:rPr lang="ja-JP" altLang="en-US" sz="2400" dirty="0"/>
              <a:t>趣味  </a:t>
            </a:r>
            <a:r>
              <a:rPr lang="en-US" altLang="ja-JP" sz="2400" dirty="0"/>
              <a:t>My hobby is walking. I liked walking.</a:t>
            </a:r>
          </a:p>
          <a:p>
            <a:pPr>
              <a:spcBef>
                <a:spcPts val="1200"/>
              </a:spcBef>
            </a:pPr>
            <a:r>
              <a:rPr lang="en-US" altLang="ja-JP" sz="2400" dirty="0"/>
              <a:t>         I am interested in watching Ice Hockey.</a:t>
            </a:r>
          </a:p>
          <a:p>
            <a:pPr>
              <a:spcBef>
                <a:spcPts val="1200"/>
              </a:spcBef>
            </a:pPr>
            <a:r>
              <a:rPr lang="ja-JP" altLang="en-US" sz="2400" dirty="0"/>
              <a:t>大学　</a:t>
            </a:r>
            <a:r>
              <a:rPr lang="en-US" altLang="ja-JP" sz="2400" dirty="0"/>
              <a:t>I chose IPUT because it teaches me practical skills in IoT.</a:t>
            </a:r>
          </a:p>
          <a:p>
            <a:pPr>
              <a:spcBef>
                <a:spcPts val="1200"/>
              </a:spcBef>
            </a:pPr>
            <a:r>
              <a:rPr lang="en-US" altLang="ja-JP" sz="2400" dirty="0"/>
              <a:t>          I selected the Department of Information Science since I like to study AI.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FDF537E-7749-6C17-FD48-08187B8C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8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23615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BD096-1B64-1B17-6998-3F33397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2D324C-4EC2-0070-1104-7F6BFA1A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本日の趣旨と進行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75A2E3A-FFB4-8EBB-427C-95057FBB2E23}"/>
              </a:ext>
            </a:extLst>
          </p:cNvPr>
          <p:cNvSpPr txBox="1"/>
          <p:nvPr/>
        </p:nvSpPr>
        <p:spPr>
          <a:xfrm>
            <a:off x="1022521" y="1393292"/>
            <a:ext cx="6098058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自己紹介（英語）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3200" b="1" dirty="0"/>
              <a:t>授業の趣旨と到達目標の確認</a:t>
            </a:r>
            <a:endParaRPr lang="en-US" altLang="ja-JP" sz="32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テキストと参考書、授業内容の概要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事前・事後学習、評価の仕方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英語の学習で大事なこと</a:t>
            </a: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2800" dirty="0"/>
              <a:t>まとめ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1F275A-BD72-8BC6-1A75-00413DB3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C8CE9-5F03-48DB-8D1B-546280F56C51}" type="slidenum">
              <a:rPr lang="ja-JP" altLang="en-US" smtClean="0"/>
              <a:pPr/>
              <a:t>9</a:t>
            </a:fld>
            <a:r>
              <a:rPr lang="en-US" altLang="ja-JP" dirty="0"/>
              <a:t>/28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38988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6">
      <a:majorFont>
        <a:latin typeface="Segoe UI"/>
        <a:ea typeface="BIZ UDPゴシック"/>
        <a:cs typeface=""/>
      </a:majorFont>
      <a:minorFont>
        <a:latin typeface="Segoe UI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910</TotalTime>
  <Words>1864</Words>
  <Application>Microsoft Office PowerPoint</Application>
  <PresentationFormat>ワイド画面</PresentationFormat>
  <Paragraphs>309</Paragraphs>
  <Slides>28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3" baseType="lpstr">
      <vt:lpstr>BIZ UDPゴシック</vt:lpstr>
      <vt:lpstr>游ゴシック</vt:lpstr>
      <vt:lpstr>Arial</vt:lpstr>
      <vt:lpstr>Segoe UI</vt:lpstr>
      <vt:lpstr>Office テーマ</vt:lpstr>
      <vt:lpstr>技術英語  第１回　イントロダクション</vt:lpstr>
      <vt:lpstr>自己紹介</vt:lpstr>
      <vt:lpstr>本日の趣旨と進行</vt:lpstr>
      <vt:lpstr>Self-Introduction</vt:lpstr>
      <vt:lpstr>Self-Introduction</vt:lpstr>
      <vt:lpstr>語彙（ご参考）</vt:lpstr>
      <vt:lpstr>Self-Introduction</vt:lpstr>
      <vt:lpstr>自己紹介でよく使う表現</vt:lpstr>
      <vt:lpstr>本日の趣旨と進行</vt:lpstr>
      <vt:lpstr>（技術）英語を学んで良かったこと</vt:lpstr>
      <vt:lpstr>技術英語とは</vt:lpstr>
      <vt:lpstr>授業の趣旨と到達目標の確認</vt:lpstr>
      <vt:lpstr>授業の趣旨と到達目標の確認</vt:lpstr>
      <vt:lpstr>本日の趣旨と進行</vt:lpstr>
      <vt:lpstr>テキストと参考書の紹介</vt:lpstr>
      <vt:lpstr>テキストについて</vt:lpstr>
      <vt:lpstr>テキストと参考書の紹介</vt:lpstr>
      <vt:lpstr>参考書について</vt:lpstr>
      <vt:lpstr>授業内容①</vt:lpstr>
      <vt:lpstr>授業内容②</vt:lpstr>
      <vt:lpstr>授業内容③</vt:lpstr>
      <vt:lpstr>本日の趣旨と進行</vt:lpstr>
      <vt:lpstr>事前学習・事後学習</vt:lpstr>
      <vt:lpstr>ミニットペーパー</vt:lpstr>
      <vt:lpstr>評価の仕方</vt:lpstr>
      <vt:lpstr>本日の趣旨と進行</vt:lpstr>
      <vt:lpstr>英語の学習で大事なこと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Masato Aizawa</dc:creator>
  <cp:lastModifiedBy>OK-STAFF 相澤将徒</cp:lastModifiedBy>
  <cp:revision>74</cp:revision>
  <dcterms:created xsi:type="dcterms:W3CDTF">2025-03-29T08:16:19Z</dcterms:created>
  <dcterms:modified xsi:type="dcterms:W3CDTF">2025-04-08T05:23:04Z</dcterms:modified>
</cp:coreProperties>
</file>