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12" r:id="rId2"/>
    <p:sldId id="270" r:id="rId3"/>
    <p:sldId id="271" r:id="rId4"/>
    <p:sldId id="272" r:id="rId5"/>
    <p:sldId id="273" r:id="rId6"/>
    <p:sldId id="291" r:id="rId7"/>
    <p:sldId id="274" r:id="rId8"/>
    <p:sldId id="275" r:id="rId9"/>
    <p:sldId id="276" r:id="rId10"/>
    <p:sldId id="281" r:id="rId11"/>
    <p:sldId id="277" r:id="rId12"/>
    <p:sldId id="278" r:id="rId13"/>
    <p:sldId id="279" r:id="rId14"/>
    <p:sldId id="280" r:id="rId15"/>
    <p:sldId id="283" r:id="rId16"/>
    <p:sldId id="284" r:id="rId17"/>
    <p:sldId id="285" r:id="rId18"/>
    <p:sldId id="290" r:id="rId19"/>
    <p:sldId id="286" r:id="rId20"/>
    <p:sldId id="309" r:id="rId21"/>
    <p:sldId id="287" r:id="rId22"/>
    <p:sldId id="310" r:id="rId23"/>
    <p:sldId id="288" r:id="rId24"/>
    <p:sldId id="311" r:id="rId25"/>
    <p:sldId id="296" r:id="rId26"/>
    <p:sldId id="292" r:id="rId27"/>
    <p:sldId id="297" r:id="rId28"/>
    <p:sldId id="293" r:id="rId29"/>
    <p:sldId id="294" r:id="rId30"/>
    <p:sldId id="295" r:id="rId31"/>
    <p:sldId id="298" r:id="rId32"/>
    <p:sldId id="299" r:id="rId33"/>
    <p:sldId id="300" r:id="rId34"/>
    <p:sldId id="301" r:id="rId35"/>
    <p:sldId id="302" r:id="rId36"/>
    <p:sldId id="303" r:id="rId37"/>
    <p:sldId id="304" r:id="rId38"/>
    <p:sldId id="306" r:id="rId39"/>
    <p:sldId id="307" r:id="rId40"/>
    <p:sldId id="305" r:id="rId41"/>
    <p:sldId id="308" r:id="rId42"/>
    <p:sldId id="269"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585FA86-3C51-4369-85A0-2F5F4AFDCBCC}">
          <p14:sldIdLst>
            <p14:sldId id="312"/>
            <p14:sldId id="270"/>
            <p14:sldId id="271"/>
            <p14:sldId id="272"/>
            <p14:sldId id="273"/>
            <p14:sldId id="291"/>
            <p14:sldId id="274"/>
            <p14:sldId id="275"/>
            <p14:sldId id="276"/>
            <p14:sldId id="281"/>
            <p14:sldId id="277"/>
            <p14:sldId id="278"/>
            <p14:sldId id="279"/>
            <p14:sldId id="280"/>
            <p14:sldId id="283"/>
            <p14:sldId id="284"/>
            <p14:sldId id="285"/>
            <p14:sldId id="290"/>
            <p14:sldId id="286"/>
            <p14:sldId id="309"/>
            <p14:sldId id="287"/>
            <p14:sldId id="310"/>
            <p14:sldId id="288"/>
            <p14:sldId id="311"/>
            <p14:sldId id="296"/>
            <p14:sldId id="292"/>
            <p14:sldId id="297"/>
            <p14:sldId id="293"/>
            <p14:sldId id="294"/>
            <p14:sldId id="295"/>
            <p14:sldId id="298"/>
            <p14:sldId id="299"/>
            <p14:sldId id="300"/>
            <p14:sldId id="301"/>
            <p14:sldId id="302"/>
            <p14:sldId id="303"/>
            <p14:sldId id="304"/>
            <p14:sldId id="306"/>
            <p14:sldId id="307"/>
            <p14:sldId id="305"/>
            <p14:sldId id="308"/>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t>2013/10/22</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t>2013/10/22</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t>2013/10/22</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t>2013/10/22</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t>2013/10/22</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t>2013/10/22</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t>2013/10/22</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6600" dirty="0" smtClean="0"/>
              <a:t>Solutions</a:t>
            </a:r>
            <a:br>
              <a:rPr lang="en-US" altLang="zh-CN" sz="6600" dirty="0" smtClean="0"/>
            </a:br>
            <a:r>
              <a:rPr lang="en-US" altLang="zh-CN" sz="6600" dirty="0" smtClean="0"/>
              <a:t>Chapter 1</a:t>
            </a:r>
            <a:endParaRPr lang="zh-CN" altLang="en-US" sz="6600" dirty="0"/>
          </a:p>
        </p:txBody>
      </p:sp>
    </p:spTree>
    <p:extLst>
      <p:ext uri="{BB962C8B-B14F-4D97-AF65-F5344CB8AC3E}">
        <p14:creationId xmlns:p14="http://schemas.microsoft.com/office/powerpoint/2010/main" val="91152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634082"/>
          </a:xfrm>
        </p:spPr>
        <p:txBody>
          <a:bodyPr/>
          <a:lstStyle/>
          <a:p>
            <a:r>
              <a:rPr lang="en-US" altLang="zh-CN" dirty="0" smtClean="0"/>
              <a:t>Exercise 1.6</a:t>
            </a:r>
            <a:endParaRPr lang="zh-CN" altLang="en-US" dirty="0"/>
          </a:p>
        </p:txBody>
      </p:sp>
      <p:sp>
        <p:nvSpPr>
          <p:cNvPr id="3" name="内容占位符 2"/>
          <p:cNvSpPr>
            <a:spLocks noGrp="1"/>
          </p:cNvSpPr>
          <p:nvPr>
            <p:ph sz="quarter" idx="1"/>
          </p:nvPr>
        </p:nvSpPr>
        <p:spPr>
          <a:xfrm>
            <a:off x="457200" y="908720"/>
            <a:ext cx="7467600" cy="5565232"/>
          </a:xfrm>
        </p:spPr>
        <p:txBody>
          <a:bodyPr/>
          <a:lstStyle/>
          <a:p>
            <a:pPr algn="just"/>
            <a:r>
              <a:rPr lang="en-US" altLang="zh-CN" dirty="0" smtClean="0">
                <a:latin typeface="Times New Roman" panose="02020603050405020304" pitchFamily="18" charset="0"/>
                <a:cs typeface="Times New Roman" panose="02020603050405020304" pitchFamily="18" charset="0"/>
              </a:rPr>
              <a:t>Compilers can have a profound impact on the performance of an application on given a processor. This problem will explore the impact compilers have on execution time.</a:t>
            </a:r>
          </a:p>
          <a:p>
            <a:pPr algn="just"/>
            <a:endParaRPr lang="zh-CN" altLang="en-US"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4241271243"/>
              </p:ext>
            </p:extLst>
          </p:nvPr>
        </p:nvGraphicFramePr>
        <p:xfrm>
          <a:off x="410788" y="2708920"/>
          <a:ext cx="8121652" cy="1483360"/>
        </p:xfrm>
        <a:graphic>
          <a:graphicData uri="http://schemas.openxmlformats.org/drawingml/2006/table">
            <a:tbl>
              <a:tblPr firstRow="1" bandRow="1">
                <a:tableStyleId>{5C22544A-7EE6-4342-B048-85BDC9FD1C3A}</a:tableStyleId>
              </a:tblPr>
              <a:tblGrid>
                <a:gridCol w="373380"/>
                <a:gridCol w="1965643"/>
                <a:gridCol w="1908493"/>
                <a:gridCol w="1965643"/>
                <a:gridCol w="1908493"/>
              </a:tblGrid>
              <a:tr h="370840">
                <a:tc>
                  <a:txBody>
                    <a:bodyPr/>
                    <a:lstStyle/>
                    <a:p>
                      <a:endParaRPr lang="zh-CN" altLang="en-US" dirty="0"/>
                    </a:p>
                  </a:txBody>
                  <a:tcPr/>
                </a:tc>
                <a:tc gridSpan="2">
                  <a:txBody>
                    <a:bodyPr/>
                    <a:lstStyle/>
                    <a:p>
                      <a:r>
                        <a:rPr lang="en-US" altLang="zh-CN" dirty="0" smtClean="0"/>
                        <a:t>                Compiler</a:t>
                      </a:r>
                      <a:r>
                        <a:rPr lang="en-US" altLang="zh-CN" baseline="0" dirty="0" smtClean="0"/>
                        <a:t> A</a:t>
                      </a:r>
                      <a:endParaRPr lang="zh-CN" altLang="en-US" dirty="0"/>
                    </a:p>
                  </a:txBody>
                  <a:tcPr/>
                </a:tc>
                <a:tc hMerge="1">
                  <a:txBody>
                    <a:bodyPr/>
                    <a:lstStyle/>
                    <a:p>
                      <a:endParaRPr lang="zh-CN" alt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Compiler</a:t>
                      </a:r>
                      <a:r>
                        <a:rPr lang="en-US" altLang="zh-CN" baseline="0" dirty="0" smtClean="0"/>
                        <a:t> B</a:t>
                      </a:r>
                      <a:endParaRPr lang="zh-CN" altLang="en-US" dirty="0"/>
                    </a:p>
                  </a:txBody>
                  <a:tcPr/>
                </a:tc>
                <a:tc hMerge="1">
                  <a:txBody>
                    <a:bodyPr/>
                    <a:lstStyle/>
                    <a:p>
                      <a:endParaRPr lang="zh-CN" altLang="en-US" dirty="0"/>
                    </a:p>
                  </a:txBody>
                  <a:tcPr/>
                </a:tc>
              </a:tr>
              <a:tr h="370840">
                <a:tc>
                  <a:txBody>
                    <a:bodyPr/>
                    <a:lstStyle/>
                    <a:p>
                      <a:endParaRPr lang="zh-CN" altLang="en-US"/>
                    </a:p>
                  </a:txBody>
                  <a:tcPr/>
                </a:tc>
                <a:tc>
                  <a:txBody>
                    <a:bodyPr/>
                    <a:lstStyle/>
                    <a:p>
                      <a:r>
                        <a:rPr lang="en-US" altLang="zh-CN" dirty="0" smtClean="0"/>
                        <a:t>No.</a:t>
                      </a:r>
                      <a:r>
                        <a:rPr lang="en-US" altLang="zh-CN" baseline="0" dirty="0" smtClean="0"/>
                        <a:t> Instructions</a:t>
                      </a:r>
                      <a:endParaRPr lang="zh-CN" altLang="en-US" dirty="0"/>
                    </a:p>
                  </a:txBody>
                  <a:tcPr/>
                </a:tc>
                <a:tc>
                  <a:txBody>
                    <a:bodyPr/>
                    <a:lstStyle/>
                    <a:p>
                      <a:r>
                        <a:rPr lang="en-US" altLang="zh-CN" dirty="0" smtClean="0"/>
                        <a:t>Execution Time</a:t>
                      </a:r>
                      <a:endParaRPr lang="zh-CN" altLang="en-US" dirty="0"/>
                    </a:p>
                  </a:txBody>
                  <a:tcPr/>
                </a:tc>
                <a:tc>
                  <a:txBody>
                    <a:bodyPr/>
                    <a:lstStyle/>
                    <a:p>
                      <a:r>
                        <a:rPr lang="en-US" altLang="zh-CN" dirty="0" smtClean="0"/>
                        <a:t>No.</a:t>
                      </a:r>
                      <a:r>
                        <a:rPr lang="en-US" altLang="zh-CN" baseline="0" dirty="0" smtClean="0"/>
                        <a:t> Instructions</a:t>
                      </a:r>
                      <a:endParaRPr lang="zh-CN" altLang="en-US" dirty="0"/>
                    </a:p>
                  </a:txBody>
                  <a:tcPr/>
                </a:tc>
                <a:tc>
                  <a:txBody>
                    <a:bodyPr/>
                    <a:lstStyle/>
                    <a:p>
                      <a:r>
                        <a:rPr lang="en-US" altLang="zh-CN" dirty="0" smtClean="0"/>
                        <a:t>Execution Time</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1.00E+09</a:t>
                      </a:r>
                      <a:endParaRPr lang="zh-CN" altLang="en-US" dirty="0"/>
                    </a:p>
                  </a:txBody>
                  <a:tcPr/>
                </a:tc>
                <a:tc>
                  <a:txBody>
                    <a:bodyPr/>
                    <a:lstStyle/>
                    <a:p>
                      <a:r>
                        <a:rPr lang="en-US" altLang="zh-CN" dirty="0" smtClean="0"/>
                        <a:t>1.8s</a:t>
                      </a:r>
                      <a:endParaRPr lang="zh-CN" altLang="en-US" dirty="0"/>
                    </a:p>
                  </a:txBody>
                  <a:tcPr/>
                </a:tc>
                <a:tc>
                  <a:txBody>
                    <a:bodyPr/>
                    <a:lstStyle/>
                    <a:p>
                      <a:r>
                        <a:rPr lang="en-US" altLang="zh-CN" dirty="0" smtClean="0"/>
                        <a:t>1.20E+09</a:t>
                      </a:r>
                      <a:endParaRPr lang="zh-CN" altLang="en-US" dirty="0"/>
                    </a:p>
                  </a:txBody>
                  <a:tcPr/>
                </a:tc>
                <a:tc>
                  <a:txBody>
                    <a:bodyPr/>
                    <a:lstStyle/>
                    <a:p>
                      <a:r>
                        <a:rPr lang="en-US" altLang="zh-CN" dirty="0" smtClean="0"/>
                        <a:t>1.8s</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1.00E+09</a:t>
                      </a:r>
                      <a:endParaRPr lang="zh-CN" altLang="en-US" dirty="0"/>
                    </a:p>
                  </a:txBody>
                  <a:tcPr/>
                </a:tc>
                <a:tc>
                  <a:txBody>
                    <a:bodyPr/>
                    <a:lstStyle/>
                    <a:p>
                      <a:r>
                        <a:rPr lang="en-US" altLang="zh-CN" dirty="0" smtClean="0"/>
                        <a:t>1.1s</a:t>
                      </a:r>
                      <a:endParaRPr lang="zh-CN" altLang="en-US" dirty="0"/>
                    </a:p>
                  </a:txBody>
                  <a:tcPr/>
                </a:tc>
                <a:tc>
                  <a:txBody>
                    <a:bodyPr/>
                    <a:lstStyle/>
                    <a:p>
                      <a:r>
                        <a:rPr lang="en-US" altLang="zh-CN" dirty="0" smtClean="0"/>
                        <a:t>1.20E+09</a:t>
                      </a:r>
                      <a:endParaRPr lang="zh-CN" altLang="en-US" dirty="0"/>
                    </a:p>
                  </a:txBody>
                  <a:tcPr/>
                </a:tc>
                <a:tc>
                  <a:txBody>
                    <a:bodyPr/>
                    <a:lstStyle/>
                    <a:p>
                      <a:r>
                        <a:rPr lang="en-US" altLang="zh-CN" dirty="0" smtClean="0"/>
                        <a:t>1.5s</a:t>
                      </a:r>
                      <a:endParaRPr lang="zh-CN" altLang="en-US" dirty="0"/>
                    </a:p>
                  </a:txBody>
                  <a:tcPr/>
                </a:tc>
              </a:tr>
            </a:tbl>
          </a:graphicData>
        </a:graphic>
      </p:graphicFrame>
    </p:spTree>
    <p:extLst>
      <p:ext uri="{BB962C8B-B14F-4D97-AF65-F5344CB8AC3E}">
        <p14:creationId xmlns:p14="http://schemas.microsoft.com/office/powerpoint/2010/main" val="1528331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6141296"/>
          </a:xfrm>
        </p:spPr>
        <p:txBody>
          <a:bodyPr/>
          <a:lstStyle/>
          <a:p>
            <a:r>
              <a:rPr lang="en-US" altLang="zh-CN" b="1" dirty="0" smtClean="0"/>
              <a:t>1.6.1</a:t>
            </a:r>
            <a:r>
              <a:rPr lang="en-US" altLang="zh-CN" dirty="0" smtClean="0"/>
              <a:t>  For the same program, two different compilers are used. The table above shows the execution time of the two different compiled programs. Find the average CPI for each program given that the processor has a clock cycle time of 1 ns.</a:t>
            </a:r>
          </a:p>
          <a:p>
            <a:r>
              <a:rPr lang="en-US" altLang="zh-CN" dirty="0" smtClean="0"/>
              <a:t>Solution:</a:t>
            </a:r>
          </a:p>
          <a:p>
            <a:pPr marL="0" indent="0">
              <a:buNone/>
            </a:pPr>
            <a:r>
              <a:rPr lang="en-US" altLang="zh-CN" dirty="0" smtClean="0"/>
              <a:t>   CPI </a:t>
            </a:r>
            <a:r>
              <a:rPr lang="en-US" altLang="zh-CN" dirty="0"/>
              <a:t>= </a:t>
            </a:r>
            <a:r>
              <a:rPr lang="en-US" altLang="zh-CN" dirty="0" err="1"/>
              <a:t>T</a:t>
            </a:r>
            <a:r>
              <a:rPr lang="en-US" altLang="zh-CN" baseline="-25000" dirty="0" err="1"/>
              <a:t>exec</a:t>
            </a:r>
            <a:r>
              <a:rPr lang="en-US" altLang="zh-CN" dirty="0"/>
              <a:t> × </a:t>
            </a:r>
            <a:r>
              <a:rPr lang="en-US" altLang="zh-CN" dirty="0" smtClean="0"/>
              <a:t>f / No</a:t>
            </a:r>
            <a:r>
              <a:rPr lang="en-US" altLang="zh-CN" dirty="0"/>
              <a:t>. </a:t>
            </a:r>
            <a:r>
              <a:rPr lang="en-US" altLang="zh-CN" dirty="0" err="1" smtClean="0"/>
              <a:t>Instr</a:t>
            </a:r>
            <a:r>
              <a:rPr lang="en-US" altLang="zh-CN" dirty="0" smtClean="0"/>
              <a:t>=1.8s/1 </a:t>
            </a:r>
            <a:r>
              <a:rPr lang="en-US" altLang="zh-CN" dirty="0"/>
              <a:t>ns /</a:t>
            </a:r>
            <a:r>
              <a:rPr lang="en-US" altLang="zh-CN" dirty="0" smtClean="0"/>
              <a:t>1.00E+09</a:t>
            </a:r>
          </a:p>
          <a:p>
            <a:pPr marL="0" indent="0">
              <a:buNone/>
            </a:pPr>
            <a:r>
              <a:rPr lang="en-US" altLang="zh-CN" dirty="0"/>
              <a:t> </a:t>
            </a:r>
            <a:r>
              <a:rPr lang="en-US" altLang="zh-CN" dirty="0" smtClean="0"/>
              <a:t>  a. CPI(Compiler A)=1.8;</a:t>
            </a:r>
            <a:r>
              <a:rPr lang="en-US" altLang="zh-CN" dirty="0"/>
              <a:t> CPI(Compiler </a:t>
            </a:r>
            <a:r>
              <a:rPr lang="en-US" altLang="zh-CN" dirty="0" smtClean="0"/>
              <a:t>B)=1.5.</a:t>
            </a:r>
          </a:p>
          <a:p>
            <a:pPr marL="0" indent="0">
              <a:buNone/>
            </a:pPr>
            <a:r>
              <a:rPr lang="en-US" altLang="zh-CN" dirty="0"/>
              <a:t> </a:t>
            </a:r>
            <a:r>
              <a:rPr lang="en-US" altLang="zh-CN" dirty="0" smtClean="0"/>
              <a:t>  b.</a:t>
            </a:r>
            <a:r>
              <a:rPr lang="en-US" altLang="zh-CN" dirty="0"/>
              <a:t> CPI(Compiler A)=</a:t>
            </a:r>
            <a:r>
              <a:rPr lang="en-US" altLang="zh-CN" dirty="0" smtClean="0"/>
              <a:t>1.1; </a:t>
            </a:r>
            <a:r>
              <a:rPr lang="en-US" altLang="zh-CN" dirty="0"/>
              <a:t>CPI(Compiler B)=</a:t>
            </a:r>
            <a:r>
              <a:rPr lang="en-US" altLang="zh-CN" dirty="0" smtClean="0"/>
              <a:t>1.25.</a:t>
            </a: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54185655"/>
              </p:ext>
            </p:extLst>
          </p:nvPr>
        </p:nvGraphicFramePr>
        <p:xfrm>
          <a:off x="395536" y="4509120"/>
          <a:ext cx="8121652" cy="1483360"/>
        </p:xfrm>
        <a:graphic>
          <a:graphicData uri="http://schemas.openxmlformats.org/drawingml/2006/table">
            <a:tbl>
              <a:tblPr firstRow="1" bandRow="1">
                <a:tableStyleId>{5C22544A-7EE6-4342-B048-85BDC9FD1C3A}</a:tableStyleId>
              </a:tblPr>
              <a:tblGrid>
                <a:gridCol w="373380"/>
                <a:gridCol w="1965643"/>
                <a:gridCol w="1908493"/>
                <a:gridCol w="1965643"/>
                <a:gridCol w="1908493"/>
              </a:tblGrid>
              <a:tr h="370840">
                <a:tc>
                  <a:txBody>
                    <a:bodyPr/>
                    <a:lstStyle/>
                    <a:p>
                      <a:endParaRPr lang="zh-CN" altLang="en-US" dirty="0"/>
                    </a:p>
                  </a:txBody>
                  <a:tcPr/>
                </a:tc>
                <a:tc gridSpan="2">
                  <a:txBody>
                    <a:bodyPr/>
                    <a:lstStyle/>
                    <a:p>
                      <a:r>
                        <a:rPr lang="en-US" altLang="zh-CN" dirty="0" smtClean="0"/>
                        <a:t>                Compiler</a:t>
                      </a:r>
                      <a:r>
                        <a:rPr lang="en-US" altLang="zh-CN" baseline="0" dirty="0" smtClean="0"/>
                        <a:t> A</a:t>
                      </a:r>
                      <a:endParaRPr lang="zh-CN" altLang="en-US" dirty="0"/>
                    </a:p>
                  </a:txBody>
                  <a:tcPr/>
                </a:tc>
                <a:tc hMerge="1">
                  <a:txBody>
                    <a:bodyPr/>
                    <a:lstStyle/>
                    <a:p>
                      <a:endParaRPr lang="zh-CN" alt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Compiler</a:t>
                      </a:r>
                      <a:r>
                        <a:rPr lang="en-US" altLang="zh-CN" baseline="0" dirty="0" smtClean="0"/>
                        <a:t> B</a:t>
                      </a:r>
                      <a:endParaRPr lang="zh-CN" altLang="en-US" dirty="0"/>
                    </a:p>
                  </a:txBody>
                  <a:tcPr/>
                </a:tc>
                <a:tc hMerge="1">
                  <a:txBody>
                    <a:bodyPr/>
                    <a:lstStyle/>
                    <a:p>
                      <a:endParaRPr lang="zh-CN" altLang="en-US" dirty="0"/>
                    </a:p>
                  </a:txBody>
                  <a:tcPr/>
                </a:tc>
              </a:tr>
              <a:tr h="370840">
                <a:tc>
                  <a:txBody>
                    <a:bodyPr/>
                    <a:lstStyle/>
                    <a:p>
                      <a:endParaRPr lang="zh-CN" altLang="en-US"/>
                    </a:p>
                  </a:txBody>
                  <a:tcPr/>
                </a:tc>
                <a:tc>
                  <a:txBody>
                    <a:bodyPr/>
                    <a:lstStyle/>
                    <a:p>
                      <a:r>
                        <a:rPr lang="en-US" altLang="zh-CN" dirty="0" smtClean="0"/>
                        <a:t>No.</a:t>
                      </a:r>
                      <a:r>
                        <a:rPr lang="en-US" altLang="zh-CN" baseline="0" dirty="0" smtClean="0"/>
                        <a:t> Instructions</a:t>
                      </a:r>
                      <a:endParaRPr lang="zh-CN" altLang="en-US" dirty="0"/>
                    </a:p>
                  </a:txBody>
                  <a:tcPr/>
                </a:tc>
                <a:tc>
                  <a:txBody>
                    <a:bodyPr/>
                    <a:lstStyle/>
                    <a:p>
                      <a:r>
                        <a:rPr lang="en-US" altLang="zh-CN" dirty="0" smtClean="0"/>
                        <a:t>Execution Time</a:t>
                      </a:r>
                      <a:endParaRPr lang="zh-CN" altLang="en-US" dirty="0"/>
                    </a:p>
                  </a:txBody>
                  <a:tcPr/>
                </a:tc>
                <a:tc>
                  <a:txBody>
                    <a:bodyPr/>
                    <a:lstStyle/>
                    <a:p>
                      <a:r>
                        <a:rPr lang="en-US" altLang="zh-CN" dirty="0" smtClean="0"/>
                        <a:t>No.</a:t>
                      </a:r>
                      <a:r>
                        <a:rPr lang="en-US" altLang="zh-CN" baseline="0" dirty="0" smtClean="0"/>
                        <a:t> Instructions</a:t>
                      </a:r>
                      <a:endParaRPr lang="zh-CN" altLang="en-US" dirty="0"/>
                    </a:p>
                  </a:txBody>
                  <a:tcPr/>
                </a:tc>
                <a:tc>
                  <a:txBody>
                    <a:bodyPr/>
                    <a:lstStyle/>
                    <a:p>
                      <a:r>
                        <a:rPr lang="en-US" altLang="zh-CN" dirty="0" smtClean="0"/>
                        <a:t>Execution Time</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1.00E+09</a:t>
                      </a:r>
                      <a:endParaRPr lang="zh-CN" altLang="en-US" dirty="0"/>
                    </a:p>
                  </a:txBody>
                  <a:tcPr/>
                </a:tc>
                <a:tc>
                  <a:txBody>
                    <a:bodyPr/>
                    <a:lstStyle/>
                    <a:p>
                      <a:r>
                        <a:rPr lang="en-US" altLang="zh-CN" dirty="0" smtClean="0"/>
                        <a:t>1.8s</a:t>
                      </a:r>
                      <a:endParaRPr lang="zh-CN" altLang="en-US" dirty="0"/>
                    </a:p>
                  </a:txBody>
                  <a:tcPr/>
                </a:tc>
                <a:tc>
                  <a:txBody>
                    <a:bodyPr/>
                    <a:lstStyle/>
                    <a:p>
                      <a:r>
                        <a:rPr lang="en-US" altLang="zh-CN" dirty="0" smtClean="0"/>
                        <a:t>1.20E+09</a:t>
                      </a:r>
                      <a:endParaRPr lang="zh-CN" altLang="en-US" dirty="0"/>
                    </a:p>
                  </a:txBody>
                  <a:tcPr/>
                </a:tc>
                <a:tc>
                  <a:txBody>
                    <a:bodyPr/>
                    <a:lstStyle/>
                    <a:p>
                      <a:r>
                        <a:rPr lang="en-US" altLang="zh-CN" dirty="0" smtClean="0"/>
                        <a:t>1.8s</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1.00E+09</a:t>
                      </a:r>
                      <a:endParaRPr lang="zh-CN" altLang="en-US" dirty="0"/>
                    </a:p>
                  </a:txBody>
                  <a:tcPr/>
                </a:tc>
                <a:tc>
                  <a:txBody>
                    <a:bodyPr/>
                    <a:lstStyle/>
                    <a:p>
                      <a:r>
                        <a:rPr lang="en-US" altLang="zh-CN" dirty="0" smtClean="0"/>
                        <a:t>1.1s</a:t>
                      </a:r>
                      <a:endParaRPr lang="zh-CN" altLang="en-US" dirty="0"/>
                    </a:p>
                  </a:txBody>
                  <a:tcPr/>
                </a:tc>
                <a:tc>
                  <a:txBody>
                    <a:bodyPr/>
                    <a:lstStyle/>
                    <a:p>
                      <a:r>
                        <a:rPr lang="en-US" altLang="zh-CN" dirty="0" smtClean="0"/>
                        <a:t>1.20E+09</a:t>
                      </a:r>
                      <a:endParaRPr lang="zh-CN" altLang="en-US" dirty="0"/>
                    </a:p>
                  </a:txBody>
                  <a:tcPr/>
                </a:tc>
                <a:tc>
                  <a:txBody>
                    <a:bodyPr/>
                    <a:lstStyle/>
                    <a:p>
                      <a:r>
                        <a:rPr lang="en-US" altLang="zh-CN" dirty="0" smtClean="0"/>
                        <a:t>1.5s</a:t>
                      </a:r>
                      <a:endParaRPr lang="zh-CN" altLang="en-US" dirty="0"/>
                    </a:p>
                  </a:txBody>
                  <a:tcPr/>
                </a:tc>
              </a:tr>
            </a:tbl>
          </a:graphicData>
        </a:graphic>
      </p:graphicFrame>
    </p:spTree>
    <p:extLst>
      <p:ext uri="{BB962C8B-B14F-4D97-AF65-F5344CB8AC3E}">
        <p14:creationId xmlns:p14="http://schemas.microsoft.com/office/powerpoint/2010/main" val="361265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643192" cy="6141296"/>
          </a:xfrm>
        </p:spPr>
        <p:txBody>
          <a:bodyPr/>
          <a:lstStyle/>
          <a:p>
            <a:pPr algn="just"/>
            <a:r>
              <a:rPr lang="en-US" altLang="zh-CN" b="1" dirty="0" smtClean="0">
                <a:latin typeface="Times New Roman" panose="02020603050405020304" pitchFamily="18" charset="0"/>
                <a:cs typeface="Times New Roman" panose="02020603050405020304" pitchFamily="18" charset="0"/>
              </a:rPr>
              <a:t>1.6.2</a:t>
            </a:r>
            <a:r>
              <a:rPr lang="en-US" altLang="zh-CN" dirty="0" smtClean="0">
                <a:latin typeface="Times New Roman" panose="02020603050405020304" pitchFamily="18" charset="0"/>
                <a:cs typeface="Times New Roman" panose="02020603050405020304" pitchFamily="18" charset="0"/>
              </a:rPr>
              <a:t>  Assume the average CPIs found in 1.6.1, but that the compiled programs run on two different processors. If the execution times on the two processors are the same, how much faster is the clock of the processor running compiler A’s code versus the clock of the processor running compiler B’s code?</a:t>
            </a:r>
          </a:p>
          <a:p>
            <a:r>
              <a:rPr lang="en-US" altLang="zh-CN" dirty="0" smtClean="0"/>
              <a:t>Solution:</a:t>
            </a:r>
          </a:p>
          <a:p>
            <a:pPr marL="0" indent="0">
              <a:buNone/>
            </a:pPr>
            <a:r>
              <a:rPr lang="pt-BR" altLang="zh-CN" dirty="0"/>
              <a:t>f</a:t>
            </a:r>
            <a:r>
              <a:rPr lang="pt-BR" altLang="zh-CN" baseline="-25000" dirty="0"/>
              <a:t>A</a:t>
            </a:r>
            <a:r>
              <a:rPr lang="pt-BR" altLang="zh-CN" dirty="0"/>
              <a:t>/f</a:t>
            </a:r>
            <a:r>
              <a:rPr lang="pt-BR" altLang="zh-CN" baseline="-25000" dirty="0"/>
              <a:t>B</a:t>
            </a:r>
            <a:r>
              <a:rPr lang="pt-BR" altLang="zh-CN" dirty="0"/>
              <a:t> = (No. </a:t>
            </a:r>
            <a:r>
              <a:rPr lang="pt-BR" altLang="zh-CN" dirty="0" smtClean="0"/>
              <a:t>Instr(A)</a:t>
            </a:r>
            <a:r>
              <a:rPr lang="en-US" altLang="zh-CN" dirty="0" smtClean="0"/>
              <a:t>×</a:t>
            </a:r>
            <a:r>
              <a:rPr lang="pt-BR" altLang="zh-CN" dirty="0" smtClean="0"/>
              <a:t> </a:t>
            </a:r>
            <a:r>
              <a:rPr lang="pt-BR" altLang="zh-CN" dirty="0"/>
              <a:t>CPI(A))/(No. </a:t>
            </a:r>
            <a:r>
              <a:rPr lang="pt-BR" altLang="zh-CN" dirty="0" smtClean="0"/>
              <a:t>Instr(B)</a:t>
            </a:r>
            <a:r>
              <a:rPr lang="en-US" altLang="zh-CN" dirty="0" smtClean="0"/>
              <a:t>×</a:t>
            </a:r>
            <a:r>
              <a:rPr lang="pt-BR" altLang="zh-CN" dirty="0" smtClean="0"/>
              <a:t>CPI(B))</a:t>
            </a:r>
          </a:p>
          <a:p>
            <a:pPr marL="0" indent="0">
              <a:buNone/>
            </a:pPr>
            <a:r>
              <a:rPr lang="en-US" altLang="zh-CN" dirty="0" smtClean="0"/>
              <a:t>   a</a:t>
            </a:r>
            <a:r>
              <a:rPr lang="en-US" altLang="zh-CN" dirty="0"/>
              <a:t>. </a:t>
            </a:r>
            <a:r>
              <a:rPr lang="pt-BR" altLang="zh-CN" dirty="0"/>
              <a:t>f</a:t>
            </a:r>
            <a:r>
              <a:rPr lang="pt-BR" altLang="zh-CN" baseline="-25000" dirty="0"/>
              <a:t>A</a:t>
            </a:r>
            <a:r>
              <a:rPr lang="pt-BR" altLang="zh-CN" dirty="0"/>
              <a:t>/f</a:t>
            </a:r>
            <a:r>
              <a:rPr lang="pt-BR" altLang="zh-CN" baseline="-25000" dirty="0"/>
              <a:t>B </a:t>
            </a:r>
            <a:r>
              <a:rPr lang="en-US" altLang="zh-CN" dirty="0" smtClean="0"/>
              <a:t>= (1*1.8)/(1.5*1.2)=1</a:t>
            </a:r>
            <a:endParaRPr lang="en-US" altLang="zh-CN" dirty="0"/>
          </a:p>
          <a:p>
            <a:pPr marL="0" indent="0">
              <a:buNone/>
            </a:pPr>
            <a:r>
              <a:rPr lang="en-US" altLang="zh-CN" dirty="0" smtClean="0"/>
              <a:t>   b</a:t>
            </a:r>
            <a:r>
              <a:rPr lang="pt-BR" altLang="zh-CN" dirty="0" smtClean="0"/>
              <a:t>. f</a:t>
            </a:r>
            <a:r>
              <a:rPr lang="pt-BR" altLang="zh-CN" baseline="-25000" dirty="0" smtClean="0"/>
              <a:t>A</a:t>
            </a:r>
            <a:r>
              <a:rPr lang="pt-BR" altLang="zh-CN" dirty="0" smtClean="0"/>
              <a:t>/f</a:t>
            </a:r>
            <a:r>
              <a:rPr lang="pt-BR" altLang="zh-CN" baseline="-25000" dirty="0" smtClean="0"/>
              <a:t>B </a:t>
            </a:r>
            <a:r>
              <a:rPr lang="en-US" altLang="zh-CN" dirty="0" smtClean="0"/>
              <a:t>=0.73</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62003791"/>
              </p:ext>
            </p:extLst>
          </p:nvPr>
        </p:nvGraphicFramePr>
        <p:xfrm>
          <a:off x="395536" y="4897968"/>
          <a:ext cx="8121652" cy="1483360"/>
        </p:xfrm>
        <a:graphic>
          <a:graphicData uri="http://schemas.openxmlformats.org/drawingml/2006/table">
            <a:tbl>
              <a:tblPr firstRow="1" bandRow="1">
                <a:tableStyleId>{5C22544A-7EE6-4342-B048-85BDC9FD1C3A}</a:tableStyleId>
              </a:tblPr>
              <a:tblGrid>
                <a:gridCol w="373380"/>
                <a:gridCol w="1965643"/>
                <a:gridCol w="1908493"/>
                <a:gridCol w="1965643"/>
                <a:gridCol w="1908493"/>
              </a:tblGrid>
              <a:tr h="370840">
                <a:tc>
                  <a:txBody>
                    <a:bodyPr/>
                    <a:lstStyle/>
                    <a:p>
                      <a:endParaRPr lang="zh-CN" altLang="en-US" dirty="0"/>
                    </a:p>
                  </a:txBody>
                  <a:tcPr/>
                </a:tc>
                <a:tc gridSpan="2">
                  <a:txBody>
                    <a:bodyPr/>
                    <a:lstStyle/>
                    <a:p>
                      <a:r>
                        <a:rPr lang="en-US" altLang="zh-CN" dirty="0" smtClean="0"/>
                        <a:t>                Compiler</a:t>
                      </a:r>
                      <a:r>
                        <a:rPr lang="en-US" altLang="zh-CN" baseline="0" dirty="0" smtClean="0"/>
                        <a:t> A</a:t>
                      </a:r>
                      <a:endParaRPr lang="zh-CN" altLang="en-US" dirty="0"/>
                    </a:p>
                  </a:txBody>
                  <a:tcPr/>
                </a:tc>
                <a:tc hMerge="1">
                  <a:txBody>
                    <a:bodyPr/>
                    <a:lstStyle/>
                    <a:p>
                      <a:endParaRPr lang="zh-CN" alt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Compiler</a:t>
                      </a:r>
                      <a:r>
                        <a:rPr lang="en-US" altLang="zh-CN" baseline="0" dirty="0" smtClean="0"/>
                        <a:t> B</a:t>
                      </a:r>
                      <a:endParaRPr lang="zh-CN" altLang="en-US" dirty="0"/>
                    </a:p>
                  </a:txBody>
                  <a:tcPr/>
                </a:tc>
                <a:tc hMerge="1">
                  <a:txBody>
                    <a:bodyPr/>
                    <a:lstStyle/>
                    <a:p>
                      <a:endParaRPr lang="zh-CN" altLang="en-US" dirty="0"/>
                    </a:p>
                  </a:txBody>
                  <a:tcPr/>
                </a:tc>
              </a:tr>
              <a:tr h="370840">
                <a:tc>
                  <a:txBody>
                    <a:bodyPr/>
                    <a:lstStyle/>
                    <a:p>
                      <a:endParaRPr lang="zh-CN" altLang="en-US"/>
                    </a:p>
                  </a:txBody>
                  <a:tcPr/>
                </a:tc>
                <a:tc>
                  <a:txBody>
                    <a:bodyPr/>
                    <a:lstStyle/>
                    <a:p>
                      <a:r>
                        <a:rPr lang="en-US" altLang="zh-CN" dirty="0" smtClean="0"/>
                        <a:t>No.</a:t>
                      </a:r>
                      <a:r>
                        <a:rPr lang="en-US" altLang="zh-CN" baseline="0" dirty="0" smtClean="0"/>
                        <a:t> Instructions</a:t>
                      </a:r>
                      <a:endParaRPr lang="zh-CN" altLang="en-US" dirty="0"/>
                    </a:p>
                  </a:txBody>
                  <a:tcPr/>
                </a:tc>
                <a:tc>
                  <a:txBody>
                    <a:bodyPr/>
                    <a:lstStyle/>
                    <a:p>
                      <a:r>
                        <a:rPr lang="en-US" altLang="zh-CN" dirty="0" smtClean="0"/>
                        <a:t>Execution Time</a:t>
                      </a:r>
                      <a:endParaRPr lang="zh-CN" altLang="en-US" dirty="0"/>
                    </a:p>
                  </a:txBody>
                  <a:tcPr/>
                </a:tc>
                <a:tc>
                  <a:txBody>
                    <a:bodyPr/>
                    <a:lstStyle/>
                    <a:p>
                      <a:r>
                        <a:rPr lang="en-US" altLang="zh-CN" dirty="0" smtClean="0"/>
                        <a:t>No.</a:t>
                      </a:r>
                      <a:r>
                        <a:rPr lang="en-US" altLang="zh-CN" baseline="0" dirty="0" smtClean="0"/>
                        <a:t> Instructions</a:t>
                      </a:r>
                      <a:endParaRPr lang="zh-CN" altLang="en-US" dirty="0"/>
                    </a:p>
                  </a:txBody>
                  <a:tcPr/>
                </a:tc>
                <a:tc>
                  <a:txBody>
                    <a:bodyPr/>
                    <a:lstStyle/>
                    <a:p>
                      <a:r>
                        <a:rPr lang="en-US" altLang="zh-CN" dirty="0" smtClean="0"/>
                        <a:t>Execution Time</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1.00E+09</a:t>
                      </a:r>
                      <a:endParaRPr lang="zh-CN" altLang="en-US" dirty="0"/>
                    </a:p>
                  </a:txBody>
                  <a:tcPr/>
                </a:tc>
                <a:tc>
                  <a:txBody>
                    <a:bodyPr/>
                    <a:lstStyle/>
                    <a:p>
                      <a:r>
                        <a:rPr lang="en-US" altLang="zh-CN" dirty="0" smtClean="0"/>
                        <a:t>1.8s</a:t>
                      </a:r>
                      <a:endParaRPr lang="zh-CN" altLang="en-US" dirty="0"/>
                    </a:p>
                  </a:txBody>
                  <a:tcPr/>
                </a:tc>
                <a:tc>
                  <a:txBody>
                    <a:bodyPr/>
                    <a:lstStyle/>
                    <a:p>
                      <a:r>
                        <a:rPr lang="en-US" altLang="zh-CN" dirty="0" smtClean="0"/>
                        <a:t>1.20E+09</a:t>
                      </a:r>
                      <a:endParaRPr lang="zh-CN" altLang="en-US" dirty="0"/>
                    </a:p>
                  </a:txBody>
                  <a:tcPr/>
                </a:tc>
                <a:tc>
                  <a:txBody>
                    <a:bodyPr/>
                    <a:lstStyle/>
                    <a:p>
                      <a:r>
                        <a:rPr lang="en-US" altLang="zh-CN" dirty="0" smtClean="0"/>
                        <a:t>1.8s</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1.00E+09</a:t>
                      </a:r>
                      <a:endParaRPr lang="zh-CN" altLang="en-US" dirty="0"/>
                    </a:p>
                  </a:txBody>
                  <a:tcPr/>
                </a:tc>
                <a:tc>
                  <a:txBody>
                    <a:bodyPr/>
                    <a:lstStyle/>
                    <a:p>
                      <a:r>
                        <a:rPr lang="en-US" altLang="zh-CN" dirty="0" smtClean="0"/>
                        <a:t>1.1s</a:t>
                      </a:r>
                      <a:endParaRPr lang="zh-CN" altLang="en-US" dirty="0"/>
                    </a:p>
                  </a:txBody>
                  <a:tcPr/>
                </a:tc>
                <a:tc>
                  <a:txBody>
                    <a:bodyPr/>
                    <a:lstStyle/>
                    <a:p>
                      <a:r>
                        <a:rPr lang="en-US" altLang="zh-CN" dirty="0" smtClean="0"/>
                        <a:t>1.20E+09</a:t>
                      </a:r>
                      <a:endParaRPr lang="zh-CN" altLang="en-US" dirty="0"/>
                    </a:p>
                  </a:txBody>
                  <a:tcPr/>
                </a:tc>
                <a:tc>
                  <a:txBody>
                    <a:bodyPr/>
                    <a:lstStyle/>
                    <a:p>
                      <a:r>
                        <a:rPr lang="en-US" altLang="zh-CN" dirty="0" smtClean="0"/>
                        <a:t>1.5s</a:t>
                      </a:r>
                      <a:endParaRPr lang="zh-CN" altLang="en-US" dirty="0"/>
                    </a:p>
                  </a:txBody>
                  <a:tcPr/>
                </a:tc>
              </a:tr>
            </a:tbl>
          </a:graphicData>
        </a:graphic>
      </p:graphicFrame>
    </p:spTree>
    <p:extLst>
      <p:ext uri="{BB962C8B-B14F-4D97-AF65-F5344CB8AC3E}">
        <p14:creationId xmlns:p14="http://schemas.microsoft.com/office/powerpoint/2010/main" val="361265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6141296"/>
          </a:xfrm>
        </p:spPr>
        <p:txBody>
          <a:bodyPr/>
          <a:lstStyle/>
          <a:p>
            <a:r>
              <a:rPr lang="en-US" altLang="zh-CN" b="1" dirty="0" smtClean="0"/>
              <a:t>1.6.3</a:t>
            </a:r>
            <a:r>
              <a:rPr lang="en-US" altLang="zh-CN" dirty="0" smtClean="0"/>
              <a:t>  A new compiler is developed that uses only 600 million instructions and has an average CPI of 1.1. What is the speedup of using this new compiler versus using Compiler A or B on the original processor of 1.6.1?</a:t>
            </a:r>
          </a:p>
          <a:p>
            <a:r>
              <a:rPr lang="en-US" altLang="zh-CN" dirty="0" smtClean="0"/>
              <a:t>Solution:</a:t>
            </a:r>
          </a:p>
          <a:p>
            <a:pPr marL="0" indent="0">
              <a:buNone/>
            </a:pPr>
            <a:r>
              <a:rPr lang="nn-NO" altLang="zh-CN" dirty="0" smtClean="0"/>
              <a:t>   a</a:t>
            </a:r>
            <a:r>
              <a:rPr lang="nn-NO" altLang="zh-CN" dirty="0"/>
              <a:t>. T</a:t>
            </a:r>
            <a:r>
              <a:rPr lang="nn-NO" altLang="zh-CN" baseline="-25000" dirty="0"/>
              <a:t>new</a:t>
            </a:r>
            <a:r>
              <a:rPr lang="nn-NO" altLang="zh-CN" dirty="0"/>
              <a:t>/T</a:t>
            </a:r>
            <a:r>
              <a:rPr lang="nn-NO" altLang="zh-CN" baseline="-25000" dirty="0"/>
              <a:t>A</a:t>
            </a:r>
            <a:r>
              <a:rPr lang="nn-NO" altLang="zh-CN" dirty="0"/>
              <a:t> = </a:t>
            </a:r>
            <a:r>
              <a:rPr lang="nn-NO" altLang="zh-CN" dirty="0" smtClean="0"/>
              <a:t>0.6*1.1/1*1.8=0.36 </a:t>
            </a:r>
            <a:r>
              <a:rPr lang="nn-NO" altLang="zh-CN" dirty="0"/>
              <a:t>T</a:t>
            </a:r>
            <a:r>
              <a:rPr lang="nn-NO" altLang="zh-CN" baseline="-25000" dirty="0"/>
              <a:t>new</a:t>
            </a:r>
            <a:r>
              <a:rPr lang="nn-NO" altLang="zh-CN" dirty="0"/>
              <a:t>/T</a:t>
            </a:r>
            <a:r>
              <a:rPr lang="nn-NO" altLang="zh-CN" baseline="-25000" dirty="0"/>
              <a:t>B</a:t>
            </a:r>
            <a:r>
              <a:rPr lang="nn-NO" altLang="zh-CN" dirty="0"/>
              <a:t> = 0.36</a:t>
            </a:r>
          </a:p>
          <a:p>
            <a:pPr marL="0" indent="0">
              <a:buNone/>
            </a:pPr>
            <a:r>
              <a:rPr lang="nn-NO" altLang="zh-CN" dirty="0" smtClean="0"/>
              <a:t>   b</a:t>
            </a:r>
            <a:r>
              <a:rPr lang="nn-NO" altLang="zh-CN" dirty="0"/>
              <a:t>. T</a:t>
            </a:r>
            <a:r>
              <a:rPr lang="nn-NO" altLang="zh-CN" baseline="-25000" dirty="0"/>
              <a:t>new</a:t>
            </a:r>
            <a:r>
              <a:rPr lang="nn-NO" altLang="zh-CN" dirty="0"/>
              <a:t>/T</a:t>
            </a:r>
            <a:r>
              <a:rPr lang="nn-NO" altLang="zh-CN" baseline="-25000" dirty="0"/>
              <a:t>A</a:t>
            </a:r>
            <a:r>
              <a:rPr lang="nn-NO" altLang="zh-CN" dirty="0"/>
              <a:t> = 0.6 T</a:t>
            </a:r>
            <a:r>
              <a:rPr lang="nn-NO" altLang="zh-CN" baseline="-25000" dirty="0"/>
              <a:t>new</a:t>
            </a:r>
            <a:r>
              <a:rPr lang="nn-NO" altLang="zh-CN" dirty="0"/>
              <a:t>/T</a:t>
            </a:r>
            <a:r>
              <a:rPr lang="nn-NO" altLang="zh-CN" baseline="-25000" dirty="0"/>
              <a:t>B</a:t>
            </a:r>
            <a:r>
              <a:rPr lang="nn-NO" altLang="zh-CN" dirty="0"/>
              <a:t> = 0.44</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86438528"/>
              </p:ext>
            </p:extLst>
          </p:nvPr>
        </p:nvGraphicFramePr>
        <p:xfrm>
          <a:off x="338780" y="3745840"/>
          <a:ext cx="8121652" cy="1483360"/>
        </p:xfrm>
        <a:graphic>
          <a:graphicData uri="http://schemas.openxmlformats.org/drawingml/2006/table">
            <a:tbl>
              <a:tblPr firstRow="1" bandRow="1">
                <a:tableStyleId>{5C22544A-7EE6-4342-B048-85BDC9FD1C3A}</a:tableStyleId>
              </a:tblPr>
              <a:tblGrid>
                <a:gridCol w="373380"/>
                <a:gridCol w="1965643"/>
                <a:gridCol w="1908493"/>
                <a:gridCol w="1965643"/>
                <a:gridCol w="1908493"/>
              </a:tblGrid>
              <a:tr h="370840">
                <a:tc>
                  <a:txBody>
                    <a:bodyPr/>
                    <a:lstStyle/>
                    <a:p>
                      <a:endParaRPr lang="zh-CN" altLang="en-US" dirty="0"/>
                    </a:p>
                  </a:txBody>
                  <a:tcPr/>
                </a:tc>
                <a:tc gridSpan="2">
                  <a:txBody>
                    <a:bodyPr/>
                    <a:lstStyle/>
                    <a:p>
                      <a:r>
                        <a:rPr lang="en-US" altLang="zh-CN" dirty="0" smtClean="0"/>
                        <a:t>                Compiler</a:t>
                      </a:r>
                      <a:r>
                        <a:rPr lang="en-US" altLang="zh-CN" baseline="0" dirty="0" smtClean="0"/>
                        <a:t> A</a:t>
                      </a:r>
                      <a:endParaRPr lang="zh-CN" altLang="en-US" dirty="0"/>
                    </a:p>
                  </a:txBody>
                  <a:tcPr/>
                </a:tc>
                <a:tc hMerge="1">
                  <a:txBody>
                    <a:bodyPr/>
                    <a:lstStyle/>
                    <a:p>
                      <a:endParaRPr lang="zh-CN" alt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Compiler</a:t>
                      </a:r>
                      <a:r>
                        <a:rPr lang="en-US" altLang="zh-CN" baseline="0" dirty="0" smtClean="0"/>
                        <a:t> B</a:t>
                      </a:r>
                      <a:endParaRPr lang="zh-CN" altLang="en-US" dirty="0"/>
                    </a:p>
                  </a:txBody>
                  <a:tcPr/>
                </a:tc>
                <a:tc hMerge="1">
                  <a:txBody>
                    <a:bodyPr/>
                    <a:lstStyle/>
                    <a:p>
                      <a:endParaRPr lang="zh-CN" altLang="en-US" dirty="0"/>
                    </a:p>
                  </a:txBody>
                  <a:tcPr/>
                </a:tc>
              </a:tr>
              <a:tr h="370840">
                <a:tc>
                  <a:txBody>
                    <a:bodyPr/>
                    <a:lstStyle/>
                    <a:p>
                      <a:endParaRPr lang="zh-CN" altLang="en-US"/>
                    </a:p>
                  </a:txBody>
                  <a:tcPr/>
                </a:tc>
                <a:tc>
                  <a:txBody>
                    <a:bodyPr/>
                    <a:lstStyle/>
                    <a:p>
                      <a:r>
                        <a:rPr lang="en-US" altLang="zh-CN" dirty="0" smtClean="0"/>
                        <a:t>No.</a:t>
                      </a:r>
                      <a:r>
                        <a:rPr lang="en-US" altLang="zh-CN" baseline="0" dirty="0" smtClean="0"/>
                        <a:t> Instructions</a:t>
                      </a:r>
                      <a:endParaRPr lang="zh-CN" altLang="en-US" dirty="0"/>
                    </a:p>
                  </a:txBody>
                  <a:tcPr/>
                </a:tc>
                <a:tc>
                  <a:txBody>
                    <a:bodyPr/>
                    <a:lstStyle/>
                    <a:p>
                      <a:r>
                        <a:rPr lang="en-US" altLang="zh-CN" dirty="0" smtClean="0"/>
                        <a:t>Execution Time</a:t>
                      </a:r>
                      <a:endParaRPr lang="zh-CN" altLang="en-US" dirty="0"/>
                    </a:p>
                  </a:txBody>
                  <a:tcPr/>
                </a:tc>
                <a:tc>
                  <a:txBody>
                    <a:bodyPr/>
                    <a:lstStyle/>
                    <a:p>
                      <a:r>
                        <a:rPr lang="en-US" altLang="zh-CN" dirty="0" smtClean="0"/>
                        <a:t>No.</a:t>
                      </a:r>
                      <a:r>
                        <a:rPr lang="en-US" altLang="zh-CN" baseline="0" dirty="0" smtClean="0"/>
                        <a:t> Instructions</a:t>
                      </a:r>
                      <a:endParaRPr lang="zh-CN" altLang="en-US" dirty="0"/>
                    </a:p>
                  </a:txBody>
                  <a:tcPr/>
                </a:tc>
                <a:tc>
                  <a:txBody>
                    <a:bodyPr/>
                    <a:lstStyle/>
                    <a:p>
                      <a:r>
                        <a:rPr lang="en-US" altLang="zh-CN" dirty="0" smtClean="0"/>
                        <a:t>Execution Time</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1.00E+09</a:t>
                      </a:r>
                      <a:endParaRPr lang="zh-CN" altLang="en-US" dirty="0"/>
                    </a:p>
                  </a:txBody>
                  <a:tcPr/>
                </a:tc>
                <a:tc>
                  <a:txBody>
                    <a:bodyPr/>
                    <a:lstStyle/>
                    <a:p>
                      <a:r>
                        <a:rPr lang="en-US" altLang="zh-CN" dirty="0" smtClean="0"/>
                        <a:t>1.8s</a:t>
                      </a:r>
                      <a:endParaRPr lang="zh-CN" altLang="en-US" dirty="0"/>
                    </a:p>
                  </a:txBody>
                  <a:tcPr/>
                </a:tc>
                <a:tc>
                  <a:txBody>
                    <a:bodyPr/>
                    <a:lstStyle/>
                    <a:p>
                      <a:r>
                        <a:rPr lang="en-US" altLang="zh-CN" dirty="0" smtClean="0"/>
                        <a:t>1.20E+09</a:t>
                      </a:r>
                      <a:endParaRPr lang="zh-CN" altLang="en-US" dirty="0"/>
                    </a:p>
                  </a:txBody>
                  <a:tcPr/>
                </a:tc>
                <a:tc>
                  <a:txBody>
                    <a:bodyPr/>
                    <a:lstStyle/>
                    <a:p>
                      <a:r>
                        <a:rPr lang="en-US" altLang="zh-CN" dirty="0" smtClean="0"/>
                        <a:t>1.8s</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1.00E+09</a:t>
                      </a:r>
                      <a:endParaRPr lang="zh-CN" altLang="en-US" dirty="0"/>
                    </a:p>
                  </a:txBody>
                  <a:tcPr/>
                </a:tc>
                <a:tc>
                  <a:txBody>
                    <a:bodyPr/>
                    <a:lstStyle/>
                    <a:p>
                      <a:r>
                        <a:rPr lang="en-US" altLang="zh-CN" dirty="0" smtClean="0"/>
                        <a:t>1.1s</a:t>
                      </a:r>
                      <a:endParaRPr lang="zh-CN" altLang="en-US" dirty="0"/>
                    </a:p>
                  </a:txBody>
                  <a:tcPr/>
                </a:tc>
                <a:tc>
                  <a:txBody>
                    <a:bodyPr/>
                    <a:lstStyle/>
                    <a:p>
                      <a:r>
                        <a:rPr lang="en-US" altLang="zh-CN" dirty="0" smtClean="0"/>
                        <a:t>1.20E+09</a:t>
                      </a:r>
                      <a:endParaRPr lang="zh-CN" altLang="en-US" dirty="0"/>
                    </a:p>
                  </a:txBody>
                  <a:tcPr/>
                </a:tc>
                <a:tc>
                  <a:txBody>
                    <a:bodyPr/>
                    <a:lstStyle/>
                    <a:p>
                      <a:r>
                        <a:rPr lang="en-US" altLang="zh-CN" dirty="0" smtClean="0"/>
                        <a:t>1.5s</a:t>
                      </a:r>
                      <a:endParaRPr lang="zh-CN" altLang="en-US" dirty="0"/>
                    </a:p>
                  </a:txBody>
                  <a:tcPr/>
                </a:tc>
              </a:tr>
            </a:tbl>
          </a:graphicData>
        </a:graphic>
      </p:graphicFrame>
    </p:spTree>
    <p:extLst>
      <p:ext uri="{BB962C8B-B14F-4D97-AF65-F5344CB8AC3E}">
        <p14:creationId xmlns:p14="http://schemas.microsoft.com/office/powerpoint/2010/main" val="361265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6141296"/>
          </a:xfrm>
        </p:spPr>
        <p:txBody>
          <a:bodyPr/>
          <a:lstStyle/>
          <a:p>
            <a:r>
              <a:rPr lang="en-US" altLang="zh-CN" dirty="0" smtClean="0"/>
              <a:t>Consider two different implementations, P1 and </a:t>
            </a:r>
            <a:br>
              <a:rPr lang="en-US" altLang="zh-CN" dirty="0" smtClean="0"/>
            </a:br>
            <a:r>
              <a:rPr lang="en-US" altLang="zh-CN" dirty="0" smtClean="0"/>
              <a:t>P2, of the same instruction set. There are five classes of instructions(A,B,C,D, and E) in the instruction set. P1 has a clock rate of 4GHz, and P2 has clock rate of 6GHz. The average number of cycles for each instruction class for P1 and P2 are listed in the following table.</a:t>
            </a:r>
          </a:p>
          <a:p>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1282612086"/>
              </p:ext>
            </p:extLst>
          </p:nvPr>
        </p:nvGraphicFramePr>
        <p:xfrm>
          <a:off x="1115616" y="3140968"/>
          <a:ext cx="6491924" cy="2397760"/>
        </p:xfrm>
        <a:graphic>
          <a:graphicData uri="http://schemas.openxmlformats.org/drawingml/2006/table">
            <a:tbl>
              <a:tblPr firstRow="1" bandRow="1">
                <a:tableStyleId>{5C22544A-7EE6-4342-B048-85BDC9FD1C3A}</a:tableStyleId>
              </a:tblPr>
              <a:tblGrid>
                <a:gridCol w="373380"/>
                <a:gridCol w="525780"/>
                <a:gridCol w="1113155"/>
                <a:gridCol w="1117918"/>
                <a:gridCol w="1117918"/>
                <a:gridCol w="1130618"/>
                <a:gridCol w="1113155"/>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CPI </a:t>
                      </a:r>
                    </a:p>
                    <a:p>
                      <a:pPr algn="ctr"/>
                      <a:r>
                        <a:rPr lang="en-US" altLang="zh-CN" dirty="0" smtClean="0"/>
                        <a:t>Class</a:t>
                      </a:r>
                      <a:r>
                        <a:rPr lang="en-US" altLang="zh-CN" baseline="0" dirty="0" smtClean="0"/>
                        <a:t> A</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CPI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Class</a:t>
                      </a:r>
                      <a:r>
                        <a:rPr lang="en-US" altLang="zh-CN" baseline="0" dirty="0" smtClean="0"/>
                        <a:t> B</a:t>
                      </a:r>
                      <a:endParaRPr lang="zh-CN" alt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CPI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Class</a:t>
                      </a:r>
                      <a:r>
                        <a:rPr lang="en-US" altLang="zh-CN" baseline="0" dirty="0" smtClean="0"/>
                        <a:t> C</a:t>
                      </a:r>
                      <a:endParaRPr lang="zh-CN" altLang="en-US" dirty="0" smtClean="0"/>
                    </a:p>
                    <a:p>
                      <a:pPr algn="ct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CPI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Class</a:t>
                      </a:r>
                      <a:r>
                        <a:rPr lang="en-US" altLang="zh-CN" baseline="0" dirty="0" smtClean="0"/>
                        <a:t> D</a:t>
                      </a:r>
                      <a:endParaRPr lang="zh-CN" altLang="en-US" dirty="0" smtClean="0"/>
                    </a:p>
                    <a:p>
                      <a:pPr algn="ct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CPI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Class</a:t>
                      </a:r>
                      <a:r>
                        <a:rPr lang="en-US" altLang="zh-CN" baseline="0" dirty="0" smtClean="0"/>
                        <a:t> E</a:t>
                      </a:r>
                      <a:endParaRPr lang="zh-CN" altLang="en-US" dirty="0" smtClean="0"/>
                    </a:p>
                    <a:p>
                      <a:pPr algn="ctr"/>
                      <a:endParaRPr lang="zh-CN" altLang="en-US" dirty="0"/>
                    </a:p>
                  </a:txBody>
                  <a:tcPr/>
                </a:tc>
              </a:tr>
              <a:tr h="370840">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5</a:t>
                      </a:r>
                      <a:endParaRPr lang="zh-CN" altLang="en-US" dirty="0"/>
                    </a:p>
                  </a:txBody>
                  <a:tcPr/>
                </a:tc>
              </a:tr>
              <a:tr h="370840">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6</a:t>
                      </a:r>
                      <a:endParaRPr lang="zh-CN" altLang="en-US" dirty="0"/>
                    </a:p>
                  </a:txBody>
                  <a:tcPr/>
                </a:tc>
              </a:tr>
            </a:tbl>
          </a:graphicData>
        </a:graphic>
      </p:graphicFrame>
    </p:spTree>
    <p:extLst>
      <p:ext uri="{BB962C8B-B14F-4D97-AF65-F5344CB8AC3E}">
        <p14:creationId xmlns:p14="http://schemas.microsoft.com/office/powerpoint/2010/main" val="361265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6141296"/>
          </a:xfrm>
        </p:spPr>
        <p:txBody>
          <a:bodyPr/>
          <a:lstStyle/>
          <a:p>
            <a:r>
              <a:rPr lang="en-US" altLang="zh-CN" b="1" dirty="0" smtClean="0"/>
              <a:t>1.6.4</a:t>
            </a:r>
            <a:r>
              <a:rPr lang="en-US" altLang="zh-CN" dirty="0" smtClean="0"/>
              <a:t>  Assume that peak performance is defined as the fastest rate that a computer can execute any instruction sequence. What are the peak performances of P1 and P2 expressed in instructions per second?</a:t>
            </a:r>
          </a:p>
          <a:p>
            <a:r>
              <a:rPr lang="en-US" altLang="zh-CN" dirty="0" smtClean="0"/>
              <a:t>Solution:</a:t>
            </a:r>
          </a:p>
          <a:p>
            <a:pPr marL="0" indent="0">
              <a:buNone/>
            </a:pPr>
            <a:r>
              <a:rPr lang="en-US" altLang="zh-CN" dirty="0" smtClean="0"/>
              <a:t>   a</a:t>
            </a:r>
            <a:r>
              <a:rPr lang="en-US" altLang="zh-CN" dirty="0"/>
              <a:t>. 4 × 109 </a:t>
            </a:r>
            <a:r>
              <a:rPr lang="en-US" altLang="zh-CN" dirty="0" err="1"/>
              <a:t>Inst</a:t>
            </a:r>
            <a:r>
              <a:rPr lang="en-US" altLang="zh-CN" dirty="0"/>
              <a:t>/s 2 × 109 </a:t>
            </a:r>
            <a:r>
              <a:rPr lang="en-US" altLang="zh-CN" dirty="0" err="1"/>
              <a:t>Inst</a:t>
            </a:r>
            <a:r>
              <a:rPr lang="en-US" altLang="zh-CN" dirty="0"/>
              <a:t>/s</a:t>
            </a:r>
          </a:p>
          <a:p>
            <a:pPr marL="0" indent="0">
              <a:buNone/>
            </a:pPr>
            <a:r>
              <a:rPr lang="en-US" altLang="zh-CN" dirty="0" smtClean="0"/>
              <a:t>   b</a:t>
            </a:r>
            <a:r>
              <a:rPr lang="en-US" altLang="zh-CN" dirty="0"/>
              <a:t>. 4 × 109 </a:t>
            </a:r>
            <a:r>
              <a:rPr lang="en-US" altLang="zh-CN" dirty="0" err="1"/>
              <a:t>Inst</a:t>
            </a:r>
            <a:r>
              <a:rPr lang="en-US" altLang="zh-CN" dirty="0"/>
              <a:t>/s 3 × 109 </a:t>
            </a:r>
            <a:r>
              <a:rPr lang="en-US" altLang="zh-CN" dirty="0" err="1"/>
              <a:t>Inst</a:t>
            </a:r>
            <a:r>
              <a:rPr lang="en-US" altLang="zh-CN" dirty="0"/>
              <a:t>/s</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80522831"/>
              </p:ext>
            </p:extLst>
          </p:nvPr>
        </p:nvGraphicFramePr>
        <p:xfrm>
          <a:off x="971600" y="3767544"/>
          <a:ext cx="6491924" cy="2397760"/>
        </p:xfrm>
        <a:graphic>
          <a:graphicData uri="http://schemas.openxmlformats.org/drawingml/2006/table">
            <a:tbl>
              <a:tblPr firstRow="1" bandRow="1">
                <a:tableStyleId>{5C22544A-7EE6-4342-B048-85BDC9FD1C3A}</a:tableStyleId>
              </a:tblPr>
              <a:tblGrid>
                <a:gridCol w="373380"/>
                <a:gridCol w="525780"/>
                <a:gridCol w="1113155"/>
                <a:gridCol w="1117918"/>
                <a:gridCol w="1117918"/>
                <a:gridCol w="1130618"/>
                <a:gridCol w="1113155"/>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CPI </a:t>
                      </a:r>
                    </a:p>
                    <a:p>
                      <a:pPr algn="ctr"/>
                      <a:r>
                        <a:rPr lang="en-US" altLang="zh-CN" dirty="0" smtClean="0"/>
                        <a:t>Class</a:t>
                      </a:r>
                      <a:r>
                        <a:rPr lang="en-US" altLang="zh-CN" baseline="0" dirty="0" smtClean="0"/>
                        <a:t> A</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CPI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Class</a:t>
                      </a:r>
                      <a:r>
                        <a:rPr lang="en-US" altLang="zh-CN" baseline="0" dirty="0" smtClean="0"/>
                        <a:t> B</a:t>
                      </a:r>
                      <a:endParaRPr lang="zh-CN" alt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CPI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Class</a:t>
                      </a:r>
                      <a:r>
                        <a:rPr lang="en-US" altLang="zh-CN" baseline="0" dirty="0" smtClean="0"/>
                        <a:t> C</a:t>
                      </a:r>
                      <a:endParaRPr lang="zh-CN" altLang="en-US" dirty="0" smtClean="0"/>
                    </a:p>
                    <a:p>
                      <a:pPr algn="ct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CPI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Class</a:t>
                      </a:r>
                      <a:r>
                        <a:rPr lang="en-US" altLang="zh-CN" baseline="0" dirty="0" smtClean="0"/>
                        <a:t> D</a:t>
                      </a:r>
                      <a:endParaRPr lang="zh-CN" altLang="en-US" dirty="0" smtClean="0"/>
                    </a:p>
                    <a:p>
                      <a:pPr algn="ct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CPI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Class</a:t>
                      </a:r>
                      <a:r>
                        <a:rPr lang="en-US" altLang="zh-CN" baseline="0" dirty="0" smtClean="0"/>
                        <a:t> E</a:t>
                      </a:r>
                      <a:endParaRPr lang="zh-CN" altLang="en-US" dirty="0" smtClean="0"/>
                    </a:p>
                    <a:p>
                      <a:pPr algn="ctr"/>
                      <a:endParaRPr lang="zh-CN" altLang="en-US" dirty="0"/>
                    </a:p>
                  </a:txBody>
                  <a:tcPr/>
                </a:tc>
              </a:tr>
              <a:tr h="370840">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5</a:t>
                      </a:r>
                      <a:endParaRPr lang="zh-CN" altLang="en-US" dirty="0"/>
                    </a:p>
                  </a:txBody>
                  <a:tcPr/>
                </a:tc>
              </a:tr>
              <a:tr h="370840">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6</a:t>
                      </a:r>
                      <a:endParaRPr lang="zh-CN" altLang="en-US" dirty="0"/>
                    </a:p>
                  </a:txBody>
                  <a:tcPr/>
                </a:tc>
              </a:tr>
            </a:tbl>
          </a:graphicData>
        </a:graphic>
      </p:graphicFrame>
    </p:spTree>
    <p:extLst>
      <p:ext uri="{BB962C8B-B14F-4D97-AF65-F5344CB8AC3E}">
        <p14:creationId xmlns:p14="http://schemas.microsoft.com/office/powerpoint/2010/main" val="3053697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6141296"/>
          </a:xfrm>
        </p:spPr>
        <p:txBody>
          <a:bodyPr/>
          <a:lstStyle/>
          <a:p>
            <a:r>
              <a:rPr lang="en-US" altLang="zh-CN" b="1" dirty="0" smtClean="0"/>
              <a:t>1.6.5</a:t>
            </a:r>
            <a:r>
              <a:rPr lang="en-US" altLang="zh-CN" dirty="0" smtClean="0"/>
              <a:t>  If the number of instructions executed in a certain program is divided equally among the five classes of instructions except for class A, which occurs twice as often as each of the others, how much faster is P2 than P1?</a:t>
            </a:r>
          </a:p>
          <a:p>
            <a:r>
              <a:rPr lang="en-US" altLang="zh-CN" dirty="0" smtClean="0"/>
              <a:t>Solution:</a:t>
            </a:r>
          </a:p>
          <a:p>
            <a:pPr marL="0" indent="0">
              <a:buNone/>
            </a:pPr>
            <a:r>
              <a:rPr lang="en-US" altLang="zh-CN" dirty="0" smtClean="0"/>
              <a:t>   a</a:t>
            </a:r>
            <a:r>
              <a:rPr lang="en-US" altLang="zh-CN" dirty="0"/>
              <a:t>. T1/T2 = 1.9</a:t>
            </a:r>
          </a:p>
          <a:p>
            <a:pPr marL="0" indent="0">
              <a:buNone/>
            </a:pPr>
            <a:r>
              <a:rPr lang="en-US" altLang="zh-CN" dirty="0" smtClean="0"/>
              <a:t>   b</a:t>
            </a:r>
            <a:r>
              <a:rPr lang="en-US" altLang="zh-CN" dirty="0"/>
              <a:t>. T1/T2 = 1.5</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22494804"/>
              </p:ext>
            </p:extLst>
          </p:nvPr>
        </p:nvGraphicFramePr>
        <p:xfrm>
          <a:off x="1115616" y="3717032"/>
          <a:ext cx="6491924" cy="2397760"/>
        </p:xfrm>
        <a:graphic>
          <a:graphicData uri="http://schemas.openxmlformats.org/drawingml/2006/table">
            <a:tbl>
              <a:tblPr firstRow="1" bandRow="1">
                <a:tableStyleId>{5C22544A-7EE6-4342-B048-85BDC9FD1C3A}</a:tableStyleId>
              </a:tblPr>
              <a:tblGrid>
                <a:gridCol w="373380"/>
                <a:gridCol w="525780"/>
                <a:gridCol w="1113155"/>
                <a:gridCol w="1117918"/>
                <a:gridCol w="1117918"/>
                <a:gridCol w="1130618"/>
                <a:gridCol w="1113155"/>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CPI </a:t>
                      </a:r>
                    </a:p>
                    <a:p>
                      <a:pPr algn="ctr"/>
                      <a:r>
                        <a:rPr lang="en-US" altLang="zh-CN" dirty="0" smtClean="0"/>
                        <a:t>Class</a:t>
                      </a:r>
                      <a:r>
                        <a:rPr lang="en-US" altLang="zh-CN" baseline="0" dirty="0" smtClean="0"/>
                        <a:t> A</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CPI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Class</a:t>
                      </a:r>
                      <a:r>
                        <a:rPr lang="en-US" altLang="zh-CN" baseline="0" dirty="0" smtClean="0"/>
                        <a:t> B</a:t>
                      </a:r>
                      <a:endParaRPr lang="zh-CN" alt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CPI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Class</a:t>
                      </a:r>
                      <a:r>
                        <a:rPr lang="en-US" altLang="zh-CN" baseline="0" dirty="0" smtClean="0"/>
                        <a:t> C</a:t>
                      </a:r>
                      <a:endParaRPr lang="zh-CN" altLang="en-US" dirty="0" smtClean="0"/>
                    </a:p>
                    <a:p>
                      <a:pPr algn="ct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CPI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Class</a:t>
                      </a:r>
                      <a:r>
                        <a:rPr lang="en-US" altLang="zh-CN" baseline="0" dirty="0" smtClean="0"/>
                        <a:t> D</a:t>
                      </a:r>
                      <a:endParaRPr lang="zh-CN" altLang="en-US" dirty="0" smtClean="0"/>
                    </a:p>
                    <a:p>
                      <a:pPr algn="ct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CPI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Class</a:t>
                      </a:r>
                      <a:r>
                        <a:rPr lang="en-US" altLang="zh-CN" baseline="0" dirty="0" smtClean="0"/>
                        <a:t> E</a:t>
                      </a:r>
                      <a:endParaRPr lang="zh-CN" altLang="en-US" dirty="0" smtClean="0"/>
                    </a:p>
                    <a:p>
                      <a:pPr algn="ctr"/>
                      <a:endParaRPr lang="zh-CN" altLang="en-US" dirty="0"/>
                    </a:p>
                  </a:txBody>
                  <a:tcPr/>
                </a:tc>
              </a:tr>
              <a:tr h="370840">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5</a:t>
                      </a:r>
                      <a:endParaRPr lang="zh-CN" altLang="en-US" dirty="0"/>
                    </a:p>
                  </a:txBody>
                  <a:tcPr/>
                </a:tc>
              </a:tr>
              <a:tr h="370840">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6</a:t>
                      </a:r>
                      <a:endParaRPr lang="zh-CN" altLang="en-US" dirty="0"/>
                    </a:p>
                  </a:txBody>
                  <a:tcPr/>
                </a:tc>
              </a:tr>
            </a:tbl>
          </a:graphicData>
        </a:graphic>
      </p:graphicFrame>
    </p:spTree>
    <p:extLst>
      <p:ext uri="{BB962C8B-B14F-4D97-AF65-F5344CB8AC3E}">
        <p14:creationId xmlns:p14="http://schemas.microsoft.com/office/powerpoint/2010/main" val="3053697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6141296"/>
          </a:xfrm>
        </p:spPr>
        <p:txBody>
          <a:bodyPr/>
          <a:lstStyle/>
          <a:p>
            <a:r>
              <a:rPr lang="en-US" altLang="zh-CN" b="1" dirty="0" smtClean="0"/>
              <a:t>1.6.6</a:t>
            </a:r>
            <a:r>
              <a:rPr lang="en-US" altLang="zh-CN" dirty="0" smtClean="0"/>
              <a:t>  At what frequency does P1 have the same performance of P2 for the instruction mix given in 1.6.5 ?</a:t>
            </a:r>
          </a:p>
          <a:p>
            <a:r>
              <a:rPr lang="en-US" altLang="zh-CN" dirty="0" smtClean="0"/>
              <a:t>Solution:</a:t>
            </a:r>
          </a:p>
          <a:p>
            <a:pPr marL="0" indent="0">
              <a:buNone/>
            </a:pPr>
            <a:r>
              <a:rPr lang="en-US" altLang="zh-CN" dirty="0" smtClean="0"/>
              <a:t>   a</a:t>
            </a:r>
            <a:r>
              <a:rPr lang="en-US" altLang="zh-CN" dirty="0"/>
              <a:t>. 4.37 GHz</a:t>
            </a:r>
          </a:p>
          <a:p>
            <a:pPr marL="0" indent="0">
              <a:buNone/>
            </a:pPr>
            <a:r>
              <a:rPr lang="en-US" altLang="zh-CN" dirty="0" smtClean="0"/>
              <a:t>   b</a:t>
            </a:r>
            <a:r>
              <a:rPr lang="en-US" altLang="zh-CN" dirty="0"/>
              <a:t>. 6 GHz</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04527485"/>
              </p:ext>
            </p:extLst>
          </p:nvPr>
        </p:nvGraphicFramePr>
        <p:xfrm>
          <a:off x="1176420" y="2996952"/>
          <a:ext cx="6491924" cy="2397760"/>
        </p:xfrm>
        <a:graphic>
          <a:graphicData uri="http://schemas.openxmlformats.org/drawingml/2006/table">
            <a:tbl>
              <a:tblPr firstRow="1" bandRow="1">
                <a:tableStyleId>{5C22544A-7EE6-4342-B048-85BDC9FD1C3A}</a:tableStyleId>
              </a:tblPr>
              <a:tblGrid>
                <a:gridCol w="373380"/>
                <a:gridCol w="525780"/>
                <a:gridCol w="1113155"/>
                <a:gridCol w="1117918"/>
                <a:gridCol w="1117918"/>
                <a:gridCol w="1130618"/>
                <a:gridCol w="1113155"/>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CPI </a:t>
                      </a:r>
                    </a:p>
                    <a:p>
                      <a:pPr algn="ctr"/>
                      <a:r>
                        <a:rPr lang="en-US" altLang="zh-CN" dirty="0" smtClean="0"/>
                        <a:t>Class</a:t>
                      </a:r>
                      <a:r>
                        <a:rPr lang="en-US" altLang="zh-CN" baseline="0" dirty="0" smtClean="0"/>
                        <a:t> A</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CPI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Class</a:t>
                      </a:r>
                      <a:r>
                        <a:rPr lang="en-US" altLang="zh-CN" baseline="0" dirty="0" smtClean="0"/>
                        <a:t> B</a:t>
                      </a:r>
                      <a:endParaRPr lang="zh-CN" alt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CPI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Class</a:t>
                      </a:r>
                      <a:r>
                        <a:rPr lang="en-US" altLang="zh-CN" baseline="0" dirty="0" smtClean="0"/>
                        <a:t> C</a:t>
                      </a:r>
                      <a:endParaRPr lang="zh-CN" altLang="en-US" dirty="0" smtClean="0"/>
                    </a:p>
                    <a:p>
                      <a:pPr algn="ct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CPI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Class</a:t>
                      </a:r>
                      <a:r>
                        <a:rPr lang="en-US" altLang="zh-CN" baseline="0" dirty="0" smtClean="0"/>
                        <a:t> D</a:t>
                      </a:r>
                      <a:endParaRPr lang="zh-CN" altLang="en-US" dirty="0" smtClean="0"/>
                    </a:p>
                    <a:p>
                      <a:pPr algn="ct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CPI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Class</a:t>
                      </a:r>
                      <a:r>
                        <a:rPr lang="en-US" altLang="zh-CN" baseline="0" dirty="0" smtClean="0"/>
                        <a:t> E</a:t>
                      </a:r>
                      <a:endParaRPr lang="zh-CN" altLang="en-US" dirty="0" smtClean="0"/>
                    </a:p>
                    <a:p>
                      <a:pPr algn="ctr"/>
                      <a:endParaRPr lang="zh-CN" altLang="en-US" dirty="0"/>
                    </a:p>
                  </a:txBody>
                  <a:tcPr/>
                </a:tc>
              </a:tr>
              <a:tr h="370840">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5</a:t>
                      </a:r>
                      <a:endParaRPr lang="zh-CN" altLang="en-US" dirty="0"/>
                    </a:p>
                  </a:txBody>
                  <a:tcPr/>
                </a:tc>
              </a:tr>
              <a:tr h="370840">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6</a:t>
                      </a:r>
                      <a:endParaRPr lang="zh-CN" altLang="en-US" dirty="0"/>
                    </a:p>
                  </a:txBody>
                  <a:tcPr/>
                </a:tc>
              </a:tr>
            </a:tbl>
          </a:graphicData>
        </a:graphic>
      </p:graphicFrame>
    </p:spTree>
    <p:extLst>
      <p:ext uri="{BB962C8B-B14F-4D97-AF65-F5344CB8AC3E}">
        <p14:creationId xmlns:p14="http://schemas.microsoft.com/office/powerpoint/2010/main" val="3053697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634082"/>
          </a:xfrm>
        </p:spPr>
        <p:txBody>
          <a:bodyPr/>
          <a:lstStyle/>
          <a:p>
            <a:r>
              <a:rPr lang="en-US" altLang="zh-CN" dirty="0" smtClean="0"/>
              <a:t>Exercise 1.14</a:t>
            </a:r>
            <a:endParaRPr lang="zh-CN" altLang="en-US" dirty="0"/>
          </a:p>
        </p:txBody>
      </p:sp>
      <p:sp>
        <p:nvSpPr>
          <p:cNvPr id="3" name="内容占位符 2"/>
          <p:cNvSpPr>
            <a:spLocks noGrp="1"/>
          </p:cNvSpPr>
          <p:nvPr>
            <p:ph sz="quarter" idx="1"/>
          </p:nvPr>
        </p:nvSpPr>
        <p:spPr>
          <a:xfrm>
            <a:off x="457200" y="980728"/>
            <a:ext cx="7467600" cy="5493224"/>
          </a:xfrm>
        </p:spPr>
        <p:txBody>
          <a:bodyPr/>
          <a:lstStyle/>
          <a:p>
            <a:r>
              <a:rPr lang="en-US" altLang="zh-CN" dirty="0" smtClean="0"/>
              <a:t>Section 1.8 cites as a pitfall the utilization of a subset of the performance equation as a performance metric. To illustrate this, consider the following data for the execution of a program in different processors.</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50401566"/>
              </p:ext>
            </p:extLst>
          </p:nvPr>
        </p:nvGraphicFramePr>
        <p:xfrm>
          <a:off x="1115616" y="3068960"/>
          <a:ext cx="6249671" cy="1854200"/>
        </p:xfrm>
        <a:graphic>
          <a:graphicData uri="http://schemas.openxmlformats.org/drawingml/2006/table">
            <a:tbl>
              <a:tblPr firstRow="1" bandRow="1">
                <a:tableStyleId>{5C22544A-7EE6-4342-B048-85BDC9FD1C3A}</a:tableStyleId>
              </a:tblPr>
              <a:tblGrid>
                <a:gridCol w="1219200"/>
                <a:gridCol w="1425893"/>
                <a:gridCol w="1544955"/>
                <a:gridCol w="700405"/>
                <a:gridCol w="1359218"/>
              </a:tblGrid>
              <a:tr h="370840">
                <a:tc>
                  <a:txBody>
                    <a:bodyPr/>
                    <a:lstStyle/>
                    <a:p>
                      <a:pPr algn="ctr"/>
                      <a:endParaRPr lang="zh-CN" altLang="en-US" dirty="0"/>
                    </a:p>
                  </a:txBody>
                  <a:tcPr/>
                </a:tc>
                <a:tc>
                  <a:txBody>
                    <a:bodyPr/>
                    <a:lstStyle/>
                    <a:p>
                      <a:pPr algn="ctr"/>
                      <a:r>
                        <a:rPr lang="en-US" altLang="zh-CN" dirty="0" smtClean="0"/>
                        <a:t>Processor</a:t>
                      </a:r>
                      <a:endParaRPr lang="zh-CN" altLang="en-US" dirty="0"/>
                    </a:p>
                  </a:txBody>
                  <a:tcPr/>
                </a:tc>
                <a:tc>
                  <a:txBody>
                    <a:bodyPr/>
                    <a:lstStyle/>
                    <a:p>
                      <a:pPr algn="ctr"/>
                      <a:r>
                        <a:rPr lang="en-US" altLang="zh-CN" dirty="0" smtClean="0"/>
                        <a:t>Clock Rate</a:t>
                      </a:r>
                      <a:endParaRPr lang="zh-CN" altLang="en-US" dirty="0"/>
                    </a:p>
                  </a:txBody>
                  <a:tcPr/>
                </a:tc>
                <a:tc>
                  <a:txBody>
                    <a:bodyPr/>
                    <a:lstStyle/>
                    <a:p>
                      <a:pPr algn="ctr"/>
                      <a:r>
                        <a:rPr lang="en-US" altLang="zh-CN" dirty="0" smtClean="0"/>
                        <a:t>CPI</a:t>
                      </a:r>
                      <a:endParaRPr lang="zh-CN" altLang="en-US" dirty="0"/>
                    </a:p>
                  </a:txBody>
                  <a:tcPr/>
                </a:tc>
                <a:tc>
                  <a:txBody>
                    <a:bodyPr/>
                    <a:lstStyle/>
                    <a:p>
                      <a:pPr algn="ctr"/>
                      <a:r>
                        <a:rPr lang="en-US" altLang="zh-CN" dirty="0" smtClean="0"/>
                        <a:t>No. Instr.</a:t>
                      </a:r>
                      <a:endParaRPr lang="zh-CN" altLang="en-US" dirty="0"/>
                    </a:p>
                  </a:txBody>
                  <a:tcPr/>
                </a:tc>
              </a:tr>
              <a:tr h="370840">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4 GHz</a:t>
                      </a:r>
                      <a:endParaRPr lang="zh-CN" altLang="en-US" dirty="0"/>
                    </a:p>
                  </a:txBody>
                  <a:tcPr/>
                </a:tc>
                <a:tc>
                  <a:txBody>
                    <a:bodyPr/>
                    <a:lstStyle/>
                    <a:p>
                      <a:pPr algn="ctr"/>
                      <a:r>
                        <a:rPr lang="en-US" altLang="zh-CN" dirty="0" smtClean="0"/>
                        <a:t>0.9</a:t>
                      </a:r>
                      <a:endParaRPr lang="zh-CN" altLang="en-US" dirty="0"/>
                    </a:p>
                  </a:txBody>
                  <a:tcPr/>
                </a:tc>
                <a:tc>
                  <a:txBody>
                    <a:bodyPr/>
                    <a:lstStyle/>
                    <a:p>
                      <a:pPr algn="ctr"/>
                      <a:r>
                        <a:rPr lang="en-US" altLang="zh-CN" dirty="0" smtClean="0"/>
                        <a:t>5.00E+06</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1.00E+06</a:t>
                      </a:r>
                      <a:endParaRPr lang="zh-CN" altLang="en-US" dirty="0"/>
                    </a:p>
                  </a:txBody>
                  <a:tcPr/>
                </a:tc>
              </a:tr>
              <a:tr h="370840">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3.00E+06</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2.5 GHz</a:t>
                      </a:r>
                      <a:endParaRPr lang="zh-CN" altLang="en-US" dirty="0"/>
                    </a:p>
                  </a:txBody>
                  <a:tcPr/>
                </a:tc>
                <a:tc>
                  <a:txBody>
                    <a:bodyPr/>
                    <a:lstStyle/>
                    <a:p>
                      <a:pPr algn="ctr"/>
                      <a:endParaRPr lang="zh-CN" altLang="en-US" dirty="0"/>
                    </a:p>
                  </a:txBody>
                  <a:tcPr/>
                </a:tc>
                <a:tc>
                  <a:txBody>
                    <a:bodyPr/>
                    <a:lstStyle/>
                    <a:p>
                      <a:pPr algn="ctr"/>
                      <a:r>
                        <a:rPr lang="en-US" altLang="zh-CN" dirty="0" smtClean="0"/>
                        <a:t>0.50E+06</a:t>
                      </a:r>
                      <a:endParaRPr lang="zh-CN" altLang="en-US" dirty="0"/>
                    </a:p>
                  </a:txBody>
                  <a:tcPr/>
                </a:tc>
              </a:tr>
            </a:tbl>
          </a:graphicData>
        </a:graphic>
      </p:graphicFrame>
    </p:spTree>
    <p:extLst>
      <p:ext uri="{BB962C8B-B14F-4D97-AF65-F5344CB8AC3E}">
        <p14:creationId xmlns:p14="http://schemas.microsoft.com/office/powerpoint/2010/main" val="1755404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4104456"/>
          </a:xfrm>
        </p:spPr>
        <p:txBody>
          <a:bodyPr/>
          <a:lstStyle/>
          <a:p>
            <a:r>
              <a:rPr lang="en-US" altLang="zh-CN" b="1" dirty="0" smtClean="0"/>
              <a:t>1.14.1</a:t>
            </a:r>
            <a:r>
              <a:rPr lang="en-US" altLang="zh-CN" dirty="0" smtClean="0"/>
              <a:t>  One usual fallacy is to consider the computer with the largest clock rate as having the largest performance. Check if this is true for P1 and P2.</a:t>
            </a:r>
          </a:p>
          <a:p>
            <a:r>
              <a:rPr lang="en-US" altLang="zh-CN" dirty="0" smtClean="0"/>
              <a:t>Solution:</a:t>
            </a:r>
          </a:p>
          <a:p>
            <a:pPr marL="0" indent="0">
              <a:buNone/>
            </a:pPr>
            <a:r>
              <a:rPr lang="en-US" altLang="zh-CN" dirty="0" smtClean="0"/>
              <a:t>    No</a:t>
            </a:r>
            <a:r>
              <a:rPr lang="en-US" altLang="zh-CN" dirty="0"/>
              <a:t>. </a:t>
            </a:r>
            <a:r>
              <a:rPr lang="en-US" altLang="zh-CN" dirty="0" err="1"/>
              <a:t>instr</a:t>
            </a:r>
            <a:r>
              <a:rPr lang="en-US" altLang="zh-CN" dirty="0"/>
              <a:t> = </a:t>
            </a:r>
            <a:r>
              <a:rPr lang="en-US" altLang="zh-CN" dirty="0" smtClean="0"/>
              <a:t>10</a:t>
            </a:r>
            <a:r>
              <a:rPr lang="en-US" altLang="zh-CN" baseline="30000" dirty="0" smtClean="0"/>
              <a:t>6</a:t>
            </a:r>
          </a:p>
          <a:p>
            <a:pPr marL="0" indent="0">
              <a:buNone/>
            </a:pPr>
            <a:r>
              <a:rPr lang="fr-FR" altLang="zh-CN" sz="2200" dirty="0" smtClean="0"/>
              <a:t>     a</a:t>
            </a:r>
            <a:r>
              <a:rPr lang="fr-FR" altLang="zh-CN" sz="2200" dirty="0"/>
              <a:t>. T(P1) = 5 × 10</a:t>
            </a:r>
            <a:r>
              <a:rPr lang="fr-FR" altLang="zh-CN" sz="2200" baseline="30000" dirty="0"/>
              <a:t>6</a:t>
            </a:r>
            <a:r>
              <a:rPr lang="fr-FR" altLang="zh-CN" sz="2200" dirty="0"/>
              <a:t> × 0.9/(4 × 10</a:t>
            </a:r>
            <a:r>
              <a:rPr lang="fr-FR" altLang="zh-CN" sz="2200" baseline="30000" dirty="0"/>
              <a:t>9</a:t>
            </a:r>
            <a:r>
              <a:rPr lang="fr-FR" altLang="zh-CN" sz="2200" dirty="0"/>
              <a:t>) = 1.125 × 10</a:t>
            </a:r>
            <a:r>
              <a:rPr lang="fr-FR" altLang="zh-CN" sz="2200" baseline="30000" dirty="0"/>
              <a:t>–3</a:t>
            </a:r>
            <a:r>
              <a:rPr lang="fr-FR" altLang="zh-CN" sz="2200" dirty="0"/>
              <a:t> s</a:t>
            </a:r>
          </a:p>
          <a:p>
            <a:pPr marL="0" indent="0">
              <a:buNone/>
            </a:pPr>
            <a:r>
              <a:rPr lang="fr-FR" altLang="zh-CN" sz="2200" dirty="0" smtClean="0"/>
              <a:t>        T(P2</a:t>
            </a:r>
            <a:r>
              <a:rPr lang="fr-FR" altLang="zh-CN" sz="2200" dirty="0"/>
              <a:t>) = 10</a:t>
            </a:r>
            <a:r>
              <a:rPr lang="fr-FR" altLang="zh-CN" sz="2200" baseline="30000" dirty="0"/>
              <a:t>6</a:t>
            </a:r>
            <a:r>
              <a:rPr lang="fr-FR" altLang="zh-CN" sz="2200" dirty="0"/>
              <a:t> × 0.75/(3 × 10</a:t>
            </a:r>
            <a:r>
              <a:rPr lang="fr-FR" altLang="zh-CN" sz="2200" baseline="30000" dirty="0"/>
              <a:t>9</a:t>
            </a:r>
            <a:r>
              <a:rPr lang="fr-FR" altLang="zh-CN" sz="2200" dirty="0"/>
              <a:t>) = 0.25 × 10</a:t>
            </a:r>
            <a:r>
              <a:rPr lang="fr-FR" altLang="zh-CN" sz="2200" baseline="30000" dirty="0"/>
              <a:t>–3</a:t>
            </a:r>
            <a:r>
              <a:rPr lang="fr-FR" altLang="zh-CN" sz="2200" dirty="0"/>
              <a:t> s</a:t>
            </a:r>
          </a:p>
          <a:p>
            <a:pPr marL="0" indent="0">
              <a:buNone/>
            </a:pPr>
            <a:r>
              <a:rPr lang="en-US" altLang="zh-CN" sz="2200" dirty="0"/>
              <a:t>       </a:t>
            </a:r>
            <a:r>
              <a:rPr lang="en-US" altLang="zh-CN" sz="2200" dirty="0" smtClean="0"/>
              <a:t> clock </a:t>
            </a:r>
            <a:r>
              <a:rPr lang="en-US" altLang="zh-CN" sz="2200" dirty="0"/>
              <a:t>rate (P1) &gt; clock rate (P2</a:t>
            </a:r>
            <a:r>
              <a:rPr lang="en-US" altLang="zh-CN" sz="2200" dirty="0" smtClean="0"/>
              <a:t>)</a:t>
            </a:r>
          </a:p>
          <a:p>
            <a:pPr marL="0" indent="0">
              <a:buNone/>
            </a:pPr>
            <a:r>
              <a:rPr lang="en-US" altLang="zh-CN" sz="2200" dirty="0"/>
              <a:t> </a:t>
            </a:r>
            <a:r>
              <a:rPr lang="en-US" altLang="zh-CN" sz="2200" dirty="0" smtClean="0"/>
              <a:t>       performance </a:t>
            </a:r>
            <a:r>
              <a:rPr lang="en-US" altLang="zh-CN" sz="2200" dirty="0"/>
              <a:t>(P1) &lt; performance (P2</a:t>
            </a:r>
            <a:r>
              <a:rPr lang="en-US" altLang="zh-CN" sz="2200"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33657540"/>
              </p:ext>
            </p:extLst>
          </p:nvPr>
        </p:nvGraphicFramePr>
        <p:xfrm>
          <a:off x="1043608" y="4581128"/>
          <a:ext cx="6249671" cy="1854200"/>
        </p:xfrm>
        <a:graphic>
          <a:graphicData uri="http://schemas.openxmlformats.org/drawingml/2006/table">
            <a:tbl>
              <a:tblPr firstRow="1" bandRow="1">
                <a:tableStyleId>{5C22544A-7EE6-4342-B048-85BDC9FD1C3A}</a:tableStyleId>
              </a:tblPr>
              <a:tblGrid>
                <a:gridCol w="1219200"/>
                <a:gridCol w="1425893"/>
                <a:gridCol w="1544955"/>
                <a:gridCol w="700405"/>
                <a:gridCol w="1359218"/>
              </a:tblGrid>
              <a:tr h="370840">
                <a:tc>
                  <a:txBody>
                    <a:bodyPr/>
                    <a:lstStyle/>
                    <a:p>
                      <a:pPr algn="ctr"/>
                      <a:endParaRPr lang="zh-CN" altLang="en-US" dirty="0"/>
                    </a:p>
                  </a:txBody>
                  <a:tcPr/>
                </a:tc>
                <a:tc>
                  <a:txBody>
                    <a:bodyPr/>
                    <a:lstStyle/>
                    <a:p>
                      <a:pPr algn="ctr"/>
                      <a:r>
                        <a:rPr lang="en-US" altLang="zh-CN" dirty="0" smtClean="0"/>
                        <a:t>Processor</a:t>
                      </a:r>
                      <a:endParaRPr lang="zh-CN" altLang="en-US" dirty="0"/>
                    </a:p>
                  </a:txBody>
                  <a:tcPr/>
                </a:tc>
                <a:tc>
                  <a:txBody>
                    <a:bodyPr/>
                    <a:lstStyle/>
                    <a:p>
                      <a:pPr algn="ctr"/>
                      <a:r>
                        <a:rPr lang="en-US" altLang="zh-CN" dirty="0" smtClean="0"/>
                        <a:t>Clock Rate</a:t>
                      </a:r>
                      <a:endParaRPr lang="zh-CN" altLang="en-US" dirty="0"/>
                    </a:p>
                  </a:txBody>
                  <a:tcPr/>
                </a:tc>
                <a:tc>
                  <a:txBody>
                    <a:bodyPr/>
                    <a:lstStyle/>
                    <a:p>
                      <a:pPr algn="ctr"/>
                      <a:r>
                        <a:rPr lang="en-US" altLang="zh-CN" dirty="0" smtClean="0"/>
                        <a:t>CPI</a:t>
                      </a:r>
                      <a:endParaRPr lang="zh-CN" altLang="en-US" dirty="0"/>
                    </a:p>
                  </a:txBody>
                  <a:tcPr/>
                </a:tc>
                <a:tc>
                  <a:txBody>
                    <a:bodyPr/>
                    <a:lstStyle/>
                    <a:p>
                      <a:pPr algn="ctr"/>
                      <a:r>
                        <a:rPr lang="en-US" altLang="zh-CN" dirty="0" smtClean="0"/>
                        <a:t>No. Instr.</a:t>
                      </a:r>
                      <a:endParaRPr lang="zh-CN" altLang="en-US" dirty="0"/>
                    </a:p>
                  </a:txBody>
                  <a:tcPr/>
                </a:tc>
              </a:tr>
              <a:tr h="370840">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4 GHz</a:t>
                      </a:r>
                      <a:endParaRPr lang="zh-CN" altLang="en-US" dirty="0"/>
                    </a:p>
                  </a:txBody>
                  <a:tcPr/>
                </a:tc>
                <a:tc>
                  <a:txBody>
                    <a:bodyPr/>
                    <a:lstStyle/>
                    <a:p>
                      <a:pPr algn="ctr"/>
                      <a:r>
                        <a:rPr lang="en-US" altLang="zh-CN" dirty="0" smtClean="0"/>
                        <a:t>0.9</a:t>
                      </a:r>
                      <a:endParaRPr lang="zh-CN" altLang="en-US" dirty="0"/>
                    </a:p>
                  </a:txBody>
                  <a:tcPr/>
                </a:tc>
                <a:tc>
                  <a:txBody>
                    <a:bodyPr/>
                    <a:lstStyle/>
                    <a:p>
                      <a:pPr algn="ctr"/>
                      <a:r>
                        <a:rPr lang="en-US" altLang="zh-CN" dirty="0" smtClean="0"/>
                        <a:t>5.00E+06</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1.00E+06</a:t>
                      </a:r>
                      <a:endParaRPr lang="zh-CN" altLang="en-US" dirty="0"/>
                    </a:p>
                  </a:txBody>
                  <a:tcPr/>
                </a:tc>
              </a:tr>
              <a:tr h="370840">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3.00E+06</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2.5 GHz</a:t>
                      </a:r>
                      <a:endParaRPr lang="zh-CN" altLang="en-US" dirty="0"/>
                    </a:p>
                  </a:txBody>
                  <a:tcPr/>
                </a:tc>
                <a:tc>
                  <a:txBody>
                    <a:bodyPr/>
                    <a:lstStyle/>
                    <a:p>
                      <a:pPr algn="ctr"/>
                      <a:endParaRPr lang="zh-CN" altLang="en-US" dirty="0"/>
                    </a:p>
                  </a:txBody>
                  <a:tcPr/>
                </a:tc>
                <a:tc>
                  <a:txBody>
                    <a:bodyPr/>
                    <a:lstStyle/>
                    <a:p>
                      <a:pPr algn="ctr"/>
                      <a:r>
                        <a:rPr lang="en-US" altLang="zh-CN" dirty="0" smtClean="0"/>
                        <a:t>0.50E+06</a:t>
                      </a:r>
                      <a:endParaRPr lang="zh-CN" altLang="en-US" dirty="0"/>
                    </a:p>
                  </a:txBody>
                  <a:tcPr/>
                </a:tc>
              </a:tr>
            </a:tbl>
          </a:graphicData>
        </a:graphic>
      </p:graphicFrame>
    </p:spTree>
    <p:extLst>
      <p:ext uri="{BB962C8B-B14F-4D97-AF65-F5344CB8AC3E}">
        <p14:creationId xmlns:p14="http://schemas.microsoft.com/office/powerpoint/2010/main" val="3053697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490066"/>
          </a:xfrm>
        </p:spPr>
        <p:txBody>
          <a:bodyPr>
            <a:normAutofit fontScale="90000"/>
          </a:bodyPr>
          <a:lstStyle/>
          <a:p>
            <a:r>
              <a:rPr lang="en-US" altLang="zh-CN" dirty="0" smtClean="0"/>
              <a:t>Exercise 1.5</a:t>
            </a:r>
            <a:endParaRPr lang="zh-CN" altLang="en-US" dirty="0"/>
          </a:p>
        </p:txBody>
      </p:sp>
      <p:sp>
        <p:nvSpPr>
          <p:cNvPr id="3" name="内容占位符 2"/>
          <p:cNvSpPr>
            <a:spLocks noGrp="1"/>
          </p:cNvSpPr>
          <p:nvPr>
            <p:ph sz="quarter" idx="1"/>
          </p:nvPr>
        </p:nvSpPr>
        <p:spPr>
          <a:xfrm>
            <a:off x="457200" y="908720"/>
            <a:ext cx="8219256" cy="5565232"/>
          </a:xfrm>
        </p:spPr>
        <p:txBody>
          <a:bodyPr/>
          <a:lstStyle/>
          <a:p>
            <a:pPr algn="just"/>
            <a:r>
              <a:rPr lang="en-US" altLang="zh-CN" dirty="0" smtClean="0">
                <a:latin typeface="Times New Roman" pitchFamily="18" charset="0"/>
                <a:cs typeface="Times New Roman" pitchFamily="18" charset="0"/>
              </a:rPr>
              <a:t>Consider two different implementations,P1 and P2, of the same instruction set. There are five classes of instructions(A,B,C,D, and E) in the instruction set. The clock rate and CPI of each class is given below.</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38335125"/>
              </p:ext>
            </p:extLst>
          </p:nvPr>
        </p:nvGraphicFramePr>
        <p:xfrm>
          <a:off x="323528" y="2924944"/>
          <a:ext cx="8232141" cy="2123440"/>
        </p:xfrm>
        <a:graphic>
          <a:graphicData uri="http://schemas.openxmlformats.org/drawingml/2006/table">
            <a:tbl>
              <a:tblPr firstRow="1" bandRow="1">
                <a:tableStyleId>{5C22544A-7EE6-4342-B048-85BDC9FD1C3A}</a:tableStyleId>
              </a:tblPr>
              <a:tblGrid>
                <a:gridCol w="373380"/>
                <a:gridCol w="525780"/>
                <a:gridCol w="1610043"/>
                <a:gridCol w="1113155"/>
                <a:gridCol w="1183005"/>
                <a:gridCol w="1117918"/>
                <a:gridCol w="1195705"/>
                <a:gridCol w="1113155"/>
              </a:tblGrid>
              <a:tr h="370840">
                <a:tc>
                  <a:txBody>
                    <a:bodyPr/>
                    <a:lstStyle/>
                    <a:p>
                      <a:endParaRPr lang="zh-CN" altLang="en-US" dirty="0"/>
                    </a:p>
                  </a:txBody>
                  <a:tcPr/>
                </a:tc>
                <a:tc>
                  <a:txBody>
                    <a:bodyPr/>
                    <a:lstStyle/>
                    <a:p>
                      <a:endParaRPr lang="zh-CN" altLang="en-US"/>
                    </a:p>
                  </a:txBody>
                  <a:tcPr/>
                </a:tc>
                <a:tc>
                  <a:txBody>
                    <a:bodyPr/>
                    <a:lstStyle/>
                    <a:p>
                      <a:r>
                        <a:rPr lang="en-US" altLang="zh-CN" dirty="0" smtClean="0"/>
                        <a:t>Clock  Rate</a:t>
                      </a:r>
                      <a:endParaRPr lang="zh-CN" altLang="en-US" dirty="0"/>
                    </a:p>
                  </a:txBody>
                  <a:tcPr/>
                </a:tc>
                <a:tc>
                  <a:txBody>
                    <a:bodyPr/>
                    <a:lstStyle/>
                    <a:p>
                      <a:r>
                        <a:rPr lang="en-US" altLang="zh-CN" dirty="0" smtClean="0"/>
                        <a:t>CPI </a:t>
                      </a:r>
                    </a:p>
                    <a:p>
                      <a:r>
                        <a:rPr lang="en-US" altLang="zh-CN" dirty="0" smtClean="0"/>
                        <a:t>Class A</a:t>
                      </a:r>
                      <a:endParaRPr lang="zh-CN" altLang="en-US" dirty="0"/>
                    </a:p>
                  </a:txBody>
                  <a:tcPr/>
                </a:tc>
                <a:tc>
                  <a:txBody>
                    <a:bodyPr/>
                    <a:lstStyle/>
                    <a:p>
                      <a:r>
                        <a:rPr lang="en-US" altLang="zh-CN" dirty="0" smtClean="0"/>
                        <a:t>CPI</a:t>
                      </a:r>
                    </a:p>
                    <a:p>
                      <a:r>
                        <a:rPr lang="en-US" altLang="zh-CN" dirty="0" smtClean="0"/>
                        <a:t> Class B</a:t>
                      </a:r>
                      <a:endParaRPr lang="zh-CN" altLang="en-US" dirty="0"/>
                    </a:p>
                  </a:txBody>
                  <a:tcPr/>
                </a:tc>
                <a:tc>
                  <a:txBody>
                    <a:bodyPr/>
                    <a:lstStyle/>
                    <a:p>
                      <a:r>
                        <a:rPr lang="en-US" altLang="zh-CN" dirty="0" smtClean="0"/>
                        <a:t>CPI </a:t>
                      </a:r>
                    </a:p>
                    <a:p>
                      <a:r>
                        <a:rPr lang="en-US" altLang="zh-CN" dirty="0" smtClean="0"/>
                        <a:t>Class C</a:t>
                      </a:r>
                      <a:endParaRPr lang="zh-CN" altLang="en-US" dirty="0"/>
                    </a:p>
                  </a:txBody>
                  <a:tcPr/>
                </a:tc>
                <a:tc>
                  <a:txBody>
                    <a:bodyPr/>
                    <a:lstStyle/>
                    <a:p>
                      <a:r>
                        <a:rPr lang="en-US" altLang="zh-CN" dirty="0" smtClean="0"/>
                        <a:t>CPI</a:t>
                      </a:r>
                    </a:p>
                    <a:p>
                      <a:r>
                        <a:rPr lang="en-US" altLang="zh-CN" dirty="0" smtClean="0"/>
                        <a:t> Class D</a:t>
                      </a:r>
                      <a:endParaRPr lang="zh-CN" altLang="en-US" dirty="0"/>
                    </a:p>
                  </a:txBody>
                  <a:tcPr/>
                </a:tc>
                <a:tc>
                  <a:txBody>
                    <a:bodyPr/>
                    <a:lstStyle/>
                    <a:p>
                      <a:r>
                        <a:rPr lang="en-US" altLang="zh-CN" dirty="0" smtClean="0"/>
                        <a:t>CPI</a:t>
                      </a:r>
                    </a:p>
                    <a:p>
                      <a:r>
                        <a:rPr lang="en-US" altLang="zh-CN" dirty="0" smtClean="0"/>
                        <a:t>Class E</a:t>
                      </a:r>
                      <a:endParaRPr lang="zh-CN" altLang="en-US" dirty="0"/>
                    </a:p>
                  </a:txBody>
                  <a:tcPr/>
                </a:tc>
              </a:tr>
              <a:tr h="370840">
                <a:tc rowSpan="2">
                  <a:txBody>
                    <a:bodyPr/>
                    <a:lstStyle/>
                    <a:p>
                      <a:r>
                        <a:rPr lang="en-US" altLang="zh-CN" dirty="0" smtClean="0"/>
                        <a:t>a</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smtClean="0"/>
                        <a:t>2.0GHz</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3</a:t>
                      </a:r>
                      <a:endParaRPr lang="zh-CN" altLang="en-US" dirty="0"/>
                    </a:p>
                  </a:txBody>
                  <a:tcPr/>
                </a:tc>
              </a:tr>
              <a:tr h="370840">
                <a:tc vMerge="1">
                  <a:txBody>
                    <a:bodyPr/>
                    <a:lstStyle/>
                    <a:p>
                      <a:endParaRPr lang="zh-CN" altLang="en-US" dirty="0"/>
                    </a:p>
                  </a:txBody>
                  <a:tcPr/>
                </a:tc>
                <a:tc>
                  <a:txBody>
                    <a:bodyPr/>
                    <a:lstStyle/>
                    <a:p>
                      <a:r>
                        <a:rPr lang="en-US" altLang="zh-CN" dirty="0" smtClean="0"/>
                        <a:t>P2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4.0GHz</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4</a:t>
                      </a:r>
                      <a:endParaRPr lang="zh-CN" altLang="en-US" dirty="0"/>
                    </a:p>
                  </a:txBody>
                  <a:tcPr/>
                </a:tc>
              </a:tr>
              <a:tr h="370840">
                <a:tc rowSpan="2">
                  <a:txBody>
                    <a:bodyPr/>
                    <a:lstStyle/>
                    <a:p>
                      <a:r>
                        <a:rPr lang="en-US" altLang="zh-CN" dirty="0" smtClean="0"/>
                        <a:t>b</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smtClean="0"/>
                        <a:t>2.0GHz</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tc>
              </a:tr>
              <a:tr h="370840">
                <a:tc vMerge="1">
                  <a:txBody>
                    <a:bodyPr/>
                    <a:lstStyle/>
                    <a:p>
                      <a:endParaRPr lang="zh-CN" altLang="en-US" dirty="0"/>
                    </a:p>
                  </a:txBody>
                  <a:tcPr/>
                </a:tc>
                <a:tc>
                  <a:txBody>
                    <a:bodyPr/>
                    <a:lstStyle/>
                    <a:p>
                      <a:r>
                        <a:rPr lang="en-US" altLang="zh-CN" dirty="0" smtClean="0"/>
                        <a:t>P2</a:t>
                      </a:r>
                      <a:endParaRPr lang="zh-CN" altLang="en-US" dirty="0"/>
                    </a:p>
                  </a:txBody>
                  <a:tcPr/>
                </a:tc>
                <a:tc>
                  <a:txBody>
                    <a:bodyPr/>
                    <a:lstStyle/>
                    <a:p>
                      <a:r>
                        <a:rPr lang="en-US" altLang="zh-CN" dirty="0" smtClean="0"/>
                        <a:t>3.0GHz</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3</a:t>
                      </a:r>
                      <a:endParaRPr lang="zh-CN" altLang="en-US" dirty="0"/>
                    </a:p>
                  </a:txBody>
                  <a:tcPr/>
                </a:tc>
              </a:tr>
            </a:tbl>
          </a:graphicData>
        </a:graphic>
      </p:graphicFrame>
    </p:spTree>
    <p:extLst>
      <p:ext uri="{BB962C8B-B14F-4D97-AF65-F5344CB8AC3E}">
        <p14:creationId xmlns:p14="http://schemas.microsoft.com/office/powerpoint/2010/main" val="2808649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4176464"/>
          </a:xfrm>
        </p:spPr>
        <p:txBody>
          <a:bodyPr/>
          <a:lstStyle/>
          <a:p>
            <a:r>
              <a:rPr lang="en-US" altLang="zh-CN" b="1" dirty="0" smtClean="0"/>
              <a:t>1.14.1</a:t>
            </a:r>
            <a:r>
              <a:rPr lang="en-US" altLang="zh-CN" dirty="0" smtClean="0"/>
              <a:t>  One usual fallacy is to consider the computer with the largest clock rate as having the largest performance. Check if this is true for P1 and P2.</a:t>
            </a:r>
          </a:p>
          <a:p>
            <a:r>
              <a:rPr lang="en-US" altLang="zh-CN" dirty="0" smtClean="0"/>
              <a:t>Solution:</a:t>
            </a:r>
          </a:p>
          <a:p>
            <a:pPr marL="0" indent="0">
              <a:buNone/>
            </a:pPr>
            <a:r>
              <a:rPr lang="en-US" altLang="zh-CN" dirty="0" smtClean="0"/>
              <a:t>    No</a:t>
            </a:r>
            <a:r>
              <a:rPr lang="en-US" altLang="zh-CN" dirty="0"/>
              <a:t>. </a:t>
            </a:r>
            <a:r>
              <a:rPr lang="en-US" altLang="zh-CN" dirty="0" err="1"/>
              <a:t>instr</a:t>
            </a:r>
            <a:r>
              <a:rPr lang="en-US" altLang="zh-CN" dirty="0"/>
              <a:t> = </a:t>
            </a:r>
            <a:r>
              <a:rPr lang="en-US" altLang="zh-CN" dirty="0" smtClean="0"/>
              <a:t>10</a:t>
            </a:r>
            <a:r>
              <a:rPr lang="en-US" altLang="zh-CN" baseline="30000" dirty="0" smtClean="0"/>
              <a:t>6</a:t>
            </a:r>
          </a:p>
          <a:p>
            <a:pPr marL="0" indent="0">
              <a:buNone/>
            </a:pPr>
            <a:r>
              <a:rPr lang="fr-FR" altLang="zh-CN" sz="2200" dirty="0" smtClean="0"/>
              <a:t>     b</a:t>
            </a:r>
            <a:r>
              <a:rPr lang="fr-FR" altLang="zh-CN" sz="2200" dirty="0"/>
              <a:t>. T(P1) = 3 × 10</a:t>
            </a:r>
            <a:r>
              <a:rPr lang="fr-FR" altLang="zh-CN" sz="2200" baseline="30000" dirty="0"/>
              <a:t>6</a:t>
            </a:r>
            <a:r>
              <a:rPr lang="fr-FR" altLang="zh-CN" sz="2200" dirty="0"/>
              <a:t> × 1.1/(3 × 10</a:t>
            </a:r>
            <a:r>
              <a:rPr lang="fr-FR" altLang="zh-CN" sz="2200" baseline="30000" dirty="0"/>
              <a:t>9</a:t>
            </a:r>
            <a:r>
              <a:rPr lang="fr-FR" altLang="zh-CN" sz="2200" dirty="0"/>
              <a:t>) = 1.1 × 10</a:t>
            </a:r>
            <a:r>
              <a:rPr lang="fr-FR" altLang="zh-CN" sz="2200" baseline="30000" dirty="0"/>
              <a:t>–3</a:t>
            </a:r>
            <a:r>
              <a:rPr lang="fr-FR" altLang="zh-CN" sz="2200" dirty="0"/>
              <a:t> s</a:t>
            </a:r>
          </a:p>
          <a:p>
            <a:pPr marL="0" indent="0">
              <a:buNone/>
            </a:pPr>
            <a:r>
              <a:rPr lang="fr-FR" altLang="zh-CN" sz="2200" dirty="0"/>
              <a:t>    </a:t>
            </a:r>
            <a:r>
              <a:rPr lang="fr-FR" altLang="zh-CN" sz="2200" dirty="0" smtClean="0"/>
              <a:t>    </a:t>
            </a:r>
            <a:r>
              <a:rPr lang="fr-FR" altLang="zh-CN" sz="2200" dirty="0"/>
              <a:t>T(P2) = 0.5 × 10</a:t>
            </a:r>
            <a:r>
              <a:rPr lang="fr-FR" altLang="zh-CN" sz="2200" baseline="30000" dirty="0"/>
              <a:t>6</a:t>
            </a:r>
            <a:r>
              <a:rPr lang="fr-FR" altLang="zh-CN" sz="2200" dirty="0"/>
              <a:t> × 1/(2.5 × 10</a:t>
            </a:r>
            <a:r>
              <a:rPr lang="fr-FR" altLang="zh-CN" sz="2200" baseline="30000" dirty="0"/>
              <a:t>9</a:t>
            </a:r>
            <a:r>
              <a:rPr lang="fr-FR" altLang="zh-CN" sz="2200" dirty="0"/>
              <a:t>) = 0.2 × 10</a:t>
            </a:r>
            <a:r>
              <a:rPr lang="fr-FR" altLang="zh-CN" sz="2200" baseline="30000" dirty="0"/>
              <a:t>–3</a:t>
            </a:r>
            <a:r>
              <a:rPr lang="fr-FR" altLang="zh-CN" sz="2200" dirty="0"/>
              <a:t> s</a:t>
            </a:r>
          </a:p>
          <a:p>
            <a:pPr marL="0" indent="0">
              <a:buNone/>
            </a:pPr>
            <a:r>
              <a:rPr lang="en-US" altLang="zh-CN" sz="2200" dirty="0"/>
              <a:t>    </a:t>
            </a:r>
            <a:r>
              <a:rPr lang="en-US" altLang="zh-CN" sz="2200" dirty="0" smtClean="0"/>
              <a:t>    clock </a:t>
            </a:r>
            <a:r>
              <a:rPr lang="en-US" altLang="zh-CN" sz="2200" dirty="0"/>
              <a:t>rate (P1) &gt; clock rate (</a:t>
            </a:r>
            <a:r>
              <a:rPr lang="en-US" altLang="zh-CN" sz="2200" dirty="0" smtClean="0"/>
              <a:t>P2)</a:t>
            </a:r>
          </a:p>
          <a:p>
            <a:pPr marL="0" indent="0">
              <a:buNone/>
            </a:pPr>
            <a:r>
              <a:rPr lang="en-US" altLang="zh-CN" sz="2200" dirty="0"/>
              <a:t> </a:t>
            </a:r>
            <a:r>
              <a:rPr lang="en-US" altLang="zh-CN" sz="2200" dirty="0" smtClean="0"/>
              <a:t>       performance </a:t>
            </a:r>
            <a:r>
              <a:rPr lang="en-US" altLang="zh-CN" sz="2200" dirty="0"/>
              <a:t>(P1) &lt; performance (P2</a:t>
            </a:r>
            <a:r>
              <a:rPr lang="en-US" altLang="zh-CN" sz="2200"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83950757"/>
              </p:ext>
            </p:extLst>
          </p:nvPr>
        </p:nvGraphicFramePr>
        <p:xfrm>
          <a:off x="1043608" y="4581128"/>
          <a:ext cx="6249671" cy="1854200"/>
        </p:xfrm>
        <a:graphic>
          <a:graphicData uri="http://schemas.openxmlformats.org/drawingml/2006/table">
            <a:tbl>
              <a:tblPr firstRow="1" bandRow="1">
                <a:tableStyleId>{5C22544A-7EE6-4342-B048-85BDC9FD1C3A}</a:tableStyleId>
              </a:tblPr>
              <a:tblGrid>
                <a:gridCol w="1219200"/>
                <a:gridCol w="1425893"/>
                <a:gridCol w="1544955"/>
                <a:gridCol w="700405"/>
                <a:gridCol w="1359218"/>
              </a:tblGrid>
              <a:tr h="370840">
                <a:tc>
                  <a:txBody>
                    <a:bodyPr/>
                    <a:lstStyle/>
                    <a:p>
                      <a:pPr algn="ctr"/>
                      <a:endParaRPr lang="zh-CN" altLang="en-US" dirty="0"/>
                    </a:p>
                  </a:txBody>
                  <a:tcPr/>
                </a:tc>
                <a:tc>
                  <a:txBody>
                    <a:bodyPr/>
                    <a:lstStyle/>
                    <a:p>
                      <a:pPr algn="ctr"/>
                      <a:r>
                        <a:rPr lang="en-US" altLang="zh-CN" dirty="0" smtClean="0"/>
                        <a:t>Processor</a:t>
                      </a:r>
                      <a:endParaRPr lang="zh-CN" altLang="en-US" dirty="0"/>
                    </a:p>
                  </a:txBody>
                  <a:tcPr/>
                </a:tc>
                <a:tc>
                  <a:txBody>
                    <a:bodyPr/>
                    <a:lstStyle/>
                    <a:p>
                      <a:pPr algn="ctr"/>
                      <a:r>
                        <a:rPr lang="en-US" altLang="zh-CN" dirty="0" smtClean="0"/>
                        <a:t>Clock Rate</a:t>
                      </a:r>
                      <a:endParaRPr lang="zh-CN" altLang="en-US" dirty="0"/>
                    </a:p>
                  </a:txBody>
                  <a:tcPr/>
                </a:tc>
                <a:tc>
                  <a:txBody>
                    <a:bodyPr/>
                    <a:lstStyle/>
                    <a:p>
                      <a:pPr algn="ctr"/>
                      <a:r>
                        <a:rPr lang="en-US" altLang="zh-CN" dirty="0" smtClean="0"/>
                        <a:t>CPI</a:t>
                      </a:r>
                      <a:endParaRPr lang="zh-CN" altLang="en-US" dirty="0"/>
                    </a:p>
                  </a:txBody>
                  <a:tcPr/>
                </a:tc>
                <a:tc>
                  <a:txBody>
                    <a:bodyPr/>
                    <a:lstStyle/>
                    <a:p>
                      <a:pPr algn="ctr"/>
                      <a:r>
                        <a:rPr lang="en-US" altLang="zh-CN" dirty="0" smtClean="0"/>
                        <a:t>No. Instr.</a:t>
                      </a:r>
                      <a:endParaRPr lang="zh-CN" altLang="en-US" dirty="0"/>
                    </a:p>
                  </a:txBody>
                  <a:tcPr/>
                </a:tc>
              </a:tr>
              <a:tr h="370840">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4 GHz</a:t>
                      </a:r>
                      <a:endParaRPr lang="zh-CN" altLang="en-US" dirty="0"/>
                    </a:p>
                  </a:txBody>
                  <a:tcPr/>
                </a:tc>
                <a:tc>
                  <a:txBody>
                    <a:bodyPr/>
                    <a:lstStyle/>
                    <a:p>
                      <a:pPr algn="ctr"/>
                      <a:r>
                        <a:rPr lang="en-US" altLang="zh-CN" dirty="0" smtClean="0"/>
                        <a:t>0.9</a:t>
                      </a:r>
                      <a:endParaRPr lang="zh-CN" altLang="en-US" dirty="0"/>
                    </a:p>
                  </a:txBody>
                  <a:tcPr/>
                </a:tc>
                <a:tc>
                  <a:txBody>
                    <a:bodyPr/>
                    <a:lstStyle/>
                    <a:p>
                      <a:pPr algn="ctr"/>
                      <a:r>
                        <a:rPr lang="en-US" altLang="zh-CN" dirty="0" smtClean="0"/>
                        <a:t>5.00E+06</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1.00E+06</a:t>
                      </a:r>
                      <a:endParaRPr lang="zh-CN" altLang="en-US" dirty="0"/>
                    </a:p>
                  </a:txBody>
                  <a:tcPr/>
                </a:tc>
              </a:tr>
              <a:tr h="370840">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3.00E+06</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2.5 GHz</a:t>
                      </a:r>
                      <a:endParaRPr lang="zh-CN" altLang="en-US" dirty="0"/>
                    </a:p>
                  </a:txBody>
                  <a:tcPr/>
                </a:tc>
                <a:tc>
                  <a:txBody>
                    <a:bodyPr/>
                    <a:lstStyle/>
                    <a:p>
                      <a:pPr algn="ctr"/>
                      <a:endParaRPr lang="zh-CN" altLang="en-US" dirty="0"/>
                    </a:p>
                  </a:txBody>
                  <a:tcPr/>
                </a:tc>
                <a:tc>
                  <a:txBody>
                    <a:bodyPr/>
                    <a:lstStyle/>
                    <a:p>
                      <a:pPr algn="ctr"/>
                      <a:r>
                        <a:rPr lang="en-US" altLang="zh-CN" dirty="0" smtClean="0"/>
                        <a:t>0.50E+06</a:t>
                      </a:r>
                      <a:endParaRPr lang="zh-CN" altLang="en-US" dirty="0"/>
                    </a:p>
                  </a:txBody>
                  <a:tcPr/>
                </a:tc>
              </a:tr>
            </a:tbl>
          </a:graphicData>
        </a:graphic>
      </p:graphicFrame>
    </p:spTree>
    <p:extLst>
      <p:ext uri="{BB962C8B-B14F-4D97-AF65-F5344CB8AC3E}">
        <p14:creationId xmlns:p14="http://schemas.microsoft.com/office/powerpoint/2010/main" val="2309327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199" y="332656"/>
            <a:ext cx="8147249" cy="4608512"/>
          </a:xfrm>
        </p:spPr>
        <p:txBody>
          <a:bodyPr/>
          <a:lstStyle/>
          <a:p>
            <a:r>
              <a:rPr lang="en-US" altLang="zh-CN" b="1" dirty="0" smtClean="0"/>
              <a:t>1.14.2</a:t>
            </a:r>
            <a:r>
              <a:rPr lang="en-US" altLang="zh-CN" dirty="0" smtClean="0"/>
              <a:t>  Another fallacy is to consider that the processor executing the largest number of instructions will need a larger CPU time. Considering that processor P1 is executing a sequence of 10</a:t>
            </a:r>
            <a:r>
              <a:rPr lang="en-US" altLang="zh-CN" baseline="30000" dirty="0" smtClean="0"/>
              <a:t>6</a:t>
            </a:r>
            <a:r>
              <a:rPr lang="en-US" altLang="zh-CN" dirty="0" smtClean="0"/>
              <a:t> instructions and that the CPI of processors P1 and P2 do not change, determine the number of instructions that P2 can execute in the same time that P1 needs to execute 10</a:t>
            </a:r>
            <a:r>
              <a:rPr lang="en-US" altLang="zh-CN" baseline="30000" dirty="0" smtClean="0"/>
              <a:t>6</a:t>
            </a:r>
            <a:r>
              <a:rPr lang="en-US" altLang="zh-CN" dirty="0" smtClean="0"/>
              <a:t> instructions.</a:t>
            </a:r>
          </a:p>
          <a:p>
            <a:r>
              <a:rPr lang="en-US" altLang="zh-CN" dirty="0" smtClean="0"/>
              <a:t>Solution:</a:t>
            </a:r>
          </a:p>
          <a:p>
            <a:pPr marL="0" indent="0">
              <a:buNone/>
            </a:pPr>
            <a:r>
              <a:rPr lang="en-US" altLang="zh-CN" sz="2000" dirty="0" smtClean="0"/>
              <a:t>    a</a:t>
            </a:r>
            <a:r>
              <a:rPr lang="en-US" altLang="zh-CN" sz="2000" dirty="0"/>
              <a:t>. 10</a:t>
            </a:r>
            <a:r>
              <a:rPr lang="en-US" altLang="zh-CN" sz="2000" baseline="30000" dirty="0"/>
              <a:t>6</a:t>
            </a:r>
            <a:r>
              <a:rPr lang="en-US" altLang="zh-CN" sz="2000" dirty="0"/>
              <a:t> instructions, </a:t>
            </a:r>
            <a:r>
              <a:rPr lang="en-US" altLang="zh-CN" sz="2000" dirty="0" smtClean="0"/>
              <a:t> T(P1</a:t>
            </a:r>
            <a:r>
              <a:rPr lang="en-US" altLang="zh-CN" sz="2000" dirty="0"/>
              <a:t>) = No. </a:t>
            </a:r>
            <a:r>
              <a:rPr lang="en-US" altLang="zh-CN" sz="2000" dirty="0" err="1"/>
              <a:t>Intr</a:t>
            </a:r>
            <a:r>
              <a:rPr lang="en-US" altLang="zh-CN" sz="2000" dirty="0"/>
              <a:t> × CPI/clock rate</a:t>
            </a:r>
          </a:p>
          <a:p>
            <a:pPr marL="0" indent="0">
              <a:buNone/>
            </a:pPr>
            <a:r>
              <a:rPr lang="en-US" altLang="zh-CN" sz="2000" dirty="0" smtClean="0"/>
              <a:t>        T(P1</a:t>
            </a:r>
            <a:r>
              <a:rPr lang="en-US" altLang="zh-CN" sz="2000" dirty="0"/>
              <a:t>) = 2.25 × 10</a:t>
            </a:r>
            <a:r>
              <a:rPr lang="en-US" altLang="zh-CN" sz="2000" baseline="30000" dirty="0"/>
              <a:t>–4</a:t>
            </a:r>
            <a:r>
              <a:rPr lang="en-US" altLang="zh-CN" sz="2000" dirty="0"/>
              <a:t> s</a:t>
            </a:r>
          </a:p>
          <a:p>
            <a:pPr marL="0" indent="0">
              <a:buNone/>
            </a:pPr>
            <a:r>
              <a:rPr lang="pt-BR" altLang="zh-CN" sz="2000" dirty="0" smtClean="0"/>
              <a:t>        T(P2</a:t>
            </a:r>
            <a:r>
              <a:rPr lang="pt-BR" altLang="zh-CN" sz="2000" dirty="0"/>
              <a:t>) = N × 0.75/(3 × 10</a:t>
            </a:r>
            <a:r>
              <a:rPr lang="pt-BR" altLang="zh-CN" sz="2000" baseline="30000" dirty="0"/>
              <a:t>9</a:t>
            </a:r>
            <a:r>
              <a:rPr lang="pt-BR" altLang="zh-CN" sz="2000" dirty="0"/>
              <a:t>) </a:t>
            </a:r>
            <a:r>
              <a:rPr lang="pt-BR" altLang="zh-CN" sz="2000" dirty="0" smtClean="0"/>
              <a:t> then </a:t>
            </a:r>
            <a:r>
              <a:rPr lang="pt-BR" altLang="zh-CN" sz="2000" dirty="0"/>
              <a:t>N = 9 × </a:t>
            </a:r>
            <a:r>
              <a:rPr lang="pt-BR" altLang="zh-CN" sz="2000" dirty="0" smtClean="0"/>
              <a:t>10</a:t>
            </a:r>
            <a:r>
              <a:rPr lang="pt-BR" altLang="zh-CN" sz="2000" baseline="30000" dirty="0" smtClean="0"/>
              <a:t>5</a:t>
            </a:r>
            <a:endParaRPr lang="pt-BR" altLang="zh-CN" sz="2000" baseline="30000" dirty="0"/>
          </a:p>
        </p:txBody>
      </p:sp>
      <p:graphicFrame>
        <p:nvGraphicFramePr>
          <p:cNvPr id="4" name="表格 3"/>
          <p:cNvGraphicFramePr>
            <a:graphicFrameLocks noGrp="1"/>
          </p:cNvGraphicFramePr>
          <p:nvPr>
            <p:extLst>
              <p:ext uri="{D42A27DB-BD31-4B8C-83A1-F6EECF244321}">
                <p14:modId xmlns:p14="http://schemas.microsoft.com/office/powerpoint/2010/main" val="1233132509"/>
              </p:ext>
            </p:extLst>
          </p:nvPr>
        </p:nvGraphicFramePr>
        <p:xfrm>
          <a:off x="1202649" y="4984576"/>
          <a:ext cx="6249671" cy="1828800"/>
        </p:xfrm>
        <a:graphic>
          <a:graphicData uri="http://schemas.openxmlformats.org/drawingml/2006/table">
            <a:tbl>
              <a:tblPr firstRow="1" bandRow="1">
                <a:tableStyleId>{5C22544A-7EE6-4342-B048-85BDC9FD1C3A}</a:tableStyleId>
              </a:tblPr>
              <a:tblGrid>
                <a:gridCol w="1219200"/>
                <a:gridCol w="1425893"/>
                <a:gridCol w="1544955"/>
                <a:gridCol w="700405"/>
                <a:gridCol w="1359218"/>
              </a:tblGrid>
              <a:tr h="298832">
                <a:tc>
                  <a:txBody>
                    <a:bodyPr/>
                    <a:lstStyle/>
                    <a:p>
                      <a:pPr algn="ctr"/>
                      <a:endParaRPr lang="zh-CN" altLang="en-US" dirty="0"/>
                    </a:p>
                  </a:txBody>
                  <a:tcPr/>
                </a:tc>
                <a:tc>
                  <a:txBody>
                    <a:bodyPr/>
                    <a:lstStyle/>
                    <a:p>
                      <a:pPr algn="ctr"/>
                      <a:r>
                        <a:rPr lang="en-US" altLang="zh-CN" dirty="0" smtClean="0"/>
                        <a:t>Processor</a:t>
                      </a:r>
                      <a:endParaRPr lang="zh-CN" altLang="en-US" dirty="0"/>
                    </a:p>
                  </a:txBody>
                  <a:tcPr/>
                </a:tc>
                <a:tc>
                  <a:txBody>
                    <a:bodyPr/>
                    <a:lstStyle/>
                    <a:p>
                      <a:pPr algn="ctr"/>
                      <a:r>
                        <a:rPr lang="en-US" altLang="zh-CN" dirty="0" smtClean="0"/>
                        <a:t>Clock Rate</a:t>
                      </a:r>
                      <a:endParaRPr lang="zh-CN" altLang="en-US" dirty="0"/>
                    </a:p>
                  </a:txBody>
                  <a:tcPr/>
                </a:tc>
                <a:tc>
                  <a:txBody>
                    <a:bodyPr/>
                    <a:lstStyle/>
                    <a:p>
                      <a:pPr algn="ctr"/>
                      <a:r>
                        <a:rPr lang="en-US" altLang="zh-CN" dirty="0" smtClean="0"/>
                        <a:t>CPI</a:t>
                      </a:r>
                      <a:endParaRPr lang="zh-CN" altLang="en-US" dirty="0"/>
                    </a:p>
                  </a:txBody>
                  <a:tcPr/>
                </a:tc>
                <a:tc>
                  <a:txBody>
                    <a:bodyPr/>
                    <a:lstStyle/>
                    <a:p>
                      <a:pPr algn="ctr"/>
                      <a:r>
                        <a:rPr lang="en-US" altLang="zh-CN" dirty="0" smtClean="0"/>
                        <a:t>No. Instr.</a:t>
                      </a:r>
                      <a:endParaRPr lang="zh-CN" altLang="en-US" dirty="0"/>
                    </a:p>
                  </a:txBody>
                  <a:tcPr/>
                </a:tc>
              </a:tr>
              <a:tr h="298832">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4 GHz</a:t>
                      </a:r>
                      <a:endParaRPr lang="zh-CN" altLang="en-US" dirty="0"/>
                    </a:p>
                  </a:txBody>
                  <a:tcPr/>
                </a:tc>
                <a:tc>
                  <a:txBody>
                    <a:bodyPr/>
                    <a:lstStyle/>
                    <a:p>
                      <a:pPr algn="ctr"/>
                      <a:r>
                        <a:rPr lang="en-US" altLang="zh-CN" dirty="0" smtClean="0"/>
                        <a:t>0.9</a:t>
                      </a:r>
                      <a:endParaRPr lang="zh-CN" altLang="en-US" dirty="0"/>
                    </a:p>
                  </a:txBody>
                  <a:tcPr/>
                </a:tc>
                <a:tc>
                  <a:txBody>
                    <a:bodyPr/>
                    <a:lstStyle/>
                    <a:p>
                      <a:pPr algn="ctr"/>
                      <a:r>
                        <a:rPr lang="en-US" altLang="zh-CN" dirty="0" smtClean="0"/>
                        <a:t>5.00E+06</a:t>
                      </a:r>
                      <a:endParaRPr lang="zh-CN" altLang="en-US" dirty="0"/>
                    </a:p>
                  </a:txBody>
                  <a:tcPr/>
                </a:tc>
              </a:tr>
              <a:tr h="298832">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1.00E+06</a:t>
                      </a:r>
                      <a:endParaRPr lang="zh-CN" altLang="en-US" dirty="0"/>
                    </a:p>
                  </a:txBody>
                  <a:tcPr/>
                </a:tc>
              </a:tr>
              <a:tr h="298832">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3.00E+06</a:t>
                      </a:r>
                      <a:endParaRPr lang="zh-CN" altLang="en-US" dirty="0"/>
                    </a:p>
                  </a:txBody>
                  <a:tcPr/>
                </a:tc>
              </a:tr>
              <a:tr h="298832">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2.5 GHz</a:t>
                      </a:r>
                      <a:endParaRPr lang="zh-CN" altLang="en-US" dirty="0"/>
                    </a:p>
                  </a:txBody>
                  <a:tcPr/>
                </a:tc>
                <a:tc>
                  <a:txBody>
                    <a:bodyPr/>
                    <a:lstStyle/>
                    <a:p>
                      <a:pPr algn="ctr"/>
                      <a:endParaRPr lang="zh-CN" altLang="en-US" dirty="0"/>
                    </a:p>
                  </a:txBody>
                  <a:tcPr/>
                </a:tc>
                <a:tc>
                  <a:txBody>
                    <a:bodyPr/>
                    <a:lstStyle/>
                    <a:p>
                      <a:pPr algn="ctr"/>
                      <a:r>
                        <a:rPr lang="en-US" altLang="zh-CN" dirty="0" smtClean="0"/>
                        <a:t>0.50E+06</a:t>
                      </a:r>
                      <a:endParaRPr lang="zh-CN" altLang="en-US" dirty="0"/>
                    </a:p>
                  </a:txBody>
                  <a:tcPr/>
                </a:tc>
              </a:tr>
            </a:tbl>
          </a:graphicData>
        </a:graphic>
      </p:graphicFrame>
    </p:spTree>
    <p:extLst>
      <p:ext uri="{BB962C8B-B14F-4D97-AF65-F5344CB8AC3E}">
        <p14:creationId xmlns:p14="http://schemas.microsoft.com/office/powerpoint/2010/main" val="30536978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199" y="332656"/>
            <a:ext cx="8147249" cy="4608512"/>
          </a:xfrm>
        </p:spPr>
        <p:txBody>
          <a:bodyPr/>
          <a:lstStyle/>
          <a:p>
            <a:r>
              <a:rPr lang="en-US" altLang="zh-CN" b="1" dirty="0" smtClean="0"/>
              <a:t>1.14.2</a:t>
            </a:r>
            <a:r>
              <a:rPr lang="en-US" altLang="zh-CN" dirty="0" smtClean="0"/>
              <a:t>  Another fallacy is to consider that the processor executing the largest number of instructions will need a larger CPU time. Considering that processor P1 is executing a sequence of 10</a:t>
            </a:r>
            <a:r>
              <a:rPr lang="en-US" altLang="zh-CN" baseline="30000" dirty="0" smtClean="0"/>
              <a:t>6</a:t>
            </a:r>
            <a:r>
              <a:rPr lang="en-US" altLang="zh-CN" dirty="0" smtClean="0"/>
              <a:t> instructions and that the CPI of processors P1 and P2 do not change, determine the number of instructions that P2 can execute in the same time that P1 needs to execute 10</a:t>
            </a:r>
            <a:r>
              <a:rPr lang="en-US" altLang="zh-CN" baseline="30000" dirty="0" smtClean="0"/>
              <a:t>6</a:t>
            </a:r>
            <a:r>
              <a:rPr lang="en-US" altLang="zh-CN" dirty="0" smtClean="0"/>
              <a:t> instructions.</a:t>
            </a:r>
          </a:p>
          <a:p>
            <a:r>
              <a:rPr lang="en-US" altLang="zh-CN" dirty="0" smtClean="0"/>
              <a:t>Solution:</a:t>
            </a:r>
          </a:p>
          <a:p>
            <a:pPr marL="0" indent="0">
              <a:buNone/>
            </a:pPr>
            <a:r>
              <a:rPr lang="en-US" altLang="zh-CN" sz="2000" dirty="0" smtClean="0"/>
              <a:t>    b</a:t>
            </a:r>
            <a:r>
              <a:rPr lang="en-US" altLang="zh-CN" sz="2000" dirty="0"/>
              <a:t>. 106 instructions, T(P1) = No. </a:t>
            </a:r>
            <a:r>
              <a:rPr lang="en-US" altLang="zh-CN" sz="2000" dirty="0" err="1"/>
              <a:t>Intr</a:t>
            </a:r>
            <a:r>
              <a:rPr lang="en-US" altLang="zh-CN" sz="2000" dirty="0"/>
              <a:t> × CPI/clock </a:t>
            </a:r>
            <a:r>
              <a:rPr lang="en-US" altLang="zh-CN" sz="2000" dirty="0" smtClean="0"/>
              <a:t>rate</a:t>
            </a:r>
          </a:p>
          <a:p>
            <a:pPr marL="0" indent="0">
              <a:buNone/>
            </a:pPr>
            <a:r>
              <a:rPr lang="en-US" altLang="zh-CN" sz="2000" dirty="0" smtClean="0"/>
              <a:t>        T(P1</a:t>
            </a:r>
            <a:r>
              <a:rPr lang="en-US" altLang="zh-CN" sz="2000" dirty="0"/>
              <a:t>) = 3.66 × 10</a:t>
            </a:r>
            <a:r>
              <a:rPr lang="en-US" altLang="zh-CN" sz="2000" baseline="30000" dirty="0"/>
              <a:t>–4</a:t>
            </a:r>
            <a:r>
              <a:rPr lang="en-US" altLang="zh-CN" sz="2000" dirty="0"/>
              <a:t> </a:t>
            </a:r>
            <a:r>
              <a:rPr lang="en-US" altLang="zh-CN" sz="2000" dirty="0" smtClean="0"/>
              <a:t>s</a:t>
            </a:r>
          </a:p>
          <a:p>
            <a:pPr marL="0" indent="0">
              <a:buNone/>
            </a:pPr>
            <a:r>
              <a:rPr lang="en-US" altLang="zh-CN" sz="2000" dirty="0"/>
              <a:t> </a:t>
            </a:r>
            <a:r>
              <a:rPr lang="en-US" altLang="zh-CN" sz="2000" dirty="0" smtClean="0"/>
              <a:t>       </a:t>
            </a:r>
            <a:r>
              <a:rPr lang="pt-BR" altLang="zh-CN" sz="2000" dirty="0" smtClean="0"/>
              <a:t>T(P2</a:t>
            </a:r>
            <a:r>
              <a:rPr lang="pt-BR" altLang="zh-CN" sz="2000" dirty="0"/>
              <a:t>) = N × 1/(3 × 10</a:t>
            </a:r>
            <a:r>
              <a:rPr lang="pt-BR" altLang="zh-CN" sz="2000" baseline="30000" dirty="0"/>
              <a:t>9</a:t>
            </a:r>
            <a:r>
              <a:rPr lang="pt-BR" altLang="zh-CN" sz="2000" dirty="0"/>
              <a:t>) </a:t>
            </a:r>
            <a:r>
              <a:rPr lang="pt-BR" altLang="zh-CN" sz="2000" dirty="0" smtClean="0"/>
              <a:t> then </a:t>
            </a:r>
            <a:r>
              <a:rPr lang="pt-BR" altLang="zh-CN" sz="2000" dirty="0"/>
              <a:t>N = 9.15 × 10</a:t>
            </a:r>
            <a:r>
              <a:rPr lang="pt-BR" altLang="zh-CN" sz="2000" baseline="30000" dirty="0"/>
              <a:t>5</a:t>
            </a:r>
            <a:endParaRPr lang="zh-CN" altLang="en-US" sz="2000" baseline="30000" dirty="0"/>
          </a:p>
        </p:txBody>
      </p:sp>
      <p:graphicFrame>
        <p:nvGraphicFramePr>
          <p:cNvPr id="4" name="表格 3"/>
          <p:cNvGraphicFramePr>
            <a:graphicFrameLocks noGrp="1"/>
          </p:cNvGraphicFramePr>
          <p:nvPr>
            <p:extLst>
              <p:ext uri="{D42A27DB-BD31-4B8C-83A1-F6EECF244321}">
                <p14:modId xmlns:p14="http://schemas.microsoft.com/office/powerpoint/2010/main" val="3645667604"/>
              </p:ext>
            </p:extLst>
          </p:nvPr>
        </p:nvGraphicFramePr>
        <p:xfrm>
          <a:off x="1187624" y="4984576"/>
          <a:ext cx="6249671" cy="1828800"/>
        </p:xfrm>
        <a:graphic>
          <a:graphicData uri="http://schemas.openxmlformats.org/drawingml/2006/table">
            <a:tbl>
              <a:tblPr firstRow="1" bandRow="1">
                <a:tableStyleId>{5C22544A-7EE6-4342-B048-85BDC9FD1C3A}</a:tableStyleId>
              </a:tblPr>
              <a:tblGrid>
                <a:gridCol w="1219200"/>
                <a:gridCol w="1425893"/>
                <a:gridCol w="1544955"/>
                <a:gridCol w="700405"/>
                <a:gridCol w="1359218"/>
              </a:tblGrid>
              <a:tr h="226824">
                <a:tc>
                  <a:txBody>
                    <a:bodyPr/>
                    <a:lstStyle/>
                    <a:p>
                      <a:pPr algn="ctr"/>
                      <a:endParaRPr lang="zh-CN" altLang="en-US" dirty="0"/>
                    </a:p>
                  </a:txBody>
                  <a:tcPr/>
                </a:tc>
                <a:tc>
                  <a:txBody>
                    <a:bodyPr/>
                    <a:lstStyle/>
                    <a:p>
                      <a:pPr algn="ctr"/>
                      <a:r>
                        <a:rPr lang="en-US" altLang="zh-CN" dirty="0" smtClean="0"/>
                        <a:t>Processor</a:t>
                      </a:r>
                      <a:endParaRPr lang="zh-CN" altLang="en-US" dirty="0"/>
                    </a:p>
                  </a:txBody>
                  <a:tcPr/>
                </a:tc>
                <a:tc>
                  <a:txBody>
                    <a:bodyPr/>
                    <a:lstStyle/>
                    <a:p>
                      <a:pPr algn="ctr"/>
                      <a:r>
                        <a:rPr lang="en-US" altLang="zh-CN" dirty="0" smtClean="0"/>
                        <a:t>Clock Rate</a:t>
                      </a:r>
                      <a:endParaRPr lang="zh-CN" altLang="en-US" dirty="0"/>
                    </a:p>
                  </a:txBody>
                  <a:tcPr/>
                </a:tc>
                <a:tc>
                  <a:txBody>
                    <a:bodyPr/>
                    <a:lstStyle/>
                    <a:p>
                      <a:pPr algn="ctr"/>
                      <a:r>
                        <a:rPr lang="en-US" altLang="zh-CN" dirty="0" smtClean="0"/>
                        <a:t>CPI</a:t>
                      </a:r>
                      <a:endParaRPr lang="zh-CN" altLang="en-US" dirty="0"/>
                    </a:p>
                  </a:txBody>
                  <a:tcPr/>
                </a:tc>
                <a:tc>
                  <a:txBody>
                    <a:bodyPr/>
                    <a:lstStyle/>
                    <a:p>
                      <a:pPr algn="ctr"/>
                      <a:r>
                        <a:rPr lang="en-US" altLang="zh-CN" dirty="0" smtClean="0"/>
                        <a:t>No. Instr.</a:t>
                      </a:r>
                      <a:endParaRPr lang="zh-CN" altLang="en-US" dirty="0"/>
                    </a:p>
                  </a:txBody>
                  <a:tcPr/>
                </a:tc>
              </a:tr>
              <a:tr h="226824">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4 GHz</a:t>
                      </a:r>
                      <a:endParaRPr lang="zh-CN" altLang="en-US" dirty="0"/>
                    </a:p>
                  </a:txBody>
                  <a:tcPr/>
                </a:tc>
                <a:tc>
                  <a:txBody>
                    <a:bodyPr/>
                    <a:lstStyle/>
                    <a:p>
                      <a:pPr algn="ctr"/>
                      <a:r>
                        <a:rPr lang="en-US" altLang="zh-CN" dirty="0" smtClean="0"/>
                        <a:t>0.9</a:t>
                      </a:r>
                      <a:endParaRPr lang="zh-CN" altLang="en-US" dirty="0"/>
                    </a:p>
                  </a:txBody>
                  <a:tcPr/>
                </a:tc>
                <a:tc>
                  <a:txBody>
                    <a:bodyPr/>
                    <a:lstStyle/>
                    <a:p>
                      <a:pPr algn="ctr"/>
                      <a:r>
                        <a:rPr lang="en-US" altLang="zh-CN" dirty="0" smtClean="0"/>
                        <a:t>5.00E+06</a:t>
                      </a:r>
                      <a:endParaRPr lang="zh-CN" altLang="en-US" dirty="0"/>
                    </a:p>
                  </a:txBody>
                  <a:tcPr/>
                </a:tc>
              </a:tr>
              <a:tr h="226824">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1.00E+06</a:t>
                      </a:r>
                      <a:endParaRPr lang="zh-CN" altLang="en-US" dirty="0"/>
                    </a:p>
                  </a:txBody>
                  <a:tcPr/>
                </a:tc>
              </a:tr>
              <a:tr h="226824">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3.00E+06</a:t>
                      </a:r>
                      <a:endParaRPr lang="zh-CN" altLang="en-US" dirty="0"/>
                    </a:p>
                  </a:txBody>
                  <a:tcPr/>
                </a:tc>
              </a:tr>
              <a:tr h="226824">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2.5 GHz</a:t>
                      </a:r>
                      <a:endParaRPr lang="zh-CN" altLang="en-US" dirty="0"/>
                    </a:p>
                  </a:txBody>
                  <a:tcPr/>
                </a:tc>
                <a:tc>
                  <a:txBody>
                    <a:bodyPr/>
                    <a:lstStyle/>
                    <a:p>
                      <a:pPr algn="ctr"/>
                      <a:endParaRPr lang="zh-CN" altLang="en-US" dirty="0"/>
                    </a:p>
                  </a:txBody>
                  <a:tcPr/>
                </a:tc>
                <a:tc>
                  <a:txBody>
                    <a:bodyPr/>
                    <a:lstStyle/>
                    <a:p>
                      <a:pPr algn="ctr"/>
                      <a:r>
                        <a:rPr lang="en-US" altLang="zh-CN" dirty="0" smtClean="0"/>
                        <a:t>0.50E+06</a:t>
                      </a:r>
                      <a:endParaRPr lang="zh-CN" altLang="en-US" dirty="0"/>
                    </a:p>
                  </a:txBody>
                  <a:tcPr/>
                </a:tc>
              </a:tr>
            </a:tbl>
          </a:graphicData>
        </a:graphic>
      </p:graphicFrame>
    </p:spTree>
    <p:extLst>
      <p:ext uri="{BB962C8B-B14F-4D97-AF65-F5344CB8AC3E}">
        <p14:creationId xmlns:p14="http://schemas.microsoft.com/office/powerpoint/2010/main" val="2248834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4752528"/>
          </a:xfrm>
        </p:spPr>
        <p:txBody>
          <a:bodyPr>
            <a:normAutofit/>
          </a:bodyPr>
          <a:lstStyle/>
          <a:p>
            <a:r>
              <a:rPr lang="en-US" altLang="zh-CN" b="1" dirty="0" smtClean="0"/>
              <a:t>1.14.3</a:t>
            </a:r>
            <a:r>
              <a:rPr lang="en-US" altLang="zh-CN" dirty="0" smtClean="0"/>
              <a:t>  A common fallacy is to use MIPS(millions of instructions per second) to compare the performance of two different processors, and consider that the processor with the largest MIPS has the largest performance. Check if this is true for P1 and P2.</a:t>
            </a:r>
          </a:p>
          <a:p>
            <a:r>
              <a:rPr lang="en-US" altLang="zh-CN" dirty="0" smtClean="0"/>
              <a:t>Solution:</a:t>
            </a:r>
          </a:p>
          <a:p>
            <a:pPr marL="0" indent="0">
              <a:buNone/>
            </a:pPr>
            <a:r>
              <a:rPr lang="en-US" altLang="zh-CN" sz="2000" dirty="0" smtClean="0"/>
              <a:t>      MIPS </a:t>
            </a:r>
            <a:r>
              <a:rPr lang="en-US" altLang="zh-CN" sz="2000" dirty="0"/>
              <a:t>= Clock rate × 10</a:t>
            </a:r>
            <a:r>
              <a:rPr lang="en-US" altLang="zh-CN" sz="2000" baseline="30000" dirty="0"/>
              <a:t>−</a:t>
            </a:r>
            <a:r>
              <a:rPr lang="en-US" altLang="zh-CN" sz="2000" baseline="30000" dirty="0" smtClean="0"/>
              <a:t>6</a:t>
            </a:r>
            <a:r>
              <a:rPr lang="en-US" altLang="zh-CN" sz="2000" dirty="0" smtClean="0"/>
              <a:t>/CPI</a:t>
            </a:r>
          </a:p>
          <a:p>
            <a:pPr marL="0" indent="0">
              <a:buNone/>
            </a:pPr>
            <a:r>
              <a:rPr lang="en-US" altLang="zh-CN" sz="2000" dirty="0" smtClean="0"/>
              <a:t>     a</a:t>
            </a:r>
            <a:r>
              <a:rPr lang="en-US" altLang="zh-CN" sz="2000" dirty="0"/>
              <a:t>. MIPS(P1) = 4 × 10</a:t>
            </a:r>
            <a:r>
              <a:rPr lang="en-US" altLang="zh-CN" sz="2000" baseline="30000" dirty="0"/>
              <a:t>9</a:t>
            </a:r>
            <a:r>
              <a:rPr lang="en-US" altLang="zh-CN" sz="2000" dirty="0"/>
              <a:t> × 10</a:t>
            </a:r>
            <a:r>
              <a:rPr lang="en-US" altLang="zh-CN" sz="2000" baseline="30000" dirty="0"/>
              <a:t>–6</a:t>
            </a:r>
            <a:r>
              <a:rPr lang="en-US" altLang="zh-CN" sz="2000" dirty="0"/>
              <a:t>/0.9 = 4.44 × 10</a:t>
            </a:r>
            <a:r>
              <a:rPr lang="en-US" altLang="zh-CN" sz="2000" baseline="30000" dirty="0"/>
              <a:t>3</a:t>
            </a:r>
          </a:p>
          <a:p>
            <a:pPr marL="0" indent="0">
              <a:buNone/>
            </a:pPr>
            <a:r>
              <a:rPr lang="en-US" altLang="zh-CN" sz="2000" dirty="0" smtClean="0"/>
              <a:t>         MIPS(P2</a:t>
            </a:r>
            <a:r>
              <a:rPr lang="en-US" altLang="zh-CN" sz="2000" dirty="0"/>
              <a:t>) = 3 × 10</a:t>
            </a:r>
            <a:r>
              <a:rPr lang="en-US" altLang="zh-CN" sz="2000" baseline="30000" dirty="0"/>
              <a:t>9</a:t>
            </a:r>
            <a:r>
              <a:rPr lang="en-US" altLang="zh-CN" sz="2000" dirty="0"/>
              <a:t> × 10</a:t>
            </a:r>
            <a:r>
              <a:rPr lang="en-US" altLang="zh-CN" sz="2000" baseline="30000" dirty="0"/>
              <a:t>–6</a:t>
            </a:r>
            <a:r>
              <a:rPr lang="en-US" altLang="zh-CN" sz="2000" dirty="0"/>
              <a:t>/0.75 = 4.0 × 10</a:t>
            </a:r>
            <a:r>
              <a:rPr lang="en-US" altLang="zh-CN" sz="2000" baseline="30000" dirty="0"/>
              <a:t>3</a:t>
            </a:r>
          </a:p>
          <a:p>
            <a:pPr marL="0" indent="0">
              <a:buNone/>
            </a:pPr>
            <a:r>
              <a:rPr lang="en-US" altLang="zh-CN" sz="2000" dirty="0" smtClean="0"/>
              <a:t>         MIPS(P1</a:t>
            </a:r>
            <a:r>
              <a:rPr lang="en-US" altLang="zh-CN" sz="2000" dirty="0"/>
              <a:t>) &gt; MIPS(P2</a:t>
            </a:r>
            <a:r>
              <a:rPr lang="en-US" altLang="zh-CN" sz="2000" dirty="0" smtClean="0"/>
              <a:t>)</a:t>
            </a:r>
          </a:p>
          <a:p>
            <a:pPr marL="0" indent="0">
              <a:buNone/>
            </a:pPr>
            <a:r>
              <a:rPr lang="en-US" altLang="zh-CN" sz="2000" dirty="0"/>
              <a:t> </a:t>
            </a:r>
            <a:r>
              <a:rPr lang="en-US" altLang="zh-CN" sz="2000" dirty="0" smtClean="0"/>
              <a:t>        performance(P1</a:t>
            </a:r>
            <a:r>
              <a:rPr lang="en-US" altLang="zh-CN" sz="2000" dirty="0"/>
              <a:t>) &lt; performance(P2) (from 1.14.1</a:t>
            </a:r>
            <a:r>
              <a:rPr lang="en-US" altLang="zh-CN" sz="2000" dirty="0" smtClean="0"/>
              <a:t>)</a:t>
            </a:r>
          </a:p>
        </p:txBody>
      </p:sp>
      <p:graphicFrame>
        <p:nvGraphicFramePr>
          <p:cNvPr id="4" name="表格 3"/>
          <p:cNvGraphicFramePr>
            <a:graphicFrameLocks noGrp="1"/>
          </p:cNvGraphicFramePr>
          <p:nvPr>
            <p:extLst>
              <p:ext uri="{D42A27DB-BD31-4B8C-83A1-F6EECF244321}">
                <p14:modId xmlns:p14="http://schemas.microsoft.com/office/powerpoint/2010/main" val="252765138"/>
              </p:ext>
            </p:extLst>
          </p:nvPr>
        </p:nvGraphicFramePr>
        <p:xfrm>
          <a:off x="1187624" y="4984576"/>
          <a:ext cx="6249671" cy="1828800"/>
        </p:xfrm>
        <a:graphic>
          <a:graphicData uri="http://schemas.openxmlformats.org/drawingml/2006/table">
            <a:tbl>
              <a:tblPr firstRow="1" bandRow="1">
                <a:tableStyleId>{5C22544A-7EE6-4342-B048-85BDC9FD1C3A}</a:tableStyleId>
              </a:tblPr>
              <a:tblGrid>
                <a:gridCol w="1219200"/>
                <a:gridCol w="1425893"/>
                <a:gridCol w="1544955"/>
                <a:gridCol w="700405"/>
                <a:gridCol w="1359218"/>
              </a:tblGrid>
              <a:tr h="226824">
                <a:tc>
                  <a:txBody>
                    <a:bodyPr/>
                    <a:lstStyle/>
                    <a:p>
                      <a:pPr algn="ctr"/>
                      <a:endParaRPr lang="zh-CN" altLang="en-US" dirty="0"/>
                    </a:p>
                  </a:txBody>
                  <a:tcPr/>
                </a:tc>
                <a:tc>
                  <a:txBody>
                    <a:bodyPr/>
                    <a:lstStyle/>
                    <a:p>
                      <a:pPr algn="ctr"/>
                      <a:r>
                        <a:rPr lang="en-US" altLang="zh-CN" dirty="0" smtClean="0"/>
                        <a:t>Processor</a:t>
                      </a:r>
                      <a:endParaRPr lang="zh-CN" altLang="en-US" dirty="0"/>
                    </a:p>
                  </a:txBody>
                  <a:tcPr/>
                </a:tc>
                <a:tc>
                  <a:txBody>
                    <a:bodyPr/>
                    <a:lstStyle/>
                    <a:p>
                      <a:pPr algn="ctr"/>
                      <a:r>
                        <a:rPr lang="en-US" altLang="zh-CN" dirty="0" smtClean="0"/>
                        <a:t>Clock Rate</a:t>
                      </a:r>
                      <a:endParaRPr lang="zh-CN" altLang="en-US" dirty="0"/>
                    </a:p>
                  </a:txBody>
                  <a:tcPr/>
                </a:tc>
                <a:tc>
                  <a:txBody>
                    <a:bodyPr/>
                    <a:lstStyle/>
                    <a:p>
                      <a:pPr algn="ctr"/>
                      <a:r>
                        <a:rPr lang="en-US" altLang="zh-CN" dirty="0" smtClean="0"/>
                        <a:t>CPI</a:t>
                      </a:r>
                      <a:endParaRPr lang="zh-CN" altLang="en-US" dirty="0"/>
                    </a:p>
                  </a:txBody>
                  <a:tcPr/>
                </a:tc>
                <a:tc>
                  <a:txBody>
                    <a:bodyPr/>
                    <a:lstStyle/>
                    <a:p>
                      <a:pPr algn="ctr"/>
                      <a:r>
                        <a:rPr lang="en-US" altLang="zh-CN" dirty="0" smtClean="0"/>
                        <a:t>No. Instr.</a:t>
                      </a:r>
                      <a:endParaRPr lang="zh-CN" altLang="en-US" dirty="0"/>
                    </a:p>
                  </a:txBody>
                  <a:tcPr/>
                </a:tc>
              </a:tr>
              <a:tr h="226824">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4 GHz</a:t>
                      </a:r>
                      <a:endParaRPr lang="zh-CN" altLang="en-US" dirty="0"/>
                    </a:p>
                  </a:txBody>
                  <a:tcPr/>
                </a:tc>
                <a:tc>
                  <a:txBody>
                    <a:bodyPr/>
                    <a:lstStyle/>
                    <a:p>
                      <a:pPr algn="ctr"/>
                      <a:r>
                        <a:rPr lang="en-US" altLang="zh-CN" dirty="0" smtClean="0"/>
                        <a:t>0.9</a:t>
                      </a:r>
                      <a:endParaRPr lang="zh-CN" altLang="en-US" dirty="0"/>
                    </a:p>
                  </a:txBody>
                  <a:tcPr/>
                </a:tc>
                <a:tc>
                  <a:txBody>
                    <a:bodyPr/>
                    <a:lstStyle/>
                    <a:p>
                      <a:pPr algn="ctr"/>
                      <a:r>
                        <a:rPr lang="en-US" altLang="zh-CN" dirty="0" smtClean="0"/>
                        <a:t>5.00E+06</a:t>
                      </a:r>
                      <a:endParaRPr lang="zh-CN" altLang="en-US" dirty="0"/>
                    </a:p>
                  </a:txBody>
                  <a:tcPr/>
                </a:tc>
              </a:tr>
              <a:tr h="226824">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1.00E+06</a:t>
                      </a:r>
                      <a:endParaRPr lang="zh-CN" altLang="en-US" dirty="0"/>
                    </a:p>
                  </a:txBody>
                  <a:tcPr/>
                </a:tc>
              </a:tr>
              <a:tr h="226824">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3.00E+06</a:t>
                      </a:r>
                      <a:endParaRPr lang="zh-CN" altLang="en-US" dirty="0"/>
                    </a:p>
                  </a:txBody>
                  <a:tcPr/>
                </a:tc>
              </a:tr>
              <a:tr h="226824">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2.5 GHz</a:t>
                      </a:r>
                      <a:endParaRPr lang="zh-CN" altLang="en-US" dirty="0"/>
                    </a:p>
                  </a:txBody>
                  <a:tcPr/>
                </a:tc>
                <a:tc>
                  <a:txBody>
                    <a:bodyPr/>
                    <a:lstStyle/>
                    <a:p>
                      <a:pPr algn="ctr"/>
                      <a:endParaRPr lang="zh-CN" altLang="en-US" dirty="0"/>
                    </a:p>
                  </a:txBody>
                  <a:tcPr/>
                </a:tc>
                <a:tc>
                  <a:txBody>
                    <a:bodyPr/>
                    <a:lstStyle/>
                    <a:p>
                      <a:pPr algn="ctr"/>
                      <a:r>
                        <a:rPr lang="en-US" altLang="zh-CN" dirty="0" smtClean="0"/>
                        <a:t>0.50E+06</a:t>
                      </a:r>
                      <a:endParaRPr lang="zh-CN" altLang="en-US" dirty="0"/>
                    </a:p>
                  </a:txBody>
                  <a:tcPr/>
                </a:tc>
              </a:tr>
            </a:tbl>
          </a:graphicData>
        </a:graphic>
      </p:graphicFrame>
    </p:spTree>
    <p:extLst>
      <p:ext uri="{BB962C8B-B14F-4D97-AF65-F5344CB8AC3E}">
        <p14:creationId xmlns:p14="http://schemas.microsoft.com/office/powerpoint/2010/main" val="3053697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4680520"/>
          </a:xfrm>
        </p:spPr>
        <p:txBody>
          <a:bodyPr>
            <a:normAutofit/>
          </a:bodyPr>
          <a:lstStyle/>
          <a:p>
            <a:r>
              <a:rPr lang="en-US" altLang="zh-CN" b="1" dirty="0" smtClean="0"/>
              <a:t>1.14.3</a:t>
            </a:r>
            <a:r>
              <a:rPr lang="en-US" altLang="zh-CN" dirty="0" smtClean="0"/>
              <a:t>  A common fallacy is to use MIPS(millions of instructions per second) to compare the performance of two different processors, and consider that the processor with the largest MIPS has the largest performance. Check if this is true for P1 and P2.</a:t>
            </a:r>
          </a:p>
          <a:p>
            <a:r>
              <a:rPr lang="en-US" altLang="zh-CN" dirty="0" smtClean="0"/>
              <a:t>Solution:</a:t>
            </a:r>
          </a:p>
          <a:p>
            <a:pPr marL="0" indent="0">
              <a:buNone/>
            </a:pPr>
            <a:r>
              <a:rPr lang="en-US" altLang="zh-CN" sz="2000" dirty="0" smtClean="0"/>
              <a:t>      MIPS </a:t>
            </a:r>
            <a:r>
              <a:rPr lang="en-US" altLang="zh-CN" sz="2000" dirty="0"/>
              <a:t>= Clock rate × 10</a:t>
            </a:r>
            <a:r>
              <a:rPr lang="en-US" altLang="zh-CN" sz="2000" baseline="30000" dirty="0"/>
              <a:t>−</a:t>
            </a:r>
            <a:r>
              <a:rPr lang="en-US" altLang="zh-CN" sz="2000" baseline="30000" dirty="0" smtClean="0"/>
              <a:t>6</a:t>
            </a:r>
            <a:r>
              <a:rPr lang="en-US" altLang="zh-CN" sz="2000" dirty="0" smtClean="0"/>
              <a:t>/CPI</a:t>
            </a:r>
          </a:p>
          <a:p>
            <a:pPr marL="0" indent="0">
              <a:buNone/>
            </a:pPr>
            <a:r>
              <a:rPr lang="en-US" altLang="zh-CN" sz="2000" dirty="0" smtClean="0"/>
              <a:t>     b</a:t>
            </a:r>
            <a:r>
              <a:rPr lang="en-US" altLang="zh-CN" sz="2000" dirty="0"/>
              <a:t>. MIPS(P1) = 3 × 10</a:t>
            </a:r>
            <a:r>
              <a:rPr lang="en-US" altLang="zh-CN" sz="2000" baseline="30000" dirty="0"/>
              <a:t>9</a:t>
            </a:r>
            <a:r>
              <a:rPr lang="en-US" altLang="zh-CN" sz="2000" dirty="0"/>
              <a:t> × 10</a:t>
            </a:r>
            <a:r>
              <a:rPr lang="en-US" altLang="zh-CN" sz="2000" baseline="30000" dirty="0"/>
              <a:t>–6</a:t>
            </a:r>
            <a:r>
              <a:rPr lang="en-US" altLang="zh-CN" sz="2000" dirty="0"/>
              <a:t>/1.1 = 2.72 × 10</a:t>
            </a:r>
            <a:r>
              <a:rPr lang="en-US" altLang="zh-CN" sz="2000" baseline="30000" dirty="0"/>
              <a:t>3</a:t>
            </a:r>
          </a:p>
          <a:p>
            <a:pPr marL="0" indent="0">
              <a:buNone/>
            </a:pPr>
            <a:r>
              <a:rPr lang="en-US" altLang="zh-CN" sz="2000" dirty="0" smtClean="0"/>
              <a:t>         MIPS(P2</a:t>
            </a:r>
            <a:r>
              <a:rPr lang="en-US" altLang="zh-CN" sz="2000" dirty="0"/>
              <a:t>) = 2.5 × 10</a:t>
            </a:r>
            <a:r>
              <a:rPr lang="en-US" altLang="zh-CN" sz="2000" baseline="30000" dirty="0"/>
              <a:t>9</a:t>
            </a:r>
            <a:r>
              <a:rPr lang="en-US" altLang="zh-CN" sz="2000" dirty="0"/>
              <a:t> × 10</a:t>
            </a:r>
            <a:r>
              <a:rPr lang="en-US" altLang="zh-CN" sz="2000" baseline="30000" dirty="0"/>
              <a:t>–6</a:t>
            </a:r>
            <a:r>
              <a:rPr lang="en-US" altLang="zh-CN" sz="2000" dirty="0"/>
              <a:t>/1 = 2.5 × 10</a:t>
            </a:r>
            <a:r>
              <a:rPr lang="en-US" altLang="zh-CN" sz="2000" baseline="30000" dirty="0"/>
              <a:t>3</a:t>
            </a:r>
          </a:p>
          <a:p>
            <a:pPr marL="0" indent="0">
              <a:buNone/>
            </a:pPr>
            <a:r>
              <a:rPr lang="en-US" altLang="zh-CN" sz="2000" dirty="0" smtClean="0"/>
              <a:t>         MIPS(P1</a:t>
            </a:r>
            <a:r>
              <a:rPr lang="en-US" altLang="zh-CN" sz="2000" dirty="0"/>
              <a:t>) &gt; </a:t>
            </a:r>
            <a:r>
              <a:rPr lang="en-US" altLang="zh-CN" sz="2000" dirty="0" smtClean="0"/>
              <a:t>MIPS(P2)</a:t>
            </a:r>
          </a:p>
          <a:p>
            <a:pPr marL="0" indent="0">
              <a:buNone/>
            </a:pPr>
            <a:r>
              <a:rPr lang="en-US" altLang="zh-CN" sz="2000" dirty="0" smtClean="0"/>
              <a:t>         performance(P1</a:t>
            </a:r>
            <a:r>
              <a:rPr lang="en-US" altLang="zh-CN" sz="2000" dirty="0"/>
              <a:t>) &lt; performance(P2) (from 1.14.1</a:t>
            </a:r>
            <a:r>
              <a:rPr lang="en-US" altLang="zh-CN" sz="2000" dirty="0" smtClean="0"/>
              <a:t>)</a:t>
            </a:r>
            <a:endParaRPr lang="en-US" altLang="zh-CN" sz="2000" dirty="0"/>
          </a:p>
        </p:txBody>
      </p:sp>
      <p:graphicFrame>
        <p:nvGraphicFramePr>
          <p:cNvPr id="4" name="表格 3"/>
          <p:cNvGraphicFramePr>
            <a:graphicFrameLocks noGrp="1"/>
          </p:cNvGraphicFramePr>
          <p:nvPr>
            <p:extLst>
              <p:ext uri="{D42A27DB-BD31-4B8C-83A1-F6EECF244321}">
                <p14:modId xmlns:p14="http://schemas.microsoft.com/office/powerpoint/2010/main" val="252765138"/>
              </p:ext>
            </p:extLst>
          </p:nvPr>
        </p:nvGraphicFramePr>
        <p:xfrm>
          <a:off x="1187624" y="4984576"/>
          <a:ext cx="6249671" cy="1828800"/>
        </p:xfrm>
        <a:graphic>
          <a:graphicData uri="http://schemas.openxmlformats.org/drawingml/2006/table">
            <a:tbl>
              <a:tblPr firstRow="1" bandRow="1">
                <a:tableStyleId>{5C22544A-7EE6-4342-B048-85BDC9FD1C3A}</a:tableStyleId>
              </a:tblPr>
              <a:tblGrid>
                <a:gridCol w="1219200"/>
                <a:gridCol w="1425893"/>
                <a:gridCol w="1544955"/>
                <a:gridCol w="700405"/>
                <a:gridCol w="1359218"/>
              </a:tblGrid>
              <a:tr h="226824">
                <a:tc>
                  <a:txBody>
                    <a:bodyPr/>
                    <a:lstStyle/>
                    <a:p>
                      <a:pPr algn="ctr"/>
                      <a:endParaRPr lang="zh-CN" altLang="en-US" dirty="0"/>
                    </a:p>
                  </a:txBody>
                  <a:tcPr/>
                </a:tc>
                <a:tc>
                  <a:txBody>
                    <a:bodyPr/>
                    <a:lstStyle/>
                    <a:p>
                      <a:pPr algn="ctr"/>
                      <a:r>
                        <a:rPr lang="en-US" altLang="zh-CN" dirty="0" smtClean="0"/>
                        <a:t>Processor</a:t>
                      </a:r>
                      <a:endParaRPr lang="zh-CN" altLang="en-US" dirty="0"/>
                    </a:p>
                  </a:txBody>
                  <a:tcPr/>
                </a:tc>
                <a:tc>
                  <a:txBody>
                    <a:bodyPr/>
                    <a:lstStyle/>
                    <a:p>
                      <a:pPr algn="ctr"/>
                      <a:r>
                        <a:rPr lang="en-US" altLang="zh-CN" dirty="0" smtClean="0"/>
                        <a:t>Clock Rate</a:t>
                      </a:r>
                      <a:endParaRPr lang="zh-CN" altLang="en-US" dirty="0"/>
                    </a:p>
                  </a:txBody>
                  <a:tcPr/>
                </a:tc>
                <a:tc>
                  <a:txBody>
                    <a:bodyPr/>
                    <a:lstStyle/>
                    <a:p>
                      <a:pPr algn="ctr"/>
                      <a:r>
                        <a:rPr lang="en-US" altLang="zh-CN" dirty="0" smtClean="0"/>
                        <a:t>CPI</a:t>
                      </a:r>
                      <a:endParaRPr lang="zh-CN" altLang="en-US" dirty="0"/>
                    </a:p>
                  </a:txBody>
                  <a:tcPr/>
                </a:tc>
                <a:tc>
                  <a:txBody>
                    <a:bodyPr/>
                    <a:lstStyle/>
                    <a:p>
                      <a:pPr algn="ctr"/>
                      <a:r>
                        <a:rPr lang="en-US" altLang="zh-CN" dirty="0" smtClean="0"/>
                        <a:t>No. Instr.</a:t>
                      </a:r>
                      <a:endParaRPr lang="zh-CN" altLang="en-US" dirty="0"/>
                    </a:p>
                  </a:txBody>
                  <a:tcPr/>
                </a:tc>
              </a:tr>
              <a:tr h="226824">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4 GHz</a:t>
                      </a:r>
                      <a:endParaRPr lang="zh-CN" altLang="en-US" dirty="0"/>
                    </a:p>
                  </a:txBody>
                  <a:tcPr/>
                </a:tc>
                <a:tc>
                  <a:txBody>
                    <a:bodyPr/>
                    <a:lstStyle/>
                    <a:p>
                      <a:pPr algn="ctr"/>
                      <a:r>
                        <a:rPr lang="en-US" altLang="zh-CN" dirty="0" smtClean="0"/>
                        <a:t>0.9</a:t>
                      </a:r>
                      <a:endParaRPr lang="zh-CN" altLang="en-US" dirty="0"/>
                    </a:p>
                  </a:txBody>
                  <a:tcPr/>
                </a:tc>
                <a:tc>
                  <a:txBody>
                    <a:bodyPr/>
                    <a:lstStyle/>
                    <a:p>
                      <a:pPr algn="ctr"/>
                      <a:r>
                        <a:rPr lang="en-US" altLang="zh-CN" dirty="0" smtClean="0"/>
                        <a:t>5.00E+06</a:t>
                      </a:r>
                      <a:endParaRPr lang="zh-CN" altLang="en-US" dirty="0"/>
                    </a:p>
                  </a:txBody>
                  <a:tcPr/>
                </a:tc>
              </a:tr>
              <a:tr h="226824">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1.00E+06</a:t>
                      </a:r>
                      <a:endParaRPr lang="zh-CN" altLang="en-US" dirty="0"/>
                    </a:p>
                  </a:txBody>
                  <a:tcPr/>
                </a:tc>
              </a:tr>
              <a:tr h="226824">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3.00E+06</a:t>
                      </a:r>
                      <a:endParaRPr lang="zh-CN" altLang="en-US" dirty="0"/>
                    </a:p>
                  </a:txBody>
                  <a:tcPr/>
                </a:tc>
              </a:tr>
              <a:tr h="226824">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2.5 GHz</a:t>
                      </a:r>
                      <a:endParaRPr lang="zh-CN" altLang="en-US" dirty="0"/>
                    </a:p>
                  </a:txBody>
                  <a:tcPr/>
                </a:tc>
                <a:tc>
                  <a:txBody>
                    <a:bodyPr/>
                    <a:lstStyle/>
                    <a:p>
                      <a:pPr algn="ctr"/>
                      <a:endParaRPr lang="zh-CN" altLang="en-US" dirty="0"/>
                    </a:p>
                  </a:txBody>
                  <a:tcPr/>
                </a:tc>
                <a:tc>
                  <a:txBody>
                    <a:bodyPr/>
                    <a:lstStyle/>
                    <a:p>
                      <a:pPr algn="ctr"/>
                      <a:r>
                        <a:rPr lang="en-US" altLang="zh-CN" dirty="0" smtClean="0"/>
                        <a:t>0.50E+06</a:t>
                      </a:r>
                      <a:endParaRPr lang="zh-CN" altLang="en-US" dirty="0"/>
                    </a:p>
                  </a:txBody>
                  <a:tcPr/>
                </a:tc>
              </a:tr>
            </a:tbl>
          </a:graphicData>
        </a:graphic>
      </p:graphicFrame>
    </p:spTree>
    <p:extLst>
      <p:ext uri="{BB962C8B-B14F-4D97-AF65-F5344CB8AC3E}">
        <p14:creationId xmlns:p14="http://schemas.microsoft.com/office/powerpoint/2010/main" val="6853576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859216" cy="6141296"/>
          </a:xfrm>
        </p:spPr>
        <p:txBody>
          <a:bodyPr/>
          <a:lstStyle/>
          <a:p>
            <a:r>
              <a:rPr lang="en-US" altLang="zh-CN" dirty="0" smtClean="0"/>
              <a:t>Another common performance figure is MFLOPS(millions of floating-point operations per second), defined as</a:t>
            </a:r>
          </a:p>
          <a:p>
            <a:pPr marL="0" indent="0">
              <a:buNone/>
            </a:pPr>
            <a:r>
              <a:rPr lang="en-US" altLang="zh-CN" sz="2200" dirty="0" smtClean="0"/>
              <a:t>   MFLOPS = </a:t>
            </a:r>
            <a:r>
              <a:rPr lang="en-US" altLang="zh-CN" sz="2200" dirty="0" err="1" smtClean="0"/>
              <a:t>No.FP</a:t>
            </a:r>
            <a:r>
              <a:rPr lang="en-US" altLang="zh-CN" sz="2200" dirty="0" smtClean="0"/>
              <a:t> operations / (execution time × 10</a:t>
            </a:r>
            <a:r>
              <a:rPr lang="en-US" altLang="zh-CN" sz="2200" baseline="30000" dirty="0" smtClean="0"/>
              <a:t>6</a:t>
            </a:r>
            <a:r>
              <a:rPr lang="en-US" altLang="zh-CN" sz="2200" dirty="0" smtClean="0"/>
              <a:t>)</a:t>
            </a:r>
          </a:p>
          <a:p>
            <a:pPr marL="0" indent="0">
              <a:buNone/>
            </a:pPr>
            <a:r>
              <a:rPr lang="en-US" altLang="zh-CN" dirty="0"/>
              <a:t>but this figure has the same problems as MIPS. </a:t>
            </a:r>
            <a:r>
              <a:rPr lang="en-US" altLang="zh-CN" dirty="0" smtClean="0"/>
              <a:t>Consider the </a:t>
            </a:r>
            <a:r>
              <a:rPr lang="en-US" altLang="zh-CN" dirty="0"/>
              <a:t>program in the following table, running on the two processors below</a:t>
            </a:r>
            <a:r>
              <a:rPr lang="en-US" altLang="zh-CN" dirty="0" smtClean="0"/>
              <a:t>.</a:t>
            </a:r>
          </a:p>
          <a:p>
            <a:pPr marL="0" indent="0">
              <a:buNone/>
            </a:pP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4136327599"/>
              </p:ext>
            </p:extLst>
          </p:nvPr>
        </p:nvGraphicFramePr>
        <p:xfrm>
          <a:off x="433649" y="3212976"/>
          <a:ext cx="8098791" cy="2225040"/>
        </p:xfrm>
        <a:graphic>
          <a:graphicData uri="http://schemas.openxmlformats.org/drawingml/2006/table">
            <a:tbl>
              <a:tblPr firstRow="1" bandRow="1">
                <a:tableStyleId>{5C22544A-7EE6-4342-B048-85BDC9FD1C3A}</a:tableStyleId>
              </a:tblPr>
              <a:tblGrid>
                <a:gridCol w="609600"/>
                <a:gridCol w="525780"/>
                <a:gridCol w="1248093"/>
                <a:gridCol w="690880"/>
                <a:gridCol w="690880"/>
                <a:gridCol w="1021080"/>
                <a:gridCol w="690880"/>
                <a:gridCol w="609600"/>
                <a:gridCol w="1021080"/>
                <a:gridCol w="990918"/>
              </a:tblGrid>
              <a:tr h="370840">
                <a:tc rowSpan="2">
                  <a:txBody>
                    <a:bodyPr/>
                    <a:lstStyle/>
                    <a:p>
                      <a:pPr algn="ctr"/>
                      <a:endParaRPr lang="zh-CN" altLang="en-US" dirty="0"/>
                    </a:p>
                  </a:txBody>
                  <a:tcPr/>
                </a:tc>
                <a:tc rowSpan="2">
                  <a:txBody>
                    <a:bodyPr/>
                    <a:lstStyle/>
                    <a:p>
                      <a:pPr algn="ctr"/>
                      <a:r>
                        <a:rPr lang="en-US" altLang="zh-CN" dirty="0" smtClean="0"/>
                        <a:t>P</a:t>
                      </a:r>
                      <a:endParaRPr lang="zh-CN" altLang="en-US" dirty="0"/>
                    </a:p>
                  </a:txBody>
                  <a:tcPr/>
                </a:tc>
                <a:tc rowSpan="2">
                  <a:txBody>
                    <a:bodyPr/>
                    <a:lstStyle/>
                    <a:p>
                      <a:pPr algn="ctr"/>
                      <a:r>
                        <a:rPr lang="en-US" altLang="zh-CN" dirty="0" smtClean="0"/>
                        <a:t>Instr. </a:t>
                      </a:r>
                    </a:p>
                    <a:p>
                      <a:pPr algn="ctr"/>
                      <a:r>
                        <a:rPr lang="en-US" altLang="zh-CN" dirty="0" smtClean="0"/>
                        <a:t>Count</a:t>
                      </a:r>
                      <a:endParaRPr lang="zh-CN" altLang="en-US" dirty="0"/>
                    </a:p>
                  </a:txBody>
                  <a:tcPr/>
                </a:tc>
                <a:tc gridSpan="3">
                  <a:txBody>
                    <a:bodyPr/>
                    <a:lstStyle/>
                    <a:p>
                      <a:pPr algn="ctr"/>
                      <a:r>
                        <a:rPr lang="en-US" altLang="zh-CN" dirty="0" smtClean="0"/>
                        <a:t>No.</a:t>
                      </a:r>
                      <a:r>
                        <a:rPr lang="en-US" altLang="zh-CN" baseline="0" dirty="0" smtClean="0"/>
                        <a:t> instructions</a:t>
                      </a:r>
                      <a:endParaRPr lang="zh-CN" altLang="en-US"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dirty="0" smtClean="0"/>
                        <a:t>CPI</a:t>
                      </a:r>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pPr algn="ctr"/>
                      <a:r>
                        <a:rPr lang="en-US" altLang="zh-CN" dirty="0" smtClean="0"/>
                        <a:t>Clock </a:t>
                      </a:r>
                    </a:p>
                    <a:p>
                      <a:pPr algn="ctr"/>
                      <a:r>
                        <a:rPr lang="en-US" altLang="zh-CN" dirty="0" smtClean="0"/>
                        <a:t>Rate</a:t>
                      </a:r>
                      <a:endParaRPr lang="zh-CN" altLang="en-US" dirty="0"/>
                    </a:p>
                  </a:txBody>
                  <a:tcPr/>
                </a:tc>
              </a:tr>
              <a:tr h="370840">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pPr algn="ctr"/>
                      <a:r>
                        <a:rPr lang="en-US" altLang="zh-CN" dirty="0" smtClean="0"/>
                        <a:t>L/S</a:t>
                      </a:r>
                      <a:endParaRPr lang="zh-CN" altLang="en-US" dirty="0"/>
                    </a:p>
                  </a:txBody>
                  <a:tcPr/>
                </a:tc>
                <a:tc>
                  <a:txBody>
                    <a:bodyPr/>
                    <a:lstStyle/>
                    <a:p>
                      <a:pPr algn="ctr"/>
                      <a:r>
                        <a:rPr lang="en-US" altLang="zh-CN" dirty="0" smtClean="0"/>
                        <a:t>FP</a:t>
                      </a:r>
                      <a:endParaRPr lang="zh-CN" altLang="en-US" dirty="0"/>
                    </a:p>
                  </a:txBody>
                  <a:tcPr/>
                </a:tc>
                <a:tc>
                  <a:txBody>
                    <a:bodyPr/>
                    <a:lstStyle/>
                    <a:p>
                      <a:pPr algn="ctr"/>
                      <a:r>
                        <a:rPr lang="en-US" altLang="zh-CN" dirty="0" smtClean="0"/>
                        <a:t>Branch</a:t>
                      </a:r>
                      <a:endParaRPr lang="zh-CN" altLang="en-US" dirty="0"/>
                    </a:p>
                  </a:txBody>
                  <a:tcPr/>
                </a:tc>
                <a:tc>
                  <a:txBody>
                    <a:bodyPr/>
                    <a:lstStyle/>
                    <a:p>
                      <a:pPr algn="ctr"/>
                      <a:r>
                        <a:rPr lang="en-US" altLang="zh-CN" dirty="0" smtClean="0"/>
                        <a:t>L/S</a:t>
                      </a:r>
                      <a:endParaRPr lang="zh-CN" altLang="en-US" dirty="0"/>
                    </a:p>
                  </a:txBody>
                  <a:tcPr/>
                </a:tc>
                <a:tc>
                  <a:txBody>
                    <a:bodyPr/>
                    <a:lstStyle/>
                    <a:p>
                      <a:pPr algn="ctr"/>
                      <a:r>
                        <a:rPr lang="en-US" altLang="zh-CN" dirty="0" smtClean="0"/>
                        <a:t>FP</a:t>
                      </a:r>
                      <a:endParaRPr lang="zh-CN" altLang="en-US" dirty="0"/>
                    </a:p>
                  </a:txBody>
                  <a:tcPr/>
                </a:tc>
                <a:tc>
                  <a:txBody>
                    <a:bodyPr/>
                    <a:lstStyle/>
                    <a:p>
                      <a:pPr algn="ctr"/>
                      <a:r>
                        <a:rPr lang="en-US" altLang="zh-CN" dirty="0" smtClean="0"/>
                        <a:t>Branch</a:t>
                      </a:r>
                      <a:endParaRPr lang="zh-CN" altLang="en-US" dirty="0"/>
                    </a:p>
                  </a:txBody>
                  <a:tcPr/>
                </a:tc>
                <a:tc vMerge="1">
                  <a:txBody>
                    <a:bodyPr/>
                    <a:lstStyle/>
                    <a:p>
                      <a:endParaRPr lang="zh-CN" altLang="en-US" dirty="0"/>
                    </a:p>
                  </a:txBody>
                  <a:tcPr/>
                </a:tc>
              </a:tr>
              <a:tr h="370840">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1.00E+06</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4 GHz</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5.00E+06</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20%</a:t>
                      </a:r>
                      <a:endParaRPr lang="zh-CN" altLang="en-US" dirty="0"/>
                    </a:p>
                  </a:txBody>
                  <a:tcPr/>
                </a:tc>
                <a:tc>
                  <a:txBody>
                    <a:bodyPr/>
                    <a:lstStyle/>
                    <a:p>
                      <a:pPr algn="ctr"/>
                      <a:r>
                        <a:rPr lang="en-US" altLang="zh-CN" dirty="0" smtClean="0"/>
                        <a:t>1.25</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1.25</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r>
              <a:tr h="370840">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5.00E+06</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2.0</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4 GHz</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2.00E+06</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1.25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2.5</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r>
            </a:tbl>
          </a:graphicData>
        </a:graphic>
      </p:graphicFrame>
    </p:spTree>
    <p:extLst>
      <p:ext uri="{BB962C8B-B14F-4D97-AF65-F5344CB8AC3E}">
        <p14:creationId xmlns:p14="http://schemas.microsoft.com/office/powerpoint/2010/main" val="138086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16632"/>
            <a:ext cx="7643192" cy="6357320"/>
          </a:xfrm>
        </p:spPr>
        <p:txBody>
          <a:bodyPr>
            <a:normAutofit/>
          </a:bodyPr>
          <a:lstStyle/>
          <a:p>
            <a:r>
              <a:rPr lang="en-US" altLang="zh-CN" b="1" dirty="0" smtClean="0"/>
              <a:t>1.14.4</a:t>
            </a:r>
            <a:r>
              <a:rPr lang="en-US" altLang="zh-CN" dirty="0" smtClean="0"/>
              <a:t>  Find the MFLOPS figures for the programs.</a:t>
            </a:r>
          </a:p>
          <a:p>
            <a:r>
              <a:rPr lang="en-US" altLang="zh-CN" sz="2000" dirty="0" smtClean="0"/>
              <a:t>MFLOPS </a:t>
            </a:r>
            <a:r>
              <a:rPr lang="en-US" altLang="zh-CN" sz="2000" dirty="0"/>
              <a:t>= No. FP operations × 10</a:t>
            </a:r>
            <a:r>
              <a:rPr lang="en-US" altLang="zh-CN" sz="2000" baseline="30000" dirty="0"/>
              <a:t>−</a:t>
            </a:r>
            <a:r>
              <a:rPr lang="en-US" altLang="zh-CN" sz="2000" baseline="30000" dirty="0" smtClean="0"/>
              <a:t>6</a:t>
            </a:r>
            <a:r>
              <a:rPr lang="en-US" altLang="zh-CN" sz="2000" dirty="0" smtClean="0"/>
              <a:t>/T</a:t>
            </a:r>
          </a:p>
          <a:p>
            <a:pPr marL="0" indent="0">
              <a:buNone/>
            </a:pPr>
            <a:r>
              <a:rPr lang="en-US" altLang="zh-CN" sz="2000" dirty="0" smtClean="0"/>
              <a:t>   a:</a:t>
            </a:r>
          </a:p>
          <a:p>
            <a:r>
              <a:rPr lang="fr-FR" altLang="zh-CN" sz="2000" dirty="0"/>
              <a:t>T(P1) = (5 × 10</a:t>
            </a:r>
            <a:r>
              <a:rPr lang="fr-FR" altLang="zh-CN" sz="2000" baseline="30000" dirty="0"/>
              <a:t>5</a:t>
            </a:r>
            <a:r>
              <a:rPr lang="fr-FR" altLang="zh-CN" sz="2000" dirty="0"/>
              <a:t> × 0.75 + 4 × 10</a:t>
            </a:r>
            <a:r>
              <a:rPr lang="fr-FR" altLang="zh-CN" sz="2000" baseline="30000" dirty="0"/>
              <a:t>5</a:t>
            </a:r>
            <a:r>
              <a:rPr lang="fr-FR" altLang="zh-CN" sz="2000" dirty="0"/>
              <a:t> × 1 + 10 × 10</a:t>
            </a:r>
            <a:r>
              <a:rPr lang="fr-FR" altLang="zh-CN" sz="2000" baseline="30000" dirty="0"/>
              <a:t>5</a:t>
            </a:r>
            <a:r>
              <a:rPr lang="fr-FR" altLang="zh-CN" sz="2000" dirty="0"/>
              <a:t> × 1.5)/(4 × 10</a:t>
            </a:r>
            <a:r>
              <a:rPr lang="fr-FR" altLang="zh-CN" sz="2000" baseline="30000" dirty="0"/>
              <a:t>9</a:t>
            </a:r>
            <a:r>
              <a:rPr lang="fr-FR" altLang="zh-CN" sz="2000" dirty="0"/>
              <a:t>) = 5.86 × 10</a:t>
            </a:r>
            <a:r>
              <a:rPr lang="fr-FR" altLang="zh-CN" sz="2000" baseline="30000" dirty="0"/>
              <a:t>–4</a:t>
            </a:r>
            <a:r>
              <a:rPr lang="fr-FR" altLang="zh-CN" sz="2000" dirty="0"/>
              <a:t> s</a:t>
            </a:r>
          </a:p>
          <a:p>
            <a:r>
              <a:rPr lang="en-US" altLang="zh-CN" sz="2000" dirty="0"/>
              <a:t>MFLOPS(P1) = 4 × 10</a:t>
            </a:r>
            <a:r>
              <a:rPr lang="en-US" altLang="zh-CN" sz="2000" baseline="30000" dirty="0"/>
              <a:t>5</a:t>
            </a:r>
            <a:r>
              <a:rPr lang="en-US" altLang="zh-CN" sz="2000" dirty="0"/>
              <a:t> × 10</a:t>
            </a:r>
            <a:r>
              <a:rPr lang="en-US" altLang="zh-CN" sz="2000" baseline="30000" dirty="0"/>
              <a:t>–6</a:t>
            </a:r>
            <a:r>
              <a:rPr lang="en-US" altLang="zh-CN" sz="2000" dirty="0"/>
              <a:t>/(5.86 × 10</a:t>
            </a:r>
            <a:r>
              <a:rPr lang="en-US" altLang="zh-CN" sz="2000" baseline="30000" dirty="0"/>
              <a:t>–4</a:t>
            </a:r>
            <a:r>
              <a:rPr lang="en-US" altLang="zh-CN" sz="2000" dirty="0"/>
              <a:t> ) = 6.82 × 10</a:t>
            </a:r>
            <a:r>
              <a:rPr lang="en-US" altLang="zh-CN" sz="2000" baseline="30000" dirty="0"/>
              <a:t>2</a:t>
            </a:r>
          </a:p>
          <a:p>
            <a:r>
              <a:rPr lang="fr-FR" altLang="zh-CN" sz="2000" dirty="0"/>
              <a:t>T(P2) = (2 × 10</a:t>
            </a:r>
            <a:r>
              <a:rPr lang="fr-FR" altLang="zh-CN" sz="2000" baseline="30000" dirty="0"/>
              <a:t>6</a:t>
            </a:r>
            <a:r>
              <a:rPr lang="fr-FR" altLang="zh-CN" sz="2000" dirty="0"/>
              <a:t> × 1.25 + 2 × 10</a:t>
            </a:r>
            <a:r>
              <a:rPr lang="fr-FR" altLang="zh-CN" sz="2000" baseline="30000" dirty="0"/>
              <a:t>6</a:t>
            </a:r>
            <a:r>
              <a:rPr lang="fr-FR" altLang="zh-CN" sz="2000" dirty="0"/>
              <a:t> × 0.8 + 1 × 10</a:t>
            </a:r>
            <a:r>
              <a:rPr lang="fr-FR" altLang="zh-CN" sz="2000" baseline="30000" dirty="0"/>
              <a:t>6</a:t>
            </a:r>
            <a:r>
              <a:rPr lang="fr-FR" altLang="zh-CN" sz="2000" dirty="0"/>
              <a:t> × 1.25)/(3 × 10</a:t>
            </a:r>
            <a:r>
              <a:rPr lang="fr-FR" altLang="zh-CN" sz="2000" baseline="30000" dirty="0"/>
              <a:t>9</a:t>
            </a:r>
            <a:r>
              <a:rPr lang="fr-FR" altLang="zh-CN" sz="2000" dirty="0"/>
              <a:t>) = 1.78 × 10</a:t>
            </a:r>
            <a:r>
              <a:rPr lang="fr-FR" altLang="zh-CN" sz="2000" baseline="30000" dirty="0"/>
              <a:t>–3</a:t>
            </a:r>
            <a:r>
              <a:rPr lang="fr-FR" altLang="zh-CN" sz="2000" dirty="0"/>
              <a:t> s</a:t>
            </a:r>
          </a:p>
          <a:p>
            <a:r>
              <a:rPr lang="en-US" altLang="zh-CN" sz="2000" dirty="0" smtClean="0"/>
              <a:t>MFLOPS(P2) </a:t>
            </a:r>
            <a:r>
              <a:rPr lang="en-US" altLang="zh-CN" sz="2000" dirty="0"/>
              <a:t>= 3 × 10</a:t>
            </a:r>
            <a:r>
              <a:rPr lang="en-US" altLang="zh-CN" sz="2000" baseline="30000" dirty="0"/>
              <a:t>5</a:t>
            </a:r>
            <a:r>
              <a:rPr lang="en-US" altLang="zh-CN" sz="2000" dirty="0"/>
              <a:t> × 10</a:t>
            </a:r>
            <a:r>
              <a:rPr lang="en-US" altLang="zh-CN" sz="2000" baseline="30000" dirty="0"/>
              <a:t>–6</a:t>
            </a:r>
            <a:r>
              <a:rPr lang="en-US" altLang="zh-CN" sz="2000" dirty="0"/>
              <a:t>/(1.78 × 10</a:t>
            </a:r>
            <a:r>
              <a:rPr lang="en-US" altLang="zh-CN" sz="2000" baseline="30000" dirty="0"/>
              <a:t>–3</a:t>
            </a:r>
            <a:r>
              <a:rPr lang="en-US" altLang="zh-CN" sz="2000" dirty="0"/>
              <a:t>) = 1.68 × </a:t>
            </a:r>
            <a:r>
              <a:rPr lang="en-US" altLang="zh-CN" sz="2000" dirty="0" smtClean="0"/>
              <a:t>10</a:t>
            </a:r>
            <a:r>
              <a:rPr lang="en-US" altLang="zh-CN" sz="2000" baseline="30000" dirty="0" smtClean="0"/>
              <a:t>2</a:t>
            </a:r>
          </a:p>
        </p:txBody>
      </p:sp>
      <p:graphicFrame>
        <p:nvGraphicFramePr>
          <p:cNvPr id="5" name="表格 4"/>
          <p:cNvGraphicFramePr>
            <a:graphicFrameLocks noGrp="1"/>
          </p:cNvGraphicFramePr>
          <p:nvPr>
            <p:extLst>
              <p:ext uri="{D42A27DB-BD31-4B8C-83A1-F6EECF244321}">
                <p14:modId xmlns:p14="http://schemas.microsoft.com/office/powerpoint/2010/main" val="290191890"/>
              </p:ext>
            </p:extLst>
          </p:nvPr>
        </p:nvGraphicFramePr>
        <p:xfrm>
          <a:off x="395536" y="3645024"/>
          <a:ext cx="8098791" cy="2225040"/>
        </p:xfrm>
        <a:graphic>
          <a:graphicData uri="http://schemas.openxmlformats.org/drawingml/2006/table">
            <a:tbl>
              <a:tblPr firstRow="1" bandRow="1">
                <a:tableStyleId>{5C22544A-7EE6-4342-B048-85BDC9FD1C3A}</a:tableStyleId>
              </a:tblPr>
              <a:tblGrid>
                <a:gridCol w="609600"/>
                <a:gridCol w="525780"/>
                <a:gridCol w="1248093"/>
                <a:gridCol w="690880"/>
                <a:gridCol w="690880"/>
                <a:gridCol w="1021080"/>
                <a:gridCol w="690880"/>
                <a:gridCol w="609600"/>
                <a:gridCol w="1021080"/>
                <a:gridCol w="990918"/>
              </a:tblGrid>
              <a:tr h="370840">
                <a:tc rowSpan="2">
                  <a:txBody>
                    <a:bodyPr/>
                    <a:lstStyle/>
                    <a:p>
                      <a:pPr algn="ctr"/>
                      <a:endParaRPr lang="zh-CN" altLang="en-US" dirty="0"/>
                    </a:p>
                  </a:txBody>
                  <a:tcPr/>
                </a:tc>
                <a:tc rowSpan="2">
                  <a:txBody>
                    <a:bodyPr/>
                    <a:lstStyle/>
                    <a:p>
                      <a:pPr algn="ctr"/>
                      <a:r>
                        <a:rPr lang="en-US" altLang="zh-CN" dirty="0" smtClean="0"/>
                        <a:t>P</a:t>
                      </a:r>
                      <a:endParaRPr lang="zh-CN" altLang="en-US" dirty="0"/>
                    </a:p>
                  </a:txBody>
                  <a:tcPr/>
                </a:tc>
                <a:tc rowSpan="2">
                  <a:txBody>
                    <a:bodyPr/>
                    <a:lstStyle/>
                    <a:p>
                      <a:pPr algn="ctr"/>
                      <a:r>
                        <a:rPr lang="en-US" altLang="zh-CN" dirty="0" smtClean="0"/>
                        <a:t>Instr. </a:t>
                      </a:r>
                    </a:p>
                    <a:p>
                      <a:pPr algn="ctr"/>
                      <a:r>
                        <a:rPr lang="en-US" altLang="zh-CN" dirty="0" smtClean="0"/>
                        <a:t>Count</a:t>
                      </a:r>
                      <a:endParaRPr lang="zh-CN" altLang="en-US" dirty="0"/>
                    </a:p>
                  </a:txBody>
                  <a:tcPr/>
                </a:tc>
                <a:tc gridSpan="3">
                  <a:txBody>
                    <a:bodyPr/>
                    <a:lstStyle/>
                    <a:p>
                      <a:pPr algn="ctr"/>
                      <a:r>
                        <a:rPr lang="en-US" altLang="zh-CN" dirty="0" smtClean="0"/>
                        <a:t>No.</a:t>
                      </a:r>
                      <a:r>
                        <a:rPr lang="en-US" altLang="zh-CN" baseline="0" dirty="0" smtClean="0"/>
                        <a:t> instructions</a:t>
                      </a:r>
                      <a:endParaRPr lang="zh-CN" altLang="en-US"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dirty="0" smtClean="0"/>
                        <a:t>CPI</a:t>
                      </a:r>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pPr algn="ctr"/>
                      <a:r>
                        <a:rPr lang="en-US" altLang="zh-CN" dirty="0" smtClean="0"/>
                        <a:t>Clock </a:t>
                      </a:r>
                    </a:p>
                    <a:p>
                      <a:pPr algn="ctr"/>
                      <a:r>
                        <a:rPr lang="en-US" altLang="zh-CN" dirty="0" smtClean="0"/>
                        <a:t>Rate</a:t>
                      </a:r>
                      <a:endParaRPr lang="zh-CN" altLang="en-US" dirty="0"/>
                    </a:p>
                  </a:txBody>
                  <a:tcPr/>
                </a:tc>
              </a:tr>
              <a:tr h="370840">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pPr algn="ctr"/>
                      <a:r>
                        <a:rPr lang="en-US" altLang="zh-CN" dirty="0" smtClean="0"/>
                        <a:t>L/S</a:t>
                      </a:r>
                      <a:endParaRPr lang="zh-CN" altLang="en-US" dirty="0"/>
                    </a:p>
                  </a:txBody>
                  <a:tcPr/>
                </a:tc>
                <a:tc>
                  <a:txBody>
                    <a:bodyPr/>
                    <a:lstStyle/>
                    <a:p>
                      <a:pPr algn="ctr"/>
                      <a:r>
                        <a:rPr lang="en-US" altLang="zh-CN" dirty="0" smtClean="0"/>
                        <a:t>FP</a:t>
                      </a:r>
                      <a:endParaRPr lang="zh-CN" altLang="en-US" dirty="0"/>
                    </a:p>
                  </a:txBody>
                  <a:tcPr/>
                </a:tc>
                <a:tc>
                  <a:txBody>
                    <a:bodyPr/>
                    <a:lstStyle/>
                    <a:p>
                      <a:pPr algn="ctr"/>
                      <a:r>
                        <a:rPr lang="en-US" altLang="zh-CN" dirty="0" smtClean="0"/>
                        <a:t>Branch</a:t>
                      </a:r>
                      <a:endParaRPr lang="zh-CN" altLang="en-US" dirty="0"/>
                    </a:p>
                  </a:txBody>
                  <a:tcPr/>
                </a:tc>
                <a:tc>
                  <a:txBody>
                    <a:bodyPr/>
                    <a:lstStyle/>
                    <a:p>
                      <a:pPr algn="ctr"/>
                      <a:r>
                        <a:rPr lang="en-US" altLang="zh-CN" dirty="0" smtClean="0"/>
                        <a:t>L/S</a:t>
                      </a:r>
                      <a:endParaRPr lang="zh-CN" altLang="en-US" dirty="0"/>
                    </a:p>
                  </a:txBody>
                  <a:tcPr/>
                </a:tc>
                <a:tc>
                  <a:txBody>
                    <a:bodyPr/>
                    <a:lstStyle/>
                    <a:p>
                      <a:pPr algn="ctr"/>
                      <a:r>
                        <a:rPr lang="en-US" altLang="zh-CN" dirty="0" smtClean="0"/>
                        <a:t>FP</a:t>
                      </a:r>
                      <a:endParaRPr lang="zh-CN" altLang="en-US" dirty="0"/>
                    </a:p>
                  </a:txBody>
                  <a:tcPr/>
                </a:tc>
                <a:tc>
                  <a:txBody>
                    <a:bodyPr/>
                    <a:lstStyle/>
                    <a:p>
                      <a:pPr algn="ctr"/>
                      <a:r>
                        <a:rPr lang="en-US" altLang="zh-CN" dirty="0" smtClean="0"/>
                        <a:t>Branch</a:t>
                      </a:r>
                      <a:endParaRPr lang="zh-CN" altLang="en-US" dirty="0"/>
                    </a:p>
                  </a:txBody>
                  <a:tcPr/>
                </a:tc>
                <a:tc vMerge="1">
                  <a:txBody>
                    <a:bodyPr/>
                    <a:lstStyle/>
                    <a:p>
                      <a:endParaRPr lang="zh-CN" altLang="en-US" dirty="0"/>
                    </a:p>
                  </a:txBody>
                  <a:tcPr/>
                </a:tc>
              </a:tr>
              <a:tr h="370840">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1.00E+06</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4 GHz</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5.00E+06</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20%</a:t>
                      </a:r>
                      <a:endParaRPr lang="zh-CN" altLang="en-US" dirty="0"/>
                    </a:p>
                  </a:txBody>
                  <a:tcPr/>
                </a:tc>
                <a:tc>
                  <a:txBody>
                    <a:bodyPr/>
                    <a:lstStyle/>
                    <a:p>
                      <a:pPr algn="ctr"/>
                      <a:r>
                        <a:rPr lang="en-US" altLang="zh-CN" dirty="0" smtClean="0"/>
                        <a:t>1.25</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1.25</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r>
              <a:tr h="370840">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5.00E+06</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2.0</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4 GHz</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2.00E+06</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1.25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2.5</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r>
            </a:tbl>
          </a:graphicData>
        </a:graphic>
      </p:graphicFrame>
    </p:spTree>
    <p:extLst>
      <p:ext uri="{BB962C8B-B14F-4D97-AF65-F5344CB8AC3E}">
        <p14:creationId xmlns:p14="http://schemas.microsoft.com/office/powerpoint/2010/main" val="2853523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16632"/>
            <a:ext cx="7643192" cy="6357320"/>
          </a:xfrm>
        </p:spPr>
        <p:txBody>
          <a:bodyPr>
            <a:normAutofit/>
          </a:bodyPr>
          <a:lstStyle/>
          <a:p>
            <a:r>
              <a:rPr lang="en-US" altLang="zh-CN" b="1" dirty="0" smtClean="0"/>
              <a:t>1.14.4</a:t>
            </a:r>
            <a:r>
              <a:rPr lang="en-US" altLang="zh-CN" dirty="0" smtClean="0"/>
              <a:t>  Find the MFLOPS figures for the programs.</a:t>
            </a:r>
          </a:p>
          <a:p>
            <a:r>
              <a:rPr lang="en-US" altLang="zh-CN" sz="2000" dirty="0" smtClean="0"/>
              <a:t>MFLOPS </a:t>
            </a:r>
            <a:r>
              <a:rPr lang="en-US" altLang="zh-CN" sz="2000" dirty="0"/>
              <a:t>= No. FP operations × 10</a:t>
            </a:r>
            <a:r>
              <a:rPr lang="en-US" altLang="zh-CN" sz="2000" baseline="30000" dirty="0"/>
              <a:t>−</a:t>
            </a:r>
            <a:r>
              <a:rPr lang="en-US" altLang="zh-CN" sz="2000" baseline="30000" dirty="0" smtClean="0"/>
              <a:t>6</a:t>
            </a:r>
            <a:r>
              <a:rPr lang="en-US" altLang="zh-CN" sz="2000" dirty="0" smtClean="0"/>
              <a:t>/T</a:t>
            </a:r>
          </a:p>
          <a:p>
            <a:pPr marL="0" indent="0">
              <a:buNone/>
            </a:pPr>
            <a:r>
              <a:rPr lang="en-US" altLang="zh-CN" sz="2000" dirty="0" smtClean="0"/>
              <a:t>   b:</a:t>
            </a:r>
          </a:p>
          <a:p>
            <a:r>
              <a:rPr lang="fr-FR" altLang="zh-CN" sz="2000" dirty="0"/>
              <a:t>T(P1) = (1.5 × 10</a:t>
            </a:r>
            <a:r>
              <a:rPr lang="fr-FR" altLang="zh-CN" sz="2000" baseline="30000" dirty="0"/>
              <a:t>6</a:t>
            </a:r>
            <a:r>
              <a:rPr lang="fr-FR" altLang="zh-CN" sz="2000" dirty="0"/>
              <a:t> × 1.5 + 1.5 × 10</a:t>
            </a:r>
            <a:r>
              <a:rPr lang="fr-FR" altLang="zh-CN" sz="2000" baseline="30000" dirty="0"/>
              <a:t>6</a:t>
            </a:r>
            <a:r>
              <a:rPr lang="fr-FR" altLang="zh-CN" sz="2000" dirty="0"/>
              <a:t> × 1 + 2 × 10</a:t>
            </a:r>
            <a:r>
              <a:rPr lang="fr-FR" altLang="zh-CN" sz="2000" baseline="30000" dirty="0"/>
              <a:t>6</a:t>
            </a:r>
            <a:r>
              <a:rPr lang="fr-FR" altLang="zh-CN" sz="2000" dirty="0"/>
              <a:t> × 2)/(4 × 10</a:t>
            </a:r>
            <a:r>
              <a:rPr lang="fr-FR" altLang="zh-CN" sz="2000" baseline="30000" dirty="0"/>
              <a:t>9</a:t>
            </a:r>
            <a:r>
              <a:rPr lang="fr-FR" altLang="zh-CN" sz="2000" dirty="0"/>
              <a:t>) = 1.93 × 10</a:t>
            </a:r>
            <a:r>
              <a:rPr lang="fr-FR" altLang="zh-CN" sz="2000" baseline="30000" dirty="0"/>
              <a:t>–3</a:t>
            </a:r>
            <a:r>
              <a:rPr lang="fr-FR" altLang="zh-CN" sz="2000" dirty="0"/>
              <a:t> s</a:t>
            </a:r>
          </a:p>
          <a:p>
            <a:r>
              <a:rPr lang="en-US" altLang="zh-CN" sz="2000" dirty="0"/>
              <a:t>MFLOPS(P1) = 1.5 × 10</a:t>
            </a:r>
            <a:r>
              <a:rPr lang="en-US" altLang="zh-CN" sz="2000" baseline="30000" dirty="0"/>
              <a:t>6</a:t>
            </a:r>
            <a:r>
              <a:rPr lang="en-US" altLang="zh-CN" sz="2000" dirty="0"/>
              <a:t> × 10</a:t>
            </a:r>
            <a:r>
              <a:rPr lang="en-US" altLang="zh-CN" sz="2000" baseline="30000" dirty="0"/>
              <a:t>–6</a:t>
            </a:r>
            <a:r>
              <a:rPr lang="en-US" altLang="zh-CN" sz="2000" dirty="0"/>
              <a:t>/(1.93 × 10</a:t>
            </a:r>
            <a:r>
              <a:rPr lang="en-US" altLang="zh-CN" sz="2000" baseline="30000" dirty="0"/>
              <a:t>–3</a:t>
            </a:r>
            <a:r>
              <a:rPr lang="en-US" altLang="zh-CN" sz="2000" dirty="0"/>
              <a:t>) = 7</a:t>
            </a:r>
            <a:r>
              <a:rPr lang="en-US" altLang="zh-CN" sz="2000" dirty="0" smtClean="0"/>
              <a:t>.7 </a:t>
            </a:r>
            <a:r>
              <a:rPr lang="en-US" altLang="zh-CN" sz="2000" dirty="0"/>
              <a:t>× 10</a:t>
            </a:r>
            <a:r>
              <a:rPr lang="en-US" altLang="zh-CN" sz="2000" baseline="30000" dirty="0"/>
              <a:t>2</a:t>
            </a:r>
          </a:p>
          <a:p>
            <a:r>
              <a:rPr lang="fr-FR" altLang="zh-CN" sz="2000" dirty="0"/>
              <a:t>T(P2) = (0.8 × 10</a:t>
            </a:r>
            <a:r>
              <a:rPr lang="fr-FR" altLang="zh-CN" sz="2000" baseline="30000" dirty="0"/>
              <a:t>6</a:t>
            </a:r>
            <a:r>
              <a:rPr lang="fr-FR" altLang="zh-CN" sz="2000" dirty="0"/>
              <a:t> × 1.25 + 0.6 × 10</a:t>
            </a:r>
            <a:r>
              <a:rPr lang="fr-FR" altLang="zh-CN" sz="2000" baseline="30000" dirty="0"/>
              <a:t>6</a:t>
            </a:r>
            <a:r>
              <a:rPr lang="fr-FR" altLang="zh-CN" sz="2000" dirty="0"/>
              <a:t> × 1 + 0.6 × 10</a:t>
            </a:r>
            <a:r>
              <a:rPr lang="fr-FR" altLang="zh-CN" sz="2000" baseline="30000" dirty="0"/>
              <a:t>6</a:t>
            </a:r>
            <a:r>
              <a:rPr lang="fr-FR" altLang="zh-CN" sz="2000" dirty="0"/>
              <a:t> × 2.5)/(3 × 10</a:t>
            </a:r>
            <a:r>
              <a:rPr lang="fr-FR" altLang="zh-CN" sz="2000" baseline="30000" dirty="0"/>
              <a:t>9</a:t>
            </a:r>
            <a:r>
              <a:rPr lang="fr-FR" altLang="zh-CN" sz="2000" dirty="0"/>
              <a:t>) = 1.03 × 10</a:t>
            </a:r>
            <a:r>
              <a:rPr lang="fr-FR" altLang="zh-CN" sz="2000" baseline="30000" dirty="0"/>
              <a:t>–3</a:t>
            </a:r>
            <a:r>
              <a:rPr lang="fr-FR" altLang="zh-CN" sz="2000" dirty="0"/>
              <a:t> s</a:t>
            </a:r>
          </a:p>
          <a:p>
            <a:r>
              <a:rPr lang="en-US" altLang="zh-CN" sz="2000" dirty="0"/>
              <a:t>MFLOPS(P2) = 0.6 × 10</a:t>
            </a:r>
            <a:r>
              <a:rPr lang="en-US" altLang="zh-CN" sz="2000" baseline="30000" dirty="0"/>
              <a:t>6</a:t>
            </a:r>
            <a:r>
              <a:rPr lang="en-US" altLang="zh-CN" sz="2000" dirty="0"/>
              <a:t> × 10</a:t>
            </a:r>
            <a:r>
              <a:rPr lang="en-US" altLang="zh-CN" sz="2000" baseline="30000" dirty="0"/>
              <a:t>–6</a:t>
            </a:r>
            <a:r>
              <a:rPr lang="en-US" altLang="zh-CN" sz="2000" dirty="0"/>
              <a:t>/(1.03 × 10</a:t>
            </a:r>
            <a:r>
              <a:rPr lang="en-US" altLang="zh-CN" sz="2000" baseline="30000" dirty="0"/>
              <a:t>–3</a:t>
            </a:r>
            <a:r>
              <a:rPr lang="en-US" altLang="zh-CN" sz="2000" dirty="0"/>
              <a:t>) = 5.82 × 10</a:t>
            </a:r>
            <a:r>
              <a:rPr lang="en-US" altLang="zh-CN" sz="2000" baseline="30000" dirty="0"/>
              <a:t>2</a:t>
            </a:r>
            <a:endParaRPr lang="zh-CN" altLang="en-US" sz="2000" baseline="30000" dirty="0"/>
          </a:p>
        </p:txBody>
      </p:sp>
      <p:graphicFrame>
        <p:nvGraphicFramePr>
          <p:cNvPr id="4" name="表格 3"/>
          <p:cNvGraphicFramePr>
            <a:graphicFrameLocks noGrp="1"/>
          </p:cNvGraphicFramePr>
          <p:nvPr>
            <p:extLst>
              <p:ext uri="{D42A27DB-BD31-4B8C-83A1-F6EECF244321}">
                <p14:modId xmlns:p14="http://schemas.microsoft.com/office/powerpoint/2010/main" val="2432384809"/>
              </p:ext>
            </p:extLst>
          </p:nvPr>
        </p:nvGraphicFramePr>
        <p:xfrm>
          <a:off x="395536" y="3645024"/>
          <a:ext cx="8098791" cy="2225040"/>
        </p:xfrm>
        <a:graphic>
          <a:graphicData uri="http://schemas.openxmlformats.org/drawingml/2006/table">
            <a:tbl>
              <a:tblPr firstRow="1" bandRow="1">
                <a:tableStyleId>{5C22544A-7EE6-4342-B048-85BDC9FD1C3A}</a:tableStyleId>
              </a:tblPr>
              <a:tblGrid>
                <a:gridCol w="609600"/>
                <a:gridCol w="525780"/>
                <a:gridCol w="1248093"/>
                <a:gridCol w="690880"/>
                <a:gridCol w="690880"/>
                <a:gridCol w="1021080"/>
                <a:gridCol w="690880"/>
                <a:gridCol w="609600"/>
                <a:gridCol w="1021080"/>
                <a:gridCol w="990918"/>
              </a:tblGrid>
              <a:tr h="370840">
                <a:tc rowSpan="2">
                  <a:txBody>
                    <a:bodyPr/>
                    <a:lstStyle/>
                    <a:p>
                      <a:pPr algn="ctr"/>
                      <a:endParaRPr lang="zh-CN" altLang="en-US" dirty="0"/>
                    </a:p>
                  </a:txBody>
                  <a:tcPr/>
                </a:tc>
                <a:tc rowSpan="2">
                  <a:txBody>
                    <a:bodyPr/>
                    <a:lstStyle/>
                    <a:p>
                      <a:pPr algn="ctr"/>
                      <a:r>
                        <a:rPr lang="en-US" altLang="zh-CN" dirty="0" smtClean="0"/>
                        <a:t>P</a:t>
                      </a:r>
                      <a:endParaRPr lang="zh-CN" altLang="en-US" dirty="0"/>
                    </a:p>
                  </a:txBody>
                  <a:tcPr/>
                </a:tc>
                <a:tc rowSpan="2">
                  <a:txBody>
                    <a:bodyPr/>
                    <a:lstStyle/>
                    <a:p>
                      <a:pPr algn="ctr"/>
                      <a:r>
                        <a:rPr lang="en-US" altLang="zh-CN" dirty="0" smtClean="0"/>
                        <a:t>Instr. </a:t>
                      </a:r>
                    </a:p>
                    <a:p>
                      <a:pPr algn="ctr"/>
                      <a:r>
                        <a:rPr lang="en-US" altLang="zh-CN" dirty="0" smtClean="0"/>
                        <a:t>Count</a:t>
                      </a:r>
                      <a:endParaRPr lang="zh-CN" altLang="en-US" dirty="0"/>
                    </a:p>
                  </a:txBody>
                  <a:tcPr/>
                </a:tc>
                <a:tc gridSpan="3">
                  <a:txBody>
                    <a:bodyPr/>
                    <a:lstStyle/>
                    <a:p>
                      <a:pPr algn="ctr"/>
                      <a:r>
                        <a:rPr lang="en-US" altLang="zh-CN" dirty="0" smtClean="0"/>
                        <a:t>No.</a:t>
                      </a:r>
                      <a:r>
                        <a:rPr lang="en-US" altLang="zh-CN" baseline="0" dirty="0" smtClean="0"/>
                        <a:t> instructions</a:t>
                      </a:r>
                      <a:endParaRPr lang="zh-CN" altLang="en-US"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dirty="0" smtClean="0"/>
                        <a:t>CPI</a:t>
                      </a:r>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pPr algn="ctr"/>
                      <a:r>
                        <a:rPr lang="en-US" altLang="zh-CN" dirty="0" smtClean="0"/>
                        <a:t>Clock </a:t>
                      </a:r>
                    </a:p>
                    <a:p>
                      <a:pPr algn="ctr"/>
                      <a:r>
                        <a:rPr lang="en-US" altLang="zh-CN" dirty="0" smtClean="0"/>
                        <a:t>Rate</a:t>
                      </a:r>
                      <a:endParaRPr lang="zh-CN" altLang="en-US" dirty="0"/>
                    </a:p>
                  </a:txBody>
                  <a:tcPr/>
                </a:tc>
              </a:tr>
              <a:tr h="370840">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pPr algn="ctr"/>
                      <a:r>
                        <a:rPr lang="en-US" altLang="zh-CN" dirty="0" smtClean="0"/>
                        <a:t>L/S</a:t>
                      </a:r>
                      <a:endParaRPr lang="zh-CN" altLang="en-US" dirty="0"/>
                    </a:p>
                  </a:txBody>
                  <a:tcPr/>
                </a:tc>
                <a:tc>
                  <a:txBody>
                    <a:bodyPr/>
                    <a:lstStyle/>
                    <a:p>
                      <a:pPr algn="ctr"/>
                      <a:r>
                        <a:rPr lang="en-US" altLang="zh-CN" dirty="0" smtClean="0"/>
                        <a:t>FP</a:t>
                      </a:r>
                      <a:endParaRPr lang="zh-CN" altLang="en-US" dirty="0"/>
                    </a:p>
                  </a:txBody>
                  <a:tcPr/>
                </a:tc>
                <a:tc>
                  <a:txBody>
                    <a:bodyPr/>
                    <a:lstStyle/>
                    <a:p>
                      <a:pPr algn="ctr"/>
                      <a:r>
                        <a:rPr lang="en-US" altLang="zh-CN" dirty="0" smtClean="0"/>
                        <a:t>Branch</a:t>
                      </a:r>
                      <a:endParaRPr lang="zh-CN" altLang="en-US" dirty="0"/>
                    </a:p>
                  </a:txBody>
                  <a:tcPr/>
                </a:tc>
                <a:tc>
                  <a:txBody>
                    <a:bodyPr/>
                    <a:lstStyle/>
                    <a:p>
                      <a:pPr algn="ctr"/>
                      <a:r>
                        <a:rPr lang="en-US" altLang="zh-CN" dirty="0" smtClean="0"/>
                        <a:t>L/S</a:t>
                      </a:r>
                      <a:endParaRPr lang="zh-CN" altLang="en-US" dirty="0"/>
                    </a:p>
                  </a:txBody>
                  <a:tcPr/>
                </a:tc>
                <a:tc>
                  <a:txBody>
                    <a:bodyPr/>
                    <a:lstStyle/>
                    <a:p>
                      <a:pPr algn="ctr"/>
                      <a:r>
                        <a:rPr lang="en-US" altLang="zh-CN" dirty="0" smtClean="0"/>
                        <a:t>FP</a:t>
                      </a:r>
                      <a:endParaRPr lang="zh-CN" altLang="en-US" dirty="0"/>
                    </a:p>
                  </a:txBody>
                  <a:tcPr/>
                </a:tc>
                <a:tc>
                  <a:txBody>
                    <a:bodyPr/>
                    <a:lstStyle/>
                    <a:p>
                      <a:pPr algn="ctr"/>
                      <a:r>
                        <a:rPr lang="en-US" altLang="zh-CN" dirty="0" smtClean="0"/>
                        <a:t>Branch</a:t>
                      </a:r>
                      <a:endParaRPr lang="zh-CN" altLang="en-US" dirty="0"/>
                    </a:p>
                  </a:txBody>
                  <a:tcPr/>
                </a:tc>
                <a:tc vMerge="1">
                  <a:txBody>
                    <a:bodyPr/>
                    <a:lstStyle/>
                    <a:p>
                      <a:endParaRPr lang="zh-CN" altLang="en-US" dirty="0"/>
                    </a:p>
                  </a:txBody>
                  <a:tcPr/>
                </a:tc>
              </a:tr>
              <a:tr h="370840">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1.00E+06</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4 GHz</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5.00E+06</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20%</a:t>
                      </a:r>
                      <a:endParaRPr lang="zh-CN" altLang="en-US" dirty="0"/>
                    </a:p>
                  </a:txBody>
                  <a:tcPr/>
                </a:tc>
                <a:tc>
                  <a:txBody>
                    <a:bodyPr/>
                    <a:lstStyle/>
                    <a:p>
                      <a:pPr algn="ctr"/>
                      <a:r>
                        <a:rPr lang="en-US" altLang="zh-CN" dirty="0" smtClean="0"/>
                        <a:t>1.25</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1.25</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r>
              <a:tr h="370840">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5.00E+06</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2.0</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4 GHz</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2.00E+06</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1.25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2.5</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r>
            </a:tbl>
          </a:graphicData>
        </a:graphic>
      </p:graphicFrame>
    </p:spTree>
    <p:extLst>
      <p:ext uri="{BB962C8B-B14F-4D97-AF65-F5344CB8AC3E}">
        <p14:creationId xmlns:p14="http://schemas.microsoft.com/office/powerpoint/2010/main" val="13439679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88640"/>
            <a:ext cx="8003232" cy="6285312"/>
          </a:xfrm>
        </p:spPr>
        <p:txBody>
          <a:bodyPr/>
          <a:lstStyle/>
          <a:p>
            <a:pPr marL="0" indent="0">
              <a:buNone/>
            </a:pPr>
            <a:r>
              <a:rPr lang="fr-FR" altLang="zh-CN" dirty="0" smtClean="0"/>
              <a:t> </a:t>
            </a:r>
            <a:r>
              <a:rPr lang="fr-FR" altLang="zh-CN" b="1" dirty="0" smtClean="0"/>
              <a:t>1.14.5</a:t>
            </a:r>
            <a:r>
              <a:rPr lang="fr-FR" altLang="zh-CN" dirty="0" smtClean="0"/>
              <a:t>  Find the MIPS figures for the programs.</a:t>
            </a:r>
          </a:p>
          <a:p>
            <a:pPr marL="0" indent="0">
              <a:buNone/>
            </a:pPr>
            <a:r>
              <a:rPr lang="fr-FR" altLang="zh-CN" dirty="0" smtClean="0"/>
              <a:t>  a:</a:t>
            </a:r>
          </a:p>
          <a:p>
            <a:r>
              <a:rPr lang="fr-FR" altLang="zh-CN" sz="2200" dirty="0" smtClean="0"/>
              <a:t>T(P1</a:t>
            </a:r>
            <a:r>
              <a:rPr lang="fr-FR" altLang="zh-CN" sz="2200" dirty="0"/>
              <a:t>) = (5 × 10</a:t>
            </a:r>
            <a:r>
              <a:rPr lang="fr-FR" altLang="zh-CN" sz="2200" baseline="30000" dirty="0"/>
              <a:t>5</a:t>
            </a:r>
            <a:r>
              <a:rPr lang="fr-FR" altLang="zh-CN" sz="2200" dirty="0"/>
              <a:t> × 0.75 + 4 × 10</a:t>
            </a:r>
            <a:r>
              <a:rPr lang="fr-FR" altLang="zh-CN" sz="2200" baseline="30000" dirty="0"/>
              <a:t>5</a:t>
            </a:r>
            <a:r>
              <a:rPr lang="fr-FR" altLang="zh-CN" sz="2200" dirty="0"/>
              <a:t> × 1 + 10 × 10</a:t>
            </a:r>
            <a:r>
              <a:rPr lang="fr-FR" altLang="zh-CN" sz="2200" baseline="30000" dirty="0"/>
              <a:t>5</a:t>
            </a:r>
            <a:r>
              <a:rPr lang="fr-FR" altLang="zh-CN" sz="2200" dirty="0"/>
              <a:t> × 1.5)/(4 × 10</a:t>
            </a:r>
            <a:r>
              <a:rPr lang="fr-FR" altLang="zh-CN" sz="2200" baseline="30000" dirty="0"/>
              <a:t>9</a:t>
            </a:r>
            <a:r>
              <a:rPr lang="fr-FR" altLang="zh-CN" sz="2200" dirty="0"/>
              <a:t>) = 5.86 × </a:t>
            </a:r>
            <a:r>
              <a:rPr lang="fr-FR" altLang="zh-CN" sz="2200" dirty="0" smtClean="0"/>
              <a:t>10</a:t>
            </a:r>
            <a:r>
              <a:rPr lang="fr-FR" altLang="zh-CN" sz="2200" baseline="30000" dirty="0" smtClean="0"/>
              <a:t>–4</a:t>
            </a:r>
            <a:r>
              <a:rPr lang="fr-FR" altLang="zh-CN" sz="2200" dirty="0" smtClean="0"/>
              <a:t> (s)</a:t>
            </a:r>
            <a:endParaRPr lang="fr-FR" altLang="zh-CN" sz="2200" dirty="0"/>
          </a:p>
          <a:p>
            <a:r>
              <a:rPr lang="en-US" altLang="zh-CN" sz="2200" dirty="0"/>
              <a:t>CPI(P1) = 5.86 × 10</a:t>
            </a:r>
            <a:r>
              <a:rPr lang="en-US" altLang="zh-CN" sz="2200" baseline="30000" dirty="0"/>
              <a:t>–4</a:t>
            </a:r>
            <a:r>
              <a:rPr lang="en-US" altLang="zh-CN" sz="2200" dirty="0"/>
              <a:t> × 4 × 10</a:t>
            </a:r>
            <a:r>
              <a:rPr lang="en-US" altLang="zh-CN" sz="2200" baseline="30000" dirty="0"/>
              <a:t>9</a:t>
            </a:r>
            <a:r>
              <a:rPr lang="en-US" altLang="zh-CN" sz="2200" dirty="0"/>
              <a:t>/10</a:t>
            </a:r>
            <a:r>
              <a:rPr lang="en-US" altLang="zh-CN" sz="2200" baseline="30000" dirty="0"/>
              <a:t>6</a:t>
            </a:r>
            <a:r>
              <a:rPr lang="en-US" altLang="zh-CN" sz="2200" dirty="0"/>
              <a:t> = 2.27</a:t>
            </a:r>
          </a:p>
          <a:p>
            <a:r>
              <a:rPr lang="en-US" altLang="zh-CN" sz="2200" dirty="0"/>
              <a:t>MIPS(P1) = 4 × 10</a:t>
            </a:r>
            <a:r>
              <a:rPr lang="en-US" altLang="zh-CN" sz="2200" baseline="30000" dirty="0"/>
              <a:t>9</a:t>
            </a:r>
            <a:r>
              <a:rPr lang="en-US" altLang="zh-CN" sz="2200" dirty="0"/>
              <a:t>/(2.27 ×10</a:t>
            </a:r>
            <a:r>
              <a:rPr lang="en-US" altLang="zh-CN" sz="2200" baseline="30000" dirty="0"/>
              <a:t>6</a:t>
            </a:r>
            <a:r>
              <a:rPr lang="en-US" altLang="zh-CN" sz="2200" dirty="0"/>
              <a:t>) = 1.76 × 10</a:t>
            </a:r>
            <a:r>
              <a:rPr lang="en-US" altLang="zh-CN" sz="2200" baseline="30000" dirty="0"/>
              <a:t>3</a:t>
            </a:r>
          </a:p>
          <a:p>
            <a:r>
              <a:rPr lang="fr-FR" altLang="zh-CN" sz="2200" dirty="0"/>
              <a:t>T(P2) = (2 × 10</a:t>
            </a:r>
            <a:r>
              <a:rPr lang="fr-FR" altLang="zh-CN" sz="2200" baseline="30000" dirty="0"/>
              <a:t>6</a:t>
            </a:r>
            <a:r>
              <a:rPr lang="fr-FR" altLang="zh-CN" sz="2200" dirty="0"/>
              <a:t> × 1.25 + 2 × 10</a:t>
            </a:r>
            <a:r>
              <a:rPr lang="fr-FR" altLang="zh-CN" sz="2200" baseline="30000" dirty="0"/>
              <a:t>6</a:t>
            </a:r>
            <a:r>
              <a:rPr lang="fr-FR" altLang="zh-CN" sz="2200" dirty="0"/>
              <a:t> × 0.8 + 1 × 10</a:t>
            </a:r>
            <a:r>
              <a:rPr lang="fr-FR" altLang="zh-CN" sz="2200" baseline="30000" dirty="0"/>
              <a:t>6</a:t>
            </a:r>
            <a:r>
              <a:rPr lang="fr-FR" altLang="zh-CN" sz="2200" dirty="0"/>
              <a:t> × 1.25)/(3 × 10</a:t>
            </a:r>
            <a:r>
              <a:rPr lang="fr-FR" altLang="zh-CN" sz="2200" baseline="30000" dirty="0"/>
              <a:t>9</a:t>
            </a:r>
            <a:r>
              <a:rPr lang="fr-FR" altLang="zh-CN" sz="2200" dirty="0"/>
              <a:t>) = 1.78 × 10</a:t>
            </a:r>
            <a:r>
              <a:rPr lang="fr-FR" altLang="zh-CN" sz="2200" baseline="30000" dirty="0"/>
              <a:t>–3</a:t>
            </a:r>
            <a:r>
              <a:rPr lang="fr-FR" altLang="zh-CN" sz="2200" dirty="0"/>
              <a:t> </a:t>
            </a:r>
            <a:r>
              <a:rPr lang="fr-FR" altLang="zh-CN" sz="2200" dirty="0" smtClean="0"/>
              <a:t>(s)</a:t>
            </a:r>
            <a:endParaRPr lang="fr-FR" altLang="zh-CN" sz="2200" dirty="0"/>
          </a:p>
          <a:p>
            <a:r>
              <a:rPr lang="en-US" altLang="zh-CN" sz="2200" dirty="0"/>
              <a:t>CPI(P2) = 1.78 × 10</a:t>
            </a:r>
            <a:r>
              <a:rPr lang="en-US" altLang="zh-CN" sz="2200" baseline="30000" dirty="0"/>
              <a:t>–3</a:t>
            </a:r>
            <a:r>
              <a:rPr lang="en-US" altLang="zh-CN" sz="2200" dirty="0"/>
              <a:t> × 3 × 10</a:t>
            </a:r>
            <a:r>
              <a:rPr lang="en-US" altLang="zh-CN" sz="2200" baseline="30000" dirty="0"/>
              <a:t>9</a:t>
            </a:r>
            <a:r>
              <a:rPr lang="en-US" altLang="zh-CN" sz="2200" dirty="0"/>
              <a:t>/(5 × 10</a:t>
            </a:r>
            <a:r>
              <a:rPr lang="en-US" altLang="zh-CN" sz="2200" baseline="30000" dirty="0"/>
              <a:t>6</a:t>
            </a:r>
            <a:r>
              <a:rPr lang="en-US" altLang="zh-CN" sz="2200" dirty="0"/>
              <a:t>) = 1.068 </a:t>
            </a:r>
            <a:r>
              <a:rPr lang="en-US" altLang="zh-CN" sz="2200" dirty="0" smtClean="0"/>
              <a:t>(s)</a:t>
            </a:r>
            <a:endParaRPr lang="en-US" altLang="zh-CN" sz="2200" dirty="0"/>
          </a:p>
          <a:p>
            <a:r>
              <a:rPr lang="en-US" altLang="zh-CN" sz="2200" dirty="0"/>
              <a:t>MIPS(P2) = </a:t>
            </a:r>
            <a:r>
              <a:rPr lang="en-US" altLang="zh-CN" sz="2200" dirty="0" smtClean="0"/>
              <a:t>3 </a:t>
            </a:r>
            <a:r>
              <a:rPr lang="en-US" altLang="zh-CN" sz="2200" dirty="0"/>
              <a:t>× 10</a:t>
            </a:r>
            <a:r>
              <a:rPr lang="en-US" altLang="zh-CN" sz="2200" baseline="30000" dirty="0"/>
              <a:t>9</a:t>
            </a:r>
            <a:r>
              <a:rPr lang="en-US" altLang="zh-CN" sz="2200" dirty="0"/>
              <a:t>/(1.068 × 10</a:t>
            </a:r>
            <a:r>
              <a:rPr lang="en-US" altLang="zh-CN" sz="2200" baseline="30000" dirty="0"/>
              <a:t>6</a:t>
            </a:r>
            <a:r>
              <a:rPr lang="en-US" altLang="zh-CN" sz="2200" dirty="0"/>
              <a:t>) = 2.78 × </a:t>
            </a:r>
            <a:r>
              <a:rPr lang="en-US" altLang="zh-CN" sz="2200" dirty="0" smtClean="0"/>
              <a:t>10</a:t>
            </a:r>
            <a:r>
              <a:rPr lang="en-US" altLang="zh-CN" sz="2200" baseline="30000" dirty="0" smtClean="0"/>
              <a:t>3</a:t>
            </a:r>
          </a:p>
          <a:p>
            <a:pPr marL="0" indent="0">
              <a:buNone/>
            </a:pP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36171451"/>
              </p:ext>
            </p:extLst>
          </p:nvPr>
        </p:nvGraphicFramePr>
        <p:xfrm>
          <a:off x="467544" y="4300304"/>
          <a:ext cx="8098791" cy="2225040"/>
        </p:xfrm>
        <a:graphic>
          <a:graphicData uri="http://schemas.openxmlformats.org/drawingml/2006/table">
            <a:tbl>
              <a:tblPr firstRow="1" bandRow="1">
                <a:tableStyleId>{5C22544A-7EE6-4342-B048-85BDC9FD1C3A}</a:tableStyleId>
              </a:tblPr>
              <a:tblGrid>
                <a:gridCol w="609600"/>
                <a:gridCol w="525780"/>
                <a:gridCol w="1248093"/>
                <a:gridCol w="690880"/>
                <a:gridCol w="690880"/>
                <a:gridCol w="1021080"/>
                <a:gridCol w="690880"/>
                <a:gridCol w="609600"/>
                <a:gridCol w="1021080"/>
                <a:gridCol w="990918"/>
              </a:tblGrid>
              <a:tr h="370840">
                <a:tc rowSpan="2">
                  <a:txBody>
                    <a:bodyPr/>
                    <a:lstStyle/>
                    <a:p>
                      <a:pPr algn="ctr"/>
                      <a:endParaRPr lang="zh-CN" altLang="en-US" dirty="0"/>
                    </a:p>
                  </a:txBody>
                  <a:tcPr/>
                </a:tc>
                <a:tc rowSpan="2">
                  <a:txBody>
                    <a:bodyPr/>
                    <a:lstStyle/>
                    <a:p>
                      <a:pPr algn="ctr"/>
                      <a:r>
                        <a:rPr lang="en-US" altLang="zh-CN" dirty="0" smtClean="0"/>
                        <a:t>P</a:t>
                      </a:r>
                      <a:endParaRPr lang="zh-CN" altLang="en-US" dirty="0"/>
                    </a:p>
                  </a:txBody>
                  <a:tcPr/>
                </a:tc>
                <a:tc rowSpan="2">
                  <a:txBody>
                    <a:bodyPr/>
                    <a:lstStyle/>
                    <a:p>
                      <a:pPr algn="ctr"/>
                      <a:r>
                        <a:rPr lang="en-US" altLang="zh-CN" dirty="0" smtClean="0"/>
                        <a:t>Instr. </a:t>
                      </a:r>
                    </a:p>
                    <a:p>
                      <a:pPr algn="ctr"/>
                      <a:r>
                        <a:rPr lang="en-US" altLang="zh-CN" dirty="0" smtClean="0"/>
                        <a:t>Count</a:t>
                      </a:r>
                      <a:endParaRPr lang="zh-CN" altLang="en-US" dirty="0"/>
                    </a:p>
                  </a:txBody>
                  <a:tcPr/>
                </a:tc>
                <a:tc gridSpan="3">
                  <a:txBody>
                    <a:bodyPr/>
                    <a:lstStyle/>
                    <a:p>
                      <a:pPr algn="ctr"/>
                      <a:r>
                        <a:rPr lang="en-US" altLang="zh-CN" dirty="0" smtClean="0"/>
                        <a:t>No.</a:t>
                      </a:r>
                      <a:r>
                        <a:rPr lang="en-US" altLang="zh-CN" baseline="0" dirty="0" smtClean="0"/>
                        <a:t> instructions</a:t>
                      </a:r>
                      <a:endParaRPr lang="zh-CN" altLang="en-US"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dirty="0" smtClean="0"/>
                        <a:t>CPI</a:t>
                      </a:r>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pPr algn="ctr"/>
                      <a:r>
                        <a:rPr lang="en-US" altLang="zh-CN" dirty="0" smtClean="0"/>
                        <a:t>Clock </a:t>
                      </a:r>
                    </a:p>
                    <a:p>
                      <a:pPr algn="ctr"/>
                      <a:r>
                        <a:rPr lang="en-US" altLang="zh-CN" dirty="0" smtClean="0"/>
                        <a:t>Rate</a:t>
                      </a:r>
                      <a:endParaRPr lang="zh-CN" altLang="en-US" dirty="0"/>
                    </a:p>
                  </a:txBody>
                  <a:tcPr/>
                </a:tc>
              </a:tr>
              <a:tr h="370840">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pPr algn="ctr"/>
                      <a:r>
                        <a:rPr lang="en-US" altLang="zh-CN" dirty="0" smtClean="0"/>
                        <a:t>L/S</a:t>
                      </a:r>
                      <a:endParaRPr lang="zh-CN" altLang="en-US" dirty="0"/>
                    </a:p>
                  </a:txBody>
                  <a:tcPr/>
                </a:tc>
                <a:tc>
                  <a:txBody>
                    <a:bodyPr/>
                    <a:lstStyle/>
                    <a:p>
                      <a:pPr algn="ctr"/>
                      <a:r>
                        <a:rPr lang="en-US" altLang="zh-CN" dirty="0" smtClean="0"/>
                        <a:t>FP</a:t>
                      </a:r>
                      <a:endParaRPr lang="zh-CN" altLang="en-US" dirty="0"/>
                    </a:p>
                  </a:txBody>
                  <a:tcPr/>
                </a:tc>
                <a:tc>
                  <a:txBody>
                    <a:bodyPr/>
                    <a:lstStyle/>
                    <a:p>
                      <a:pPr algn="ctr"/>
                      <a:r>
                        <a:rPr lang="en-US" altLang="zh-CN" dirty="0" smtClean="0"/>
                        <a:t>Branch</a:t>
                      </a:r>
                      <a:endParaRPr lang="zh-CN" altLang="en-US" dirty="0"/>
                    </a:p>
                  </a:txBody>
                  <a:tcPr/>
                </a:tc>
                <a:tc>
                  <a:txBody>
                    <a:bodyPr/>
                    <a:lstStyle/>
                    <a:p>
                      <a:pPr algn="ctr"/>
                      <a:r>
                        <a:rPr lang="en-US" altLang="zh-CN" dirty="0" smtClean="0"/>
                        <a:t>L/S</a:t>
                      </a:r>
                      <a:endParaRPr lang="zh-CN" altLang="en-US" dirty="0"/>
                    </a:p>
                  </a:txBody>
                  <a:tcPr/>
                </a:tc>
                <a:tc>
                  <a:txBody>
                    <a:bodyPr/>
                    <a:lstStyle/>
                    <a:p>
                      <a:pPr algn="ctr"/>
                      <a:r>
                        <a:rPr lang="en-US" altLang="zh-CN" dirty="0" smtClean="0"/>
                        <a:t>FP</a:t>
                      </a:r>
                      <a:endParaRPr lang="zh-CN" altLang="en-US" dirty="0"/>
                    </a:p>
                  </a:txBody>
                  <a:tcPr/>
                </a:tc>
                <a:tc>
                  <a:txBody>
                    <a:bodyPr/>
                    <a:lstStyle/>
                    <a:p>
                      <a:pPr algn="ctr"/>
                      <a:r>
                        <a:rPr lang="en-US" altLang="zh-CN" dirty="0" smtClean="0"/>
                        <a:t>Branch</a:t>
                      </a:r>
                      <a:endParaRPr lang="zh-CN" altLang="en-US" dirty="0"/>
                    </a:p>
                  </a:txBody>
                  <a:tcPr/>
                </a:tc>
                <a:tc vMerge="1">
                  <a:txBody>
                    <a:bodyPr/>
                    <a:lstStyle/>
                    <a:p>
                      <a:endParaRPr lang="zh-CN" altLang="en-US" dirty="0"/>
                    </a:p>
                  </a:txBody>
                  <a:tcPr/>
                </a:tc>
              </a:tr>
              <a:tr h="370840">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1.00E+06</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4 GHz</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5.00E+06</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20%</a:t>
                      </a:r>
                      <a:endParaRPr lang="zh-CN" altLang="en-US" dirty="0"/>
                    </a:p>
                  </a:txBody>
                  <a:tcPr/>
                </a:tc>
                <a:tc>
                  <a:txBody>
                    <a:bodyPr/>
                    <a:lstStyle/>
                    <a:p>
                      <a:pPr algn="ctr"/>
                      <a:r>
                        <a:rPr lang="en-US" altLang="zh-CN" dirty="0" smtClean="0"/>
                        <a:t>1.25</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1.25</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r>
              <a:tr h="370840">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5.00E+06</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2.0</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4 GHz</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2.00E+06</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1.25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2.5</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r>
            </a:tbl>
          </a:graphicData>
        </a:graphic>
      </p:graphicFrame>
    </p:spTree>
    <p:extLst>
      <p:ext uri="{BB962C8B-B14F-4D97-AF65-F5344CB8AC3E}">
        <p14:creationId xmlns:p14="http://schemas.microsoft.com/office/powerpoint/2010/main" val="3839700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88640"/>
            <a:ext cx="8003232" cy="6285312"/>
          </a:xfrm>
        </p:spPr>
        <p:txBody>
          <a:bodyPr>
            <a:normAutofit/>
          </a:bodyPr>
          <a:lstStyle/>
          <a:p>
            <a:pPr marL="0" indent="0">
              <a:buNone/>
            </a:pPr>
            <a:r>
              <a:rPr lang="fr-FR" altLang="zh-CN" dirty="0"/>
              <a:t> </a:t>
            </a:r>
            <a:r>
              <a:rPr lang="fr-FR" altLang="zh-CN" b="1" dirty="0"/>
              <a:t>1.14.5</a:t>
            </a:r>
            <a:r>
              <a:rPr lang="fr-FR" altLang="zh-CN" dirty="0"/>
              <a:t>  Find the MIPS figures for the programs</a:t>
            </a:r>
            <a:r>
              <a:rPr lang="fr-FR" altLang="zh-CN" dirty="0" smtClean="0"/>
              <a:t>.</a:t>
            </a:r>
          </a:p>
          <a:p>
            <a:pPr marL="0" indent="0">
              <a:buNone/>
            </a:pPr>
            <a:r>
              <a:rPr lang="fr-FR" altLang="zh-CN" dirty="0" smtClean="0"/>
              <a:t>   b.</a:t>
            </a:r>
            <a:endParaRPr lang="fr-FR" altLang="zh-CN" dirty="0"/>
          </a:p>
          <a:p>
            <a:r>
              <a:rPr lang="fr-FR" altLang="zh-CN" sz="2200" dirty="0" smtClean="0"/>
              <a:t>T(P1</a:t>
            </a:r>
            <a:r>
              <a:rPr lang="fr-FR" altLang="zh-CN" sz="2200" dirty="0"/>
              <a:t>) = (1.5 × 10</a:t>
            </a:r>
            <a:r>
              <a:rPr lang="fr-FR" altLang="zh-CN" sz="2200" baseline="30000" dirty="0"/>
              <a:t>6</a:t>
            </a:r>
            <a:r>
              <a:rPr lang="fr-FR" altLang="zh-CN" sz="2200" dirty="0"/>
              <a:t> × 1.5 + 1.5 × 10</a:t>
            </a:r>
            <a:r>
              <a:rPr lang="fr-FR" altLang="zh-CN" sz="2200" baseline="30000" dirty="0"/>
              <a:t>6</a:t>
            </a:r>
            <a:r>
              <a:rPr lang="fr-FR" altLang="zh-CN" sz="2200" dirty="0"/>
              <a:t> × 1 + 2 × 10</a:t>
            </a:r>
            <a:r>
              <a:rPr lang="fr-FR" altLang="zh-CN" sz="2200" baseline="30000" dirty="0"/>
              <a:t>6</a:t>
            </a:r>
            <a:r>
              <a:rPr lang="fr-FR" altLang="zh-CN" sz="2200" dirty="0"/>
              <a:t> × 2)/(4 × 10</a:t>
            </a:r>
            <a:r>
              <a:rPr lang="fr-FR" altLang="zh-CN" sz="2200" baseline="30000" dirty="0"/>
              <a:t>9</a:t>
            </a:r>
            <a:r>
              <a:rPr lang="fr-FR" altLang="zh-CN" sz="2200" dirty="0"/>
              <a:t>) = 1.93 × 10</a:t>
            </a:r>
            <a:r>
              <a:rPr lang="fr-FR" altLang="zh-CN" sz="2200" baseline="30000" dirty="0"/>
              <a:t>–3</a:t>
            </a:r>
            <a:r>
              <a:rPr lang="fr-FR" altLang="zh-CN" sz="2200" dirty="0"/>
              <a:t> </a:t>
            </a:r>
            <a:r>
              <a:rPr lang="fr-FR" altLang="zh-CN" sz="2200" dirty="0" smtClean="0"/>
              <a:t>(s)</a:t>
            </a:r>
            <a:endParaRPr lang="fr-FR" altLang="zh-CN" sz="2200" dirty="0"/>
          </a:p>
          <a:p>
            <a:r>
              <a:rPr lang="en-US" altLang="zh-CN" sz="2200" dirty="0"/>
              <a:t>CPI(P1) = 1.93 × 10</a:t>
            </a:r>
            <a:r>
              <a:rPr lang="en-US" altLang="zh-CN" sz="2200" baseline="30000" dirty="0"/>
              <a:t>–3</a:t>
            </a:r>
            <a:r>
              <a:rPr lang="en-US" altLang="zh-CN" sz="2200" dirty="0"/>
              <a:t> × 4 × 10</a:t>
            </a:r>
            <a:r>
              <a:rPr lang="en-US" altLang="zh-CN" sz="2200" baseline="30000" dirty="0"/>
              <a:t>9</a:t>
            </a:r>
            <a:r>
              <a:rPr lang="en-US" altLang="zh-CN" sz="2200" dirty="0"/>
              <a:t>/(5 × 10</a:t>
            </a:r>
            <a:r>
              <a:rPr lang="en-US" altLang="zh-CN" sz="2200" baseline="30000" dirty="0"/>
              <a:t>6</a:t>
            </a:r>
            <a:r>
              <a:rPr lang="en-US" altLang="zh-CN" sz="2200" dirty="0"/>
              <a:t>) = 1.54</a:t>
            </a:r>
          </a:p>
          <a:p>
            <a:r>
              <a:rPr lang="en-US" altLang="zh-CN" sz="2200" dirty="0"/>
              <a:t>MIPS(P1) = 4 × 10</a:t>
            </a:r>
            <a:r>
              <a:rPr lang="en-US" altLang="zh-CN" sz="2200" baseline="30000" dirty="0"/>
              <a:t>9</a:t>
            </a:r>
            <a:r>
              <a:rPr lang="en-US" altLang="zh-CN" sz="2200" dirty="0"/>
              <a:t>/(1.54 × 10</a:t>
            </a:r>
            <a:r>
              <a:rPr lang="en-US" altLang="zh-CN" sz="2200" baseline="30000" dirty="0"/>
              <a:t>6</a:t>
            </a:r>
            <a:r>
              <a:rPr lang="en-US" altLang="zh-CN" sz="2200" dirty="0"/>
              <a:t>) = 2.59 × 10</a:t>
            </a:r>
            <a:r>
              <a:rPr lang="en-US" altLang="zh-CN" sz="2200" baseline="30000" dirty="0"/>
              <a:t>3</a:t>
            </a:r>
          </a:p>
          <a:p>
            <a:r>
              <a:rPr lang="fr-FR" altLang="zh-CN" sz="2200" dirty="0"/>
              <a:t>T(P2) = (0.8 × 10</a:t>
            </a:r>
            <a:r>
              <a:rPr lang="fr-FR" altLang="zh-CN" sz="2200" baseline="30000" dirty="0"/>
              <a:t>6</a:t>
            </a:r>
            <a:r>
              <a:rPr lang="fr-FR" altLang="zh-CN" sz="2200" dirty="0"/>
              <a:t> × 1.25 + 0.6 × 10</a:t>
            </a:r>
            <a:r>
              <a:rPr lang="fr-FR" altLang="zh-CN" sz="2200" baseline="30000" dirty="0"/>
              <a:t>6</a:t>
            </a:r>
            <a:r>
              <a:rPr lang="fr-FR" altLang="zh-CN" sz="2200" dirty="0"/>
              <a:t> × 1 + 0.6 × 10</a:t>
            </a:r>
            <a:r>
              <a:rPr lang="fr-FR" altLang="zh-CN" sz="2200" baseline="30000" dirty="0"/>
              <a:t>6</a:t>
            </a:r>
            <a:r>
              <a:rPr lang="fr-FR" altLang="zh-CN" sz="2200" dirty="0"/>
              <a:t> × 2.5)/(3 × 10</a:t>
            </a:r>
            <a:r>
              <a:rPr lang="fr-FR" altLang="zh-CN" sz="2200" baseline="30000" dirty="0"/>
              <a:t>9</a:t>
            </a:r>
            <a:r>
              <a:rPr lang="fr-FR" altLang="zh-CN" sz="2200" dirty="0"/>
              <a:t>) = 1.03 × 10</a:t>
            </a:r>
            <a:r>
              <a:rPr lang="fr-FR" altLang="zh-CN" sz="2200" baseline="30000" dirty="0"/>
              <a:t>–3</a:t>
            </a:r>
            <a:r>
              <a:rPr lang="fr-FR" altLang="zh-CN" sz="2200" dirty="0"/>
              <a:t> </a:t>
            </a:r>
            <a:r>
              <a:rPr lang="fr-FR" altLang="zh-CN" sz="2200" dirty="0" smtClean="0"/>
              <a:t>(s)</a:t>
            </a:r>
            <a:endParaRPr lang="fr-FR" altLang="zh-CN" sz="2200" dirty="0"/>
          </a:p>
          <a:p>
            <a:r>
              <a:rPr lang="en-US" altLang="zh-CN" sz="2200" dirty="0"/>
              <a:t>CPI(P2) = 1.03 × 10</a:t>
            </a:r>
            <a:r>
              <a:rPr lang="en-US" altLang="zh-CN" sz="2200" baseline="30000" dirty="0"/>
              <a:t>–3</a:t>
            </a:r>
            <a:r>
              <a:rPr lang="en-US" altLang="zh-CN" sz="2200" dirty="0"/>
              <a:t> × 3 × 10</a:t>
            </a:r>
            <a:r>
              <a:rPr lang="en-US" altLang="zh-CN" sz="2200" baseline="30000" dirty="0"/>
              <a:t>9</a:t>
            </a:r>
            <a:r>
              <a:rPr lang="en-US" altLang="zh-CN" sz="2200" dirty="0"/>
              <a:t>/(2 ×10</a:t>
            </a:r>
            <a:r>
              <a:rPr lang="en-US" altLang="zh-CN" sz="2200" baseline="30000" dirty="0"/>
              <a:t>6</a:t>
            </a:r>
            <a:r>
              <a:rPr lang="en-US" altLang="zh-CN" sz="2200" dirty="0"/>
              <a:t>) = 1.54</a:t>
            </a:r>
          </a:p>
          <a:p>
            <a:r>
              <a:rPr lang="en-US" altLang="zh-CN" sz="2200" dirty="0"/>
              <a:t>MIPS(P1) = 3 × 10</a:t>
            </a:r>
            <a:r>
              <a:rPr lang="en-US" altLang="zh-CN" sz="2200" baseline="30000" dirty="0"/>
              <a:t>9</a:t>
            </a:r>
            <a:r>
              <a:rPr lang="en-US" altLang="zh-CN" sz="2200" dirty="0"/>
              <a:t>/(1.54 × 10</a:t>
            </a:r>
            <a:r>
              <a:rPr lang="en-US" altLang="zh-CN" sz="2200" baseline="30000" dirty="0"/>
              <a:t>6</a:t>
            </a:r>
            <a:r>
              <a:rPr lang="en-US" altLang="zh-CN" sz="2200" dirty="0"/>
              <a:t>) = 1.94 × 10</a:t>
            </a:r>
            <a:r>
              <a:rPr lang="en-US" altLang="zh-CN" sz="2200" baseline="30000" dirty="0"/>
              <a:t>3</a:t>
            </a:r>
            <a:endParaRPr lang="fr-FR" altLang="zh-CN" sz="2200" baseline="30000" dirty="0" smtClean="0"/>
          </a:p>
          <a:p>
            <a:pPr marL="0" indent="0">
              <a:buNone/>
            </a:pPr>
            <a:endParaRPr lang="zh-CN" altLang="en-US" sz="2200" dirty="0"/>
          </a:p>
        </p:txBody>
      </p:sp>
      <p:graphicFrame>
        <p:nvGraphicFramePr>
          <p:cNvPr id="4" name="表格 3"/>
          <p:cNvGraphicFramePr>
            <a:graphicFrameLocks noGrp="1"/>
          </p:cNvGraphicFramePr>
          <p:nvPr>
            <p:extLst>
              <p:ext uri="{D42A27DB-BD31-4B8C-83A1-F6EECF244321}">
                <p14:modId xmlns:p14="http://schemas.microsoft.com/office/powerpoint/2010/main" val="1964289191"/>
              </p:ext>
            </p:extLst>
          </p:nvPr>
        </p:nvGraphicFramePr>
        <p:xfrm>
          <a:off x="467544" y="4300304"/>
          <a:ext cx="8098791" cy="2225040"/>
        </p:xfrm>
        <a:graphic>
          <a:graphicData uri="http://schemas.openxmlformats.org/drawingml/2006/table">
            <a:tbl>
              <a:tblPr firstRow="1" bandRow="1">
                <a:tableStyleId>{5C22544A-7EE6-4342-B048-85BDC9FD1C3A}</a:tableStyleId>
              </a:tblPr>
              <a:tblGrid>
                <a:gridCol w="609600"/>
                <a:gridCol w="525780"/>
                <a:gridCol w="1248093"/>
                <a:gridCol w="690880"/>
                <a:gridCol w="690880"/>
                <a:gridCol w="1021080"/>
                <a:gridCol w="690880"/>
                <a:gridCol w="609600"/>
                <a:gridCol w="1021080"/>
                <a:gridCol w="990918"/>
              </a:tblGrid>
              <a:tr h="370840">
                <a:tc rowSpan="2">
                  <a:txBody>
                    <a:bodyPr/>
                    <a:lstStyle/>
                    <a:p>
                      <a:pPr algn="ctr"/>
                      <a:endParaRPr lang="zh-CN" altLang="en-US" dirty="0"/>
                    </a:p>
                  </a:txBody>
                  <a:tcPr/>
                </a:tc>
                <a:tc rowSpan="2">
                  <a:txBody>
                    <a:bodyPr/>
                    <a:lstStyle/>
                    <a:p>
                      <a:pPr algn="ctr"/>
                      <a:r>
                        <a:rPr lang="en-US" altLang="zh-CN" dirty="0" smtClean="0"/>
                        <a:t>P</a:t>
                      </a:r>
                      <a:endParaRPr lang="zh-CN" altLang="en-US" dirty="0"/>
                    </a:p>
                  </a:txBody>
                  <a:tcPr/>
                </a:tc>
                <a:tc rowSpan="2">
                  <a:txBody>
                    <a:bodyPr/>
                    <a:lstStyle/>
                    <a:p>
                      <a:pPr algn="ctr"/>
                      <a:r>
                        <a:rPr lang="en-US" altLang="zh-CN" dirty="0" smtClean="0"/>
                        <a:t>Instr. </a:t>
                      </a:r>
                    </a:p>
                    <a:p>
                      <a:pPr algn="ctr"/>
                      <a:r>
                        <a:rPr lang="en-US" altLang="zh-CN" dirty="0" smtClean="0"/>
                        <a:t>Count</a:t>
                      </a:r>
                      <a:endParaRPr lang="zh-CN" altLang="en-US" dirty="0"/>
                    </a:p>
                  </a:txBody>
                  <a:tcPr/>
                </a:tc>
                <a:tc gridSpan="3">
                  <a:txBody>
                    <a:bodyPr/>
                    <a:lstStyle/>
                    <a:p>
                      <a:pPr algn="ctr"/>
                      <a:r>
                        <a:rPr lang="en-US" altLang="zh-CN" dirty="0" smtClean="0"/>
                        <a:t>No.</a:t>
                      </a:r>
                      <a:r>
                        <a:rPr lang="en-US" altLang="zh-CN" baseline="0" dirty="0" smtClean="0"/>
                        <a:t> instructions</a:t>
                      </a:r>
                      <a:endParaRPr lang="zh-CN" altLang="en-US"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dirty="0" smtClean="0"/>
                        <a:t>CPI</a:t>
                      </a:r>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pPr algn="ctr"/>
                      <a:r>
                        <a:rPr lang="en-US" altLang="zh-CN" dirty="0" smtClean="0"/>
                        <a:t>Clock </a:t>
                      </a:r>
                    </a:p>
                    <a:p>
                      <a:pPr algn="ctr"/>
                      <a:r>
                        <a:rPr lang="en-US" altLang="zh-CN" dirty="0" smtClean="0"/>
                        <a:t>Rate</a:t>
                      </a:r>
                      <a:endParaRPr lang="zh-CN" altLang="en-US" dirty="0"/>
                    </a:p>
                  </a:txBody>
                  <a:tcPr/>
                </a:tc>
              </a:tr>
              <a:tr h="370840">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pPr algn="ctr"/>
                      <a:r>
                        <a:rPr lang="en-US" altLang="zh-CN" dirty="0" smtClean="0"/>
                        <a:t>L/S</a:t>
                      </a:r>
                      <a:endParaRPr lang="zh-CN" altLang="en-US" dirty="0"/>
                    </a:p>
                  </a:txBody>
                  <a:tcPr/>
                </a:tc>
                <a:tc>
                  <a:txBody>
                    <a:bodyPr/>
                    <a:lstStyle/>
                    <a:p>
                      <a:pPr algn="ctr"/>
                      <a:r>
                        <a:rPr lang="en-US" altLang="zh-CN" dirty="0" smtClean="0"/>
                        <a:t>FP</a:t>
                      </a:r>
                      <a:endParaRPr lang="zh-CN" altLang="en-US" dirty="0"/>
                    </a:p>
                  </a:txBody>
                  <a:tcPr/>
                </a:tc>
                <a:tc>
                  <a:txBody>
                    <a:bodyPr/>
                    <a:lstStyle/>
                    <a:p>
                      <a:pPr algn="ctr"/>
                      <a:r>
                        <a:rPr lang="en-US" altLang="zh-CN" dirty="0" smtClean="0"/>
                        <a:t>Branch</a:t>
                      </a:r>
                      <a:endParaRPr lang="zh-CN" altLang="en-US" dirty="0"/>
                    </a:p>
                  </a:txBody>
                  <a:tcPr/>
                </a:tc>
                <a:tc>
                  <a:txBody>
                    <a:bodyPr/>
                    <a:lstStyle/>
                    <a:p>
                      <a:pPr algn="ctr"/>
                      <a:r>
                        <a:rPr lang="en-US" altLang="zh-CN" dirty="0" smtClean="0"/>
                        <a:t>L/S</a:t>
                      </a:r>
                      <a:endParaRPr lang="zh-CN" altLang="en-US" dirty="0"/>
                    </a:p>
                  </a:txBody>
                  <a:tcPr/>
                </a:tc>
                <a:tc>
                  <a:txBody>
                    <a:bodyPr/>
                    <a:lstStyle/>
                    <a:p>
                      <a:pPr algn="ctr"/>
                      <a:r>
                        <a:rPr lang="en-US" altLang="zh-CN" dirty="0" smtClean="0"/>
                        <a:t>FP</a:t>
                      </a:r>
                      <a:endParaRPr lang="zh-CN" altLang="en-US" dirty="0"/>
                    </a:p>
                  </a:txBody>
                  <a:tcPr/>
                </a:tc>
                <a:tc>
                  <a:txBody>
                    <a:bodyPr/>
                    <a:lstStyle/>
                    <a:p>
                      <a:pPr algn="ctr"/>
                      <a:r>
                        <a:rPr lang="en-US" altLang="zh-CN" dirty="0" smtClean="0"/>
                        <a:t>Branch</a:t>
                      </a:r>
                      <a:endParaRPr lang="zh-CN" altLang="en-US" dirty="0"/>
                    </a:p>
                  </a:txBody>
                  <a:tcPr/>
                </a:tc>
                <a:tc vMerge="1">
                  <a:txBody>
                    <a:bodyPr/>
                    <a:lstStyle/>
                    <a:p>
                      <a:endParaRPr lang="zh-CN" altLang="en-US" dirty="0"/>
                    </a:p>
                  </a:txBody>
                  <a:tcPr/>
                </a:tc>
              </a:tr>
              <a:tr h="370840">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1.00E+06</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4 GHz</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5.00E+06</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20%</a:t>
                      </a:r>
                      <a:endParaRPr lang="zh-CN" altLang="en-US" dirty="0"/>
                    </a:p>
                  </a:txBody>
                  <a:tcPr/>
                </a:tc>
                <a:tc>
                  <a:txBody>
                    <a:bodyPr/>
                    <a:lstStyle/>
                    <a:p>
                      <a:pPr algn="ctr"/>
                      <a:r>
                        <a:rPr lang="en-US" altLang="zh-CN" dirty="0" smtClean="0"/>
                        <a:t>1.25</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1.25</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r>
              <a:tr h="370840">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5.00E+06</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2.0</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4 GHz</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2.00E+06</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1.25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2.5</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r>
            </a:tbl>
          </a:graphicData>
        </a:graphic>
      </p:graphicFrame>
    </p:spTree>
    <p:extLst>
      <p:ext uri="{BB962C8B-B14F-4D97-AF65-F5344CB8AC3E}">
        <p14:creationId xmlns:p14="http://schemas.microsoft.com/office/powerpoint/2010/main" val="600387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404664"/>
            <a:ext cx="8363272" cy="6069288"/>
          </a:xfrm>
        </p:spPr>
        <p:txBody>
          <a:bodyPr/>
          <a:lstStyle/>
          <a:p>
            <a:r>
              <a:rPr lang="en-US" altLang="zh-CN" b="1" dirty="0" smtClean="0"/>
              <a:t>1.5.1</a:t>
            </a:r>
            <a:r>
              <a:rPr lang="en-US" altLang="zh-CN" dirty="0" smtClean="0"/>
              <a:t>  Assume that peak performance is defined as the fastest rate that a computer can execute any instruction sequence. What are the peak performances of P1 and P2 expressed in instructions per second?</a:t>
            </a:r>
          </a:p>
          <a:p>
            <a:endParaRPr lang="en-US" altLang="zh-CN" dirty="0" smtClean="0"/>
          </a:p>
          <a:p>
            <a:r>
              <a:rPr lang="en-US" altLang="zh-CN" dirty="0" smtClean="0"/>
              <a:t>Solution:</a:t>
            </a:r>
          </a:p>
          <a:p>
            <a:pPr marL="0" indent="0">
              <a:buNone/>
            </a:pPr>
            <a:r>
              <a:rPr lang="en-US" altLang="zh-CN" dirty="0" smtClean="0"/>
              <a:t>   a</a:t>
            </a:r>
            <a:r>
              <a:rPr lang="en-US" altLang="zh-CN" dirty="0"/>
              <a:t>. P1: 2 × 10</a:t>
            </a:r>
            <a:r>
              <a:rPr lang="en-US" altLang="zh-CN" baseline="30000" dirty="0"/>
              <a:t>9</a:t>
            </a:r>
            <a:r>
              <a:rPr lang="en-US" altLang="zh-CN" dirty="0"/>
              <a:t> </a:t>
            </a:r>
            <a:r>
              <a:rPr lang="en-US" altLang="zh-CN" dirty="0" err="1"/>
              <a:t>inst</a:t>
            </a:r>
            <a:r>
              <a:rPr lang="en-US" altLang="zh-CN" dirty="0"/>
              <a:t>/sec, P2: 2 × 10</a:t>
            </a:r>
            <a:r>
              <a:rPr lang="en-US" altLang="zh-CN" baseline="30000" dirty="0"/>
              <a:t>9</a:t>
            </a:r>
            <a:r>
              <a:rPr lang="en-US" altLang="zh-CN" dirty="0"/>
              <a:t> </a:t>
            </a:r>
            <a:r>
              <a:rPr lang="en-US" altLang="zh-CN" dirty="0" err="1"/>
              <a:t>inst</a:t>
            </a:r>
            <a:r>
              <a:rPr lang="en-US" altLang="zh-CN" dirty="0"/>
              <a:t>/sec</a:t>
            </a:r>
          </a:p>
          <a:p>
            <a:pPr marL="0" indent="0">
              <a:buNone/>
            </a:pPr>
            <a:r>
              <a:rPr lang="en-US" altLang="zh-CN" dirty="0" smtClean="0"/>
              <a:t>   b</a:t>
            </a:r>
            <a:r>
              <a:rPr lang="en-US" altLang="zh-CN" dirty="0"/>
              <a:t>. P1: 2 × 10</a:t>
            </a:r>
            <a:r>
              <a:rPr lang="en-US" altLang="zh-CN" baseline="30000" dirty="0"/>
              <a:t>9</a:t>
            </a:r>
            <a:r>
              <a:rPr lang="en-US" altLang="zh-CN" dirty="0"/>
              <a:t> </a:t>
            </a:r>
            <a:r>
              <a:rPr lang="en-US" altLang="zh-CN" dirty="0" err="1"/>
              <a:t>inst</a:t>
            </a:r>
            <a:r>
              <a:rPr lang="en-US" altLang="zh-CN" dirty="0"/>
              <a:t>/sec, P2: 3 × 10</a:t>
            </a:r>
            <a:r>
              <a:rPr lang="en-US" altLang="zh-CN" baseline="30000" dirty="0"/>
              <a:t>9</a:t>
            </a:r>
            <a:r>
              <a:rPr lang="en-US" altLang="zh-CN" dirty="0"/>
              <a:t> </a:t>
            </a:r>
            <a:r>
              <a:rPr lang="en-US" altLang="zh-CN" dirty="0" err="1"/>
              <a:t>inst</a:t>
            </a:r>
            <a:r>
              <a:rPr lang="en-US" altLang="zh-CN" dirty="0"/>
              <a:t>/sec</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811851597"/>
              </p:ext>
            </p:extLst>
          </p:nvPr>
        </p:nvGraphicFramePr>
        <p:xfrm>
          <a:off x="323528" y="4005064"/>
          <a:ext cx="8232141" cy="2123440"/>
        </p:xfrm>
        <a:graphic>
          <a:graphicData uri="http://schemas.openxmlformats.org/drawingml/2006/table">
            <a:tbl>
              <a:tblPr firstRow="1" bandRow="1">
                <a:tableStyleId>{5C22544A-7EE6-4342-B048-85BDC9FD1C3A}</a:tableStyleId>
              </a:tblPr>
              <a:tblGrid>
                <a:gridCol w="373380"/>
                <a:gridCol w="525780"/>
                <a:gridCol w="1610043"/>
                <a:gridCol w="1113155"/>
                <a:gridCol w="1183005"/>
                <a:gridCol w="1117918"/>
                <a:gridCol w="1195705"/>
                <a:gridCol w="1113155"/>
              </a:tblGrid>
              <a:tr h="370840">
                <a:tc>
                  <a:txBody>
                    <a:bodyPr/>
                    <a:lstStyle/>
                    <a:p>
                      <a:endParaRPr lang="zh-CN" altLang="en-US" dirty="0"/>
                    </a:p>
                  </a:txBody>
                  <a:tcPr/>
                </a:tc>
                <a:tc>
                  <a:txBody>
                    <a:bodyPr/>
                    <a:lstStyle/>
                    <a:p>
                      <a:endParaRPr lang="zh-CN" altLang="en-US"/>
                    </a:p>
                  </a:txBody>
                  <a:tcPr/>
                </a:tc>
                <a:tc>
                  <a:txBody>
                    <a:bodyPr/>
                    <a:lstStyle/>
                    <a:p>
                      <a:r>
                        <a:rPr lang="en-US" altLang="zh-CN" dirty="0" smtClean="0"/>
                        <a:t>Clock  Rate</a:t>
                      </a:r>
                      <a:endParaRPr lang="zh-CN" altLang="en-US" dirty="0"/>
                    </a:p>
                  </a:txBody>
                  <a:tcPr/>
                </a:tc>
                <a:tc>
                  <a:txBody>
                    <a:bodyPr/>
                    <a:lstStyle/>
                    <a:p>
                      <a:r>
                        <a:rPr lang="en-US" altLang="zh-CN" dirty="0" smtClean="0"/>
                        <a:t>CPI </a:t>
                      </a:r>
                    </a:p>
                    <a:p>
                      <a:r>
                        <a:rPr lang="en-US" altLang="zh-CN" dirty="0" smtClean="0"/>
                        <a:t>Class A</a:t>
                      </a:r>
                      <a:endParaRPr lang="zh-CN" altLang="en-US" dirty="0"/>
                    </a:p>
                  </a:txBody>
                  <a:tcPr/>
                </a:tc>
                <a:tc>
                  <a:txBody>
                    <a:bodyPr/>
                    <a:lstStyle/>
                    <a:p>
                      <a:r>
                        <a:rPr lang="en-US" altLang="zh-CN" dirty="0" smtClean="0"/>
                        <a:t>CPI</a:t>
                      </a:r>
                    </a:p>
                    <a:p>
                      <a:r>
                        <a:rPr lang="en-US" altLang="zh-CN" dirty="0" smtClean="0"/>
                        <a:t> Class B</a:t>
                      </a:r>
                      <a:endParaRPr lang="zh-CN" altLang="en-US" dirty="0"/>
                    </a:p>
                  </a:txBody>
                  <a:tcPr/>
                </a:tc>
                <a:tc>
                  <a:txBody>
                    <a:bodyPr/>
                    <a:lstStyle/>
                    <a:p>
                      <a:r>
                        <a:rPr lang="en-US" altLang="zh-CN" dirty="0" smtClean="0"/>
                        <a:t>CPI </a:t>
                      </a:r>
                    </a:p>
                    <a:p>
                      <a:r>
                        <a:rPr lang="en-US" altLang="zh-CN" dirty="0" smtClean="0"/>
                        <a:t>Class C</a:t>
                      </a:r>
                      <a:endParaRPr lang="zh-CN" altLang="en-US" dirty="0"/>
                    </a:p>
                  </a:txBody>
                  <a:tcPr/>
                </a:tc>
                <a:tc>
                  <a:txBody>
                    <a:bodyPr/>
                    <a:lstStyle/>
                    <a:p>
                      <a:r>
                        <a:rPr lang="en-US" altLang="zh-CN" dirty="0" smtClean="0"/>
                        <a:t>CPI</a:t>
                      </a:r>
                    </a:p>
                    <a:p>
                      <a:r>
                        <a:rPr lang="en-US" altLang="zh-CN" dirty="0" smtClean="0"/>
                        <a:t> Class D</a:t>
                      </a:r>
                      <a:endParaRPr lang="zh-CN" altLang="en-US" dirty="0"/>
                    </a:p>
                  </a:txBody>
                  <a:tcPr/>
                </a:tc>
                <a:tc>
                  <a:txBody>
                    <a:bodyPr/>
                    <a:lstStyle/>
                    <a:p>
                      <a:r>
                        <a:rPr lang="en-US" altLang="zh-CN" dirty="0" smtClean="0"/>
                        <a:t>CPI</a:t>
                      </a:r>
                    </a:p>
                    <a:p>
                      <a:r>
                        <a:rPr lang="en-US" altLang="zh-CN" dirty="0" smtClean="0"/>
                        <a:t>Class E</a:t>
                      </a:r>
                      <a:endParaRPr lang="zh-CN" altLang="en-US" dirty="0"/>
                    </a:p>
                  </a:txBody>
                  <a:tcPr/>
                </a:tc>
              </a:tr>
              <a:tr h="370840">
                <a:tc rowSpan="2">
                  <a:txBody>
                    <a:bodyPr/>
                    <a:lstStyle/>
                    <a:p>
                      <a:r>
                        <a:rPr lang="en-US" altLang="zh-CN" dirty="0" smtClean="0"/>
                        <a:t>a</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smtClean="0"/>
                        <a:t>2.0GHz</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3</a:t>
                      </a:r>
                      <a:endParaRPr lang="zh-CN" altLang="en-US" dirty="0"/>
                    </a:p>
                  </a:txBody>
                  <a:tcPr/>
                </a:tc>
              </a:tr>
              <a:tr h="370840">
                <a:tc vMerge="1">
                  <a:txBody>
                    <a:bodyPr/>
                    <a:lstStyle/>
                    <a:p>
                      <a:endParaRPr lang="zh-CN" altLang="en-US" dirty="0"/>
                    </a:p>
                  </a:txBody>
                  <a:tcPr/>
                </a:tc>
                <a:tc>
                  <a:txBody>
                    <a:bodyPr/>
                    <a:lstStyle/>
                    <a:p>
                      <a:r>
                        <a:rPr lang="en-US" altLang="zh-CN" dirty="0" smtClean="0"/>
                        <a:t>P2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4.0GHz</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4</a:t>
                      </a:r>
                      <a:endParaRPr lang="zh-CN" altLang="en-US" dirty="0"/>
                    </a:p>
                  </a:txBody>
                  <a:tcPr/>
                </a:tc>
              </a:tr>
              <a:tr h="370840">
                <a:tc rowSpan="2">
                  <a:txBody>
                    <a:bodyPr/>
                    <a:lstStyle/>
                    <a:p>
                      <a:r>
                        <a:rPr lang="en-US" altLang="zh-CN" dirty="0" smtClean="0"/>
                        <a:t>b</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smtClean="0"/>
                        <a:t>2.0GHz</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tc>
              </a:tr>
              <a:tr h="370840">
                <a:tc vMerge="1">
                  <a:txBody>
                    <a:bodyPr/>
                    <a:lstStyle/>
                    <a:p>
                      <a:endParaRPr lang="zh-CN" altLang="en-US" dirty="0"/>
                    </a:p>
                  </a:txBody>
                  <a:tcPr/>
                </a:tc>
                <a:tc>
                  <a:txBody>
                    <a:bodyPr/>
                    <a:lstStyle/>
                    <a:p>
                      <a:r>
                        <a:rPr lang="en-US" altLang="zh-CN" dirty="0" smtClean="0"/>
                        <a:t>P2</a:t>
                      </a:r>
                      <a:endParaRPr lang="zh-CN" altLang="en-US" dirty="0"/>
                    </a:p>
                  </a:txBody>
                  <a:tcPr/>
                </a:tc>
                <a:tc>
                  <a:txBody>
                    <a:bodyPr/>
                    <a:lstStyle/>
                    <a:p>
                      <a:r>
                        <a:rPr lang="en-US" altLang="zh-CN" dirty="0" smtClean="0"/>
                        <a:t>3.0GHz</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3</a:t>
                      </a:r>
                      <a:endParaRPr lang="zh-CN" altLang="en-US" dirty="0"/>
                    </a:p>
                  </a:txBody>
                  <a:tcPr/>
                </a:tc>
              </a:tr>
            </a:tbl>
          </a:graphicData>
        </a:graphic>
      </p:graphicFrame>
    </p:spTree>
    <p:extLst>
      <p:ext uri="{BB962C8B-B14F-4D97-AF65-F5344CB8AC3E}">
        <p14:creationId xmlns:p14="http://schemas.microsoft.com/office/powerpoint/2010/main" val="41649163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88640"/>
            <a:ext cx="7787208" cy="6285312"/>
          </a:xfrm>
        </p:spPr>
        <p:txBody>
          <a:bodyPr>
            <a:normAutofit/>
          </a:bodyPr>
          <a:lstStyle/>
          <a:p>
            <a:pPr marL="0" indent="0">
              <a:buNone/>
            </a:pPr>
            <a:r>
              <a:rPr lang="en-US" altLang="zh-CN" sz="2600" b="1" dirty="0" smtClean="0"/>
              <a:t>1.14.6</a:t>
            </a:r>
            <a:r>
              <a:rPr lang="en-US" altLang="zh-CN" sz="2600" dirty="0" smtClean="0"/>
              <a:t>  Find the performance for the programs and compare it with MIPS </a:t>
            </a:r>
            <a:r>
              <a:rPr lang="en-US" altLang="zh-CN" sz="2600" dirty="0" err="1" smtClean="0"/>
              <a:t>ans</a:t>
            </a:r>
            <a:r>
              <a:rPr lang="en-US" altLang="zh-CN" sz="2600" dirty="0" smtClean="0"/>
              <a:t> MFLOPS.</a:t>
            </a:r>
          </a:p>
          <a:p>
            <a:pPr marL="0" indent="0">
              <a:buNone/>
            </a:pPr>
            <a:r>
              <a:rPr lang="en-US" altLang="zh-CN" sz="2200" dirty="0" smtClean="0"/>
              <a:t>   a:</a:t>
            </a:r>
          </a:p>
          <a:p>
            <a:r>
              <a:rPr lang="en-US" altLang="zh-CN" sz="2200" dirty="0"/>
              <a:t>T(P1) = 5.86 × 10</a:t>
            </a:r>
            <a:r>
              <a:rPr lang="en-US" altLang="zh-CN" sz="2200" baseline="30000" dirty="0"/>
              <a:t>–4</a:t>
            </a:r>
            <a:r>
              <a:rPr lang="en-US" altLang="zh-CN" sz="2200" dirty="0"/>
              <a:t> s (see problem 1.14.5)</a:t>
            </a:r>
          </a:p>
          <a:p>
            <a:r>
              <a:rPr lang="en-US" altLang="zh-CN" sz="2200" dirty="0"/>
              <a:t>performance(P1) = 1/T(P1) = 1.7 × 10</a:t>
            </a:r>
            <a:r>
              <a:rPr lang="en-US" altLang="zh-CN" sz="2200" baseline="30000" dirty="0"/>
              <a:t>3</a:t>
            </a:r>
          </a:p>
          <a:p>
            <a:r>
              <a:rPr lang="en-US" altLang="zh-CN" sz="2200" dirty="0"/>
              <a:t>T(P2) = 1.78 × 10</a:t>
            </a:r>
            <a:r>
              <a:rPr lang="en-US" altLang="zh-CN" sz="2200" baseline="30000" dirty="0"/>
              <a:t>–3</a:t>
            </a:r>
            <a:r>
              <a:rPr lang="en-US" altLang="zh-CN" sz="2200" dirty="0"/>
              <a:t> s </a:t>
            </a:r>
            <a:r>
              <a:rPr lang="en-US" altLang="zh-CN" sz="2200" dirty="0" err="1"/>
              <a:t>s</a:t>
            </a:r>
            <a:r>
              <a:rPr lang="en-US" altLang="zh-CN" sz="2200" dirty="0"/>
              <a:t> (see problem 1.14.5</a:t>
            </a:r>
            <a:r>
              <a:rPr lang="en-US" altLang="zh-CN" sz="2200" dirty="0" smtClean="0"/>
              <a:t>)</a:t>
            </a:r>
            <a:endParaRPr lang="en-US" altLang="zh-CN" sz="2200" dirty="0"/>
          </a:p>
          <a:p>
            <a:r>
              <a:rPr lang="en-US" altLang="zh-CN" sz="2200" dirty="0"/>
              <a:t>performance(P2) = 1/T(P2) = 5.6 × 10</a:t>
            </a:r>
            <a:r>
              <a:rPr lang="en-US" altLang="zh-CN" sz="2200" baseline="30000" dirty="0"/>
              <a:t>2</a:t>
            </a:r>
          </a:p>
          <a:p>
            <a:r>
              <a:rPr lang="en-US" altLang="zh-CN" sz="2200" dirty="0" err="1"/>
              <a:t>perf</a:t>
            </a:r>
            <a:r>
              <a:rPr lang="en-US" altLang="zh-CN" sz="2200" dirty="0"/>
              <a:t>(P1) &gt; </a:t>
            </a:r>
            <a:r>
              <a:rPr lang="en-US" altLang="zh-CN" sz="2200" dirty="0" err="1"/>
              <a:t>perf</a:t>
            </a:r>
            <a:r>
              <a:rPr lang="en-US" altLang="zh-CN" sz="2200" dirty="0"/>
              <a:t>(P2</a:t>
            </a:r>
            <a:r>
              <a:rPr lang="en-US" altLang="zh-CN" sz="2200" dirty="0" smtClean="0"/>
              <a:t>),</a:t>
            </a:r>
          </a:p>
          <a:p>
            <a:pPr marL="0" indent="0">
              <a:buNone/>
            </a:pPr>
            <a:r>
              <a:rPr lang="en-US" altLang="zh-CN" sz="2200" dirty="0" smtClean="0"/>
              <a:t>   MIPS(P1</a:t>
            </a:r>
            <a:r>
              <a:rPr lang="en-US" altLang="zh-CN" sz="2200" dirty="0"/>
              <a:t>) &gt; MIPS(P2</a:t>
            </a:r>
            <a:r>
              <a:rPr lang="en-US" altLang="zh-CN" sz="2200" dirty="0" smtClean="0"/>
              <a:t>),  </a:t>
            </a:r>
            <a:r>
              <a:rPr lang="en-US" altLang="zh-CN" sz="2200" dirty="0"/>
              <a:t>MFLOPS(P1) &lt; MFLOPS(P2</a:t>
            </a:r>
            <a:r>
              <a:rPr lang="en-US" altLang="zh-CN" sz="2200" dirty="0" smtClean="0"/>
              <a:t>)</a:t>
            </a:r>
          </a:p>
        </p:txBody>
      </p:sp>
      <p:graphicFrame>
        <p:nvGraphicFramePr>
          <p:cNvPr id="5" name="表格 4"/>
          <p:cNvGraphicFramePr>
            <a:graphicFrameLocks noGrp="1"/>
          </p:cNvGraphicFramePr>
          <p:nvPr>
            <p:extLst>
              <p:ext uri="{D42A27DB-BD31-4B8C-83A1-F6EECF244321}">
                <p14:modId xmlns:p14="http://schemas.microsoft.com/office/powerpoint/2010/main" val="3154144314"/>
              </p:ext>
            </p:extLst>
          </p:nvPr>
        </p:nvGraphicFramePr>
        <p:xfrm>
          <a:off x="395536" y="4149080"/>
          <a:ext cx="8098791" cy="2225040"/>
        </p:xfrm>
        <a:graphic>
          <a:graphicData uri="http://schemas.openxmlformats.org/drawingml/2006/table">
            <a:tbl>
              <a:tblPr firstRow="1" bandRow="1">
                <a:tableStyleId>{5C22544A-7EE6-4342-B048-85BDC9FD1C3A}</a:tableStyleId>
              </a:tblPr>
              <a:tblGrid>
                <a:gridCol w="609600"/>
                <a:gridCol w="525780"/>
                <a:gridCol w="1248093"/>
                <a:gridCol w="690880"/>
                <a:gridCol w="690880"/>
                <a:gridCol w="1021080"/>
                <a:gridCol w="690880"/>
                <a:gridCol w="609600"/>
                <a:gridCol w="1021080"/>
                <a:gridCol w="990918"/>
              </a:tblGrid>
              <a:tr h="370840">
                <a:tc rowSpan="2">
                  <a:txBody>
                    <a:bodyPr/>
                    <a:lstStyle/>
                    <a:p>
                      <a:pPr algn="ctr"/>
                      <a:endParaRPr lang="zh-CN" altLang="en-US" dirty="0"/>
                    </a:p>
                  </a:txBody>
                  <a:tcPr/>
                </a:tc>
                <a:tc rowSpan="2">
                  <a:txBody>
                    <a:bodyPr/>
                    <a:lstStyle/>
                    <a:p>
                      <a:pPr algn="ctr"/>
                      <a:r>
                        <a:rPr lang="en-US" altLang="zh-CN" dirty="0" smtClean="0"/>
                        <a:t>P</a:t>
                      </a:r>
                      <a:endParaRPr lang="zh-CN" altLang="en-US" dirty="0"/>
                    </a:p>
                  </a:txBody>
                  <a:tcPr/>
                </a:tc>
                <a:tc rowSpan="2">
                  <a:txBody>
                    <a:bodyPr/>
                    <a:lstStyle/>
                    <a:p>
                      <a:pPr algn="ctr"/>
                      <a:r>
                        <a:rPr lang="en-US" altLang="zh-CN" dirty="0" smtClean="0"/>
                        <a:t>Instr. </a:t>
                      </a:r>
                    </a:p>
                    <a:p>
                      <a:pPr algn="ctr"/>
                      <a:r>
                        <a:rPr lang="en-US" altLang="zh-CN" dirty="0" smtClean="0"/>
                        <a:t>Count</a:t>
                      </a:r>
                      <a:endParaRPr lang="zh-CN" altLang="en-US" dirty="0"/>
                    </a:p>
                  </a:txBody>
                  <a:tcPr/>
                </a:tc>
                <a:tc gridSpan="3">
                  <a:txBody>
                    <a:bodyPr/>
                    <a:lstStyle/>
                    <a:p>
                      <a:pPr algn="ctr"/>
                      <a:r>
                        <a:rPr lang="en-US" altLang="zh-CN" dirty="0" smtClean="0"/>
                        <a:t>No.</a:t>
                      </a:r>
                      <a:r>
                        <a:rPr lang="en-US" altLang="zh-CN" baseline="0" dirty="0" smtClean="0"/>
                        <a:t> instructions</a:t>
                      </a:r>
                      <a:endParaRPr lang="zh-CN" altLang="en-US"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dirty="0" smtClean="0"/>
                        <a:t>CPI</a:t>
                      </a:r>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pPr algn="ctr"/>
                      <a:r>
                        <a:rPr lang="en-US" altLang="zh-CN" dirty="0" smtClean="0"/>
                        <a:t>Clock </a:t>
                      </a:r>
                    </a:p>
                    <a:p>
                      <a:pPr algn="ctr"/>
                      <a:r>
                        <a:rPr lang="en-US" altLang="zh-CN" dirty="0" smtClean="0"/>
                        <a:t>Rate</a:t>
                      </a:r>
                      <a:endParaRPr lang="zh-CN" altLang="en-US" dirty="0"/>
                    </a:p>
                  </a:txBody>
                  <a:tcPr/>
                </a:tc>
              </a:tr>
              <a:tr h="370840">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pPr algn="ctr"/>
                      <a:r>
                        <a:rPr lang="en-US" altLang="zh-CN" dirty="0" smtClean="0"/>
                        <a:t>L/S</a:t>
                      </a:r>
                      <a:endParaRPr lang="zh-CN" altLang="en-US" dirty="0"/>
                    </a:p>
                  </a:txBody>
                  <a:tcPr/>
                </a:tc>
                <a:tc>
                  <a:txBody>
                    <a:bodyPr/>
                    <a:lstStyle/>
                    <a:p>
                      <a:pPr algn="ctr"/>
                      <a:r>
                        <a:rPr lang="en-US" altLang="zh-CN" dirty="0" smtClean="0"/>
                        <a:t>FP</a:t>
                      </a:r>
                      <a:endParaRPr lang="zh-CN" altLang="en-US" dirty="0"/>
                    </a:p>
                  </a:txBody>
                  <a:tcPr/>
                </a:tc>
                <a:tc>
                  <a:txBody>
                    <a:bodyPr/>
                    <a:lstStyle/>
                    <a:p>
                      <a:pPr algn="ctr"/>
                      <a:r>
                        <a:rPr lang="en-US" altLang="zh-CN" dirty="0" smtClean="0"/>
                        <a:t>Branch</a:t>
                      </a:r>
                      <a:endParaRPr lang="zh-CN" altLang="en-US" dirty="0"/>
                    </a:p>
                  </a:txBody>
                  <a:tcPr/>
                </a:tc>
                <a:tc>
                  <a:txBody>
                    <a:bodyPr/>
                    <a:lstStyle/>
                    <a:p>
                      <a:pPr algn="ctr"/>
                      <a:r>
                        <a:rPr lang="en-US" altLang="zh-CN" dirty="0" smtClean="0"/>
                        <a:t>L/S</a:t>
                      </a:r>
                      <a:endParaRPr lang="zh-CN" altLang="en-US" dirty="0"/>
                    </a:p>
                  </a:txBody>
                  <a:tcPr/>
                </a:tc>
                <a:tc>
                  <a:txBody>
                    <a:bodyPr/>
                    <a:lstStyle/>
                    <a:p>
                      <a:pPr algn="ctr"/>
                      <a:r>
                        <a:rPr lang="en-US" altLang="zh-CN" dirty="0" smtClean="0"/>
                        <a:t>FP</a:t>
                      </a:r>
                      <a:endParaRPr lang="zh-CN" altLang="en-US" dirty="0"/>
                    </a:p>
                  </a:txBody>
                  <a:tcPr/>
                </a:tc>
                <a:tc>
                  <a:txBody>
                    <a:bodyPr/>
                    <a:lstStyle/>
                    <a:p>
                      <a:pPr algn="ctr"/>
                      <a:r>
                        <a:rPr lang="en-US" altLang="zh-CN" dirty="0" smtClean="0"/>
                        <a:t>Branch</a:t>
                      </a:r>
                      <a:endParaRPr lang="zh-CN" altLang="en-US" dirty="0"/>
                    </a:p>
                  </a:txBody>
                  <a:tcPr/>
                </a:tc>
                <a:tc vMerge="1">
                  <a:txBody>
                    <a:bodyPr/>
                    <a:lstStyle/>
                    <a:p>
                      <a:endParaRPr lang="zh-CN" altLang="en-US" dirty="0"/>
                    </a:p>
                  </a:txBody>
                  <a:tcPr/>
                </a:tc>
              </a:tr>
              <a:tr h="370840">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1.00E+06</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4 GHz</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5.00E+06</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20%</a:t>
                      </a:r>
                      <a:endParaRPr lang="zh-CN" altLang="en-US" dirty="0"/>
                    </a:p>
                  </a:txBody>
                  <a:tcPr/>
                </a:tc>
                <a:tc>
                  <a:txBody>
                    <a:bodyPr/>
                    <a:lstStyle/>
                    <a:p>
                      <a:pPr algn="ctr"/>
                      <a:r>
                        <a:rPr lang="en-US" altLang="zh-CN" dirty="0" smtClean="0"/>
                        <a:t>1.25</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1.25</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r>
              <a:tr h="370840">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5.00E+06</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2.0</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4 GHz</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2.00E+06</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1.25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2.5</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r>
            </a:tbl>
          </a:graphicData>
        </a:graphic>
      </p:graphicFrame>
    </p:spTree>
    <p:extLst>
      <p:ext uri="{BB962C8B-B14F-4D97-AF65-F5344CB8AC3E}">
        <p14:creationId xmlns:p14="http://schemas.microsoft.com/office/powerpoint/2010/main" val="28094316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88640"/>
            <a:ext cx="7787208" cy="6285312"/>
          </a:xfrm>
        </p:spPr>
        <p:txBody>
          <a:bodyPr>
            <a:normAutofit/>
          </a:bodyPr>
          <a:lstStyle/>
          <a:p>
            <a:pPr marL="0" indent="0">
              <a:buNone/>
            </a:pPr>
            <a:r>
              <a:rPr lang="en-US" altLang="zh-CN" sz="2600" b="1" dirty="0" smtClean="0"/>
              <a:t>1.14.6</a:t>
            </a:r>
            <a:r>
              <a:rPr lang="en-US" altLang="zh-CN" sz="2600" dirty="0" smtClean="0"/>
              <a:t>  Find the performance for the programs and compare it with MIPS </a:t>
            </a:r>
            <a:r>
              <a:rPr lang="en-US" altLang="zh-CN" sz="2600" dirty="0" err="1" smtClean="0"/>
              <a:t>ans</a:t>
            </a:r>
            <a:r>
              <a:rPr lang="en-US" altLang="zh-CN" sz="2600" dirty="0" smtClean="0"/>
              <a:t> MFLOPS.</a:t>
            </a:r>
          </a:p>
          <a:p>
            <a:pPr marL="0" indent="0">
              <a:buNone/>
            </a:pPr>
            <a:r>
              <a:rPr lang="en-US" altLang="zh-CN" sz="2200" dirty="0" smtClean="0"/>
              <a:t>   b:</a:t>
            </a:r>
          </a:p>
          <a:p>
            <a:r>
              <a:rPr lang="en-US" altLang="zh-CN" sz="2200" dirty="0"/>
              <a:t>T(P1) = 1.93 × 10</a:t>
            </a:r>
            <a:r>
              <a:rPr lang="en-US" altLang="zh-CN" sz="2200" baseline="30000" dirty="0"/>
              <a:t>–3</a:t>
            </a:r>
            <a:r>
              <a:rPr lang="en-US" altLang="zh-CN" sz="2200" dirty="0"/>
              <a:t> s </a:t>
            </a:r>
            <a:r>
              <a:rPr lang="en-US" altLang="zh-CN" sz="2200" dirty="0" err="1"/>
              <a:t>s</a:t>
            </a:r>
            <a:r>
              <a:rPr lang="en-US" altLang="zh-CN" sz="2200" dirty="0"/>
              <a:t> (see problem 1.14.5)</a:t>
            </a:r>
          </a:p>
          <a:p>
            <a:r>
              <a:rPr lang="en-US" altLang="zh-CN" sz="2200" dirty="0" smtClean="0"/>
              <a:t>performance(P1</a:t>
            </a:r>
            <a:r>
              <a:rPr lang="en-US" altLang="zh-CN" sz="2200" dirty="0"/>
              <a:t>) = 1/T(P1) = 5.1 × 10</a:t>
            </a:r>
            <a:r>
              <a:rPr lang="en-US" altLang="zh-CN" sz="2200" baseline="30000" dirty="0"/>
              <a:t>2</a:t>
            </a:r>
          </a:p>
          <a:p>
            <a:r>
              <a:rPr lang="en-US" altLang="zh-CN" sz="2200" dirty="0"/>
              <a:t>T(P2) = 1.03 × 10</a:t>
            </a:r>
            <a:r>
              <a:rPr lang="en-US" altLang="zh-CN" sz="2200" baseline="30000" dirty="0"/>
              <a:t>–3</a:t>
            </a:r>
            <a:r>
              <a:rPr lang="en-US" altLang="zh-CN" sz="2200" dirty="0"/>
              <a:t> s </a:t>
            </a:r>
            <a:r>
              <a:rPr lang="en-US" altLang="zh-CN" sz="2200" dirty="0" err="1"/>
              <a:t>s</a:t>
            </a:r>
            <a:r>
              <a:rPr lang="en-US" altLang="zh-CN" sz="2200" dirty="0"/>
              <a:t> (see problem 1.14.5)</a:t>
            </a:r>
          </a:p>
          <a:p>
            <a:r>
              <a:rPr lang="en-US" altLang="zh-CN" sz="2200" dirty="0" smtClean="0"/>
              <a:t>performance(P2</a:t>
            </a:r>
            <a:r>
              <a:rPr lang="en-US" altLang="zh-CN" sz="2200" dirty="0"/>
              <a:t>) = 1/T(P2) = 9.7 × 10</a:t>
            </a:r>
            <a:r>
              <a:rPr lang="en-US" altLang="zh-CN" sz="2200" baseline="30000" dirty="0"/>
              <a:t>2</a:t>
            </a:r>
          </a:p>
          <a:p>
            <a:r>
              <a:rPr lang="en-US" altLang="zh-CN" sz="2200" dirty="0" err="1"/>
              <a:t>perf</a:t>
            </a:r>
            <a:r>
              <a:rPr lang="en-US" altLang="zh-CN" sz="2200" dirty="0"/>
              <a:t>(P1) &lt; </a:t>
            </a:r>
            <a:r>
              <a:rPr lang="en-US" altLang="zh-CN" sz="2200" dirty="0" err="1"/>
              <a:t>perf</a:t>
            </a:r>
            <a:r>
              <a:rPr lang="en-US" altLang="zh-CN" sz="2200" dirty="0"/>
              <a:t>(P2), </a:t>
            </a:r>
            <a:endParaRPr lang="en-US" altLang="zh-CN" sz="2200" dirty="0" smtClean="0"/>
          </a:p>
          <a:p>
            <a:pPr marL="0" indent="0">
              <a:buNone/>
            </a:pPr>
            <a:r>
              <a:rPr lang="en-US" altLang="zh-CN" sz="2200" dirty="0"/>
              <a:t> </a:t>
            </a:r>
            <a:r>
              <a:rPr lang="en-US" altLang="zh-CN" sz="2200" dirty="0" smtClean="0"/>
              <a:t>  MIPS(P1</a:t>
            </a:r>
            <a:r>
              <a:rPr lang="en-US" altLang="zh-CN" sz="2200" dirty="0"/>
              <a:t>) &lt; MIPS(P2), MFLOPS(P1) &gt; MFLOPS(P2)</a:t>
            </a:r>
            <a:endParaRPr lang="zh-CN" altLang="en-US" sz="2200" dirty="0"/>
          </a:p>
        </p:txBody>
      </p:sp>
      <p:graphicFrame>
        <p:nvGraphicFramePr>
          <p:cNvPr id="4" name="表格 3"/>
          <p:cNvGraphicFramePr>
            <a:graphicFrameLocks noGrp="1"/>
          </p:cNvGraphicFramePr>
          <p:nvPr>
            <p:extLst>
              <p:ext uri="{D42A27DB-BD31-4B8C-83A1-F6EECF244321}">
                <p14:modId xmlns:p14="http://schemas.microsoft.com/office/powerpoint/2010/main" val="3053134752"/>
              </p:ext>
            </p:extLst>
          </p:nvPr>
        </p:nvGraphicFramePr>
        <p:xfrm>
          <a:off x="433649" y="4077072"/>
          <a:ext cx="8098791" cy="2225040"/>
        </p:xfrm>
        <a:graphic>
          <a:graphicData uri="http://schemas.openxmlformats.org/drawingml/2006/table">
            <a:tbl>
              <a:tblPr firstRow="1" bandRow="1">
                <a:tableStyleId>{5C22544A-7EE6-4342-B048-85BDC9FD1C3A}</a:tableStyleId>
              </a:tblPr>
              <a:tblGrid>
                <a:gridCol w="609600"/>
                <a:gridCol w="525780"/>
                <a:gridCol w="1248093"/>
                <a:gridCol w="690880"/>
                <a:gridCol w="690880"/>
                <a:gridCol w="1021080"/>
                <a:gridCol w="690880"/>
                <a:gridCol w="609600"/>
                <a:gridCol w="1021080"/>
                <a:gridCol w="990918"/>
              </a:tblGrid>
              <a:tr h="370840">
                <a:tc rowSpan="2">
                  <a:txBody>
                    <a:bodyPr/>
                    <a:lstStyle/>
                    <a:p>
                      <a:pPr algn="ctr"/>
                      <a:endParaRPr lang="zh-CN" altLang="en-US" dirty="0"/>
                    </a:p>
                  </a:txBody>
                  <a:tcPr/>
                </a:tc>
                <a:tc rowSpan="2">
                  <a:txBody>
                    <a:bodyPr/>
                    <a:lstStyle/>
                    <a:p>
                      <a:pPr algn="ctr"/>
                      <a:r>
                        <a:rPr lang="en-US" altLang="zh-CN" dirty="0" smtClean="0"/>
                        <a:t>P</a:t>
                      </a:r>
                      <a:endParaRPr lang="zh-CN" altLang="en-US" dirty="0"/>
                    </a:p>
                  </a:txBody>
                  <a:tcPr/>
                </a:tc>
                <a:tc rowSpan="2">
                  <a:txBody>
                    <a:bodyPr/>
                    <a:lstStyle/>
                    <a:p>
                      <a:pPr algn="ctr"/>
                      <a:r>
                        <a:rPr lang="en-US" altLang="zh-CN" dirty="0" smtClean="0"/>
                        <a:t>Instr. </a:t>
                      </a:r>
                    </a:p>
                    <a:p>
                      <a:pPr algn="ctr"/>
                      <a:r>
                        <a:rPr lang="en-US" altLang="zh-CN" dirty="0" smtClean="0"/>
                        <a:t>Count</a:t>
                      </a:r>
                      <a:endParaRPr lang="zh-CN" altLang="en-US" dirty="0"/>
                    </a:p>
                  </a:txBody>
                  <a:tcPr/>
                </a:tc>
                <a:tc gridSpan="3">
                  <a:txBody>
                    <a:bodyPr/>
                    <a:lstStyle/>
                    <a:p>
                      <a:pPr algn="ctr"/>
                      <a:r>
                        <a:rPr lang="en-US" altLang="zh-CN" dirty="0" smtClean="0"/>
                        <a:t>No.</a:t>
                      </a:r>
                      <a:r>
                        <a:rPr lang="en-US" altLang="zh-CN" baseline="0" dirty="0" smtClean="0"/>
                        <a:t> instructions</a:t>
                      </a:r>
                      <a:endParaRPr lang="zh-CN" altLang="en-US"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dirty="0" smtClean="0"/>
                        <a:t>CPI</a:t>
                      </a:r>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pPr algn="ctr"/>
                      <a:r>
                        <a:rPr lang="en-US" altLang="zh-CN" dirty="0" smtClean="0"/>
                        <a:t>Clock </a:t>
                      </a:r>
                    </a:p>
                    <a:p>
                      <a:pPr algn="ctr"/>
                      <a:r>
                        <a:rPr lang="en-US" altLang="zh-CN" dirty="0" smtClean="0"/>
                        <a:t>Rate</a:t>
                      </a:r>
                      <a:endParaRPr lang="zh-CN" altLang="en-US" dirty="0"/>
                    </a:p>
                  </a:txBody>
                  <a:tcPr/>
                </a:tc>
              </a:tr>
              <a:tr h="370840">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pPr algn="ctr"/>
                      <a:r>
                        <a:rPr lang="en-US" altLang="zh-CN" dirty="0" smtClean="0"/>
                        <a:t>L/S</a:t>
                      </a:r>
                      <a:endParaRPr lang="zh-CN" altLang="en-US" dirty="0"/>
                    </a:p>
                  </a:txBody>
                  <a:tcPr/>
                </a:tc>
                <a:tc>
                  <a:txBody>
                    <a:bodyPr/>
                    <a:lstStyle/>
                    <a:p>
                      <a:pPr algn="ctr"/>
                      <a:r>
                        <a:rPr lang="en-US" altLang="zh-CN" dirty="0" smtClean="0"/>
                        <a:t>FP</a:t>
                      </a:r>
                      <a:endParaRPr lang="zh-CN" altLang="en-US" dirty="0"/>
                    </a:p>
                  </a:txBody>
                  <a:tcPr/>
                </a:tc>
                <a:tc>
                  <a:txBody>
                    <a:bodyPr/>
                    <a:lstStyle/>
                    <a:p>
                      <a:pPr algn="ctr"/>
                      <a:r>
                        <a:rPr lang="en-US" altLang="zh-CN" dirty="0" smtClean="0"/>
                        <a:t>Branch</a:t>
                      </a:r>
                      <a:endParaRPr lang="zh-CN" altLang="en-US" dirty="0"/>
                    </a:p>
                  </a:txBody>
                  <a:tcPr/>
                </a:tc>
                <a:tc>
                  <a:txBody>
                    <a:bodyPr/>
                    <a:lstStyle/>
                    <a:p>
                      <a:pPr algn="ctr"/>
                      <a:r>
                        <a:rPr lang="en-US" altLang="zh-CN" dirty="0" smtClean="0"/>
                        <a:t>L/S</a:t>
                      </a:r>
                      <a:endParaRPr lang="zh-CN" altLang="en-US" dirty="0"/>
                    </a:p>
                  </a:txBody>
                  <a:tcPr/>
                </a:tc>
                <a:tc>
                  <a:txBody>
                    <a:bodyPr/>
                    <a:lstStyle/>
                    <a:p>
                      <a:pPr algn="ctr"/>
                      <a:r>
                        <a:rPr lang="en-US" altLang="zh-CN" dirty="0" smtClean="0"/>
                        <a:t>FP</a:t>
                      </a:r>
                      <a:endParaRPr lang="zh-CN" altLang="en-US" dirty="0"/>
                    </a:p>
                  </a:txBody>
                  <a:tcPr/>
                </a:tc>
                <a:tc>
                  <a:txBody>
                    <a:bodyPr/>
                    <a:lstStyle/>
                    <a:p>
                      <a:pPr algn="ctr"/>
                      <a:r>
                        <a:rPr lang="en-US" altLang="zh-CN" dirty="0" smtClean="0"/>
                        <a:t>Branch</a:t>
                      </a:r>
                      <a:endParaRPr lang="zh-CN" altLang="en-US" dirty="0"/>
                    </a:p>
                  </a:txBody>
                  <a:tcPr/>
                </a:tc>
                <a:tc vMerge="1">
                  <a:txBody>
                    <a:bodyPr/>
                    <a:lstStyle/>
                    <a:p>
                      <a:endParaRPr lang="zh-CN" altLang="en-US" dirty="0"/>
                    </a:p>
                  </a:txBody>
                  <a:tcPr/>
                </a:tc>
              </a:tr>
              <a:tr h="370840">
                <a:tc rowSpan="2">
                  <a:txBody>
                    <a:bodyPr/>
                    <a:lstStyle/>
                    <a:p>
                      <a:pPr algn="ctr"/>
                      <a:r>
                        <a:rPr lang="en-US" altLang="zh-CN" dirty="0" smtClean="0"/>
                        <a:t>a</a:t>
                      </a:r>
                      <a:endParaRPr lang="zh-CN" altLang="en-US" dirty="0"/>
                    </a:p>
                  </a:txBody>
                  <a:tcPr/>
                </a:tc>
                <a:tc>
                  <a:txBody>
                    <a:bodyPr/>
                    <a:lstStyle/>
                    <a:p>
                      <a:pPr algn="ctr"/>
                      <a:r>
                        <a:rPr lang="en-US" altLang="zh-CN" dirty="0" smtClean="0"/>
                        <a:t>P1</a:t>
                      </a:r>
                      <a:endParaRPr lang="zh-CN" altLang="en-US" dirty="0"/>
                    </a:p>
                  </a:txBody>
                  <a:tcPr/>
                </a:tc>
                <a:tc>
                  <a:txBody>
                    <a:bodyPr/>
                    <a:lstStyle/>
                    <a:p>
                      <a:pPr algn="ctr"/>
                      <a:r>
                        <a:rPr lang="en-US" altLang="zh-CN" dirty="0" smtClean="0"/>
                        <a:t>1.00E+06</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4 GHz</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5.00E+06</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20%</a:t>
                      </a:r>
                      <a:endParaRPr lang="zh-CN" altLang="en-US" dirty="0"/>
                    </a:p>
                  </a:txBody>
                  <a:tcPr/>
                </a:tc>
                <a:tc>
                  <a:txBody>
                    <a:bodyPr/>
                    <a:lstStyle/>
                    <a:p>
                      <a:pPr algn="ctr"/>
                      <a:r>
                        <a:rPr lang="en-US" altLang="zh-CN" dirty="0" smtClean="0"/>
                        <a:t>1.25</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1.25</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r>
              <a:tr h="370840">
                <a:tc rowSpan="2">
                  <a:txBody>
                    <a:bodyPr/>
                    <a:lstStyle/>
                    <a:p>
                      <a:pPr algn="ctr"/>
                      <a:r>
                        <a:rPr lang="en-US" altLang="zh-CN" dirty="0" smtClean="0"/>
                        <a:t>b</a:t>
                      </a:r>
                      <a:endParaRPr lang="zh-CN" altLang="en-US" dirty="0"/>
                    </a:p>
                  </a:txBody>
                  <a:tcPr/>
                </a:tc>
                <a:tc>
                  <a:txBody>
                    <a:bodyPr/>
                    <a:lstStyle/>
                    <a:p>
                      <a:pPr algn="ctr"/>
                      <a:r>
                        <a:rPr lang="en-US" altLang="zh-CN" dirty="0" smtClean="0"/>
                        <a:t>P1</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5.00E+06</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2.0</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4 GHz</a:t>
                      </a:r>
                      <a:endParaRPr lang="zh-CN" altLang="en-US" dirty="0"/>
                    </a:p>
                  </a:txBody>
                  <a:tcPr/>
                </a:tc>
              </a:tr>
              <a:tr h="370840">
                <a:tc vMerge="1">
                  <a:txBody>
                    <a:bodyPr/>
                    <a:lstStyle/>
                    <a:p>
                      <a:endParaRPr lang="zh-CN" altLang="en-US" dirty="0"/>
                    </a:p>
                  </a:txBody>
                  <a:tcPr/>
                </a:tc>
                <a:tc>
                  <a:txBody>
                    <a:bodyPr/>
                    <a:lstStyle/>
                    <a:p>
                      <a:pPr algn="ctr"/>
                      <a:r>
                        <a:rPr lang="en-US" altLang="zh-CN" dirty="0" smtClean="0"/>
                        <a:t>P2</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2.00E+06</a:t>
                      </a:r>
                      <a:endParaRPr lang="zh-CN" altLang="en-US" dirty="0"/>
                    </a:p>
                  </a:txBody>
                  <a:tcPr/>
                </a:tc>
                <a:tc>
                  <a:txBody>
                    <a:bodyPr/>
                    <a:lstStyle/>
                    <a:p>
                      <a:pPr algn="ctr"/>
                      <a:r>
                        <a:rPr lang="en-US" altLang="zh-CN" dirty="0" smtClean="0"/>
                        <a:t>40%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1.25</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2.5</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 GHz</a:t>
                      </a:r>
                      <a:endParaRPr lang="zh-CN" altLang="en-US" dirty="0"/>
                    </a:p>
                  </a:txBody>
                  <a:tcPr/>
                </a:tc>
              </a:tr>
            </a:tbl>
          </a:graphicData>
        </a:graphic>
      </p:graphicFrame>
    </p:spTree>
    <p:extLst>
      <p:ext uri="{BB962C8B-B14F-4D97-AF65-F5344CB8AC3E}">
        <p14:creationId xmlns:p14="http://schemas.microsoft.com/office/powerpoint/2010/main" val="1352299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490066"/>
          </a:xfrm>
        </p:spPr>
        <p:txBody>
          <a:bodyPr>
            <a:normAutofit fontScale="90000"/>
          </a:bodyPr>
          <a:lstStyle/>
          <a:p>
            <a:r>
              <a:rPr lang="en-US" altLang="zh-CN" dirty="0" smtClean="0"/>
              <a:t>Exercise 1.15</a:t>
            </a:r>
            <a:endParaRPr lang="zh-CN" altLang="en-US" dirty="0"/>
          </a:p>
        </p:txBody>
      </p:sp>
      <p:sp>
        <p:nvSpPr>
          <p:cNvPr id="3" name="内容占位符 2"/>
          <p:cNvSpPr>
            <a:spLocks noGrp="1"/>
          </p:cNvSpPr>
          <p:nvPr>
            <p:ph sz="quarter" idx="1"/>
          </p:nvPr>
        </p:nvSpPr>
        <p:spPr>
          <a:xfrm>
            <a:off x="457200" y="836712"/>
            <a:ext cx="7467600" cy="5637240"/>
          </a:xfrm>
        </p:spPr>
        <p:txBody>
          <a:bodyPr/>
          <a:lstStyle/>
          <a:p>
            <a:r>
              <a:rPr lang="en-US" altLang="zh-CN" dirty="0" smtClean="0"/>
              <a:t>Another pitfall cited in Section 1.8 is expecting to improve the overall performance of a computer by improving only one aspect of the computer. This might be true, but not always. Consider a computer running programs with CPU times shown in the following table.</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65742012"/>
              </p:ext>
            </p:extLst>
          </p:nvPr>
        </p:nvGraphicFramePr>
        <p:xfrm>
          <a:off x="561730" y="3284984"/>
          <a:ext cx="7826694" cy="1112520"/>
        </p:xfrm>
        <a:graphic>
          <a:graphicData uri="http://schemas.openxmlformats.org/drawingml/2006/table">
            <a:tbl>
              <a:tblPr firstRow="1" bandRow="1">
                <a:tableStyleId>{5C22544A-7EE6-4342-B048-85BDC9FD1C3A}</a:tableStyleId>
              </a:tblPr>
              <a:tblGrid>
                <a:gridCol w="373380"/>
                <a:gridCol w="1303655"/>
                <a:gridCol w="1422718"/>
                <a:gridCol w="1346518"/>
                <a:gridCol w="1843405"/>
                <a:gridCol w="1537018"/>
              </a:tblGrid>
              <a:tr h="370840">
                <a:tc>
                  <a:txBody>
                    <a:bodyPr/>
                    <a:lstStyle/>
                    <a:p>
                      <a:endParaRPr lang="zh-CN" altLang="en-US" dirty="0"/>
                    </a:p>
                  </a:txBody>
                  <a:tcPr/>
                </a:tc>
                <a:tc>
                  <a:txBody>
                    <a:bodyPr/>
                    <a:lstStyle/>
                    <a:p>
                      <a:r>
                        <a:rPr lang="en-US" altLang="zh-CN" dirty="0" smtClean="0"/>
                        <a:t>FP Instr.</a:t>
                      </a:r>
                      <a:endParaRPr lang="zh-CN" altLang="en-US" dirty="0"/>
                    </a:p>
                  </a:txBody>
                  <a:tcPr/>
                </a:tc>
                <a:tc>
                  <a:txBody>
                    <a:bodyPr/>
                    <a:lstStyle/>
                    <a:p>
                      <a:r>
                        <a:rPr lang="en-US" altLang="zh-CN" dirty="0" smtClean="0"/>
                        <a:t>INT Instr.</a:t>
                      </a:r>
                      <a:endParaRPr lang="zh-CN" altLang="en-US" dirty="0"/>
                    </a:p>
                  </a:txBody>
                  <a:tcPr/>
                </a:tc>
                <a:tc>
                  <a:txBody>
                    <a:bodyPr/>
                    <a:lstStyle/>
                    <a:p>
                      <a:r>
                        <a:rPr lang="en-US" altLang="zh-CN" dirty="0" smtClean="0"/>
                        <a:t>L/S Instr.</a:t>
                      </a:r>
                      <a:endParaRPr lang="zh-CN" altLang="en-US" dirty="0"/>
                    </a:p>
                  </a:txBody>
                  <a:tcPr/>
                </a:tc>
                <a:tc>
                  <a:txBody>
                    <a:bodyPr/>
                    <a:lstStyle/>
                    <a:p>
                      <a:r>
                        <a:rPr lang="en-US" altLang="zh-CN" dirty="0" smtClean="0"/>
                        <a:t>Branch Instr.</a:t>
                      </a:r>
                      <a:endParaRPr lang="zh-CN" altLang="en-US" dirty="0"/>
                    </a:p>
                  </a:txBody>
                  <a:tcPr/>
                </a:tc>
                <a:tc>
                  <a:txBody>
                    <a:bodyPr/>
                    <a:lstStyle/>
                    <a:p>
                      <a:r>
                        <a:rPr lang="en-US" altLang="zh-CN" dirty="0" smtClean="0"/>
                        <a:t>Total Time</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70s</a:t>
                      </a:r>
                      <a:endParaRPr lang="zh-CN" altLang="en-US" dirty="0"/>
                    </a:p>
                  </a:txBody>
                  <a:tcPr/>
                </a:tc>
                <a:tc>
                  <a:txBody>
                    <a:bodyPr/>
                    <a:lstStyle/>
                    <a:p>
                      <a:r>
                        <a:rPr lang="en-US" altLang="zh-CN" dirty="0" smtClean="0"/>
                        <a:t>85s</a:t>
                      </a:r>
                      <a:endParaRPr lang="zh-CN" altLang="en-US" dirty="0"/>
                    </a:p>
                  </a:txBody>
                  <a:tcPr/>
                </a:tc>
                <a:tc>
                  <a:txBody>
                    <a:bodyPr/>
                    <a:lstStyle/>
                    <a:p>
                      <a:r>
                        <a:rPr lang="en-US" altLang="zh-CN" dirty="0" smtClean="0"/>
                        <a:t>55s</a:t>
                      </a:r>
                      <a:endParaRPr lang="zh-CN" altLang="en-US" dirty="0"/>
                    </a:p>
                  </a:txBody>
                  <a:tcPr/>
                </a:tc>
                <a:tc>
                  <a:txBody>
                    <a:bodyPr/>
                    <a:lstStyle/>
                    <a:p>
                      <a:r>
                        <a:rPr lang="en-US" altLang="zh-CN" dirty="0" smtClean="0"/>
                        <a:t>40s</a:t>
                      </a:r>
                      <a:endParaRPr lang="zh-CN" altLang="en-US" dirty="0"/>
                    </a:p>
                  </a:txBody>
                  <a:tcPr/>
                </a:tc>
                <a:tc>
                  <a:txBody>
                    <a:bodyPr/>
                    <a:lstStyle/>
                    <a:p>
                      <a:r>
                        <a:rPr lang="en-US" altLang="zh-CN" dirty="0" smtClean="0"/>
                        <a:t>250s</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40s</a:t>
                      </a:r>
                      <a:endParaRPr lang="zh-CN" altLang="en-US" dirty="0"/>
                    </a:p>
                  </a:txBody>
                  <a:tcPr/>
                </a:tc>
                <a:tc>
                  <a:txBody>
                    <a:bodyPr/>
                    <a:lstStyle/>
                    <a:p>
                      <a:r>
                        <a:rPr lang="en-US" altLang="zh-CN" dirty="0" smtClean="0"/>
                        <a:t>90s</a:t>
                      </a:r>
                      <a:endParaRPr lang="zh-CN" altLang="en-US" dirty="0"/>
                    </a:p>
                  </a:txBody>
                  <a:tcPr/>
                </a:tc>
                <a:tc>
                  <a:txBody>
                    <a:bodyPr/>
                    <a:lstStyle/>
                    <a:p>
                      <a:r>
                        <a:rPr lang="en-US" altLang="zh-CN" dirty="0" smtClean="0"/>
                        <a:t>60s</a:t>
                      </a:r>
                      <a:endParaRPr lang="zh-CN" altLang="en-US" dirty="0"/>
                    </a:p>
                  </a:txBody>
                  <a:tcPr/>
                </a:tc>
                <a:tc>
                  <a:txBody>
                    <a:bodyPr/>
                    <a:lstStyle/>
                    <a:p>
                      <a:r>
                        <a:rPr lang="en-US" altLang="zh-CN" dirty="0" smtClean="0"/>
                        <a:t>20s</a:t>
                      </a:r>
                      <a:endParaRPr lang="zh-CN" altLang="en-US" dirty="0"/>
                    </a:p>
                  </a:txBody>
                  <a:tcPr/>
                </a:tc>
                <a:tc>
                  <a:txBody>
                    <a:bodyPr/>
                    <a:lstStyle/>
                    <a:p>
                      <a:r>
                        <a:rPr lang="en-US" altLang="zh-CN" dirty="0" smtClean="0"/>
                        <a:t>210s</a:t>
                      </a:r>
                      <a:endParaRPr lang="zh-CN" altLang="en-US" dirty="0"/>
                    </a:p>
                  </a:txBody>
                  <a:tcPr/>
                </a:tc>
              </a:tr>
            </a:tbl>
          </a:graphicData>
        </a:graphic>
      </p:graphicFrame>
    </p:spTree>
    <p:extLst>
      <p:ext uri="{BB962C8B-B14F-4D97-AF65-F5344CB8AC3E}">
        <p14:creationId xmlns:p14="http://schemas.microsoft.com/office/powerpoint/2010/main" val="1335433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260648"/>
            <a:ext cx="7467600" cy="6213304"/>
          </a:xfrm>
        </p:spPr>
        <p:txBody>
          <a:bodyPr/>
          <a:lstStyle/>
          <a:p>
            <a:r>
              <a:rPr lang="en-US" altLang="zh-CN" b="1" dirty="0" smtClean="0"/>
              <a:t>1.15.1</a:t>
            </a:r>
            <a:r>
              <a:rPr lang="en-US" altLang="zh-CN" dirty="0" smtClean="0"/>
              <a:t>  How much is the total time reduced if the time for FP operations is reduced by 20%?</a:t>
            </a:r>
          </a:p>
          <a:p>
            <a:r>
              <a:rPr lang="en-US" altLang="zh-CN" dirty="0" smtClean="0"/>
              <a:t>Solution:</a:t>
            </a:r>
          </a:p>
          <a:p>
            <a:pPr marL="0" indent="0">
              <a:buNone/>
            </a:pPr>
            <a:r>
              <a:rPr lang="en-US" altLang="zh-CN" dirty="0" smtClean="0"/>
              <a:t>   a</a:t>
            </a:r>
            <a:r>
              <a:rPr lang="en-US" altLang="zh-CN" dirty="0"/>
              <a:t>. </a:t>
            </a:r>
            <a:r>
              <a:rPr lang="en-US" altLang="zh-CN" dirty="0" err="1"/>
              <a:t>T</a:t>
            </a:r>
            <a:r>
              <a:rPr lang="en-US" altLang="zh-CN" baseline="-25000" dirty="0" err="1"/>
              <a:t>fp</a:t>
            </a:r>
            <a:r>
              <a:rPr lang="en-US" altLang="zh-CN" dirty="0"/>
              <a:t> = 70 × 0.8 = 56 s. </a:t>
            </a:r>
            <a:endParaRPr lang="en-US" altLang="zh-CN" dirty="0" smtClean="0"/>
          </a:p>
          <a:p>
            <a:pPr marL="0" indent="0">
              <a:buNone/>
            </a:pPr>
            <a:r>
              <a:rPr lang="en-US" altLang="zh-CN" dirty="0"/>
              <a:t> </a:t>
            </a:r>
            <a:r>
              <a:rPr lang="en-US" altLang="zh-CN" dirty="0" smtClean="0"/>
              <a:t>      </a:t>
            </a:r>
            <a:r>
              <a:rPr lang="en-US" altLang="zh-CN" dirty="0" err="1" smtClean="0"/>
              <a:t>T</a:t>
            </a:r>
            <a:r>
              <a:rPr lang="en-US" altLang="zh-CN" baseline="-25000" dirty="0" err="1" smtClean="0"/>
              <a:t>new</a:t>
            </a:r>
            <a:r>
              <a:rPr lang="en-US" altLang="zh-CN" dirty="0"/>
              <a:t>= 56 + 85 + 55 + 40 = 236 s. </a:t>
            </a:r>
            <a:endParaRPr lang="en-US" altLang="zh-CN" dirty="0" smtClean="0"/>
          </a:p>
          <a:p>
            <a:pPr marL="0" indent="0">
              <a:buNone/>
            </a:pPr>
            <a:r>
              <a:rPr lang="en-US" altLang="zh-CN" dirty="0"/>
              <a:t> </a:t>
            </a:r>
            <a:r>
              <a:rPr lang="en-US" altLang="zh-CN" dirty="0" smtClean="0"/>
              <a:t>      Reduction</a:t>
            </a:r>
            <a:r>
              <a:rPr lang="en-US" altLang="zh-CN" dirty="0"/>
              <a:t>: 5.6</a:t>
            </a:r>
            <a:r>
              <a:rPr lang="en-US" altLang="zh-CN" dirty="0" smtClean="0"/>
              <a:t>%</a:t>
            </a:r>
          </a:p>
          <a:p>
            <a:pPr marL="0" indent="0">
              <a:buNone/>
            </a:pPr>
            <a:r>
              <a:rPr lang="en-US" altLang="zh-CN" dirty="0" smtClean="0"/>
              <a:t>   b</a:t>
            </a:r>
            <a:r>
              <a:rPr lang="en-US" altLang="zh-CN" dirty="0"/>
              <a:t>. </a:t>
            </a:r>
            <a:r>
              <a:rPr lang="en-US" altLang="zh-CN" dirty="0" err="1"/>
              <a:t>T</a:t>
            </a:r>
            <a:r>
              <a:rPr lang="en-US" altLang="zh-CN" baseline="-25000" dirty="0" err="1"/>
              <a:t>fp</a:t>
            </a:r>
            <a:r>
              <a:rPr lang="en-US" altLang="zh-CN" dirty="0"/>
              <a:t> = 40 × 0.8 = 32 s. </a:t>
            </a:r>
            <a:endParaRPr lang="en-US" altLang="zh-CN" dirty="0" smtClean="0"/>
          </a:p>
          <a:p>
            <a:pPr marL="0" indent="0">
              <a:buNone/>
            </a:pPr>
            <a:r>
              <a:rPr lang="en-US" altLang="zh-CN" dirty="0"/>
              <a:t> </a:t>
            </a:r>
            <a:r>
              <a:rPr lang="en-US" altLang="zh-CN" dirty="0" smtClean="0"/>
              <a:t>      </a:t>
            </a:r>
            <a:r>
              <a:rPr lang="en-US" altLang="zh-CN" dirty="0" err="1" smtClean="0"/>
              <a:t>T</a:t>
            </a:r>
            <a:r>
              <a:rPr lang="en-US" altLang="zh-CN" baseline="-25000" dirty="0" err="1" smtClean="0"/>
              <a:t>new</a:t>
            </a:r>
            <a:r>
              <a:rPr lang="en-US" altLang="zh-CN" dirty="0"/>
              <a:t>= 32 + 90 + 60 + 20 = 202 s. </a:t>
            </a:r>
            <a:endParaRPr lang="en-US" altLang="zh-CN" dirty="0" smtClean="0"/>
          </a:p>
          <a:p>
            <a:pPr marL="0" indent="0">
              <a:buNone/>
            </a:pPr>
            <a:r>
              <a:rPr lang="en-US" altLang="zh-CN" dirty="0"/>
              <a:t> </a:t>
            </a:r>
            <a:r>
              <a:rPr lang="en-US" altLang="zh-CN" dirty="0" smtClean="0"/>
              <a:t>      Reduction</a:t>
            </a:r>
            <a:r>
              <a:rPr lang="en-US" altLang="zh-CN" dirty="0"/>
              <a:t>: 3.8%</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55607328"/>
              </p:ext>
            </p:extLst>
          </p:nvPr>
        </p:nvGraphicFramePr>
        <p:xfrm>
          <a:off x="539552" y="4365104"/>
          <a:ext cx="7826694" cy="1112520"/>
        </p:xfrm>
        <a:graphic>
          <a:graphicData uri="http://schemas.openxmlformats.org/drawingml/2006/table">
            <a:tbl>
              <a:tblPr firstRow="1" bandRow="1">
                <a:tableStyleId>{5C22544A-7EE6-4342-B048-85BDC9FD1C3A}</a:tableStyleId>
              </a:tblPr>
              <a:tblGrid>
                <a:gridCol w="373380"/>
                <a:gridCol w="1303655"/>
                <a:gridCol w="1422718"/>
                <a:gridCol w="1346518"/>
                <a:gridCol w="1843405"/>
                <a:gridCol w="1537018"/>
              </a:tblGrid>
              <a:tr h="370840">
                <a:tc>
                  <a:txBody>
                    <a:bodyPr/>
                    <a:lstStyle/>
                    <a:p>
                      <a:endParaRPr lang="zh-CN" altLang="en-US" dirty="0"/>
                    </a:p>
                  </a:txBody>
                  <a:tcPr/>
                </a:tc>
                <a:tc>
                  <a:txBody>
                    <a:bodyPr/>
                    <a:lstStyle/>
                    <a:p>
                      <a:r>
                        <a:rPr lang="en-US" altLang="zh-CN" dirty="0" smtClean="0"/>
                        <a:t>FP Instr.</a:t>
                      </a:r>
                      <a:endParaRPr lang="zh-CN" altLang="en-US" dirty="0"/>
                    </a:p>
                  </a:txBody>
                  <a:tcPr/>
                </a:tc>
                <a:tc>
                  <a:txBody>
                    <a:bodyPr/>
                    <a:lstStyle/>
                    <a:p>
                      <a:r>
                        <a:rPr lang="en-US" altLang="zh-CN" dirty="0" smtClean="0"/>
                        <a:t>INT Instr.</a:t>
                      </a:r>
                      <a:endParaRPr lang="zh-CN" altLang="en-US" dirty="0"/>
                    </a:p>
                  </a:txBody>
                  <a:tcPr/>
                </a:tc>
                <a:tc>
                  <a:txBody>
                    <a:bodyPr/>
                    <a:lstStyle/>
                    <a:p>
                      <a:r>
                        <a:rPr lang="en-US" altLang="zh-CN" dirty="0" smtClean="0"/>
                        <a:t>L/S Instr.</a:t>
                      </a:r>
                      <a:endParaRPr lang="zh-CN" altLang="en-US" dirty="0"/>
                    </a:p>
                  </a:txBody>
                  <a:tcPr/>
                </a:tc>
                <a:tc>
                  <a:txBody>
                    <a:bodyPr/>
                    <a:lstStyle/>
                    <a:p>
                      <a:r>
                        <a:rPr lang="en-US" altLang="zh-CN" dirty="0" smtClean="0"/>
                        <a:t>Branch Instr.</a:t>
                      </a:r>
                      <a:endParaRPr lang="zh-CN" altLang="en-US" dirty="0"/>
                    </a:p>
                  </a:txBody>
                  <a:tcPr/>
                </a:tc>
                <a:tc>
                  <a:txBody>
                    <a:bodyPr/>
                    <a:lstStyle/>
                    <a:p>
                      <a:r>
                        <a:rPr lang="en-US" altLang="zh-CN" dirty="0" smtClean="0"/>
                        <a:t>Total Time</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70s</a:t>
                      </a:r>
                      <a:endParaRPr lang="zh-CN" altLang="en-US" dirty="0"/>
                    </a:p>
                  </a:txBody>
                  <a:tcPr/>
                </a:tc>
                <a:tc>
                  <a:txBody>
                    <a:bodyPr/>
                    <a:lstStyle/>
                    <a:p>
                      <a:r>
                        <a:rPr lang="en-US" altLang="zh-CN" dirty="0" smtClean="0"/>
                        <a:t>85s</a:t>
                      </a:r>
                      <a:endParaRPr lang="zh-CN" altLang="en-US" dirty="0"/>
                    </a:p>
                  </a:txBody>
                  <a:tcPr/>
                </a:tc>
                <a:tc>
                  <a:txBody>
                    <a:bodyPr/>
                    <a:lstStyle/>
                    <a:p>
                      <a:r>
                        <a:rPr lang="en-US" altLang="zh-CN" dirty="0" smtClean="0"/>
                        <a:t>55s</a:t>
                      </a:r>
                      <a:endParaRPr lang="zh-CN" altLang="en-US" dirty="0"/>
                    </a:p>
                  </a:txBody>
                  <a:tcPr/>
                </a:tc>
                <a:tc>
                  <a:txBody>
                    <a:bodyPr/>
                    <a:lstStyle/>
                    <a:p>
                      <a:r>
                        <a:rPr lang="en-US" altLang="zh-CN" dirty="0" smtClean="0"/>
                        <a:t>40s</a:t>
                      </a:r>
                      <a:endParaRPr lang="zh-CN" altLang="en-US" dirty="0"/>
                    </a:p>
                  </a:txBody>
                  <a:tcPr/>
                </a:tc>
                <a:tc>
                  <a:txBody>
                    <a:bodyPr/>
                    <a:lstStyle/>
                    <a:p>
                      <a:r>
                        <a:rPr lang="en-US" altLang="zh-CN" dirty="0" smtClean="0"/>
                        <a:t>250s</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40s</a:t>
                      </a:r>
                      <a:endParaRPr lang="zh-CN" altLang="en-US" dirty="0"/>
                    </a:p>
                  </a:txBody>
                  <a:tcPr/>
                </a:tc>
                <a:tc>
                  <a:txBody>
                    <a:bodyPr/>
                    <a:lstStyle/>
                    <a:p>
                      <a:r>
                        <a:rPr lang="en-US" altLang="zh-CN" dirty="0" smtClean="0"/>
                        <a:t>90s</a:t>
                      </a:r>
                      <a:endParaRPr lang="zh-CN" altLang="en-US" dirty="0"/>
                    </a:p>
                  </a:txBody>
                  <a:tcPr/>
                </a:tc>
                <a:tc>
                  <a:txBody>
                    <a:bodyPr/>
                    <a:lstStyle/>
                    <a:p>
                      <a:r>
                        <a:rPr lang="en-US" altLang="zh-CN" dirty="0" smtClean="0"/>
                        <a:t>60s</a:t>
                      </a:r>
                      <a:endParaRPr lang="zh-CN" altLang="en-US" dirty="0"/>
                    </a:p>
                  </a:txBody>
                  <a:tcPr/>
                </a:tc>
                <a:tc>
                  <a:txBody>
                    <a:bodyPr/>
                    <a:lstStyle/>
                    <a:p>
                      <a:r>
                        <a:rPr lang="en-US" altLang="zh-CN" dirty="0" smtClean="0"/>
                        <a:t>20s</a:t>
                      </a:r>
                      <a:endParaRPr lang="zh-CN" altLang="en-US" dirty="0"/>
                    </a:p>
                  </a:txBody>
                  <a:tcPr/>
                </a:tc>
                <a:tc>
                  <a:txBody>
                    <a:bodyPr/>
                    <a:lstStyle/>
                    <a:p>
                      <a:r>
                        <a:rPr lang="en-US" altLang="zh-CN" dirty="0" smtClean="0"/>
                        <a:t>210s</a:t>
                      </a:r>
                      <a:endParaRPr lang="zh-CN" altLang="en-US" dirty="0"/>
                    </a:p>
                  </a:txBody>
                  <a:tcPr/>
                </a:tc>
              </a:tr>
            </a:tbl>
          </a:graphicData>
        </a:graphic>
      </p:graphicFrame>
    </p:spTree>
    <p:extLst>
      <p:ext uri="{BB962C8B-B14F-4D97-AF65-F5344CB8AC3E}">
        <p14:creationId xmlns:p14="http://schemas.microsoft.com/office/powerpoint/2010/main" val="3467142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260648"/>
            <a:ext cx="7467600" cy="6213304"/>
          </a:xfrm>
        </p:spPr>
        <p:txBody>
          <a:bodyPr/>
          <a:lstStyle/>
          <a:p>
            <a:r>
              <a:rPr lang="en-US" altLang="zh-CN" b="1" dirty="0" smtClean="0"/>
              <a:t>1.15.2</a:t>
            </a:r>
            <a:r>
              <a:rPr lang="en-US" altLang="zh-CN" dirty="0" smtClean="0"/>
              <a:t>  How much is the time for INT operations reduced if the total time is reduced by 20%?</a:t>
            </a:r>
          </a:p>
          <a:p>
            <a:r>
              <a:rPr lang="en-US" altLang="zh-CN" dirty="0" smtClean="0"/>
              <a:t>Solution:</a:t>
            </a:r>
          </a:p>
          <a:p>
            <a:pPr marL="0" indent="0">
              <a:buNone/>
            </a:pPr>
            <a:r>
              <a:rPr lang="en-US" altLang="zh-CN" dirty="0" smtClean="0"/>
              <a:t>   a</a:t>
            </a:r>
            <a:r>
              <a:rPr lang="en-US" altLang="zh-CN" dirty="0"/>
              <a:t>. </a:t>
            </a:r>
            <a:r>
              <a:rPr lang="en-US" altLang="zh-CN" dirty="0" err="1"/>
              <a:t>T</a:t>
            </a:r>
            <a:r>
              <a:rPr lang="en-US" altLang="zh-CN" baseline="-25000" dirty="0" err="1"/>
              <a:t>new</a:t>
            </a:r>
            <a:r>
              <a:rPr lang="en-US" altLang="zh-CN" dirty="0"/>
              <a:t> = 250 × 0.8 = 200 </a:t>
            </a:r>
            <a:r>
              <a:rPr lang="en-US" altLang="zh-CN" dirty="0" smtClean="0"/>
              <a:t>s</a:t>
            </a:r>
          </a:p>
          <a:p>
            <a:pPr marL="0" indent="0">
              <a:buNone/>
            </a:pPr>
            <a:r>
              <a:rPr lang="en-US" altLang="zh-CN" dirty="0" smtClean="0"/>
              <a:t>       </a:t>
            </a:r>
            <a:r>
              <a:rPr lang="en-US" altLang="zh-CN" dirty="0" err="1" smtClean="0"/>
              <a:t>T</a:t>
            </a:r>
            <a:r>
              <a:rPr lang="en-US" altLang="zh-CN" baseline="-25000" dirty="0" err="1" smtClean="0"/>
              <a:t>fp</a:t>
            </a:r>
            <a:r>
              <a:rPr lang="en-US" altLang="zh-CN" dirty="0" smtClean="0"/>
              <a:t> </a:t>
            </a:r>
            <a:r>
              <a:rPr lang="en-US" altLang="zh-CN" dirty="0"/>
              <a:t>+ </a:t>
            </a:r>
            <a:r>
              <a:rPr lang="en-US" altLang="zh-CN" dirty="0" err="1"/>
              <a:t>T</a:t>
            </a:r>
            <a:r>
              <a:rPr lang="en-US" altLang="zh-CN" baseline="-25000" dirty="0" err="1"/>
              <a:t>l</a:t>
            </a:r>
            <a:r>
              <a:rPr lang="en-US" altLang="zh-CN" baseline="-25000" dirty="0"/>
              <a:t>/s</a:t>
            </a:r>
            <a:r>
              <a:rPr lang="en-US" altLang="zh-CN" dirty="0"/>
              <a:t> + </a:t>
            </a:r>
            <a:r>
              <a:rPr lang="en-US" altLang="zh-CN" dirty="0" err="1"/>
              <a:t>T</a:t>
            </a:r>
            <a:r>
              <a:rPr lang="en-US" altLang="zh-CN" baseline="-25000" dirty="0" err="1"/>
              <a:t>branch</a:t>
            </a:r>
            <a:r>
              <a:rPr lang="en-US" altLang="zh-CN" dirty="0"/>
              <a:t> = 165 s, T</a:t>
            </a:r>
            <a:r>
              <a:rPr lang="en-US" altLang="zh-CN" baseline="-25000" dirty="0"/>
              <a:t>int</a:t>
            </a:r>
            <a:r>
              <a:rPr lang="en-US" altLang="zh-CN" dirty="0"/>
              <a:t> = 35 </a:t>
            </a:r>
            <a:r>
              <a:rPr lang="en-US" altLang="zh-CN" dirty="0" smtClean="0"/>
              <a:t>s</a:t>
            </a:r>
          </a:p>
          <a:p>
            <a:pPr marL="0" indent="0">
              <a:buNone/>
            </a:pPr>
            <a:r>
              <a:rPr lang="en-US" altLang="zh-CN" dirty="0"/>
              <a:t> </a:t>
            </a:r>
            <a:r>
              <a:rPr lang="en-US" altLang="zh-CN" dirty="0" smtClean="0"/>
              <a:t>      Reduction </a:t>
            </a:r>
            <a:r>
              <a:rPr lang="en-US" altLang="zh-CN" dirty="0"/>
              <a:t>time INT: 58.8</a:t>
            </a:r>
            <a:r>
              <a:rPr lang="en-US" altLang="zh-CN" dirty="0" smtClean="0"/>
              <a:t>%</a:t>
            </a:r>
          </a:p>
          <a:p>
            <a:pPr marL="0" indent="0">
              <a:buNone/>
            </a:pPr>
            <a:r>
              <a:rPr lang="en-US" altLang="zh-CN" dirty="0" smtClean="0"/>
              <a:t>   b</a:t>
            </a:r>
            <a:r>
              <a:rPr lang="en-US" altLang="zh-CN" dirty="0"/>
              <a:t>. </a:t>
            </a:r>
            <a:r>
              <a:rPr lang="en-US" altLang="zh-CN" dirty="0" err="1"/>
              <a:t>T</a:t>
            </a:r>
            <a:r>
              <a:rPr lang="en-US" altLang="zh-CN" baseline="-25000" dirty="0" err="1"/>
              <a:t>new</a:t>
            </a:r>
            <a:r>
              <a:rPr lang="en-US" altLang="zh-CN" dirty="0"/>
              <a:t> = 210 × 0.8 = 168 </a:t>
            </a:r>
            <a:r>
              <a:rPr lang="en-US" altLang="zh-CN" dirty="0" smtClean="0"/>
              <a:t>s</a:t>
            </a:r>
          </a:p>
          <a:p>
            <a:pPr marL="0" indent="0">
              <a:buNone/>
            </a:pPr>
            <a:r>
              <a:rPr lang="en-US" altLang="zh-CN" dirty="0"/>
              <a:t> </a:t>
            </a:r>
            <a:r>
              <a:rPr lang="en-US" altLang="zh-CN" dirty="0" smtClean="0"/>
              <a:t>      </a:t>
            </a:r>
            <a:r>
              <a:rPr lang="en-US" altLang="zh-CN" dirty="0" err="1" smtClean="0"/>
              <a:t>T</a:t>
            </a:r>
            <a:r>
              <a:rPr lang="en-US" altLang="zh-CN" baseline="-25000" dirty="0" err="1" smtClean="0"/>
              <a:t>fp</a:t>
            </a:r>
            <a:r>
              <a:rPr lang="en-US" altLang="zh-CN" dirty="0" smtClean="0"/>
              <a:t> </a:t>
            </a:r>
            <a:r>
              <a:rPr lang="en-US" altLang="zh-CN" dirty="0"/>
              <a:t>+ </a:t>
            </a:r>
            <a:r>
              <a:rPr lang="en-US" altLang="zh-CN" dirty="0" err="1"/>
              <a:t>T</a:t>
            </a:r>
            <a:r>
              <a:rPr lang="en-US" altLang="zh-CN" baseline="-25000" dirty="0" err="1"/>
              <a:t>l</a:t>
            </a:r>
            <a:r>
              <a:rPr lang="en-US" altLang="zh-CN" baseline="-25000" dirty="0"/>
              <a:t>/s</a:t>
            </a:r>
            <a:r>
              <a:rPr lang="en-US" altLang="zh-CN" dirty="0"/>
              <a:t> + </a:t>
            </a:r>
            <a:r>
              <a:rPr lang="en-US" altLang="zh-CN" dirty="0" err="1"/>
              <a:t>T</a:t>
            </a:r>
            <a:r>
              <a:rPr lang="en-US" altLang="zh-CN" baseline="-25000" dirty="0" err="1"/>
              <a:t>branch</a:t>
            </a:r>
            <a:r>
              <a:rPr lang="en-US" altLang="zh-CN" dirty="0"/>
              <a:t> = 120 s, T</a:t>
            </a:r>
            <a:r>
              <a:rPr lang="en-US" altLang="zh-CN" baseline="-25000" dirty="0"/>
              <a:t>int</a:t>
            </a:r>
            <a:r>
              <a:rPr lang="en-US" altLang="zh-CN" dirty="0"/>
              <a:t> = 48 </a:t>
            </a:r>
            <a:r>
              <a:rPr lang="en-US" altLang="zh-CN" dirty="0" smtClean="0"/>
              <a:t>s</a:t>
            </a:r>
          </a:p>
          <a:p>
            <a:pPr marL="0" indent="0">
              <a:buNone/>
            </a:pPr>
            <a:r>
              <a:rPr lang="en-US" altLang="zh-CN" dirty="0" smtClean="0"/>
              <a:t>       Reduction </a:t>
            </a:r>
            <a:r>
              <a:rPr lang="en-US" altLang="zh-CN" dirty="0"/>
              <a:t>time INT: 46.6%</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720122539"/>
              </p:ext>
            </p:extLst>
          </p:nvPr>
        </p:nvGraphicFramePr>
        <p:xfrm>
          <a:off x="539552" y="4332704"/>
          <a:ext cx="7826694" cy="1112520"/>
        </p:xfrm>
        <a:graphic>
          <a:graphicData uri="http://schemas.openxmlformats.org/drawingml/2006/table">
            <a:tbl>
              <a:tblPr firstRow="1" bandRow="1">
                <a:tableStyleId>{5C22544A-7EE6-4342-B048-85BDC9FD1C3A}</a:tableStyleId>
              </a:tblPr>
              <a:tblGrid>
                <a:gridCol w="373380"/>
                <a:gridCol w="1303655"/>
                <a:gridCol w="1422718"/>
                <a:gridCol w="1346518"/>
                <a:gridCol w="1843405"/>
                <a:gridCol w="1537018"/>
              </a:tblGrid>
              <a:tr h="370840">
                <a:tc>
                  <a:txBody>
                    <a:bodyPr/>
                    <a:lstStyle/>
                    <a:p>
                      <a:endParaRPr lang="zh-CN" altLang="en-US" dirty="0"/>
                    </a:p>
                  </a:txBody>
                  <a:tcPr/>
                </a:tc>
                <a:tc>
                  <a:txBody>
                    <a:bodyPr/>
                    <a:lstStyle/>
                    <a:p>
                      <a:r>
                        <a:rPr lang="en-US" altLang="zh-CN" dirty="0" smtClean="0"/>
                        <a:t>FP Instr.</a:t>
                      </a:r>
                      <a:endParaRPr lang="zh-CN" altLang="en-US" dirty="0"/>
                    </a:p>
                  </a:txBody>
                  <a:tcPr/>
                </a:tc>
                <a:tc>
                  <a:txBody>
                    <a:bodyPr/>
                    <a:lstStyle/>
                    <a:p>
                      <a:r>
                        <a:rPr lang="en-US" altLang="zh-CN" dirty="0" smtClean="0"/>
                        <a:t>INT Instr.</a:t>
                      </a:r>
                      <a:endParaRPr lang="zh-CN" altLang="en-US" dirty="0"/>
                    </a:p>
                  </a:txBody>
                  <a:tcPr/>
                </a:tc>
                <a:tc>
                  <a:txBody>
                    <a:bodyPr/>
                    <a:lstStyle/>
                    <a:p>
                      <a:r>
                        <a:rPr lang="en-US" altLang="zh-CN" dirty="0" smtClean="0"/>
                        <a:t>L/S Instr.</a:t>
                      </a:r>
                      <a:endParaRPr lang="zh-CN" altLang="en-US" dirty="0"/>
                    </a:p>
                  </a:txBody>
                  <a:tcPr/>
                </a:tc>
                <a:tc>
                  <a:txBody>
                    <a:bodyPr/>
                    <a:lstStyle/>
                    <a:p>
                      <a:r>
                        <a:rPr lang="en-US" altLang="zh-CN" dirty="0" smtClean="0"/>
                        <a:t>Branch Instr.</a:t>
                      </a:r>
                      <a:endParaRPr lang="zh-CN" altLang="en-US" dirty="0"/>
                    </a:p>
                  </a:txBody>
                  <a:tcPr/>
                </a:tc>
                <a:tc>
                  <a:txBody>
                    <a:bodyPr/>
                    <a:lstStyle/>
                    <a:p>
                      <a:r>
                        <a:rPr lang="en-US" altLang="zh-CN" dirty="0" smtClean="0"/>
                        <a:t>Total Time</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70s</a:t>
                      </a:r>
                      <a:endParaRPr lang="zh-CN" altLang="en-US" dirty="0"/>
                    </a:p>
                  </a:txBody>
                  <a:tcPr/>
                </a:tc>
                <a:tc>
                  <a:txBody>
                    <a:bodyPr/>
                    <a:lstStyle/>
                    <a:p>
                      <a:r>
                        <a:rPr lang="en-US" altLang="zh-CN" dirty="0" smtClean="0"/>
                        <a:t>85s</a:t>
                      </a:r>
                      <a:endParaRPr lang="zh-CN" altLang="en-US" dirty="0"/>
                    </a:p>
                  </a:txBody>
                  <a:tcPr/>
                </a:tc>
                <a:tc>
                  <a:txBody>
                    <a:bodyPr/>
                    <a:lstStyle/>
                    <a:p>
                      <a:r>
                        <a:rPr lang="en-US" altLang="zh-CN" dirty="0" smtClean="0"/>
                        <a:t>55s</a:t>
                      </a:r>
                      <a:endParaRPr lang="zh-CN" altLang="en-US" dirty="0"/>
                    </a:p>
                  </a:txBody>
                  <a:tcPr/>
                </a:tc>
                <a:tc>
                  <a:txBody>
                    <a:bodyPr/>
                    <a:lstStyle/>
                    <a:p>
                      <a:r>
                        <a:rPr lang="en-US" altLang="zh-CN" dirty="0" smtClean="0"/>
                        <a:t>40s</a:t>
                      </a:r>
                      <a:endParaRPr lang="zh-CN" altLang="en-US" dirty="0"/>
                    </a:p>
                  </a:txBody>
                  <a:tcPr/>
                </a:tc>
                <a:tc>
                  <a:txBody>
                    <a:bodyPr/>
                    <a:lstStyle/>
                    <a:p>
                      <a:r>
                        <a:rPr lang="en-US" altLang="zh-CN" dirty="0" smtClean="0"/>
                        <a:t>250s</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40s</a:t>
                      </a:r>
                      <a:endParaRPr lang="zh-CN" altLang="en-US" dirty="0"/>
                    </a:p>
                  </a:txBody>
                  <a:tcPr/>
                </a:tc>
                <a:tc>
                  <a:txBody>
                    <a:bodyPr/>
                    <a:lstStyle/>
                    <a:p>
                      <a:r>
                        <a:rPr lang="en-US" altLang="zh-CN" dirty="0" smtClean="0"/>
                        <a:t>90s</a:t>
                      </a:r>
                      <a:endParaRPr lang="zh-CN" altLang="en-US" dirty="0"/>
                    </a:p>
                  </a:txBody>
                  <a:tcPr/>
                </a:tc>
                <a:tc>
                  <a:txBody>
                    <a:bodyPr/>
                    <a:lstStyle/>
                    <a:p>
                      <a:r>
                        <a:rPr lang="en-US" altLang="zh-CN" dirty="0" smtClean="0"/>
                        <a:t>60s</a:t>
                      </a:r>
                      <a:endParaRPr lang="zh-CN" altLang="en-US" dirty="0"/>
                    </a:p>
                  </a:txBody>
                  <a:tcPr/>
                </a:tc>
                <a:tc>
                  <a:txBody>
                    <a:bodyPr/>
                    <a:lstStyle/>
                    <a:p>
                      <a:r>
                        <a:rPr lang="en-US" altLang="zh-CN" dirty="0" smtClean="0"/>
                        <a:t>20s</a:t>
                      </a:r>
                      <a:endParaRPr lang="zh-CN" altLang="en-US" dirty="0"/>
                    </a:p>
                  </a:txBody>
                  <a:tcPr/>
                </a:tc>
                <a:tc>
                  <a:txBody>
                    <a:bodyPr/>
                    <a:lstStyle/>
                    <a:p>
                      <a:r>
                        <a:rPr lang="en-US" altLang="zh-CN" dirty="0" smtClean="0"/>
                        <a:t>210s</a:t>
                      </a:r>
                      <a:endParaRPr lang="zh-CN" altLang="en-US" dirty="0"/>
                    </a:p>
                  </a:txBody>
                  <a:tcPr/>
                </a:tc>
              </a:tr>
            </a:tbl>
          </a:graphicData>
        </a:graphic>
      </p:graphicFrame>
    </p:spTree>
    <p:extLst>
      <p:ext uri="{BB962C8B-B14F-4D97-AF65-F5344CB8AC3E}">
        <p14:creationId xmlns:p14="http://schemas.microsoft.com/office/powerpoint/2010/main" val="375438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260648"/>
            <a:ext cx="7467600" cy="6213304"/>
          </a:xfrm>
        </p:spPr>
        <p:txBody>
          <a:bodyPr/>
          <a:lstStyle/>
          <a:p>
            <a:r>
              <a:rPr lang="en-US" altLang="zh-CN" b="1" dirty="0" smtClean="0"/>
              <a:t>1.15.3</a:t>
            </a:r>
            <a:r>
              <a:rPr lang="en-US" altLang="zh-CN" dirty="0" smtClean="0"/>
              <a:t>  Can the total time be reduced by 20%by reducing only the time for branch instructions?</a:t>
            </a:r>
          </a:p>
          <a:p>
            <a:r>
              <a:rPr lang="en-US" altLang="zh-CN" dirty="0" smtClean="0"/>
              <a:t>Solution:</a:t>
            </a:r>
          </a:p>
          <a:p>
            <a:pPr marL="0" indent="0">
              <a:buNone/>
            </a:pPr>
            <a:r>
              <a:rPr lang="en-US" altLang="zh-CN" dirty="0" smtClean="0"/>
              <a:t>   a</a:t>
            </a:r>
            <a:r>
              <a:rPr lang="en-US" altLang="zh-CN" dirty="0"/>
              <a:t>. </a:t>
            </a:r>
            <a:r>
              <a:rPr lang="en-US" altLang="zh-CN" dirty="0" err="1"/>
              <a:t>T</a:t>
            </a:r>
            <a:r>
              <a:rPr lang="en-US" altLang="zh-CN" baseline="-25000" dirty="0" err="1"/>
              <a:t>new</a:t>
            </a:r>
            <a:r>
              <a:rPr lang="en-US" altLang="zh-CN" dirty="0"/>
              <a:t> = 250 × 0.8 = 200 </a:t>
            </a:r>
            <a:r>
              <a:rPr lang="en-US" altLang="zh-CN" dirty="0" smtClean="0"/>
              <a:t>s</a:t>
            </a:r>
          </a:p>
          <a:p>
            <a:pPr marL="0" indent="0">
              <a:buNone/>
            </a:pPr>
            <a:r>
              <a:rPr lang="en-US" altLang="zh-CN" dirty="0"/>
              <a:t> </a:t>
            </a:r>
            <a:r>
              <a:rPr lang="en-US" altLang="zh-CN" dirty="0" smtClean="0"/>
              <a:t>      </a:t>
            </a:r>
            <a:r>
              <a:rPr lang="en-US" altLang="zh-CN" dirty="0" err="1" smtClean="0"/>
              <a:t>T</a:t>
            </a:r>
            <a:r>
              <a:rPr lang="en-US" altLang="zh-CN" baseline="-25000" dirty="0" err="1" smtClean="0"/>
              <a:t>fp</a:t>
            </a:r>
            <a:r>
              <a:rPr lang="en-US" altLang="zh-CN" dirty="0" smtClean="0"/>
              <a:t> </a:t>
            </a:r>
            <a:r>
              <a:rPr lang="en-US" altLang="zh-CN" dirty="0"/>
              <a:t>+ T</a:t>
            </a:r>
            <a:r>
              <a:rPr lang="en-US" altLang="zh-CN" baseline="-25000" dirty="0"/>
              <a:t>int</a:t>
            </a:r>
            <a:r>
              <a:rPr lang="en-US" altLang="zh-CN" dirty="0"/>
              <a:t> + </a:t>
            </a:r>
            <a:r>
              <a:rPr lang="en-US" altLang="zh-CN" dirty="0" err="1"/>
              <a:t>T</a:t>
            </a:r>
            <a:r>
              <a:rPr lang="en-US" altLang="zh-CN" baseline="-25000" dirty="0" err="1"/>
              <a:t>l</a:t>
            </a:r>
            <a:r>
              <a:rPr lang="en-US" altLang="zh-CN" baseline="-25000" dirty="0"/>
              <a:t>/s</a:t>
            </a:r>
            <a:r>
              <a:rPr lang="en-US" altLang="zh-CN" dirty="0"/>
              <a:t> = 210 </a:t>
            </a:r>
            <a:r>
              <a:rPr lang="en-US" altLang="zh-CN" dirty="0" smtClean="0"/>
              <a:t>s</a:t>
            </a:r>
          </a:p>
          <a:p>
            <a:pPr marL="0" indent="0">
              <a:buNone/>
            </a:pPr>
            <a:r>
              <a:rPr lang="en-US" altLang="zh-CN" dirty="0"/>
              <a:t> </a:t>
            </a:r>
            <a:r>
              <a:rPr lang="en-US" altLang="zh-CN" dirty="0" smtClean="0"/>
              <a:t>      NO</a:t>
            </a:r>
          </a:p>
          <a:p>
            <a:pPr marL="0" indent="0">
              <a:buNone/>
            </a:pPr>
            <a:r>
              <a:rPr lang="en-US" altLang="zh-CN" dirty="0" smtClean="0"/>
              <a:t>   b</a:t>
            </a:r>
            <a:r>
              <a:rPr lang="en-US" altLang="zh-CN" dirty="0"/>
              <a:t>. </a:t>
            </a:r>
            <a:r>
              <a:rPr lang="en-US" altLang="zh-CN" dirty="0" err="1"/>
              <a:t>T</a:t>
            </a:r>
            <a:r>
              <a:rPr lang="en-US" altLang="zh-CN" baseline="-25000" dirty="0" err="1"/>
              <a:t>new</a:t>
            </a:r>
            <a:r>
              <a:rPr lang="en-US" altLang="zh-CN" dirty="0"/>
              <a:t> = 210 × 0.8 = 168 </a:t>
            </a:r>
            <a:r>
              <a:rPr lang="en-US" altLang="zh-CN" dirty="0" smtClean="0"/>
              <a:t>s</a:t>
            </a:r>
          </a:p>
          <a:p>
            <a:pPr marL="0" indent="0">
              <a:buNone/>
            </a:pPr>
            <a:r>
              <a:rPr lang="en-US" altLang="zh-CN" dirty="0"/>
              <a:t> </a:t>
            </a:r>
            <a:r>
              <a:rPr lang="en-US" altLang="zh-CN" dirty="0" smtClean="0"/>
              <a:t>      </a:t>
            </a:r>
            <a:r>
              <a:rPr lang="en-US" altLang="zh-CN" dirty="0" err="1" smtClean="0"/>
              <a:t>T</a:t>
            </a:r>
            <a:r>
              <a:rPr lang="en-US" altLang="zh-CN" baseline="-25000" dirty="0" err="1" smtClean="0"/>
              <a:t>fp</a:t>
            </a:r>
            <a:r>
              <a:rPr lang="en-US" altLang="zh-CN" dirty="0" smtClean="0"/>
              <a:t> </a:t>
            </a:r>
            <a:r>
              <a:rPr lang="en-US" altLang="zh-CN" dirty="0"/>
              <a:t>+ T</a:t>
            </a:r>
            <a:r>
              <a:rPr lang="en-US" altLang="zh-CN" baseline="-25000" dirty="0"/>
              <a:t>int</a:t>
            </a:r>
            <a:r>
              <a:rPr lang="en-US" altLang="zh-CN" dirty="0"/>
              <a:t> + </a:t>
            </a:r>
            <a:r>
              <a:rPr lang="en-US" altLang="zh-CN" dirty="0" err="1"/>
              <a:t>T</a:t>
            </a:r>
            <a:r>
              <a:rPr lang="en-US" altLang="zh-CN" baseline="-25000" dirty="0" err="1"/>
              <a:t>l</a:t>
            </a:r>
            <a:r>
              <a:rPr lang="en-US" altLang="zh-CN" baseline="-25000" dirty="0"/>
              <a:t>/s</a:t>
            </a:r>
            <a:r>
              <a:rPr lang="en-US" altLang="zh-CN" dirty="0"/>
              <a:t> = 190 </a:t>
            </a:r>
            <a:r>
              <a:rPr lang="en-US" altLang="zh-CN" dirty="0" smtClean="0"/>
              <a:t>s</a:t>
            </a:r>
          </a:p>
          <a:p>
            <a:pPr marL="0" indent="0">
              <a:buNone/>
            </a:pPr>
            <a:r>
              <a:rPr lang="en-US" altLang="zh-CN" dirty="0"/>
              <a:t> </a:t>
            </a:r>
            <a:r>
              <a:rPr lang="en-US" altLang="zh-CN" dirty="0" smtClean="0"/>
              <a:t>      NO</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29138261"/>
              </p:ext>
            </p:extLst>
          </p:nvPr>
        </p:nvGraphicFramePr>
        <p:xfrm>
          <a:off x="539552" y="4365104"/>
          <a:ext cx="7826694" cy="1112520"/>
        </p:xfrm>
        <a:graphic>
          <a:graphicData uri="http://schemas.openxmlformats.org/drawingml/2006/table">
            <a:tbl>
              <a:tblPr firstRow="1" bandRow="1">
                <a:tableStyleId>{5C22544A-7EE6-4342-B048-85BDC9FD1C3A}</a:tableStyleId>
              </a:tblPr>
              <a:tblGrid>
                <a:gridCol w="373380"/>
                <a:gridCol w="1303655"/>
                <a:gridCol w="1422718"/>
                <a:gridCol w="1346518"/>
                <a:gridCol w="1843405"/>
                <a:gridCol w="1537018"/>
              </a:tblGrid>
              <a:tr h="370840">
                <a:tc>
                  <a:txBody>
                    <a:bodyPr/>
                    <a:lstStyle/>
                    <a:p>
                      <a:endParaRPr lang="zh-CN" altLang="en-US" dirty="0"/>
                    </a:p>
                  </a:txBody>
                  <a:tcPr/>
                </a:tc>
                <a:tc>
                  <a:txBody>
                    <a:bodyPr/>
                    <a:lstStyle/>
                    <a:p>
                      <a:r>
                        <a:rPr lang="en-US" altLang="zh-CN" dirty="0" smtClean="0"/>
                        <a:t>FP Instr.</a:t>
                      </a:r>
                      <a:endParaRPr lang="zh-CN" altLang="en-US" dirty="0"/>
                    </a:p>
                  </a:txBody>
                  <a:tcPr/>
                </a:tc>
                <a:tc>
                  <a:txBody>
                    <a:bodyPr/>
                    <a:lstStyle/>
                    <a:p>
                      <a:r>
                        <a:rPr lang="en-US" altLang="zh-CN" dirty="0" smtClean="0"/>
                        <a:t>INT Instr.</a:t>
                      </a:r>
                      <a:endParaRPr lang="zh-CN" altLang="en-US" dirty="0"/>
                    </a:p>
                  </a:txBody>
                  <a:tcPr/>
                </a:tc>
                <a:tc>
                  <a:txBody>
                    <a:bodyPr/>
                    <a:lstStyle/>
                    <a:p>
                      <a:r>
                        <a:rPr lang="en-US" altLang="zh-CN" dirty="0" smtClean="0"/>
                        <a:t>L/S Instr.</a:t>
                      </a:r>
                      <a:endParaRPr lang="zh-CN" altLang="en-US" dirty="0"/>
                    </a:p>
                  </a:txBody>
                  <a:tcPr/>
                </a:tc>
                <a:tc>
                  <a:txBody>
                    <a:bodyPr/>
                    <a:lstStyle/>
                    <a:p>
                      <a:r>
                        <a:rPr lang="en-US" altLang="zh-CN" dirty="0" smtClean="0"/>
                        <a:t>Branch Instr.</a:t>
                      </a:r>
                      <a:endParaRPr lang="zh-CN" altLang="en-US" dirty="0"/>
                    </a:p>
                  </a:txBody>
                  <a:tcPr/>
                </a:tc>
                <a:tc>
                  <a:txBody>
                    <a:bodyPr/>
                    <a:lstStyle/>
                    <a:p>
                      <a:r>
                        <a:rPr lang="en-US" altLang="zh-CN" dirty="0" smtClean="0"/>
                        <a:t>Total Time</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70s</a:t>
                      </a:r>
                      <a:endParaRPr lang="zh-CN" altLang="en-US" dirty="0"/>
                    </a:p>
                  </a:txBody>
                  <a:tcPr/>
                </a:tc>
                <a:tc>
                  <a:txBody>
                    <a:bodyPr/>
                    <a:lstStyle/>
                    <a:p>
                      <a:r>
                        <a:rPr lang="en-US" altLang="zh-CN" dirty="0" smtClean="0"/>
                        <a:t>85s</a:t>
                      </a:r>
                      <a:endParaRPr lang="zh-CN" altLang="en-US" dirty="0"/>
                    </a:p>
                  </a:txBody>
                  <a:tcPr/>
                </a:tc>
                <a:tc>
                  <a:txBody>
                    <a:bodyPr/>
                    <a:lstStyle/>
                    <a:p>
                      <a:r>
                        <a:rPr lang="en-US" altLang="zh-CN" dirty="0" smtClean="0"/>
                        <a:t>55s</a:t>
                      </a:r>
                      <a:endParaRPr lang="zh-CN" altLang="en-US" dirty="0"/>
                    </a:p>
                  </a:txBody>
                  <a:tcPr/>
                </a:tc>
                <a:tc>
                  <a:txBody>
                    <a:bodyPr/>
                    <a:lstStyle/>
                    <a:p>
                      <a:r>
                        <a:rPr lang="en-US" altLang="zh-CN" dirty="0" smtClean="0"/>
                        <a:t>40s</a:t>
                      </a:r>
                      <a:endParaRPr lang="zh-CN" altLang="en-US" dirty="0"/>
                    </a:p>
                  </a:txBody>
                  <a:tcPr/>
                </a:tc>
                <a:tc>
                  <a:txBody>
                    <a:bodyPr/>
                    <a:lstStyle/>
                    <a:p>
                      <a:r>
                        <a:rPr lang="en-US" altLang="zh-CN" dirty="0" smtClean="0"/>
                        <a:t>250s</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40s</a:t>
                      </a:r>
                      <a:endParaRPr lang="zh-CN" altLang="en-US" dirty="0"/>
                    </a:p>
                  </a:txBody>
                  <a:tcPr/>
                </a:tc>
                <a:tc>
                  <a:txBody>
                    <a:bodyPr/>
                    <a:lstStyle/>
                    <a:p>
                      <a:r>
                        <a:rPr lang="en-US" altLang="zh-CN" dirty="0" smtClean="0"/>
                        <a:t>90s</a:t>
                      </a:r>
                      <a:endParaRPr lang="zh-CN" altLang="en-US" dirty="0"/>
                    </a:p>
                  </a:txBody>
                  <a:tcPr/>
                </a:tc>
                <a:tc>
                  <a:txBody>
                    <a:bodyPr/>
                    <a:lstStyle/>
                    <a:p>
                      <a:r>
                        <a:rPr lang="en-US" altLang="zh-CN" dirty="0" smtClean="0"/>
                        <a:t>60s</a:t>
                      </a:r>
                      <a:endParaRPr lang="zh-CN" altLang="en-US" dirty="0"/>
                    </a:p>
                  </a:txBody>
                  <a:tcPr/>
                </a:tc>
                <a:tc>
                  <a:txBody>
                    <a:bodyPr/>
                    <a:lstStyle/>
                    <a:p>
                      <a:r>
                        <a:rPr lang="en-US" altLang="zh-CN" dirty="0" smtClean="0"/>
                        <a:t>20s</a:t>
                      </a:r>
                      <a:endParaRPr lang="zh-CN" altLang="en-US" dirty="0"/>
                    </a:p>
                  </a:txBody>
                  <a:tcPr/>
                </a:tc>
                <a:tc>
                  <a:txBody>
                    <a:bodyPr/>
                    <a:lstStyle/>
                    <a:p>
                      <a:r>
                        <a:rPr lang="en-US" altLang="zh-CN" dirty="0" smtClean="0"/>
                        <a:t>210s</a:t>
                      </a:r>
                      <a:endParaRPr lang="zh-CN" altLang="en-US" dirty="0"/>
                    </a:p>
                  </a:txBody>
                  <a:tcPr/>
                </a:tc>
              </a:tr>
            </a:tbl>
          </a:graphicData>
        </a:graphic>
      </p:graphicFrame>
    </p:spTree>
    <p:extLst>
      <p:ext uri="{BB962C8B-B14F-4D97-AF65-F5344CB8AC3E}">
        <p14:creationId xmlns:p14="http://schemas.microsoft.com/office/powerpoint/2010/main" val="3754386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260648"/>
            <a:ext cx="7467600" cy="6213304"/>
          </a:xfrm>
        </p:spPr>
        <p:txBody>
          <a:bodyPr/>
          <a:lstStyle/>
          <a:p>
            <a:r>
              <a:rPr lang="en-US" altLang="zh-CN" dirty="0" smtClean="0"/>
              <a:t>The following table shows the instruction type breakdown per processor of given applications executed in different numbers of processors.</a:t>
            </a:r>
          </a:p>
          <a:p>
            <a:endParaRPr lang="en-US" altLang="zh-CN" dirty="0"/>
          </a:p>
          <a:p>
            <a:endParaRPr lang="en-US" altLang="zh-CN" dirty="0" smtClean="0"/>
          </a:p>
          <a:p>
            <a:endParaRPr lang="en-US" altLang="zh-CN" dirty="0"/>
          </a:p>
          <a:p>
            <a:endParaRPr lang="en-US" altLang="zh-CN" dirty="0" smtClean="0"/>
          </a:p>
          <a:p>
            <a:r>
              <a:rPr lang="en-US" altLang="zh-CN" dirty="0" smtClean="0"/>
              <a:t>Assume that each processor has a 2 GHz clock rate.</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1307907331"/>
              </p:ext>
            </p:extLst>
          </p:nvPr>
        </p:nvGraphicFramePr>
        <p:xfrm>
          <a:off x="11701" y="1556792"/>
          <a:ext cx="9469439" cy="1381760"/>
        </p:xfrm>
        <a:graphic>
          <a:graphicData uri="http://schemas.openxmlformats.org/drawingml/2006/table">
            <a:tbl>
              <a:tblPr firstRow="1" bandRow="1">
                <a:tableStyleId>{5C22544A-7EE6-4342-B048-85BDC9FD1C3A}</a:tableStyleId>
              </a:tblPr>
              <a:tblGrid>
                <a:gridCol w="373380"/>
                <a:gridCol w="500380"/>
                <a:gridCol w="1173480"/>
                <a:gridCol w="1300480"/>
                <a:gridCol w="1173480"/>
                <a:gridCol w="1190943"/>
                <a:gridCol w="763905"/>
                <a:gridCol w="882968"/>
                <a:gridCol w="806768"/>
                <a:gridCol w="1303655"/>
              </a:tblGrid>
              <a:tr h="370840">
                <a:tc>
                  <a:txBody>
                    <a:bodyPr/>
                    <a:lstStyle/>
                    <a:p>
                      <a:pPr algn="ctr"/>
                      <a:endParaRPr lang="zh-CN" altLang="en-US" dirty="0"/>
                    </a:p>
                  </a:txBody>
                  <a:tcPr/>
                </a:tc>
                <a:tc>
                  <a:txBody>
                    <a:bodyPr/>
                    <a:lstStyle/>
                    <a:p>
                      <a:pPr algn="ctr"/>
                      <a:r>
                        <a:rPr lang="en-US" altLang="zh-CN" dirty="0" smtClean="0"/>
                        <a:t>P</a:t>
                      </a:r>
                      <a:endParaRPr lang="zh-CN" altLang="en-US" dirty="0"/>
                    </a:p>
                  </a:txBody>
                  <a:tcPr/>
                </a:tc>
                <a:tc>
                  <a:txBody>
                    <a:bodyPr/>
                    <a:lstStyle/>
                    <a:p>
                      <a:pPr algn="ctr"/>
                      <a:r>
                        <a:rPr lang="en-US" altLang="zh-CN" dirty="0" smtClean="0"/>
                        <a:t>FP </a:t>
                      </a:r>
                    </a:p>
                    <a:p>
                      <a:pPr algn="ctr"/>
                      <a:r>
                        <a:rPr lang="en-US" altLang="zh-CN" dirty="0" smtClean="0"/>
                        <a:t>Instr.</a:t>
                      </a:r>
                      <a:endParaRPr lang="zh-CN" altLang="en-US" dirty="0"/>
                    </a:p>
                  </a:txBody>
                  <a:tcPr/>
                </a:tc>
                <a:tc>
                  <a:txBody>
                    <a:bodyPr/>
                    <a:lstStyle/>
                    <a:p>
                      <a:pPr algn="ctr"/>
                      <a:r>
                        <a:rPr lang="en-US" altLang="zh-CN" dirty="0" smtClean="0"/>
                        <a:t>INT </a:t>
                      </a:r>
                    </a:p>
                    <a:p>
                      <a:pPr algn="ctr"/>
                      <a:r>
                        <a:rPr lang="en-US" altLang="zh-CN" dirty="0" smtClean="0"/>
                        <a:t>Instr.</a:t>
                      </a:r>
                      <a:endParaRPr lang="zh-CN" altLang="en-US" dirty="0"/>
                    </a:p>
                  </a:txBody>
                  <a:tcPr/>
                </a:tc>
                <a:tc>
                  <a:txBody>
                    <a:bodyPr/>
                    <a:lstStyle/>
                    <a:p>
                      <a:pPr algn="ctr"/>
                      <a:r>
                        <a:rPr lang="en-US" altLang="zh-CN" dirty="0" smtClean="0"/>
                        <a:t>L/S </a:t>
                      </a:r>
                    </a:p>
                    <a:p>
                      <a:pPr algn="ctr"/>
                      <a:r>
                        <a:rPr lang="en-US" altLang="zh-CN" dirty="0" smtClean="0"/>
                        <a:t>Instr.</a:t>
                      </a:r>
                      <a:endParaRPr lang="zh-CN" altLang="en-US" dirty="0"/>
                    </a:p>
                  </a:txBody>
                  <a:tcPr/>
                </a:tc>
                <a:tc>
                  <a:txBody>
                    <a:bodyPr/>
                    <a:lstStyle/>
                    <a:p>
                      <a:pPr algn="ctr"/>
                      <a:r>
                        <a:rPr lang="en-US" altLang="zh-CN" dirty="0" smtClean="0"/>
                        <a:t>Branch </a:t>
                      </a:r>
                    </a:p>
                    <a:p>
                      <a:pPr algn="ctr"/>
                      <a:r>
                        <a:rPr lang="en-US" altLang="zh-CN" dirty="0" smtClean="0"/>
                        <a:t>Instr.</a:t>
                      </a:r>
                      <a:endParaRPr lang="zh-CN" altLang="en-US" dirty="0"/>
                    </a:p>
                  </a:txBody>
                  <a:tcPr/>
                </a:tc>
                <a:tc>
                  <a:txBody>
                    <a:bodyPr/>
                    <a:lstStyle/>
                    <a:p>
                      <a:pPr algn="ctr"/>
                      <a:r>
                        <a:rPr lang="en-US" altLang="zh-CN" dirty="0" smtClean="0"/>
                        <a:t>CPI</a:t>
                      </a:r>
                    </a:p>
                    <a:p>
                      <a:pPr algn="ctr"/>
                      <a:r>
                        <a:rPr lang="en-US" altLang="zh-CN" dirty="0" smtClean="0"/>
                        <a:t>(FP)</a:t>
                      </a:r>
                      <a:endParaRPr lang="zh-CN" altLang="en-US" dirty="0"/>
                    </a:p>
                  </a:txBody>
                  <a:tcPr/>
                </a:tc>
                <a:tc>
                  <a:txBody>
                    <a:bodyPr/>
                    <a:lstStyle/>
                    <a:p>
                      <a:pPr algn="ctr"/>
                      <a:r>
                        <a:rPr lang="en-US" altLang="zh-CN" dirty="0" smtClean="0"/>
                        <a:t>CPI</a:t>
                      </a:r>
                    </a:p>
                    <a:p>
                      <a:pPr algn="ctr"/>
                      <a:r>
                        <a:rPr lang="en-US" altLang="zh-CN" dirty="0" smtClean="0"/>
                        <a:t>(INT)</a:t>
                      </a:r>
                      <a:endParaRPr lang="zh-CN" altLang="en-US" dirty="0"/>
                    </a:p>
                  </a:txBody>
                  <a:tcPr/>
                </a:tc>
                <a:tc>
                  <a:txBody>
                    <a:bodyPr/>
                    <a:lstStyle/>
                    <a:p>
                      <a:pPr algn="ctr"/>
                      <a:r>
                        <a:rPr lang="en-US" altLang="zh-CN" dirty="0" smtClean="0"/>
                        <a:t>CPI</a:t>
                      </a:r>
                    </a:p>
                    <a:p>
                      <a:pPr algn="ctr"/>
                      <a:r>
                        <a:rPr lang="en-US" altLang="zh-CN" dirty="0" smtClean="0"/>
                        <a:t>(L/S)</a:t>
                      </a:r>
                      <a:endParaRPr lang="zh-CN" altLang="en-US" dirty="0"/>
                    </a:p>
                  </a:txBody>
                  <a:tcPr/>
                </a:tc>
                <a:tc>
                  <a:txBody>
                    <a:bodyPr/>
                    <a:lstStyle/>
                    <a:p>
                      <a:pPr algn="ctr"/>
                      <a:r>
                        <a:rPr lang="en-US" altLang="zh-CN" dirty="0" smtClean="0"/>
                        <a:t>CPI</a:t>
                      </a:r>
                    </a:p>
                    <a:p>
                      <a:pPr algn="ctr"/>
                      <a:r>
                        <a:rPr lang="en-US" altLang="zh-CN" dirty="0" smtClean="0"/>
                        <a:t>(Branch)</a:t>
                      </a:r>
                      <a:endParaRPr lang="zh-CN" altLang="en-US" dirty="0"/>
                    </a:p>
                  </a:txBody>
                  <a:tcPr/>
                </a:tc>
              </a:tr>
              <a:tr h="370840">
                <a:tc>
                  <a:txBody>
                    <a:bodyPr/>
                    <a:lstStyle/>
                    <a:p>
                      <a:pPr algn="ctr"/>
                      <a:r>
                        <a:rPr lang="en-US" altLang="zh-CN" dirty="0" smtClean="0"/>
                        <a:t>a</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280×10</a:t>
                      </a:r>
                      <a:r>
                        <a:rPr lang="en-US" altLang="zh-CN" baseline="30000" dirty="0" smtClean="0"/>
                        <a:t>6</a:t>
                      </a:r>
                      <a:endParaRPr lang="zh-CN" altLang="en-US" baseline="30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1000×10</a:t>
                      </a:r>
                      <a:r>
                        <a:rPr lang="en-US" altLang="zh-CN" baseline="30000" dirty="0" smtClean="0"/>
                        <a:t>6</a:t>
                      </a:r>
                      <a:endParaRPr lang="zh-CN" altLang="en-US" baseline="30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640×10</a:t>
                      </a:r>
                      <a:r>
                        <a:rPr lang="en-US" altLang="zh-CN" baseline="30000" dirty="0" smtClean="0"/>
                        <a:t>6</a:t>
                      </a:r>
                      <a:endParaRPr lang="zh-CN" altLang="en-US" baseline="30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128×10</a:t>
                      </a:r>
                      <a:r>
                        <a:rPr lang="en-US" altLang="zh-CN" baseline="30000" dirty="0" smtClean="0"/>
                        <a:t>6</a:t>
                      </a:r>
                      <a:endParaRPr lang="zh-CN" altLang="en-US" baseline="30000" dirty="0" smtClean="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2</a:t>
                      </a:r>
                      <a:endParaRPr lang="zh-CN" altLang="en-US" dirty="0"/>
                    </a:p>
                  </a:txBody>
                  <a:tcPr/>
                </a:tc>
              </a:tr>
              <a:tr h="370840">
                <a:tc>
                  <a:txBody>
                    <a:bodyPr/>
                    <a:lstStyle/>
                    <a:p>
                      <a:pPr algn="ctr"/>
                      <a:r>
                        <a:rPr lang="en-US" altLang="zh-CN" dirty="0" smtClean="0"/>
                        <a:t>b</a:t>
                      </a:r>
                      <a:endParaRPr lang="zh-CN" altLang="en-US" dirty="0"/>
                    </a:p>
                  </a:txBody>
                  <a:tcPr/>
                </a:tc>
                <a:tc>
                  <a:txBody>
                    <a:bodyPr/>
                    <a:lstStyle/>
                    <a:p>
                      <a:pPr algn="ctr"/>
                      <a:r>
                        <a:rPr lang="en-US" altLang="zh-CN" dirty="0" smtClean="0"/>
                        <a:t>16</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50×10</a:t>
                      </a:r>
                      <a:r>
                        <a:rPr lang="en-US" altLang="zh-CN" baseline="30000" dirty="0" smtClean="0"/>
                        <a:t>6</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110×10</a:t>
                      </a:r>
                      <a:r>
                        <a:rPr lang="en-US" altLang="zh-CN" baseline="30000" dirty="0" smtClean="0"/>
                        <a:t>6</a:t>
                      </a:r>
                      <a:endParaRPr lang="zh-CN" altLang="en-US" baseline="30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80×10</a:t>
                      </a:r>
                      <a:r>
                        <a:rPr lang="en-US" altLang="zh-CN" baseline="30000" dirty="0" smtClean="0"/>
                        <a:t>6</a:t>
                      </a:r>
                      <a:endParaRPr lang="zh-CN" altLang="en-US" baseline="30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16×10</a:t>
                      </a:r>
                      <a:r>
                        <a:rPr lang="en-US" altLang="zh-CN" baseline="30000" dirty="0" smtClean="0"/>
                        <a:t>6</a:t>
                      </a:r>
                      <a:endParaRPr lang="zh-CN" altLang="en-US" baseline="30000" dirty="0" smtClean="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2</a:t>
                      </a:r>
                      <a:endParaRPr lang="zh-CN" altLang="en-US" dirty="0"/>
                    </a:p>
                  </a:txBody>
                  <a:tcPr/>
                </a:tc>
              </a:tr>
            </a:tbl>
          </a:graphicData>
        </a:graphic>
      </p:graphicFrame>
    </p:spTree>
    <p:extLst>
      <p:ext uri="{BB962C8B-B14F-4D97-AF65-F5344CB8AC3E}">
        <p14:creationId xmlns:p14="http://schemas.microsoft.com/office/powerpoint/2010/main" val="3754386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44624"/>
            <a:ext cx="7571184" cy="6213304"/>
          </a:xfrm>
        </p:spPr>
        <p:txBody>
          <a:bodyPr/>
          <a:lstStyle/>
          <a:p>
            <a:r>
              <a:rPr lang="en-US" altLang="zh-CN" b="1" dirty="0" smtClean="0"/>
              <a:t>1.15.4</a:t>
            </a:r>
            <a:r>
              <a:rPr lang="en-US" altLang="zh-CN" dirty="0" smtClean="0"/>
              <a:t>  How much must we improve the CPI of FP instructions if we want the program to run two times faster?</a:t>
            </a:r>
          </a:p>
          <a:p>
            <a:r>
              <a:rPr lang="en-US" altLang="zh-CN" dirty="0" smtClean="0"/>
              <a:t>Solution:</a:t>
            </a:r>
          </a:p>
          <a:p>
            <a:pPr marL="0" indent="0">
              <a:buNone/>
            </a:pPr>
            <a:r>
              <a:rPr lang="en-US" altLang="zh-CN" sz="2200" dirty="0" smtClean="0"/>
              <a:t>   Clock </a:t>
            </a:r>
            <a:r>
              <a:rPr lang="en-US" altLang="zh-CN" sz="2200" dirty="0" err="1"/>
              <a:t>cyles</a:t>
            </a:r>
            <a:r>
              <a:rPr lang="en-US" altLang="zh-CN" sz="2200" dirty="0"/>
              <a:t> = </a:t>
            </a:r>
            <a:r>
              <a:rPr lang="en-US" altLang="zh-CN" sz="2200" dirty="0" smtClean="0"/>
              <a:t>    </a:t>
            </a:r>
            <a:r>
              <a:rPr lang="en-US" altLang="zh-CN" sz="2200" dirty="0" err="1" smtClean="0"/>
              <a:t>CPI</a:t>
            </a:r>
            <a:r>
              <a:rPr lang="en-US" altLang="zh-CN" sz="2200" baseline="-25000" dirty="0" err="1" smtClean="0"/>
              <a:t>fp</a:t>
            </a:r>
            <a:r>
              <a:rPr lang="en-US" altLang="zh-CN" sz="2200" dirty="0" smtClean="0"/>
              <a:t> </a:t>
            </a:r>
            <a:r>
              <a:rPr lang="en-US" altLang="zh-CN" sz="2200" dirty="0"/>
              <a:t>× No. FP instr. </a:t>
            </a:r>
            <a:endParaRPr lang="en-US" altLang="zh-CN" sz="2200" dirty="0" smtClean="0"/>
          </a:p>
          <a:p>
            <a:pPr marL="0" indent="0">
              <a:buNone/>
            </a:pPr>
            <a:r>
              <a:rPr lang="en-US" altLang="zh-CN" sz="2200" dirty="0"/>
              <a:t> </a:t>
            </a:r>
            <a:r>
              <a:rPr lang="en-US" altLang="zh-CN" sz="2200" dirty="0" smtClean="0"/>
              <a:t>                         + </a:t>
            </a:r>
            <a:r>
              <a:rPr lang="en-US" altLang="zh-CN" sz="2200" dirty="0" err="1"/>
              <a:t>CPI</a:t>
            </a:r>
            <a:r>
              <a:rPr lang="en-US" altLang="zh-CN" sz="2200" baseline="-25000" dirty="0" err="1"/>
              <a:t>int</a:t>
            </a:r>
            <a:r>
              <a:rPr lang="en-US" altLang="zh-CN" sz="2200" dirty="0"/>
              <a:t> × No. INT instr</a:t>
            </a:r>
            <a:r>
              <a:rPr lang="en-US" altLang="zh-CN" sz="2200" dirty="0" smtClean="0"/>
              <a:t>.</a:t>
            </a:r>
          </a:p>
          <a:p>
            <a:pPr marL="0" indent="0">
              <a:buNone/>
            </a:pPr>
            <a:r>
              <a:rPr lang="en-US" altLang="zh-CN" sz="2200" dirty="0"/>
              <a:t> </a:t>
            </a:r>
            <a:r>
              <a:rPr lang="en-US" altLang="zh-CN" sz="2200" dirty="0" smtClean="0"/>
              <a:t>                         </a:t>
            </a:r>
            <a:r>
              <a:rPr lang="en-US" altLang="zh-CN" sz="2200" dirty="0"/>
              <a:t>+ </a:t>
            </a:r>
            <a:r>
              <a:rPr lang="en-US" altLang="zh-CN" sz="2200" dirty="0" err="1"/>
              <a:t>CPI</a:t>
            </a:r>
            <a:r>
              <a:rPr lang="en-US" altLang="zh-CN" sz="2200" baseline="-25000" dirty="0" err="1"/>
              <a:t>l</a:t>
            </a:r>
            <a:r>
              <a:rPr lang="en-US" altLang="zh-CN" sz="2200" baseline="-25000" dirty="0"/>
              <a:t>/s</a:t>
            </a:r>
            <a:r>
              <a:rPr lang="en-US" altLang="zh-CN" sz="2200" dirty="0"/>
              <a:t> × No. L/S instr. </a:t>
            </a:r>
            <a:endParaRPr lang="en-US" altLang="zh-CN" sz="2200" dirty="0" smtClean="0"/>
          </a:p>
          <a:p>
            <a:pPr marL="0" indent="0">
              <a:buNone/>
            </a:pPr>
            <a:r>
              <a:rPr lang="en-US" altLang="zh-CN" sz="2200" dirty="0"/>
              <a:t> </a:t>
            </a:r>
            <a:r>
              <a:rPr lang="en-US" altLang="zh-CN" sz="2200" dirty="0" smtClean="0"/>
              <a:t>                         + </a:t>
            </a:r>
            <a:r>
              <a:rPr lang="en-US" altLang="zh-CN" sz="2200" dirty="0" err="1" smtClean="0"/>
              <a:t>CPI</a:t>
            </a:r>
            <a:r>
              <a:rPr lang="en-US" altLang="zh-CN" sz="2200" baseline="-25000" dirty="0" err="1" smtClean="0"/>
              <a:t>branch</a:t>
            </a:r>
            <a:r>
              <a:rPr lang="en-US" altLang="zh-CN" sz="2200" dirty="0" smtClean="0"/>
              <a:t> </a:t>
            </a:r>
            <a:r>
              <a:rPr lang="en-US" altLang="zh-CN" sz="2200" dirty="0"/>
              <a:t>× No. branch instr</a:t>
            </a:r>
            <a:r>
              <a:rPr lang="en-US" altLang="zh-CN" sz="2200" dirty="0" smtClean="0"/>
              <a:t>.</a:t>
            </a:r>
          </a:p>
          <a:p>
            <a:pPr marL="0" indent="0">
              <a:buNone/>
            </a:pPr>
            <a:r>
              <a:rPr lang="en-US" altLang="zh-CN" sz="2200" dirty="0" smtClean="0"/>
              <a:t>   </a:t>
            </a:r>
            <a:r>
              <a:rPr lang="en-US" altLang="zh-CN" sz="2200" dirty="0" err="1" smtClean="0"/>
              <a:t>T</a:t>
            </a:r>
            <a:r>
              <a:rPr lang="en-US" altLang="zh-CN" sz="2200" baseline="-25000" dirty="0" err="1" smtClean="0"/>
              <a:t>cpu</a:t>
            </a:r>
            <a:r>
              <a:rPr lang="en-US" altLang="zh-CN" sz="2200" dirty="0" smtClean="0"/>
              <a:t> </a:t>
            </a:r>
            <a:r>
              <a:rPr lang="en-US" altLang="zh-CN" sz="2200" dirty="0"/>
              <a:t>= clock cycles/clock rate = clock cycles/2 × </a:t>
            </a:r>
            <a:r>
              <a:rPr lang="en-US" altLang="zh-CN" sz="2200" dirty="0" smtClean="0"/>
              <a:t>10</a:t>
            </a:r>
            <a:r>
              <a:rPr lang="en-US" altLang="zh-CN" sz="2200" baseline="30000" dirty="0" smtClean="0"/>
              <a:t>9</a:t>
            </a:r>
          </a:p>
          <a:p>
            <a:pPr marL="0" indent="0">
              <a:buNone/>
            </a:pPr>
            <a:r>
              <a:rPr lang="en-US" altLang="zh-CN" sz="2200" dirty="0" smtClean="0"/>
              <a:t>   a</a:t>
            </a:r>
            <a:r>
              <a:rPr lang="en-US" altLang="zh-CN" sz="2200" dirty="0"/>
              <a:t>. 2 processors: clock cycles = 4,096 × </a:t>
            </a:r>
            <a:r>
              <a:rPr lang="en-US" altLang="zh-CN" sz="2200" dirty="0" smtClean="0"/>
              <a:t>106</a:t>
            </a:r>
          </a:p>
          <a:p>
            <a:pPr marL="0" indent="0">
              <a:buNone/>
            </a:pPr>
            <a:r>
              <a:rPr lang="en-US" altLang="zh-CN" sz="2200" dirty="0" smtClean="0"/>
              <a:t>       </a:t>
            </a:r>
            <a:r>
              <a:rPr lang="en-US" altLang="zh-CN" sz="2200" dirty="0" err="1" smtClean="0"/>
              <a:t>T</a:t>
            </a:r>
            <a:r>
              <a:rPr lang="en-US" altLang="zh-CN" sz="2200" baseline="-25000" dirty="0" err="1" smtClean="0"/>
              <a:t>cpu</a:t>
            </a:r>
            <a:r>
              <a:rPr lang="en-US" altLang="zh-CN" sz="2200" dirty="0" smtClean="0"/>
              <a:t> = 2.048 s</a:t>
            </a:r>
          </a:p>
          <a:p>
            <a:pPr marL="0" indent="0">
              <a:buNone/>
            </a:pPr>
            <a:r>
              <a:rPr lang="en-US" altLang="zh-CN" sz="2200" dirty="0" smtClean="0"/>
              <a:t>   b</a:t>
            </a:r>
            <a:r>
              <a:rPr lang="en-US" altLang="zh-CN" sz="2200" dirty="0"/>
              <a:t>. 16 processors: clock cycles = 512 × </a:t>
            </a:r>
            <a:r>
              <a:rPr lang="en-US" altLang="zh-CN" sz="2200" dirty="0" smtClean="0"/>
              <a:t>106</a:t>
            </a:r>
          </a:p>
          <a:p>
            <a:pPr marL="0" indent="0">
              <a:buNone/>
            </a:pPr>
            <a:r>
              <a:rPr lang="en-US" altLang="zh-CN" sz="2200" dirty="0"/>
              <a:t> </a:t>
            </a:r>
            <a:r>
              <a:rPr lang="en-US" altLang="zh-CN" sz="2200" dirty="0" smtClean="0"/>
              <a:t>      </a:t>
            </a:r>
            <a:r>
              <a:rPr lang="en-US" altLang="zh-CN" sz="2200" dirty="0" err="1" smtClean="0"/>
              <a:t>T</a:t>
            </a:r>
            <a:r>
              <a:rPr lang="en-US" altLang="zh-CN" sz="2200" baseline="-25000" dirty="0" err="1" smtClean="0"/>
              <a:t>cpu</a:t>
            </a:r>
            <a:r>
              <a:rPr lang="en-US" altLang="zh-CN" sz="2200" dirty="0" smtClean="0"/>
              <a:t> </a:t>
            </a:r>
            <a:r>
              <a:rPr lang="en-US" altLang="zh-CN" sz="2200" dirty="0"/>
              <a:t>= 0.256 s</a:t>
            </a:r>
            <a:endParaRPr lang="zh-CN" altLang="en-US" sz="2200" dirty="0"/>
          </a:p>
        </p:txBody>
      </p:sp>
      <p:graphicFrame>
        <p:nvGraphicFramePr>
          <p:cNvPr id="4" name="表格 3"/>
          <p:cNvGraphicFramePr>
            <a:graphicFrameLocks noGrp="1"/>
          </p:cNvGraphicFramePr>
          <p:nvPr>
            <p:extLst>
              <p:ext uri="{D42A27DB-BD31-4B8C-83A1-F6EECF244321}">
                <p14:modId xmlns:p14="http://schemas.microsoft.com/office/powerpoint/2010/main" val="3061503830"/>
              </p:ext>
            </p:extLst>
          </p:nvPr>
        </p:nvGraphicFramePr>
        <p:xfrm>
          <a:off x="0" y="5445224"/>
          <a:ext cx="9469439" cy="1381760"/>
        </p:xfrm>
        <a:graphic>
          <a:graphicData uri="http://schemas.openxmlformats.org/drawingml/2006/table">
            <a:tbl>
              <a:tblPr firstRow="1" bandRow="1">
                <a:tableStyleId>{5C22544A-7EE6-4342-B048-85BDC9FD1C3A}</a:tableStyleId>
              </a:tblPr>
              <a:tblGrid>
                <a:gridCol w="373380"/>
                <a:gridCol w="500380"/>
                <a:gridCol w="1173480"/>
                <a:gridCol w="1300480"/>
                <a:gridCol w="1173480"/>
                <a:gridCol w="1190943"/>
                <a:gridCol w="763905"/>
                <a:gridCol w="882968"/>
                <a:gridCol w="806768"/>
                <a:gridCol w="1303655"/>
              </a:tblGrid>
              <a:tr h="370840">
                <a:tc>
                  <a:txBody>
                    <a:bodyPr/>
                    <a:lstStyle/>
                    <a:p>
                      <a:pPr algn="ctr"/>
                      <a:endParaRPr lang="zh-CN" altLang="en-US" dirty="0"/>
                    </a:p>
                  </a:txBody>
                  <a:tcPr/>
                </a:tc>
                <a:tc>
                  <a:txBody>
                    <a:bodyPr/>
                    <a:lstStyle/>
                    <a:p>
                      <a:pPr algn="ctr"/>
                      <a:r>
                        <a:rPr lang="en-US" altLang="zh-CN" dirty="0" smtClean="0"/>
                        <a:t>P</a:t>
                      </a:r>
                      <a:endParaRPr lang="zh-CN" altLang="en-US" dirty="0"/>
                    </a:p>
                  </a:txBody>
                  <a:tcPr/>
                </a:tc>
                <a:tc>
                  <a:txBody>
                    <a:bodyPr/>
                    <a:lstStyle/>
                    <a:p>
                      <a:pPr algn="ctr"/>
                      <a:r>
                        <a:rPr lang="en-US" altLang="zh-CN" dirty="0" smtClean="0"/>
                        <a:t>FP </a:t>
                      </a:r>
                    </a:p>
                    <a:p>
                      <a:pPr algn="ctr"/>
                      <a:r>
                        <a:rPr lang="en-US" altLang="zh-CN" dirty="0" smtClean="0"/>
                        <a:t>Instr.</a:t>
                      </a:r>
                      <a:endParaRPr lang="zh-CN" altLang="en-US" dirty="0"/>
                    </a:p>
                  </a:txBody>
                  <a:tcPr/>
                </a:tc>
                <a:tc>
                  <a:txBody>
                    <a:bodyPr/>
                    <a:lstStyle/>
                    <a:p>
                      <a:pPr algn="ctr"/>
                      <a:r>
                        <a:rPr lang="en-US" altLang="zh-CN" dirty="0" smtClean="0"/>
                        <a:t>INT </a:t>
                      </a:r>
                    </a:p>
                    <a:p>
                      <a:pPr algn="ctr"/>
                      <a:r>
                        <a:rPr lang="en-US" altLang="zh-CN" dirty="0" smtClean="0"/>
                        <a:t>Instr.</a:t>
                      </a:r>
                      <a:endParaRPr lang="zh-CN" altLang="en-US" dirty="0"/>
                    </a:p>
                  </a:txBody>
                  <a:tcPr/>
                </a:tc>
                <a:tc>
                  <a:txBody>
                    <a:bodyPr/>
                    <a:lstStyle/>
                    <a:p>
                      <a:pPr algn="ctr"/>
                      <a:r>
                        <a:rPr lang="en-US" altLang="zh-CN" dirty="0" smtClean="0"/>
                        <a:t>L/S </a:t>
                      </a:r>
                    </a:p>
                    <a:p>
                      <a:pPr algn="ctr"/>
                      <a:r>
                        <a:rPr lang="en-US" altLang="zh-CN" dirty="0" smtClean="0"/>
                        <a:t>Instr.</a:t>
                      </a:r>
                      <a:endParaRPr lang="zh-CN" altLang="en-US" dirty="0"/>
                    </a:p>
                  </a:txBody>
                  <a:tcPr/>
                </a:tc>
                <a:tc>
                  <a:txBody>
                    <a:bodyPr/>
                    <a:lstStyle/>
                    <a:p>
                      <a:pPr algn="ctr"/>
                      <a:r>
                        <a:rPr lang="en-US" altLang="zh-CN" dirty="0" smtClean="0"/>
                        <a:t>Branch </a:t>
                      </a:r>
                    </a:p>
                    <a:p>
                      <a:pPr algn="ctr"/>
                      <a:r>
                        <a:rPr lang="en-US" altLang="zh-CN" dirty="0" smtClean="0"/>
                        <a:t>Instr.</a:t>
                      </a:r>
                      <a:endParaRPr lang="zh-CN" altLang="en-US" dirty="0"/>
                    </a:p>
                  </a:txBody>
                  <a:tcPr/>
                </a:tc>
                <a:tc>
                  <a:txBody>
                    <a:bodyPr/>
                    <a:lstStyle/>
                    <a:p>
                      <a:pPr algn="ctr"/>
                      <a:r>
                        <a:rPr lang="en-US" altLang="zh-CN" dirty="0" smtClean="0"/>
                        <a:t>CPI</a:t>
                      </a:r>
                    </a:p>
                    <a:p>
                      <a:pPr algn="ctr"/>
                      <a:r>
                        <a:rPr lang="en-US" altLang="zh-CN" dirty="0" smtClean="0"/>
                        <a:t>(FP)</a:t>
                      </a:r>
                      <a:endParaRPr lang="zh-CN" altLang="en-US" dirty="0"/>
                    </a:p>
                  </a:txBody>
                  <a:tcPr/>
                </a:tc>
                <a:tc>
                  <a:txBody>
                    <a:bodyPr/>
                    <a:lstStyle/>
                    <a:p>
                      <a:pPr algn="ctr"/>
                      <a:r>
                        <a:rPr lang="en-US" altLang="zh-CN" dirty="0" smtClean="0"/>
                        <a:t>CPI</a:t>
                      </a:r>
                    </a:p>
                    <a:p>
                      <a:pPr algn="ctr"/>
                      <a:r>
                        <a:rPr lang="en-US" altLang="zh-CN" dirty="0" smtClean="0"/>
                        <a:t>(INT)</a:t>
                      </a:r>
                      <a:endParaRPr lang="zh-CN" altLang="en-US" dirty="0"/>
                    </a:p>
                  </a:txBody>
                  <a:tcPr/>
                </a:tc>
                <a:tc>
                  <a:txBody>
                    <a:bodyPr/>
                    <a:lstStyle/>
                    <a:p>
                      <a:pPr algn="ctr"/>
                      <a:r>
                        <a:rPr lang="en-US" altLang="zh-CN" dirty="0" smtClean="0"/>
                        <a:t>CPI</a:t>
                      </a:r>
                    </a:p>
                    <a:p>
                      <a:pPr algn="ctr"/>
                      <a:r>
                        <a:rPr lang="en-US" altLang="zh-CN" dirty="0" smtClean="0"/>
                        <a:t>(L/S)</a:t>
                      </a:r>
                      <a:endParaRPr lang="zh-CN" altLang="en-US" dirty="0"/>
                    </a:p>
                  </a:txBody>
                  <a:tcPr/>
                </a:tc>
                <a:tc>
                  <a:txBody>
                    <a:bodyPr/>
                    <a:lstStyle/>
                    <a:p>
                      <a:pPr algn="ctr"/>
                      <a:r>
                        <a:rPr lang="en-US" altLang="zh-CN" dirty="0" smtClean="0"/>
                        <a:t>CPI</a:t>
                      </a:r>
                    </a:p>
                    <a:p>
                      <a:pPr algn="ctr"/>
                      <a:r>
                        <a:rPr lang="en-US" altLang="zh-CN" dirty="0" smtClean="0"/>
                        <a:t>(Branch)</a:t>
                      </a:r>
                      <a:endParaRPr lang="zh-CN" altLang="en-US" dirty="0"/>
                    </a:p>
                  </a:txBody>
                  <a:tcPr/>
                </a:tc>
              </a:tr>
              <a:tr h="370840">
                <a:tc>
                  <a:txBody>
                    <a:bodyPr/>
                    <a:lstStyle/>
                    <a:p>
                      <a:pPr algn="ctr"/>
                      <a:r>
                        <a:rPr lang="en-US" altLang="zh-CN" dirty="0" smtClean="0"/>
                        <a:t>a</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280×10</a:t>
                      </a:r>
                      <a:r>
                        <a:rPr lang="en-US" altLang="zh-CN" baseline="30000" dirty="0" smtClean="0"/>
                        <a:t>6</a:t>
                      </a:r>
                      <a:endParaRPr lang="zh-CN" altLang="en-US" baseline="30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1000×10</a:t>
                      </a:r>
                      <a:r>
                        <a:rPr lang="en-US" altLang="zh-CN" baseline="30000" dirty="0" smtClean="0"/>
                        <a:t>6</a:t>
                      </a:r>
                      <a:endParaRPr lang="zh-CN" altLang="en-US" baseline="30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640×10</a:t>
                      </a:r>
                      <a:r>
                        <a:rPr lang="en-US" altLang="zh-CN" baseline="30000" dirty="0" smtClean="0"/>
                        <a:t>6</a:t>
                      </a:r>
                      <a:endParaRPr lang="zh-CN" altLang="en-US" baseline="30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128×10</a:t>
                      </a:r>
                      <a:r>
                        <a:rPr lang="en-US" altLang="zh-CN" baseline="30000" dirty="0" smtClean="0"/>
                        <a:t>6</a:t>
                      </a:r>
                      <a:endParaRPr lang="zh-CN" altLang="en-US" baseline="30000" dirty="0" smtClean="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2</a:t>
                      </a:r>
                      <a:endParaRPr lang="zh-CN" altLang="en-US" dirty="0"/>
                    </a:p>
                  </a:txBody>
                  <a:tcPr/>
                </a:tc>
              </a:tr>
              <a:tr h="370840">
                <a:tc>
                  <a:txBody>
                    <a:bodyPr/>
                    <a:lstStyle/>
                    <a:p>
                      <a:pPr algn="ctr"/>
                      <a:r>
                        <a:rPr lang="en-US" altLang="zh-CN" dirty="0" smtClean="0"/>
                        <a:t>b</a:t>
                      </a:r>
                      <a:endParaRPr lang="zh-CN" altLang="en-US" dirty="0"/>
                    </a:p>
                  </a:txBody>
                  <a:tcPr/>
                </a:tc>
                <a:tc>
                  <a:txBody>
                    <a:bodyPr/>
                    <a:lstStyle/>
                    <a:p>
                      <a:pPr algn="ctr"/>
                      <a:r>
                        <a:rPr lang="en-US" altLang="zh-CN" dirty="0" smtClean="0"/>
                        <a:t>16</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50×10</a:t>
                      </a:r>
                      <a:r>
                        <a:rPr lang="en-US" altLang="zh-CN" baseline="30000" dirty="0" smtClean="0"/>
                        <a:t>6</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110×10</a:t>
                      </a:r>
                      <a:r>
                        <a:rPr lang="en-US" altLang="zh-CN" baseline="30000" dirty="0" smtClean="0"/>
                        <a:t>6</a:t>
                      </a:r>
                      <a:endParaRPr lang="zh-CN" altLang="en-US" baseline="30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80×10</a:t>
                      </a:r>
                      <a:r>
                        <a:rPr lang="en-US" altLang="zh-CN" baseline="30000" dirty="0" smtClean="0"/>
                        <a:t>6</a:t>
                      </a:r>
                      <a:endParaRPr lang="zh-CN" altLang="en-US" baseline="30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16×10</a:t>
                      </a:r>
                      <a:r>
                        <a:rPr lang="en-US" altLang="zh-CN" baseline="30000" dirty="0" smtClean="0"/>
                        <a:t>6</a:t>
                      </a:r>
                      <a:endParaRPr lang="zh-CN" altLang="en-US" baseline="30000" dirty="0" smtClean="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2</a:t>
                      </a:r>
                      <a:endParaRPr lang="zh-CN" altLang="en-US" dirty="0"/>
                    </a:p>
                  </a:txBody>
                  <a:tcPr/>
                </a:tc>
              </a:tr>
            </a:tbl>
          </a:graphicData>
        </a:graphic>
      </p:graphicFrame>
    </p:spTree>
    <p:extLst>
      <p:ext uri="{BB962C8B-B14F-4D97-AF65-F5344CB8AC3E}">
        <p14:creationId xmlns:p14="http://schemas.microsoft.com/office/powerpoint/2010/main" val="3754386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44624"/>
            <a:ext cx="7859216" cy="6213304"/>
          </a:xfrm>
        </p:spPr>
        <p:txBody>
          <a:bodyPr/>
          <a:lstStyle/>
          <a:p>
            <a:r>
              <a:rPr lang="en-US" altLang="zh-CN" b="1" dirty="0" smtClean="0"/>
              <a:t>1.15.4</a:t>
            </a:r>
            <a:r>
              <a:rPr lang="en-US" altLang="zh-CN" dirty="0" smtClean="0"/>
              <a:t>  How much must we improve the CPI of FP instructions if we want the program to run two times faster?</a:t>
            </a:r>
          </a:p>
          <a:p>
            <a:r>
              <a:rPr lang="en-US" altLang="zh-CN" dirty="0" smtClean="0"/>
              <a:t>Solution:</a:t>
            </a:r>
          </a:p>
          <a:p>
            <a:pPr marL="0" indent="0">
              <a:buNone/>
            </a:pPr>
            <a:r>
              <a:rPr lang="en-US" altLang="zh-CN" dirty="0" smtClean="0"/>
              <a:t>    To </a:t>
            </a:r>
            <a:r>
              <a:rPr lang="en-US" altLang="zh-CN" dirty="0"/>
              <a:t>half the number of clock cycles by improving the CPI of FP instructions:</a:t>
            </a:r>
          </a:p>
          <a:p>
            <a:pPr marL="0" indent="0">
              <a:buNone/>
            </a:pPr>
            <a:r>
              <a:rPr lang="pt-BR" altLang="zh-CN" dirty="0" smtClean="0"/>
              <a:t>      CPI</a:t>
            </a:r>
            <a:r>
              <a:rPr lang="pt-BR" altLang="zh-CN" baseline="-25000" dirty="0" smtClean="0"/>
              <a:t>improved </a:t>
            </a:r>
            <a:r>
              <a:rPr lang="pt-BR" altLang="zh-CN" baseline="-25000" dirty="0"/>
              <a:t>fp </a:t>
            </a:r>
            <a:r>
              <a:rPr lang="pt-BR" altLang="zh-CN" dirty="0"/>
              <a:t>× No. FP instr. </a:t>
            </a:r>
            <a:endParaRPr lang="pt-BR" altLang="zh-CN" dirty="0" smtClean="0"/>
          </a:p>
          <a:p>
            <a:pPr marL="0" indent="0">
              <a:buNone/>
            </a:pPr>
            <a:r>
              <a:rPr lang="pt-BR" altLang="zh-CN" dirty="0" smtClean="0"/>
              <a:t>   + </a:t>
            </a:r>
            <a:r>
              <a:rPr lang="pt-BR" altLang="zh-CN" dirty="0"/>
              <a:t>CPI</a:t>
            </a:r>
            <a:r>
              <a:rPr lang="pt-BR" altLang="zh-CN" baseline="-25000" dirty="0"/>
              <a:t>int</a:t>
            </a:r>
            <a:r>
              <a:rPr lang="pt-BR" altLang="zh-CN" dirty="0"/>
              <a:t> × No. INT instr. </a:t>
            </a:r>
            <a:endParaRPr lang="pt-BR" altLang="zh-CN" dirty="0" smtClean="0"/>
          </a:p>
          <a:p>
            <a:pPr marL="0" indent="0">
              <a:buNone/>
            </a:pPr>
            <a:r>
              <a:rPr lang="pt-BR" altLang="zh-CN" dirty="0"/>
              <a:t> </a:t>
            </a:r>
            <a:r>
              <a:rPr lang="pt-BR" altLang="zh-CN" dirty="0" smtClean="0"/>
              <a:t>  + </a:t>
            </a:r>
            <a:r>
              <a:rPr lang="pt-BR" altLang="zh-CN" dirty="0"/>
              <a:t>CPI</a:t>
            </a:r>
            <a:r>
              <a:rPr lang="pt-BR" altLang="zh-CN" baseline="-25000" dirty="0"/>
              <a:t>l/s</a:t>
            </a:r>
            <a:r>
              <a:rPr lang="pt-BR" altLang="zh-CN" dirty="0"/>
              <a:t> × No. </a:t>
            </a:r>
            <a:r>
              <a:rPr lang="pt-BR" altLang="zh-CN" dirty="0" smtClean="0"/>
              <a:t>L/S instr.</a:t>
            </a:r>
          </a:p>
          <a:p>
            <a:pPr marL="0" indent="0">
              <a:buNone/>
            </a:pPr>
            <a:r>
              <a:rPr lang="pt-BR" altLang="zh-CN" dirty="0"/>
              <a:t> </a:t>
            </a:r>
            <a:r>
              <a:rPr lang="pt-BR" altLang="zh-CN" dirty="0" smtClean="0"/>
              <a:t>  +</a:t>
            </a:r>
            <a:r>
              <a:rPr lang="en-US" altLang="zh-CN" dirty="0" err="1" smtClean="0"/>
              <a:t>CPI</a:t>
            </a:r>
            <a:r>
              <a:rPr lang="en-US" altLang="zh-CN" baseline="-25000" dirty="0" err="1" smtClean="0"/>
              <a:t>branch</a:t>
            </a:r>
            <a:r>
              <a:rPr lang="en-US" altLang="zh-CN" dirty="0" smtClean="0"/>
              <a:t> × No. branch instr.   =   clock cycles/2</a:t>
            </a:r>
          </a:p>
          <a:p>
            <a:pPr marL="0" indent="0">
              <a:buNone/>
            </a:pPr>
            <a:r>
              <a:rPr lang="en-US" altLang="zh-CN" dirty="0" smtClean="0"/>
              <a:t>      </a:t>
            </a:r>
          </a:p>
          <a:p>
            <a:pPr marL="0" indent="0">
              <a:buNone/>
            </a:pPr>
            <a:r>
              <a:rPr lang="en-US" altLang="zh-CN" dirty="0" err="1" smtClean="0"/>
              <a:t>CPI</a:t>
            </a:r>
            <a:r>
              <a:rPr lang="en-US" altLang="zh-CN" baseline="-25000" dirty="0" err="1" smtClean="0"/>
              <a:t>improved</a:t>
            </a:r>
            <a:r>
              <a:rPr lang="en-US" altLang="zh-CN" baseline="-25000" dirty="0" smtClean="0"/>
              <a:t> </a:t>
            </a:r>
            <a:r>
              <a:rPr lang="en-US" altLang="zh-CN" baseline="-25000" dirty="0" err="1"/>
              <a:t>fp</a:t>
            </a:r>
            <a:r>
              <a:rPr lang="en-US" altLang="zh-CN" baseline="-25000" dirty="0"/>
              <a:t> </a:t>
            </a:r>
            <a:r>
              <a:rPr lang="en-US" altLang="zh-CN" dirty="0"/>
              <a:t>= (clock cycles/2 − (</a:t>
            </a:r>
            <a:r>
              <a:rPr lang="en-US" altLang="zh-CN" dirty="0" err="1"/>
              <a:t>CPI</a:t>
            </a:r>
            <a:r>
              <a:rPr lang="en-US" altLang="zh-CN" baseline="-25000" dirty="0" err="1"/>
              <a:t>int</a:t>
            </a:r>
            <a:r>
              <a:rPr lang="en-US" altLang="zh-CN" dirty="0"/>
              <a:t> × No. INT instr. + </a:t>
            </a:r>
            <a:r>
              <a:rPr lang="en-US" altLang="zh-CN" dirty="0" err="1"/>
              <a:t>CPI</a:t>
            </a:r>
            <a:r>
              <a:rPr lang="en-US" altLang="zh-CN" baseline="-25000" dirty="0" err="1"/>
              <a:t>l</a:t>
            </a:r>
            <a:r>
              <a:rPr lang="en-US" altLang="zh-CN" baseline="-25000" dirty="0"/>
              <a:t>/s</a:t>
            </a:r>
            <a:r>
              <a:rPr lang="en-US" altLang="zh-CN" dirty="0"/>
              <a:t> × No. L/S instr. </a:t>
            </a:r>
            <a:r>
              <a:rPr lang="en-US" altLang="zh-CN" dirty="0" smtClean="0"/>
              <a:t>+ </a:t>
            </a:r>
            <a:r>
              <a:rPr lang="en-US" altLang="zh-CN" dirty="0" err="1" smtClean="0"/>
              <a:t>CPI</a:t>
            </a:r>
            <a:r>
              <a:rPr lang="en-US" altLang="zh-CN" baseline="-25000" dirty="0" err="1" smtClean="0"/>
              <a:t>branch</a:t>
            </a:r>
            <a:r>
              <a:rPr lang="en-US" altLang="zh-CN" dirty="0" smtClean="0"/>
              <a:t> </a:t>
            </a:r>
            <a:r>
              <a:rPr lang="en-US" altLang="zh-CN" dirty="0"/>
              <a:t>× No. branch instr.))/No. FP instr.</a:t>
            </a:r>
            <a:endParaRPr lang="en-US" altLang="zh-CN" dirty="0" smtClean="0"/>
          </a:p>
        </p:txBody>
      </p:sp>
      <p:sp>
        <p:nvSpPr>
          <p:cNvPr id="6" name="下箭头 5"/>
          <p:cNvSpPr/>
          <p:nvPr/>
        </p:nvSpPr>
        <p:spPr>
          <a:xfrm>
            <a:off x="1403648" y="4365104"/>
            <a:ext cx="720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54357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44624"/>
            <a:ext cx="8435280" cy="6213304"/>
          </a:xfrm>
        </p:spPr>
        <p:txBody>
          <a:bodyPr/>
          <a:lstStyle/>
          <a:p>
            <a:r>
              <a:rPr lang="en-US" altLang="zh-CN" b="1" dirty="0" smtClean="0"/>
              <a:t>1.15.4</a:t>
            </a:r>
            <a:r>
              <a:rPr lang="en-US" altLang="zh-CN" dirty="0" smtClean="0"/>
              <a:t>  How much must we improve the CPI of FP instructions if we want the program to run two times faster?</a:t>
            </a:r>
          </a:p>
          <a:p>
            <a:r>
              <a:rPr lang="en-US" altLang="zh-CN" dirty="0" smtClean="0"/>
              <a:t>Solution:</a:t>
            </a:r>
          </a:p>
          <a:p>
            <a:pPr marL="0" indent="0">
              <a:buNone/>
            </a:pPr>
            <a:r>
              <a:rPr lang="en-US" altLang="zh-CN" dirty="0" smtClean="0"/>
              <a:t>    a</a:t>
            </a:r>
            <a:r>
              <a:rPr lang="en-US" altLang="zh-CN" dirty="0"/>
              <a:t>. 2 processors: </a:t>
            </a:r>
            <a:endParaRPr lang="en-US" altLang="zh-CN" dirty="0" smtClean="0"/>
          </a:p>
          <a:p>
            <a:pPr marL="0" indent="0">
              <a:buNone/>
            </a:pPr>
            <a:r>
              <a:rPr lang="en-US" altLang="zh-CN" dirty="0" smtClean="0"/>
              <a:t>      </a:t>
            </a:r>
            <a:r>
              <a:rPr lang="en-US" altLang="zh-CN" dirty="0" err="1" smtClean="0"/>
              <a:t>CPI</a:t>
            </a:r>
            <a:r>
              <a:rPr lang="en-US" altLang="zh-CN" baseline="-25000" dirty="0" err="1" smtClean="0"/>
              <a:t>improved</a:t>
            </a:r>
            <a:r>
              <a:rPr lang="en-US" altLang="zh-CN" baseline="-25000" dirty="0" smtClean="0"/>
              <a:t> </a:t>
            </a:r>
            <a:r>
              <a:rPr lang="en-US" altLang="zh-CN" baseline="-25000" dirty="0" err="1"/>
              <a:t>fp</a:t>
            </a:r>
            <a:r>
              <a:rPr lang="en-US" altLang="zh-CN" dirty="0"/>
              <a:t> = (2,048 – 3,816)/280 &lt; 0 ==&gt; not possible</a:t>
            </a:r>
          </a:p>
          <a:p>
            <a:pPr marL="0" indent="0">
              <a:buNone/>
            </a:pPr>
            <a:r>
              <a:rPr lang="en-US" altLang="zh-CN" dirty="0" smtClean="0"/>
              <a:t>    b</a:t>
            </a:r>
            <a:r>
              <a:rPr lang="en-US" altLang="zh-CN" dirty="0"/>
              <a:t>. 16 processors</a:t>
            </a:r>
            <a:r>
              <a:rPr lang="en-US" altLang="zh-CN" dirty="0" smtClean="0"/>
              <a:t>:</a:t>
            </a:r>
          </a:p>
          <a:p>
            <a:pPr marL="0" indent="0">
              <a:buNone/>
            </a:pPr>
            <a:r>
              <a:rPr lang="en-US" altLang="zh-CN" dirty="0" smtClean="0"/>
              <a:t>      </a:t>
            </a:r>
            <a:r>
              <a:rPr lang="en-US" altLang="zh-CN" dirty="0" err="1" smtClean="0"/>
              <a:t>CPI</a:t>
            </a:r>
            <a:r>
              <a:rPr lang="en-US" altLang="zh-CN" baseline="-25000" dirty="0" err="1" smtClean="0"/>
              <a:t>improved</a:t>
            </a:r>
            <a:r>
              <a:rPr lang="en-US" altLang="zh-CN" baseline="-25000" dirty="0" smtClean="0"/>
              <a:t> </a:t>
            </a:r>
            <a:r>
              <a:rPr lang="en-US" altLang="zh-CN" baseline="-25000" dirty="0" err="1"/>
              <a:t>fp</a:t>
            </a:r>
            <a:r>
              <a:rPr lang="en-US" altLang="zh-CN" dirty="0"/>
              <a:t> = (256 – 462)/50 &lt; 0 ==&gt; not possible</a:t>
            </a:r>
            <a:endParaRPr lang="en-US" altLang="zh-CN" dirty="0" smtClean="0"/>
          </a:p>
        </p:txBody>
      </p:sp>
      <p:sp>
        <p:nvSpPr>
          <p:cNvPr id="6" name="下箭头 5"/>
          <p:cNvSpPr/>
          <p:nvPr/>
        </p:nvSpPr>
        <p:spPr>
          <a:xfrm>
            <a:off x="1403648" y="4365104"/>
            <a:ext cx="720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0708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6141296"/>
          </a:xfrm>
        </p:spPr>
        <p:txBody>
          <a:bodyPr/>
          <a:lstStyle/>
          <a:p>
            <a:r>
              <a:rPr lang="en-US" altLang="zh-CN" b="1" dirty="0" smtClean="0"/>
              <a:t>1.5.2</a:t>
            </a:r>
            <a:r>
              <a:rPr lang="en-US" altLang="zh-CN" dirty="0" smtClean="0"/>
              <a:t>  If the number of instructions executed in a certain program is divided equally among the classes of instructions except for class A, which occurs twice as often as each of others, which computer is faster? How much faster is it?</a:t>
            </a:r>
          </a:p>
          <a:p>
            <a:r>
              <a:rPr lang="en-US" altLang="zh-CN" dirty="0" smtClean="0"/>
              <a:t>Solution:</a:t>
            </a:r>
          </a:p>
          <a:p>
            <a:pPr marL="0" indent="0">
              <a:buNone/>
            </a:pPr>
            <a:r>
              <a:rPr lang="en-US" altLang="zh-CN" dirty="0" smtClean="0"/>
              <a:t>   a</a:t>
            </a:r>
            <a:r>
              <a:rPr lang="en-US" altLang="zh-CN" dirty="0"/>
              <a:t>. </a:t>
            </a:r>
            <a:r>
              <a:rPr lang="en-US" altLang="zh-CN" dirty="0" smtClean="0"/>
              <a:t>T(P1)/T(P2) =(1*2+2+3+4+3)4/(2*2+2+2+4+4)2</a:t>
            </a:r>
          </a:p>
          <a:p>
            <a:pPr marL="0" indent="0">
              <a:buNone/>
            </a:pPr>
            <a:r>
              <a:rPr lang="en-US" altLang="zh-CN" dirty="0"/>
              <a:t> </a:t>
            </a:r>
            <a:r>
              <a:rPr lang="en-US" altLang="zh-CN" dirty="0" smtClean="0"/>
              <a:t>                          =14*2/16= 7/4;</a:t>
            </a:r>
          </a:p>
          <a:p>
            <a:pPr marL="0" indent="0">
              <a:buNone/>
            </a:pPr>
            <a:r>
              <a:rPr lang="en-US" altLang="zh-CN" dirty="0"/>
              <a:t> </a:t>
            </a:r>
            <a:r>
              <a:rPr lang="en-US" altLang="zh-CN" dirty="0" smtClean="0"/>
              <a:t>      P2 </a:t>
            </a:r>
            <a:r>
              <a:rPr lang="en-US" altLang="zh-CN" dirty="0"/>
              <a:t>is 1.75 times faster than P1</a:t>
            </a:r>
          </a:p>
          <a:p>
            <a:pPr marL="0" indent="0">
              <a:buNone/>
            </a:pPr>
            <a:r>
              <a:rPr lang="en-US" altLang="zh-CN" dirty="0" smtClean="0"/>
              <a:t>   b</a:t>
            </a:r>
            <a:r>
              <a:rPr lang="en-US" altLang="zh-CN" dirty="0"/>
              <a:t>. T(P2)/T(P1 )= </a:t>
            </a:r>
            <a:r>
              <a:rPr lang="en-US" altLang="zh-CN" dirty="0" smtClean="0"/>
              <a:t>4.66/5</a:t>
            </a:r>
          </a:p>
          <a:p>
            <a:pPr marL="0" indent="0">
              <a:buNone/>
            </a:pPr>
            <a:r>
              <a:rPr lang="en-US" altLang="zh-CN" dirty="0"/>
              <a:t> </a:t>
            </a:r>
            <a:r>
              <a:rPr lang="en-US" altLang="zh-CN" dirty="0" smtClean="0"/>
              <a:t>      </a:t>
            </a:r>
            <a:r>
              <a:rPr lang="en-US" altLang="zh-CN" dirty="0"/>
              <a:t>P2 is 1.07 times faster than P1</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99461971"/>
              </p:ext>
            </p:extLst>
          </p:nvPr>
        </p:nvGraphicFramePr>
        <p:xfrm>
          <a:off x="444315" y="4509120"/>
          <a:ext cx="8232141" cy="2123440"/>
        </p:xfrm>
        <a:graphic>
          <a:graphicData uri="http://schemas.openxmlformats.org/drawingml/2006/table">
            <a:tbl>
              <a:tblPr firstRow="1" bandRow="1">
                <a:tableStyleId>{5C22544A-7EE6-4342-B048-85BDC9FD1C3A}</a:tableStyleId>
              </a:tblPr>
              <a:tblGrid>
                <a:gridCol w="373380"/>
                <a:gridCol w="525780"/>
                <a:gridCol w="1610043"/>
                <a:gridCol w="1113155"/>
                <a:gridCol w="1183005"/>
                <a:gridCol w="1117918"/>
                <a:gridCol w="1195705"/>
                <a:gridCol w="1113155"/>
              </a:tblGrid>
              <a:tr h="370840">
                <a:tc>
                  <a:txBody>
                    <a:bodyPr/>
                    <a:lstStyle/>
                    <a:p>
                      <a:endParaRPr lang="zh-CN" altLang="en-US" dirty="0"/>
                    </a:p>
                  </a:txBody>
                  <a:tcPr/>
                </a:tc>
                <a:tc>
                  <a:txBody>
                    <a:bodyPr/>
                    <a:lstStyle/>
                    <a:p>
                      <a:endParaRPr lang="zh-CN" altLang="en-US"/>
                    </a:p>
                  </a:txBody>
                  <a:tcPr/>
                </a:tc>
                <a:tc>
                  <a:txBody>
                    <a:bodyPr/>
                    <a:lstStyle/>
                    <a:p>
                      <a:r>
                        <a:rPr lang="en-US" altLang="zh-CN" dirty="0" smtClean="0"/>
                        <a:t>Clock  Rate</a:t>
                      </a:r>
                      <a:endParaRPr lang="zh-CN" altLang="en-US" dirty="0"/>
                    </a:p>
                  </a:txBody>
                  <a:tcPr/>
                </a:tc>
                <a:tc>
                  <a:txBody>
                    <a:bodyPr/>
                    <a:lstStyle/>
                    <a:p>
                      <a:r>
                        <a:rPr lang="en-US" altLang="zh-CN" dirty="0" smtClean="0"/>
                        <a:t>CPI </a:t>
                      </a:r>
                    </a:p>
                    <a:p>
                      <a:r>
                        <a:rPr lang="en-US" altLang="zh-CN" dirty="0" smtClean="0"/>
                        <a:t>Class A</a:t>
                      </a:r>
                      <a:endParaRPr lang="zh-CN" altLang="en-US" dirty="0"/>
                    </a:p>
                  </a:txBody>
                  <a:tcPr/>
                </a:tc>
                <a:tc>
                  <a:txBody>
                    <a:bodyPr/>
                    <a:lstStyle/>
                    <a:p>
                      <a:r>
                        <a:rPr lang="en-US" altLang="zh-CN" dirty="0" smtClean="0"/>
                        <a:t>CPI</a:t>
                      </a:r>
                    </a:p>
                    <a:p>
                      <a:r>
                        <a:rPr lang="en-US" altLang="zh-CN" dirty="0" smtClean="0"/>
                        <a:t> Class B</a:t>
                      </a:r>
                      <a:endParaRPr lang="zh-CN" altLang="en-US" dirty="0"/>
                    </a:p>
                  </a:txBody>
                  <a:tcPr/>
                </a:tc>
                <a:tc>
                  <a:txBody>
                    <a:bodyPr/>
                    <a:lstStyle/>
                    <a:p>
                      <a:r>
                        <a:rPr lang="en-US" altLang="zh-CN" dirty="0" smtClean="0"/>
                        <a:t>CPI </a:t>
                      </a:r>
                    </a:p>
                    <a:p>
                      <a:r>
                        <a:rPr lang="en-US" altLang="zh-CN" dirty="0" smtClean="0"/>
                        <a:t>Class C</a:t>
                      </a:r>
                      <a:endParaRPr lang="zh-CN" altLang="en-US" dirty="0"/>
                    </a:p>
                  </a:txBody>
                  <a:tcPr/>
                </a:tc>
                <a:tc>
                  <a:txBody>
                    <a:bodyPr/>
                    <a:lstStyle/>
                    <a:p>
                      <a:r>
                        <a:rPr lang="en-US" altLang="zh-CN" dirty="0" smtClean="0"/>
                        <a:t>CPI</a:t>
                      </a:r>
                    </a:p>
                    <a:p>
                      <a:r>
                        <a:rPr lang="en-US" altLang="zh-CN" dirty="0" smtClean="0"/>
                        <a:t> Class D</a:t>
                      </a:r>
                      <a:endParaRPr lang="zh-CN" altLang="en-US" dirty="0"/>
                    </a:p>
                  </a:txBody>
                  <a:tcPr/>
                </a:tc>
                <a:tc>
                  <a:txBody>
                    <a:bodyPr/>
                    <a:lstStyle/>
                    <a:p>
                      <a:r>
                        <a:rPr lang="en-US" altLang="zh-CN" dirty="0" smtClean="0"/>
                        <a:t>CPI</a:t>
                      </a:r>
                    </a:p>
                    <a:p>
                      <a:r>
                        <a:rPr lang="en-US" altLang="zh-CN" dirty="0" smtClean="0"/>
                        <a:t>Class E</a:t>
                      </a:r>
                      <a:endParaRPr lang="zh-CN" altLang="en-US" dirty="0"/>
                    </a:p>
                  </a:txBody>
                  <a:tcPr/>
                </a:tc>
              </a:tr>
              <a:tr h="370840">
                <a:tc rowSpan="2">
                  <a:txBody>
                    <a:bodyPr/>
                    <a:lstStyle/>
                    <a:p>
                      <a:r>
                        <a:rPr lang="en-US" altLang="zh-CN" dirty="0" smtClean="0"/>
                        <a:t>a</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smtClean="0"/>
                        <a:t>2.0GHz</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3</a:t>
                      </a:r>
                      <a:endParaRPr lang="zh-CN" altLang="en-US" dirty="0"/>
                    </a:p>
                  </a:txBody>
                  <a:tcPr/>
                </a:tc>
              </a:tr>
              <a:tr h="370840">
                <a:tc vMerge="1">
                  <a:txBody>
                    <a:bodyPr/>
                    <a:lstStyle/>
                    <a:p>
                      <a:endParaRPr lang="zh-CN" altLang="en-US" dirty="0"/>
                    </a:p>
                  </a:txBody>
                  <a:tcPr/>
                </a:tc>
                <a:tc>
                  <a:txBody>
                    <a:bodyPr/>
                    <a:lstStyle/>
                    <a:p>
                      <a:r>
                        <a:rPr lang="en-US" altLang="zh-CN" dirty="0" smtClean="0"/>
                        <a:t>P2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4.0GHz</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4</a:t>
                      </a:r>
                      <a:endParaRPr lang="zh-CN" altLang="en-US" dirty="0"/>
                    </a:p>
                  </a:txBody>
                  <a:tcPr/>
                </a:tc>
              </a:tr>
              <a:tr h="370840">
                <a:tc rowSpan="2">
                  <a:txBody>
                    <a:bodyPr/>
                    <a:lstStyle/>
                    <a:p>
                      <a:r>
                        <a:rPr lang="en-US" altLang="zh-CN" dirty="0" smtClean="0"/>
                        <a:t>b</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smtClean="0"/>
                        <a:t>2.0GHz</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tc>
              </a:tr>
              <a:tr h="370840">
                <a:tc vMerge="1">
                  <a:txBody>
                    <a:bodyPr/>
                    <a:lstStyle/>
                    <a:p>
                      <a:endParaRPr lang="zh-CN" altLang="en-US" dirty="0"/>
                    </a:p>
                  </a:txBody>
                  <a:tcPr/>
                </a:tc>
                <a:tc>
                  <a:txBody>
                    <a:bodyPr/>
                    <a:lstStyle/>
                    <a:p>
                      <a:r>
                        <a:rPr lang="en-US" altLang="zh-CN" dirty="0" smtClean="0"/>
                        <a:t>P2</a:t>
                      </a:r>
                      <a:endParaRPr lang="zh-CN" altLang="en-US" dirty="0"/>
                    </a:p>
                  </a:txBody>
                  <a:tcPr/>
                </a:tc>
                <a:tc>
                  <a:txBody>
                    <a:bodyPr/>
                    <a:lstStyle/>
                    <a:p>
                      <a:r>
                        <a:rPr lang="en-US" altLang="zh-CN" dirty="0" smtClean="0"/>
                        <a:t>3.0GHz</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3</a:t>
                      </a:r>
                      <a:endParaRPr lang="zh-CN" altLang="en-US" dirty="0"/>
                    </a:p>
                  </a:txBody>
                  <a:tcPr/>
                </a:tc>
              </a:tr>
            </a:tbl>
          </a:graphicData>
        </a:graphic>
      </p:graphicFrame>
    </p:spTree>
    <p:extLst>
      <p:ext uri="{BB962C8B-B14F-4D97-AF65-F5344CB8AC3E}">
        <p14:creationId xmlns:p14="http://schemas.microsoft.com/office/powerpoint/2010/main" val="14412244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260648"/>
            <a:ext cx="8363272" cy="6213304"/>
          </a:xfrm>
        </p:spPr>
        <p:txBody>
          <a:bodyPr>
            <a:normAutofit lnSpcReduction="10000"/>
          </a:bodyPr>
          <a:lstStyle/>
          <a:p>
            <a:r>
              <a:rPr lang="en-US" altLang="zh-CN" b="1" dirty="0" smtClean="0"/>
              <a:t>1.15.5</a:t>
            </a:r>
            <a:r>
              <a:rPr lang="en-US" altLang="zh-CN" dirty="0" smtClean="0"/>
              <a:t>  How much must we improve the CPI of L/S instructions if we want the program to run two times faster?</a:t>
            </a:r>
          </a:p>
          <a:p>
            <a:r>
              <a:rPr lang="en-US" altLang="zh-CN" dirty="0" smtClean="0"/>
              <a:t>Solution:</a:t>
            </a:r>
          </a:p>
          <a:p>
            <a:pPr marL="0" indent="0">
              <a:buNone/>
            </a:pPr>
            <a:r>
              <a:rPr lang="en-US" altLang="zh-CN" dirty="0" smtClean="0"/>
              <a:t>    Using </a:t>
            </a:r>
            <a:r>
              <a:rPr lang="en-US" altLang="zh-CN" dirty="0"/>
              <a:t>the clock cycle data from 1.15.4</a:t>
            </a:r>
            <a:r>
              <a:rPr lang="en-US" altLang="zh-CN" dirty="0" smtClean="0"/>
              <a:t>:</a:t>
            </a:r>
          </a:p>
          <a:p>
            <a:pPr marL="0" indent="0">
              <a:buNone/>
            </a:pPr>
            <a:r>
              <a:rPr lang="en-US" altLang="zh-CN" dirty="0" smtClean="0"/>
              <a:t>    To </a:t>
            </a:r>
            <a:r>
              <a:rPr lang="en-US" altLang="zh-CN" dirty="0"/>
              <a:t>half the number of clock cycles improving the CPI of L/S instructions</a:t>
            </a:r>
            <a:r>
              <a:rPr lang="en-US" altLang="zh-CN" dirty="0" smtClean="0"/>
              <a:t>:</a:t>
            </a:r>
          </a:p>
          <a:p>
            <a:pPr marL="0" indent="0">
              <a:buNone/>
            </a:pPr>
            <a:r>
              <a:rPr lang="pt-BR" altLang="zh-CN" dirty="0" smtClean="0"/>
              <a:t>    CPI</a:t>
            </a:r>
            <a:r>
              <a:rPr lang="pt-BR" altLang="zh-CN" baseline="-25000" dirty="0" smtClean="0"/>
              <a:t>fp</a:t>
            </a:r>
            <a:r>
              <a:rPr lang="pt-BR" altLang="zh-CN" dirty="0" smtClean="0"/>
              <a:t> </a:t>
            </a:r>
            <a:r>
              <a:rPr lang="pt-BR" altLang="zh-CN" dirty="0"/>
              <a:t>× No. FP instr. </a:t>
            </a:r>
            <a:endParaRPr lang="pt-BR" altLang="zh-CN" dirty="0" smtClean="0"/>
          </a:p>
          <a:p>
            <a:pPr marL="0" indent="0">
              <a:buNone/>
            </a:pPr>
            <a:r>
              <a:rPr lang="pt-BR" altLang="zh-CN" dirty="0"/>
              <a:t> </a:t>
            </a:r>
            <a:r>
              <a:rPr lang="pt-BR" altLang="zh-CN" dirty="0" smtClean="0"/>
              <a:t>+ </a:t>
            </a:r>
            <a:r>
              <a:rPr lang="pt-BR" altLang="zh-CN" dirty="0"/>
              <a:t>CPI</a:t>
            </a:r>
            <a:r>
              <a:rPr lang="pt-BR" altLang="zh-CN" baseline="-25000" dirty="0"/>
              <a:t>int</a:t>
            </a:r>
            <a:r>
              <a:rPr lang="pt-BR" altLang="zh-CN" dirty="0"/>
              <a:t> × No. INT instr</a:t>
            </a:r>
            <a:r>
              <a:rPr lang="pt-BR" altLang="zh-CN" dirty="0" smtClean="0"/>
              <a:t>.</a:t>
            </a:r>
          </a:p>
          <a:p>
            <a:pPr marL="0" indent="0">
              <a:buNone/>
            </a:pPr>
            <a:r>
              <a:rPr lang="pt-BR" altLang="zh-CN" dirty="0" smtClean="0"/>
              <a:t> </a:t>
            </a:r>
            <a:r>
              <a:rPr lang="pt-BR" altLang="zh-CN" dirty="0"/>
              <a:t>+ CPI</a:t>
            </a:r>
            <a:r>
              <a:rPr lang="pt-BR" altLang="zh-CN" baseline="-25000" dirty="0"/>
              <a:t>improved l/s</a:t>
            </a:r>
            <a:r>
              <a:rPr lang="pt-BR" altLang="zh-CN" dirty="0"/>
              <a:t> × No. L/S instr</a:t>
            </a:r>
            <a:r>
              <a:rPr lang="pt-BR" altLang="zh-CN" dirty="0" smtClean="0"/>
              <a:t>.</a:t>
            </a:r>
          </a:p>
          <a:p>
            <a:pPr marL="0" indent="0">
              <a:buNone/>
            </a:pPr>
            <a:r>
              <a:rPr lang="pt-BR" altLang="zh-CN" dirty="0" smtClean="0"/>
              <a:t> +</a:t>
            </a:r>
            <a:r>
              <a:rPr lang="en-US" altLang="zh-CN" dirty="0" err="1" smtClean="0"/>
              <a:t>CPI</a:t>
            </a:r>
            <a:r>
              <a:rPr lang="en-US" altLang="zh-CN" baseline="-25000" dirty="0" err="1" smtClean="0"/>
              <a:t>branch</a:t>
            </a:r>
            <a:r>
              <a:rPr lang="en-US" altLang="zh-CN" dirty="0" smtClean="0"/>
              <a:t> </a:t>
            </a:r>
            <a:r>
              <a:rPr lang="en-US" altLang="zh-CN" dirty="0"/>
              <a:t>× No. branch instr. </a:t>
            </a:r>
            <a:r>
              <a:rPr lang="en-US" altLang="zh-CN" dirty="0" smtClean="0"/>
              <a:t>  =   </a:t>
            </a:r>
            <a:r>
              <a:rPr lang="en-US" altLang="zh-CN" dirty="0"/>
              <a:t>clock </a:t>
            </a:r>
            <a:r>
              <a:rPr lang="en-US" altLang="zh-CN" dirty="0" smtClean="0"/>
              <a:t>cycles/2</a:t>
            </a:r>
          </a:p>
          <a:p>
            <a:pPr marL="0" indent="0">
              <a:buNone/>
            </a:pPr>
            <a:endParaRPr lang="en-US" altLang="zh-CN" dirty="0"/>
          </a:p>
          <a:p>
            <a:pPr marL="0" indent="0">
              <a:buNone/>
            </a:pPr>
            <a:r>
              <a:rPr lang="en-US" altLang="zh-CN" dirty="0" smtClean="0"/>
              <a:t> </a:t>
            </a:r>
            <a:r>
              <a:rPr lang="en-US" altLang="zh-CN" dirty="0" err="1" smtClean="0"/>
              <a:t>CPI</a:t>
            </a:r>
            <a:r>
              <a:rPr lang="en-US" altLang="zh-CN" baseline="-25000" dirty="0" err="1" smtClean="0"/>
              <a:t>improved</a:t>
            </a:r>
            <a:r>
              <a:rPr lang="en-US" altLang="zh-CN" baseline="-25000" dirty="0" smtClean="0"/>
              <a:t> </a:t>
            </a:r>
            <a:r>
              <a:rPr lang="en-US" altLang="zh-CN" baseline="-25000" dirty="0"/>
              <a:t>l/s </a:t>
            </a:r>
            <a:r>
              <a:rPr lang="en-US" altLang="zh-CN" dirty="0"/>
              <a:t>= (clock cycles/2 − (</a:t>
            </a:r>
            <a:r>
              <a:rPr lang="en-US" altLang="zh-CN" dirty="0" err="1"/>
              <a:t>CPI</a:t>
            </a:r>
            <a:r>
              <a:rPr lang="en-US" altLang="zh-CN" baseline="-25000" dirty="0" err="1"/>
              <a:t>fp</a:t>
            </a:r>
            <a:r>
              <a:rPr lang="en-US" altLang="zh-CN" dirty="0"/>
              <a:t> × No. FP instr</a:t>
            </a:r>
            <a:r>
              <a:rPr lang="en-US" altLang="zh-CN" dirty="0" smtClean="0"/>
              <a:t>.</a:t>
            </a:r>
          </a:p>
          <a:p>
            <a:pPr marL="0" indent="0">
              <a:buNone/>
            </a:pPr>
            <a:r>
              <a:rPr lang="en-US" altLang="zh-CN" dirty="0" smtClean="0"/>
              <a:t> </a:t>
            </a:r>
            <a:r>
              <a:rPr lang="en-US" altLang="zh-CN" dirty="0"/>
              <a:t>+ </a:t>
            </a:r>
            <a:r>
              <a:rPr lang="en-US" altLang="zh-CN" dirty="0" err="1"/>
              <a:t>CPI</a:t>
            </a:r>
            <a:r>
              <a:rPr lang="en-US" altLang="zh-CN" baseline="-25000" dirty="0" err="1"/>
              <a:t>int</a:t>
            </a:r>
            <a:r>
              <a:rPr lang="en-US" altLang="zh-CN" dirty="0"/>
              <a:t> × No. INT instr. </a:t>
            </a:r>
            <a:r>
              <a:rPr lang="en-US" altLang="zh-CN" dirty="0" smtClean="0"/>
              <a:t>+ </a:t>
            </a:r>
            <a:r>
              <a:rPr lang="en-US" altLang="zh-CN" dirty="0" err="1" smtClean="0"/>
              <a:t>CPI</a:t>
            </a:r>
            <a:r>
              <a:rPr lang="en-US" altLang="zh-CN" baseline="-25000" dirty="0" err="1" smtClean="0"/>
              <a:t>branch</a:t>
            </a:r>
            <a:r>
              <a:rPr lang="en-US" altLang="zh-CN" dirty="0" smtClean="0"/>
              <a:t> </a:t>
            </a:r>
            <a:r>
              <a:rPr lang="en-US" altLang="zh-CN" dirty="0"/>
              <a:t>× No. branch instr.))/No. L/S instr.</a:t>
            </a:r>
            <a:endParaRPr lang="zh-CN" altLang="en-US" dirty="0"/>
          </a:p>
        </p:txBody>
      </p:sp>
      <p:sp>
        <p:nvSpPr>
          <p:cNvPr id="2" name="下箭头 1"/>
          <p:cNvSpPr/>
          <p:nvPr/>
        </p:nvSpPr>
        <p:spPr>
          <a:xfrm>
            <a:off x="1835696" y="4653136"/>
            <a:ext cx="45719"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4386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260648"/>
            <a:ext cx="8363272" cy="6213304"/>
          </a:xfrm>
        </p:spPr>
        <p:txBody>
          <a:bodyPr>
            <a:normAutofit/>
          </a:bodyPr>
          <a:lstStyle/>
          <a:p>
            <a:r>
              <a:rPr lang="en-US" altLang="zh-CN" b="1" dirty="0" smtClean="0"/>
              <a:t>1.15.5</a:t>
            </a:r>
            <a:r>
              <a:rPr lang="en-US" altLang="zh-CN" dirty="0" smtClean="0"/>
              <a:t>  How much must we improve the CPI of L/S instructions if we want the program to run two times faster?</a:t>
            </a:r>
          </a:p>
          <a:p>
            <a:r>
              <a:rPr lang="en-US" altLang="zh-CN" dirty="0" smtClean="0"/>
              <a:t>Solution:</a:t>
            </a:r>
          </a:p>
          <a:p>
            <a:pPr marL="0" indent="0">
              <a:buNone/>
            </a:pPr>
            <a:r>
              <a:rPr lang="en-US" altLang="zh-CN" dirty="0" smtClean="0"/>
              <a:t>   a.</a:t>
            </a:r>
          </a:p>
          <a:p>
            <a:pPr marL="0" indent="0">
              <a:buNone/>
            </a:pPr>
            <a:r>
              <a:rPr lang="en-US" altLang="zh-CN" dirty="0"/>
              <a:t> </a:t>
            </a:r>
            <a:r>
              <a:rPr lang="en-US" altLang="zh-CN" dirty="0" smtClean="0"/>
              <a:t>    </a:t>
            </a:r>
            <a:r>
              <a:rPr lang="en-US" altLang="zh-CN" dirty="0"/>
              <a:t>2 processors</a:t>
            </a:r>
            <a:r>
              <a:rPr lang="en-US" altLang="zh-CN" dirty="0" smtClean="0"/>
              <a:t>:</a:t>
            </a:r>
          </a:p>
          <a:p>
            <a:pPr marL="0" indent="0">
              <a:buNone/>
            </a:pPr>
            <a:r>
              <a:rPr lang="en-US" altLang="zh-CN" dirty="0"/>
              <a:t> </a:t>
            </a:r>
            <a:r>
              <a:rPr lang="en-US" altLang="zh-CN" dirty="0" smtClean="0"/>
              <a:t>     </a:t>
            </a:r>
            <a:r>
              <a:rPr lang="en-US" altLang="zh-CN" dirty="0" err="1"/>
              <a:t>CPI</a:t>
            </a:r>
            <a:r>
              <a:rPr lang="en-US" altLang="zh-CN" baseline="-25000" dirty="0" err="1"/>
              <a:t>improved</a:t>
            </a:r>
            <a:r>
              <a:rPr lang="en-US" altLang="zh-CN" baseline="-25000" dirty="0"/>
              <a:t> l/s</a:t>
            </a:r>
            <a:r>
              <a:rPr lang="en-US" altLang="zh-CN" dirty="0"/>
              <a:t> = (2,048 – 1,536)/640 = 0.8</a:t>
            </a:r>
          </a:p>
          <a:p>
            <a:pPr marL="0" indent="0">
              <a:buNone/>
            </a:pPr>
            <a:r>
              <a:rPr lang="en-US" altLang="zh-CN" dirty="0" smtClean="0"/>
              <a:t>   b</a:t>
            </a:r>
            <a:r>
              <a:rPr lang="en-US" altLang="zh-CN" dirty="0"/>
              <a:t>. </a:t>
            </a:r>
            <a:endParaRPr lang="en-US" altLang="zh-CN" dirty="0" smtClean="0"/>
          </a:p>
          <a:p>
            <a:pPr marL="0" indent="0">
              <a:buNone/>
            </a:pPr>
            <a:r>
              <a:rPr lang="en-US" altLang="zh-CN" dirty="0"/>
              <a:t> </a:t>
            </a:r>
            <a:r>
              <a:rPr lang="en-US" altLang="zh-CN" dirty="0" smtClean="0"/>
              <a:t>    16 </a:t>
            </a:r>
            <a:r>
              <a:rPr lang="en-US" altLang="zh-CN" dirty="0"/>
              <a:t>processors: </a:t>
            </a:r>
            <a:endParaRPr lang="en-US" altLang="zh-CN" dirty="0" smtClean="0"/>
          </a:p>
          <a:p>
            <a:pPr marL="0" indent="0">
              <a:buNone/>
            </a:pPr>
            <a:r>
              <a:rPr lang="en-US" altLang="zh-CN" dirty="0"/>
              <a:t> </a:t>
            </a:r>
            <a:r>
              <a:rPr lang="en-US" altLang="zh-CN" dirty="0" smtClean="0"/>
              <a:t>     </a:t>
            </a:r>
            <a:r>
              <a:rPr lang="en-US" altLang="zh-CN" dirty="0" err="1" smtClean="0"/>
              <a:t>CPI</a:t>
            </a:r>
            <a:r>
              <a:rPr lang="en-US" altLang="zh-CN" baseline="-25000" dirty="0" err="1" smtClean="0"/>
              <a:t>improved</a:t>
            </a:r>
            <a:r>
              <a:rPr lang="en-US" altLang="zh-CN" baseline="-25000" dirty="0" smtClean="0"/>
              <a:t> </a:t>
            </a:r>
            <a:r>
              <a:rPr lang="en-US" altLang="zh-CN" baseline="-25000" dirty="0"/>
              <a:t>l/s</a:t>
            </a:r>
            <a:r>
              <a:rPr lang="en-US" altLang="zh-CN" dirty="0"/>
              <a:t> = (256 – 198)/80 = 0.725</a:t>
            </a:r>
            <a:endParaRPr lang="en-US" altLang="zh-CN" dirty="0" smtClean="0"/>
          </a:p>
          <a:p>
            <a:pPr marL="0" indent="0">
              <a:buNone/>
            </a:pPr>
            <a:r>
              <a:rPr lang="en-US" altLang="zh-CN" dirty="0" smtClean="0"/>
              <a:t>    </a:t>
            </a:r>
            <a:endParaRPr lang="zh-CN" altLang="en-US" dirty="0"/>
          </a:p>
        </p:txBody>
      </p:sp>
    </p:spTree>
    <p:extLst>
      <p:ext uri="{BB962C8B-B14F-4D97-AF65-F5344CB8AC3E}">
        <p14:creationId xmlns:p14="http://schemas.microsoft.com/office/powerpoint/2010/main" val="13309422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88640"/>
            <a:ext cx="8075240" cy="6285312"/>
          </a:xfrm>
        </p:spPr>
        <p:txBody>
          <a:bodyPr>
            <a:normAutofit fontScale="92500" lnSpcReduction="10000"/>
          </a:bodyPr>
          <a:lstStyle/>
          <a:p>
            <a:r>
              <a:rPr lang="en-US" altLang="zh-CN" b="1" dirty="0" smtClean="0"/>
              <a:t>1.15.6</a:t>
            </a:r>
            <a:r>
              <a:rPr lang="en-US" altLang="zh-CN" dirty="0" smtClean="0"/>
              <a:t>  How much is the execution time of the program improved if the CPI of INT and FP instructions is reduced by 40% and the CPI of L/S and Branch is reduced by 30%?</a:t>
            </a:r>
          </a:p>
          <a:p>
            <a:r>
              <a:rPr lang="en-US" altLang="zh-CN" dirty="0" smtClean="0"/>
              <a:t>Solution:</a:t>
            </a:r>
          </a:p>
          <a:p>
            <a:pPr marL="0" indent="0">
              <a:buNone/>
            </a:pPr>
            <a:r>
              <a:rPr lang="en-US" altLang="zh-CN" dirty="0" smtClean="0"/>
              <a:t>   clock </a:t>
            </a:r>
            <a:r>
              <a:rPr lang="en-US" altLang="zh-CN" dirty="0" err="1"/>
              <a:t>cyles</a:t>
            </a:r>
            <a:r>
              <a:rPr lang="en-US" altLang="zh-CN" dirty="0"/>
              <a:t> </a:t>
            </a:r>
            <a:r>
              <a:rPr lang="en-US" altLang="zh-CN" dirty="0" smtClean="0"/>
              <a:t>=</a:t>
            </a:r>
          </a:p>
          <a:p>
            <a:pPr marL="0" indent="0">
              <a:buNone/>
            </a:pPr>
            <a:r>
              <a:rPr lang="en-US" altLang="zh-CN" dirty="0"/>
              <a:t> </a:t>
            </a:r>
            <a:r>
              <a:rPr lang="en-US" altLang="zh-CN" dirty="0" smtClean="0"/>
              <a:t>         </a:t>
            </a:r>
            <a:r>
              <a:rPr lang="en-US" altLang="zh-CN" dirty="0" err="1" smtClean="0"/>
              <a:t>CPI</a:t>
            </a:r>
            <a:r>
              <a:rPr lang="en-US" altLang="zh-CN" baseline="-25000" dirty="0" err="1" smtClean="0"/>
              <a:t>fp</a:t>
            </a:r>
            <a:r>
              <a:rPr lang="en-US" altLang="zh-CN" dirty="0" smtClean="0"/>
              <a:t> </a:t>
            </a:r>
            <a:r>
              <a:rPr lang="en-US" altLang="zh-CN" dirty="0"/>
              <a:t>× No. FP instr. </a:t>
            </a:r>
            <a:endParaRPr lang="en-US" altLang="zh-CN" dirty="0" smtClean="0"/>
          </a:p>
          <a:p>
            <a:pPr marL="0" indent="0">
              <a:buNone/>
            </a:pPr>
            <a:r>
              <a:rPr lang="en-US" altLang="zh-CN" dirty="0" smtClean="0"/>
              <a:t>       + </a:t>
            </a:r>
            <a:r>
              <a:rPr lang="en-US" altLang="zh-CN" dirty="0" err="1"/>
              <a:t>CPI</a:t>
            </a:r>
            <a:r>
              <a:rPr lang="en-US" altLang="zh-CN" baseline="-25000" dirty="0" err="1"/>
              <a:t>int</a:t>
            </a:r>
            <a:r>
              <a:rPr lang="en-US" altLang="zh-CN" dirty="0"/>
              <a:t> × No. INT instr. </a:t>
            </a:r>
            <a:endParaRPr lang="en-US" altLang="zh-CN" dirty="0" smtClean="0"/>
          </a:p>
          <a:p>
            <a:pPr marL="0" indent="0">
              <a:buNone/>
            </a:pPr>
            <a:r>
              <a:rPr lang="en-US" altLang="zh-CN" dirty="0" smtClean="0"/>
              <a:t>       + </a:t>
            </a:r>
            <a:r>
              <a:rPr lang="en-US" altLang="zh-CN" dirty="0" err="1"/>
              <a:t>CPI</a:t>
            </a:r>
            <a:r>
              <a:rPr lang="en-US" altLang="zh-CN" baseline="-25000" dirty="0" err="1"/>
              <a:t>l</a:t>
            </a:r>
            <a:r>
              <a:rPr lang="en-US" altLang="zh-CN" baseline="-25000" dirty="0"/>
              <a:t>/s</a:t>
            </a:r>
            <a:r>
              <a:rPr lang="en-US" altLang="zh-CN" dirty="0"/>
              <a:t> × No. L/S instr</a:t>
            </a:r>
            <a:r>
              <a:rPr lang="en-US" altLang="zh-CN" dirty="0" smtClean="0"/>
              <a:t>.</a:t>
            </a:r>
          </a:p>
          <a:p>
            <a:pPr marL="0" indent="0">
              <a:buNone/>
            </a:pPr>
            <a:r>
              <a:rPr lang="en-US" altLang="zh-CN" dirty="0" smtClean="0"/>
              <a:t>       + </a:t>
            </a:r>
            <a:r>
              <a:rPr lang="en-US" altLang="zh-CN" dirty="0" err="1" smtClean="0"/>
              <a:t>CPI</a:t>
            </a:r>
            <a:r>
              <a:rPr lang="en-US" altLang="zh-CN" baseline="-25000" dirty="0" err="1" smtClean="0"/>
              <a:t>branch</a:t>
            </a:r>
            <a:r>
              <a:rPr lang="en-US" altLang="zh-CN" dirty="0" smtClean="0"/>
              <a:t> </a:t>
            </a:r>
            <a:r>
              <a:rPr lang="en-US" altLang="zh-CN" dirty="0"/>
              <a:t>× No. branch instr</a:t>
            </a:r>
            <a:r>
              <a:rPr lang="en-US" altLang="zh-CN" dirty="0" smtClean="0"/>
              <a:t>.</a:t>
            </a:r>
          </a:p>
          <a:p>
            <a:r>
              <a:rPr lang="en-US" altLang="zh-CN" dirty="0" err="1"/>
              <a:t>T</a:t>
            </a:r>
            <a:r>
              <a:rPr lang="en-US" altLang="zh-CN" baseline="-25000" dirty="0" err="1"/>
              <a:t>cpu</a:t>
            </a:r>
            <a:r>
              <a:rPr lang="en-US" altLang="zh-CN" dirty="0"/>
              <a:t> = clock cycles/clock rate = clock cycles/2 × </a:t>
            </a:r>
            <a:r>
              <a:rPr lang="en-US" altLang="zh-CN" dirty="0" smtClean="0"/>
              <a:t>10</a:t>
            </a:r>
            <a:r>
              <a:rPr lang="en-US" altLang="zh-CN" baseline="30000" dirty="0" smtClean="0"/>
              <a:t>9</a:t>
            </a:r>
          </a:p>
          <a:p>
            <a:r>
              <a:rPr lang="en-US" altLang="zh-CN" dirty="0" err="1"/>
              <a:t>CPI</a:t>
            </a:r>
            <a:r>
              <a:rPr lang="en-US" altLang="zh-CN" baseline="-25000" dirty="0" err="1"/>
              <a:t>int</a:t>
            </a:r>
            <a:r>
              <a:rPr lang="en-US" altLang="zh-CN" dirty="0"/>
              <a:t> = 0.6 × 1 = 0.6; </a:t>
            </a:r>
            <a:r>
              <a:rPr lang="en-US" altLang="zh-CN" dirty="0" err="1"/>
              <a:t>CPI</a:t>
            </a:r>
            <a:r>
              <a:rPr lang="en-US" altLang="zh-CN" baseline="-25000" dirty="0" err="1"/>
              <a:t>fp</a:t>
            </a:r>
            <a:r>
              <a:rPr lang="en-US" altLang="zh-CN" dirty="0"/>
              <a:t> = 0.6 × 1 = 0.6; </a:t>
            </a:r>
          </a:p>
          <a:p>
            <a:pPr marL="0" indent="0">
              <a:buNone/>
            </a:pPr>
            <a:r>
              <a:rPr lang="en-US" altLang="zh-CN" dirty="0"/>
              <a:t>   </a:t>
            </a:r>
            <a:r>
              <a:rPr lang="en-US" altLang="zh-CN" dirty="0" err="1"/>
              <a:t>CPI</a:t>
            </a:r>
            <a:r>
              <a:rPr lang="en-US" altLang="zh-CN" baseline="-25000" dirty="0" err="1"/>
              <a:t>l</a:t>
            </a:r>
            <a:r>
              <a:rPr lang="en-US" altLang="zh-CN" baseline="-25000" dirty="0"/>
              <a:t>/s</a:t>
            </a:r>
            <a:r>
              <a:rPr lang="en-US" altLang="zh-CN" dirty="0"/>
              <a:t> = 0.7 × 4 = 2.8; </a:t>
            </a:r>
            <a:r>
              <a:rPr lang="en-US" altLang="zh-CN" dirty="0" err="1"/>
              <a:t>CPI</a:t>
            </a:r>
            <a:r>
              <a:rPr lang="en-US" altLang="zh-CN" baseline="-25000" dirty="0" err="1"/>
              <a:t>branch</a:t>
            </a:r>
            <a:r>
              <a:rPr lang="en-US" altLang="zh-CN" dirty="0"/>
              <a:t> = 0.7 × 2 = 1.4</a:t>
            </a:r>
            <a:endParaRPr lang="en-US" altLang="zh-CN" dirty="0" smtClean="0"/>
          </a:p>
          <a:p>
            <a:r>
              <a:rPr lang="en-US" altLang="zh-CN" dirty="0" smtClean="0"/>
              <a:t>2 </a:t>
            </a:r>
            <a:r>
              <a:rPr lang="en-US" altLang="zh-CN" dirty="0"/>
              <a:t>processors: </a:t>
            </a:r>
            <a:r>
              <a:rPr lang="en-US" altLang="zh-CN" dirty="0" err="1"/>
              <a:t>T</a:t>
            </a:r>
            <a:r>
              <a:rPr lang="en-US" altLang="zh-CN" baseline="-25000" dirty="0" err="1"/>
              <a:t>cpu</a:t>
            </a:r>
            <a:r>
              <a:rPr lang="en-US" altLang="zh-CN" dirty="0"/>
              <a:t> (before </a:t>
            </a:r>
            <a:r>
              <a:rPr lang="en-US" altLang="zh-CN" dirty="0" err="1"/>
              <a:t>improv</a:t>
            </a:r>
            <a:r>
              <a:rPr lang="en-US" altLang="zh-CN" dirty="0"/>
              <a:t>.) = 2.048 </a:t>
            </a:r>
            <a:r>
              <a:rPr lang="en-US" altLang="zh-CN" dirty="0" smtClean="0"/>
              <a:t>s</a:t>
            </a:r>
            <a:r>
              <a:rPr lang="zh-CN" altLang="en-US" dirty="0"/>
              <a:t>；</a:t>
            </a:r>
            <a:endParaRPr lang="en-US" altLang="zh-CN" dirty="0" smtClean="0"/>
          </a:p>
          <a:p>
            <a:pPr marL="0" indent="0">
              <a:buNone/>
            </a:pPr>
            <a:r>
              <a:rPr lang="en-US" altLang="zh-CN" dirty="0"/>
              <a:t> </a:t>
            </a:r>
            <a:r>
              <a:rPr lang="en-US" altLang="zh-CN" dirty="0" smtClean="0"/>
              <a:t>                         </a:t>
            </a:r>
            <a:r>
              <a:rPr lang="en-US" altLang="zh-CN" dirty="0" err="1" smtClean="0"/>
              <a:t>T</a:t>
            </a:r>
            <a:r>
              <a:rPr lang="en-US" altLang="zh-CN" baseline="-25000" dirty="0" err="1" smtClean="0"/>
              <a:t>cpu</a:t>
            </a:r>
            <a:r>
              <a:rPr lang="en-US" altLang="zh-CN" dirty="0" smtClean="0"/>
              <a:t> </a:t>
            </a:r>
            <a:r>
              <a:rPr lang="en-US" altLang="zh-CN" dirty="0"/>
              <a:t>(after </a:t>
            </a:r>
            <a:r>
              <a:rPr lang="en-US" altLang="zh-CN" dirty="0" err="1"/>
              <a:t>improv</a:t>
            </a:r>
            <a:r>
              <a:rPr lang="en-US" altLang="zh-CN" dirty="0"/>
              <a:t>.) = 1.370 </a:t>
            </a:r>
            <a:r>
              <a:rPr lang="en-US" altLang="zh-CN" dirty="0" smtClean="0"/>
              <a:t>s</a:t>
            </a:r>
            <a:r>
              <a:rPr lang="zh-CN" altLang="en-US" dirty="0" smtClean="0"/>
              <a:t>；</a:t>
            </a:r>
            <a:endParaRPr lang="en-US" altLang="zh-CN" dirty="0" smtClean="0"/>
          </a:p>
          <a:p>
            <a:pPr marL="0" indent="0">
              <a:buNone/>
            </a:pPr>
            <a:r>
              <a:rPr lang="en-US" altLang="zh-CN" dirty="0" smtClean="0"/>
              <a:t>   16processors</a:t>
            </a:r>
            <a:r>
              <a:rPr lang="en-US" altLang="zh-CN" dirty="0"/>
              <a:t>: </a:t>
            </a:r>
            <a:r>
              <a:rPr lang="en-US" altLang="zh-CN" dirty="0" err="1"/>
              <a:t>T</a:t>
            </a:r>
            <a:r>
              <a:rPr lang="en-US" altLang="zh-CN" baseline="-25000" dirty="0" err="1"/>
              <a:t>cpu</a:t>
            </a:r>
            <a:r>
              <a:rPr lang="en-US" altLang="zh-CN" dirty="0"/>
              <a:t> (before </a:t>
            </a:r>
            <a:r>
              <a:rPr lang="en-US" altLang="zh-CN" dirty="0" err="1"/>
              <a:t>improv</a:t>
            </a:r>
            <a:r>
              <a:rPr lang="en-US" altLang="zh-CN" dirty="0"/>
              <a:t>.) = 0.256 </a:t>
            </a:r>
            <a:r>
              <a:rPr lang="en-US" altLang="zh-CN" dirty="0" smtClean="0"/>
              <a:t>s</a:t>
            </a:r>
            <a:r>
              <a:rPr lang="zh-CN" altLang="en-US" dirty="0" smtClean="0"/>
              <a:t>；</a:t>
            </a:r>
            <a:endParaRPr lang="en-US" altLang="zh-CN" dirty="0" smtClean="0"/>
          </a:p>
          <a:p>
            <a:pPr marL="0" indent="0">
              <a:buNone/>
            </a:pPr>
            <a:r>
              <a:rPr lang="en-US" altLang="zh-CN" dirty="0"/>
              <a:t> </a:t>
            </a:r>
            <a:r>
              <a:rPr lang="en-US" altLang="zh-CN" dirty="0" smtClean="0"/>
              <a:t>                         </a:t>
            </a:r>
            <a:r>
              <a:rPr lang="en-US" altLang="zh-CN" dirty="0" err="1" smtClean="0"/>
              <a:t>T</a:t>
            </a:r>
            <a:r>
              <a:rPr lang="en-US" altLang="zh-CN" baseline="-25000" dirty="0" err="1" smtClean="0"/>
              <a:t>cpu</a:t>
            </a:r>
            <a:r>
              <a:rPr lang="en-US" altLang="zh-CN" dirty="0" smtClean="0"/>
              <a:t> </a:t>
            </a:r>
            <a:r>
              <a:rPr lang="en-US" altLang="zh-CN" dirty="0"/>
              <a:t>(after </a:t>
            </a:r>
            <a:r>
              <a:rPr lang="en-US" altLang="zh-CN" dirty="0" err="1"/>
              <a:t>improv</a:t>
            </a:r>
            <a:r>
              <a:rPr lang="en-US" altLang="zh-CN" dirty="0"/>
              <a:t>.) = 0.171 </a:t>
            </a:r>
            <a:r>
              <a:rPr lang="en-US" altLang="zh-CN" dirty="0" smtClean="0"/>
              <a:t>s</a:t>
            </a:r>
            <a:r>
              <a:rPr lang="zh-CN" altLang="en-US" dirty="0" smtClean="0"/>
              <a:t>。</a:t>
            </a:r>
            <a:endParaRPr lang="zh-CN" altLang="en-US" dirty="0"/>
          </a:p>
        </p:txBody>
      </p:sp>
    </p:spTree>
    <p:extLst>
      <p:ext uri="{BB962C8B-B14F-4D97-AF65-F5344CB8AC3E}">
        <p14:creationId xmlns:p14="http://schemas.microsoft.com/office/powerpoint/2010/main" val="3177648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4176464"/>
          </a:xfrm>
        </p:spPr>
        <p:txBody>
          <a:bodyPr/>
          <a:lstStyle/>
          <a:p>
            <a:r>
              <a:rPr lang="en-US" altLang="zh-CN" b="1" dirty="0" smtClean="0"/>
              <a:t>1.5.3</a:t>
            </a:r>
            <a:r>
              <a:rPr lang="en-US" altLang="zh-CN" dirty="0" smtClean="0"/>
              <a:t>  If the number of instructions executed in a certain program is divided equally among the classes of instructions except for class E, which occurs twice as often as each of the others, which computer is faster? How much faster is it?</a:t>
            </a:r>
          </a:p>
          <a:p>
            <a:r>
              <a:rPr lang="en-US" altLang="zh-CN" dirty="0" smtClean="0"/>
              <a:t>Solution:</a:t>
            </a:r>
          </a:p>
          <a:p>
            <a:pPr marL="0" indent="0">
              <a:buNone/>
            </a:pPr>
            <a:r>
              <a:rPr lang="en-US" altLang="zh-CN" dirty="0" smtClean="0"/>
              <a:t>   a</a:t>
            </a:r>
            <a:r>
              <a:rPr lang="en-US" altLang="zh-CN" dirty="0"/>
              <a:t>. T(P2)/T(P1) = </a:t>
            </a:r>
            <a:r>
              <a:rPr lang="en-US" altLang="zh-CN" dirty="0" smtClean="0"/>
              <a:t>4.5/8</a:t>
            </a:r>
          </a:p>
          <a:p>
            <a:pPr marL="0" indent="0">
              <a:buNone/>
            </a:pPr>
            <a:r>
              <a:rPr lang="en-US" altLang="zh-CN" dirty="0"/>
              <a:t> </a:t>
            </a:r>
            <a:r>
              <a:rPr lang="en-US" altLang="zh-CN" dirty="0" smtClean="0"/>
              <a:t>      P2 </a:t>
            </a:r>
            <a:r>
              <a:rPr lang="en-US" altLang="zh-CN" dirty="0"/>
              <a:t>is 1.77 times faster than P1</a:t>
            </a:r>
          </a:p>
          <a:p>
            <a:pPr marL="0" indent="0">
              <a:buNone/>
            </a:pPr>
            <a:r>
              <a:rPr lang="en-US" altLang="zh-CN" dirty="0" smtClean="0"/>
              <a:t>   b</a:t>
            </a:r>
            <a:r>
              <a:rPr lang="en-US" altLang="zh-CN" dirty="0"/>
              <a:t>. T(P2)/T(P1) = </a:t>
            </a:r>
            <a:r>
              <a:rPr lang="en-US" altLang="zh-CN" dirty="0" smtClean="0"/>
              <a:t>5.33/5.5</a:t>
            </a:r>
          </a:p>
          <a:p>
            <a:pPr marL="0" indent="0">
              <a:buNone/>
            </a:pPr>
            <a:r>
              <a:rPr lang="en-US" altLang="zh-CN" dirty="0"/>
              <a:t> </a:t>
            </a:r>
            <a:r>
              <a:rPr lang="en-US" altLang="zh-CN" dirty="0" smtClean="0"/>
              <a:t>      P2 </a:t>
            </a:r>
            <a:r>
              <a:rPr lang="en-US" altLang="zh-CN" dirty="0"/>
              <a:t>is 1.03 times faster than P1</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32520596"/>
              </p:ext>
            </p:extLst>
          </p:nvPr>
        </p:nvGraphicFramePr>
        <p:xfrm>
          <a:off x="323528" y="4509120"/>
          <a:ext cx="8232141" cy="2123440"/>
        </p:xfrm>
        <a:graphic>
          <a:graphicData uri="http://schemas.openxmlformats.org/drawingml/2006/table">
            <a:tbl>
              <a:tblPr firstRow="1" bandRow="1">
                <a:tableStyleId>{5C22544A-7EE6-4342-B048-85BDC9FD1C3A}</a:tableStyleId>
              </a:tblPr>
              <a:tblGrid>
                <a:gridCol w="373380"/>
                <a:gridCol w="525780"/>
                <a:gridCol w="1610043"/>
                <a:gridCol w="1113155"/>
                <a:gridCol w="1183005"/>
                <a:gridCol w="1117918"/>
                <a:gridCol w="1195705"/>
                <a:gridCol w="1113155"/>
              </a:tblGrid>
              <a:tr h="370840">
                <a:tc>
                  <a:txBody>
                    <a:bodyPr/>
                    <a:lstStyle/>
                    <a:p>
                      <a:endParaRPr lang="zh-CN" altLang="en-US" dirty="0"/>
                    </a:p>
                  </a:txBody>
                  <a:tcPr/>
                </a:tc>
                <a:tc>
                  <a:txBody>
                    <a:bodyPr/>
                    <a:lstStyle/>
                    <a:p>
                      <a:endParaRPr lang="zh-CN" altLang="en-US" dirty="0"/>
                    </a:p>
                  </a:txBody>
                  <a:tcPr/>
                </a:tc>
                <a:tc>
                  <a:txBody>
                    <a:bodyPr/>
                    <a:lstStyle/>
                    <a:p>
                      <a:r>
                        <a:rPr lang="en-US" altLang="zh-CN" dirty="0" smtClean="0"/>
                        <a:t>Clock  Rate</a:t>
                      </a:r>
                      <a:endParaRPr lang="zh-CN" altLang="en-US" dirty="0"/>
                    </a:p>
                  </a:txBody>
                  <a:tcPr/>
                </a:tc>
                <a:tc>
                  <a:txBody>
                    <a:bodyPr/>
                    <a:lstStyle/>
                    <a:p>
                      <a:r>
                        <a:rPr lang="en-US" altLang="zh-CN" dirty="0" smtClean="0"/>
                        <a:t>CPI </a:t>
                      </a:r>
                    </a:p>
                    <a:p>
                      <a:r>
                        <a:rPr lang="en-US" altLang="zh-CN" dirty="0" smtClean="0"/>
                        <a:t>Class A</a:t>
                      </a:r>
                      <a:endParaRPr lang="zh-CN" altLang="en-US" dirty="0"/>
                    </a:p>
                  </a:txBody>
                  <a:tcPr/>
                </a:tc>
                <a:tc>
                  <a:txBody>
                    <a:bodyPr/>
                    <a:lstStyle/>
                    <a:p>
                      <a:r>
                        <a:rPr lang="en-US" altLang="zh-CN" dirty="0" smtClean="0"/>
                        <a:t>CPI</a:t>
                      </a:r>
                    </a:p>
                    <a:p>
                      <a:r>
                        <a:rPr lang="en-US" altLang="zh-CN" dirty="0" smtClean="0"/>
                        <a:t> Class B</a:t>
                      </a:r>
                      <a:endParaRPr lang="zh-CN" altLang="en-US" dirty="0"/>
                    </a:p>
                  </a:txBody>
                  <a:tcPr/>
                </a:tc>
                <a:tc>
                  <a:txBody>
                    <a:bodyPr/>
                    <a:lstStyle/>
                    <a:p>
                      <a:r>
                        <a:rPr lang="en-US" altLang="zh-CN" dirty="0" smtClean="0"/>
                        <a:t>CPI </a:t>
                      </a:r>
                    </a:p>
                    <a:p>
                      <a:r>
                        <a:rPr lang="en-US" altLang="zh-CN" dirty="0" smtClean="0"/>
                        <a:t>Class C</a:t>
                      </a:r>
                      <a:endParaRPr lang="zh-CN" altLang="en-US" dirty="0"/>
                    </a:p>
                  </a:txBody>
                  <a:tcPr/>
                </a:tc>
                <a:tc>
                  <a:txBody>
                    <a:bodyPr/>
                    <a:lstStyle/>
                    <a:p>
                      <a:r>
                        <a:rPr lang="en-US" altLang="zh-CN" dirty="0" smtClean="0"/>
                        <a:t>CPI</a:t>
                      </a:r>
                    </a:p>
                    <a:p>
                      <a:r>
                        <a:rPr lang="en-US" altLang="zh-CN" dirty="0" smtClean="0"/>
                        <a:t> Class D</a:t>
                      </a:r>
                      <a:endParaRPr lang="zh-CN" altLang="en-US" dirty="0"/>
                    </a:p>
                  </a:txBody>
                  <a:tcPr/>
                </a:tc>
                <a:tc>
                  <a:txBody>
                    <a:bodyPr/>
                    <a:lstStyle/>
                    <a:p>
                      <a:r>
                        <a:rPr lang="en-US" altLang="zh-CN" dirty="0" smtClean="0"/>
                        <a:t>CPI</a:t>
                      </a:r>
                    </a:p>
                    <a:p>
                      <a:r>
                        <a:rPr lang="en-US" altLang="zh-CN" dirty="0" smtClean="0"/>
                        <a:t>Class E</a:t>
                      </a:r>
                      <a:endParaRPr lang="zh-CN" altLang="en-US" dirty="0"/>
                    </a:p>
                  </a:txBody>
                  <a:tcPr/>
                </a:tc>
              </a:tr>
              <a:tr h="370840">
                <a:tc rowSpan="2">
                  <a:txBody>
                    <a:bodyPr/>
                    <a:lstStyle/>
                    <a:p>
                      <a:r>
                        <a:rPr lang="en-US" altLang="zh-CN" dirty="0" smtClean="0"/>
                        <a:t>a</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smtClean="0"/>
                        <a:t>2.0GHz</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3</a:t>
                      </a:r>
                      <a:endParaRPr lang="zh-CN" altLang="en-US" dirty="0"/>
                    </a:p>
                  </a:txBody>
                  <a:tcPr/>
                </a:tc>
              </a:tr>
              <a:tr h="370840">
                <a:tc vMerge="1">
                  <a:txBody>
                    <a:bodyPr/>
                    <a:lstStyle/>
                    <a:p>
                      <a:endParaRPr lang="zh-CN" altLang="en-US" dirty="0"/>
                    </a:p>
                  </a:txBody>
                  <a:tcPr/>
                </a:tc>
                <a:tc>
                  <a:txBody>
                    <a:bodyPr/>
                    <a:lstStyle/>
                    <a:p>
                      <a:r>
                        <a:rPr lang="en-US" altLang="zh-CN" dirty="0" smtClean="0"/>
                        <a:t>P2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4.0GHz</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4</a:t>
                      </a:r>
                      <a:endParaRPr lang="zh-CN" altLang="en-US" dirty="0"/>
                    </a:p>
                  </a:txBody>
                  <a:tcPr/>
                </a:tc>
              </a:tr>
              <a:tr h="370840">
                <a:tc rowSpan="2">
                  <a:txBody>
                    <a:bodyPr/>
                    <a:lstStyle/>
                    <a:p>
                      <a:r>
                        <a:rPr lang="en-US" altLang="zh-CN" dirty="0" smtClean="0"/>
                        <a:t>b</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smtClean="0"/>
                        <a:t>2.0GHz</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tc>
              </a:tr>
              <a:tr h="370840">
                <a:tc vMerge="1">
                  <a:txBody>
                    <a:bodyPr/>
                    <a:lstStyle/>
                    <a:p>
                      <a:endParaRPr lang="zh-CN" altLang="en-US" dirty="0"/>
                    </a:p>
                  </a:txBody>
                  <a:tcPr/>
                </a:tc>
                <a:tc>
                  <a:txBody>
                    <a:bodyPr/>
                    <a:lstStyle/>
                    <a:p>
                      <a:r>
                        <a:rPr lang="en-US" altLang="zh-CN" dirty="0" smtClean="0"/>
                        <a:t>P2</a:t>
                      </a:r>
                      <a:endParaRPr lang="zh-CN" altLang="en-US" dirty="0"/>
                    </a:p>
                  </a:txBody>
                  <a:tcPr/>
                </a:tc>
                <a:tc>
                  <a:txBody>
                    <a:bodyPr/>
                    <a:lstStyle/>
                    <a:p>
                      <a:r>
                        <a:rPr lang="en-US" altLang="zh-CN" dirty="0" smtClean="0"/>
                        <a:t>3.0GHz</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3</a:t>
                      </a:r>
                      <a:endParaRPr lang="zh-CN" altLang="en-US" dirty="0"/>
                    </a:p>
                  </a:txBody>
                  <a:tcPr/>
                </a:tc>
              </a:tr>
            </a:tbl>
          </a:graphicData>
        </a:graphic>
      </p:graphicFrame>
    </p:spTree>
    <p:extLst>
      <p:ext uri="{BB962C8B-B14F-4D97-AF65-F5344CB8AC3E}">
        <p14:creationId xmlns:p14="http://schemas.microsoft.com/office/powerpoint/2010/main" val="361265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6141296"/>
          </a:xfrm>
        </p:spPr>
        <p:txBody>
          <a:bodyPr/>
          <a:lstStyle/>
          <a:p>
            <a:pPr algn="just"/>
            <a:r>
              <a:rPr lang="en-US" altLang="zh-CN" dirty="0" smtClean="0"/>
              <a:t>The table below shows instruction-type breakdown for different programs. Using this data, you will be exploring the performance trade-offs for different changes made to an MIPS process.</a:t>
            </a:r>
          </a:p>
          <a:p>
            <a:endParaRPr lang="en-US" altLang="zh-CN" dirty="0" smtClean="0"/>
          </a:p>
          <a:p>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1964759499"/>
              </p:ext>
            </p:extLst>
          </p:nvPr>
        </p:nvGraphicFramePr>
        <p:xfrm>
          <a:off x="1268941" y="2348880"/>
          <a:ext cx="6255387" cy="1483360"/>
        </p:xfrm>
        <a:graphic>
          <a:graphicData uri="http://schemas.openxmlformats.org/drawingml/2006/table">
            <a:tbl>
              <a:tblPr firstRow="1" bandRow="1">
                <a:tableStyleId>{5C22544A-7EE6-4342-B048-85BDC9FD1C3A}</a:tableStyleId>
              </a:tblPr>
              <a:tblGrid>
                <a:gridCol w="373380"/>
                <a:gridCol w="1275080"/>
                <a:gridCol w="1203643"/>
                <a:gridCol w="771843"/>
                <a:gridCol w="809943"/>
                <a:gridCol w="1021080"/>
                <a:gridCol w="800418"/>
              </a:tblGrid>
              <a:tr h="370840">
                <a:tc>
                  <a:txBody>
                    <a:bodyPr/>
                    <a:lstStyle/>
                    <a:p>
                      <a:pPr algn="ctr"/>
                      <a:endParaRPr lang="zh-CN" altLang="en-US" dirty="0"/>
                    </a:p>
                  </a:txBody>
                  <a:tcPr/>
                </a:tc>
                <a:tc>
                  <a:txBody>
                    <a:bodyPr/>
                    <a:lstStyle/>
                    <a:p>
                      <a:pPr algn="ctr"/>
                      <a:endParaRPr lang="zh-CN" altLang="en-US" dirty="0"/>
                    </a:p>
                  </a:txBody>
                  <a:tcPr/>
                </a:tc>
                <a:tc gridSpan="5">
                  <a:txBody>
                    <a:bodyPr/>
                    <a:lstStyle/>
                    <a:p>
                      <a:pPr algn="ctr"/>
                      <a:r>
                        <a:rPr lang="en-US" altLang="zh-CN" dirty="0" smtClean="0"/>
                        <a:t>No. Instructions</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smtClean="0"/>
                        <a:t>Compute</a:t>
                      </a:r>
                      <a:endParaRPr lang="zh-CN" altLang="en-US" dirty="0"/>
                    </a:p>
                  </a:txBody>
                  <a:tcPr/>
                </a:tc>
                <a:tc>
                  <a:txBody>
                    <a:bodyPr/>
                    <a:lstStyle/>
                    <a:p>
                      <a:pPr algn="ctr"/>
                      <a:r>
                        <a:rPr lang="en-US" altLang="zh-CN" dirty="0" smtClean="0"/>
                        <a:t>Load</a:t>
                      </a:r>
                      <a:endParaRPr lang="zh-CN" altLang="en-US" dirty="0"/>
                    </a:p>
                  </a:txBody>
                  <a:tcPr/>
                </a:tc>
                <a:tc>
                  <a:txBody>
                    <a:bodyPr/>
                    <a:lstStyle/>
                    <a:p>
                      <a:pPr algn="ctr"/>
                      <a:r>
                        <a:rPr lang="en-US" altLang="zh-CN" dirty="0" smtClean="0"/>
                        <a:t>Store</a:t>
                      </a:r>
                      <a:endParaRPr lang="zh-CN" altLang="en-US" dirty="0"/>
                    </a:p>
                  </a:txBody>
                  <a:tcPr/>
                </a:tc>
                <a:tc>
                  <a:txBody>
                    <a:bodyPr/>
                    <a:lstStyle/>
                    <a:p>
                      <a:pPr algn="ctr"/>
                      <a:r>
                        <a:rPr lang="en-US" altLang="zh-CN" dirty="0" smtClean="0"/>
                        <a:t>Branch</a:t>
                      </a:r>
                      <a:endParaRPr lang="zh-CN" altLang="en-US" dirty="0"/>
                    </a:p>
                  </a:txBody>
                  <a:tcPr/>
                </a:tc>
                <a:tc>
                  <a:txBody>
                    <a:bodyPr/>
                    <a:lstStyle/>
                    <a:p>
                      <a:pPr algn="ctr"/>
                      <a:r>
                        <a:rPr lang="en-US" altLang="zh-CN" dirty="0" smtClean="0"/>
                        <a:t>Total</a:t>
                      </a:r>
                      <a:endParaRPr lang="zh-CN" altLang="en-US" dirty="0"/>
                    </a:p>
                  </a:txBody>
                  <a:tcPr/>
                </a:tc>
              </a:tr>
              <a:tr h="370840">
                <a:tc>
                  <a:txBody>
                    <a:bodyPr/>
                    <a:lstStyle/>
                    <a:p>
                      <a:pPr algn="ctr"/>
                      <a:r>
                        <a:rPr lang="en-US" altLang="zh-CN" dirty="0" smtClean="0"/>
                        <a:t>a</a:t>
                      </a:r>
                      <a:endParaRPr lang="zh-CN" altLang="en-US" dirty="0"/>
                    </a:p>
                  </a:txBody>
                  <a:tcPr/>
                </a:tc>
                <a:tc>
                  <a:txBody>
                    <a:bodyPr/>
                    <a:lstStyle/>
                    <a:p>
                      <a:pPr algn="ctr"/>
                      <a:r>
                        <a:rPr lang="en-US" altLang="zh-CN" dirty="0" smtClean="0"/>
                        <a:t>program1</a:t>
                      </a:r>
                      <a:endParaRPr lang="zh-CN" altLang="en-US" dirty="0"/>
                    </a:p>
                  </a:txBody>
                  <a:tcPr/>
                </a:tc>
                <a:tc>
                  <a:txBody>
                    <a:bodyPr/>
                    <a:lstStyle/>
                    <a:p>
                      <a:pPr algn="ctr"/>
                      <a:r>
                        <a:rPr lang="en-US" altLang="zh-CN" dirty="0" smtClean="0"/>
                        <a:t>600</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600</a:t>
                      </a:r>
                      <a:endParaRPr lang="zh-CN" altLang="en-US" dirty="0"/>
                    </a:p>
                  </a:txBody>
                  <a:tcPr/>
                </a:tc>
                <a:tc>
                  <a:txBody>
                    <a:bodyPr/>
                    <a:lstStyle/>
                    <a:p>
                      <a:pPr algn="ctr"/>
                      <a:r>
                        <a:rPr lang="en-US" altLang="zh-CN" dirty="0" smtClean="0"/>
                        <a:t>200</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1450</a:t>
                      </a:r>
                      <a:endParaRPr lang="zh-CN" altLang="en-US" dirty="0"/>
                    </a:p>
                  </a:txBody>
                  <a:tcPr/>
                </a:tc>
              </a:tr>
              <a:tr h="370840">
                <a:tc>
                  <a:txBody>
                    <a:bodyPr/>
                    <a:lstStyle/>
                    <a:p>
                      <a:pPr algn="ctr"/>
                      <a:r>
                        <a:rPr lang="en-US" altLang="zh-CN" dirty="0" smtClean="0"/>
                        <a:t>b</a:t>
                      </a:r>
                      <a:endParaRPr lang="zh-CN" altLang="en-US" dirty="0"/>
                    </a:p>
                  </a:txBody>
                  <a:tcPr/>
                </a:tc>
                <a:tc>
                  <a:txBody>
                    <a:bodyPr/>
                    <a:lstStyle/>
                    <a:p>
                      <a:pPr algn="ctr"/>
                      <a:r>
                        <a:rPr lang="en-US" altLang="zh-CN" dirty="0" smtClean="0"/>
                        <a:t>program2</a:t>
                      </a:r>
                      <a:endParaRPr lang="zh-CN" altLang="en-US" dirty="0"/>
                    </a:p>
                  </a:txBody>
                  <a:tcPr/>
                </a:tc>
                <a:tc>
                  <a:txBody>
                    <a:bodyPr/>
                    <a:lstStyle/>
                    <a:p>
                      <a:pPr algn="ctr"/>
                      <a:r>
                        <a:rPr lang="en-US" altLang="zh-CN" dirty="0" smtClean="0"/>
                        <a:t>900</a:t>
                      </a:r>
                      <a:endParaRPr lang="zh-CN" altLang="en-US" dirty="0"/>
                    </a:p>
                  </a:txBody>
                  <a:tcPr/>
                </a:tc>
                <a:tc>
                  <a:txBody>
                    <a:bodyPr/>
                    <a:lstStyle/>
                    <a:p>
                      <a:pPr algn="ctr"/>
                      <a:r>
                        <a:rPr lang="en-US" altLang="zh-CN" dirty="0" smtClean="0"/>
                        <a:t>500</a:t>
                      </a:r>
                      <a:endParaRPr lang="zh-CN" altLang="en-US" dirty="0"/>
                    </a:p>
                  </a:txBody>
                  <a:tcPr/>
                </a:tc>
                <a:tc>
                  <a:txBody>
                    <a:bodyPr/>
                    <a:lstStyle/>
                    <a:p>
                      <a:pPr algn="ctr"/>
                      <a:r>
                        <a:rPr lang="en-US" altLang="zh-CN" dirty="0" smtClean="0"/>
                        <a:t>100</a:t>
                      </a:r>
                      <a:endParaRPr lang="zh-CN" altLang="en-US" dirty="0"/>
                    </a:p>
                  </a:txBody>
                  <a:tcPr/>
                </a:tc>
                <a:tc>
                  <a:txBody>
                    <a:bodyPr/>
                    <a:lstStyle/>
                    <a:p>
                      <a:pPr algn="ctr"/>
                      <a:r>
                        <a:rPr lang="en-US" altLang="zh-CN" dirty="0" smtClean="0"/>
                        <a:t>200</a:t>
                      </a:r>
                      <a:endParaRPr lang="zh-CN" altLang="en-US" dirty="0"/>
                    </a:p>
                  </a:txBody>
                  <a:tcPr/>
                </a:tc>
                <a:tc>
                  <a:txBody>
                    <a:bodyPr/>
                    <a:lstStyle/>
                    <a:p>
                      <a:pPr algn="ctr"/>
                      <a:r>
                        <a:rPr lang="en-US" altLang="zh-CN" dirty="0" smtClean="0"/>
                        <a:t>1700</a:t>
                      </a:r>
                      <a:endParaRPr lang="zh-CN" altLang="en-US" dirty="0"/>
                    </a:p>
                  </a:txBody>
                  <a:tcPr/>
                </a:tc>
              </a:tr>
            </a:tbl>
          </a:graphicData>
        </a:graphic>
      </p:graphicFrame>
    </p:spTree>
    <p:extLst>
      <p:ext uri="{BB962C8B-B14F-4D97-AF65-F5344CB8AC3E}">
        <p14:creationId xmlns:p14="http://schemas.microsoft.com/office/powerpoint/2010/main" val="3806492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6141296"/>
          </a:xfrm>
        </p:spPr>
        <p:txBody>
          <a:bodyPr/>
          <a:lstStyle/>
          <a:p>
            <a:pPr algn="just"/>
            <a:r>
              <a:rPr lang="en-US" altLang="zh-CN" b="1" dirty="0" smtClean="0"/>
              <a:t>1.5.4</a:t>
            </a:r>
            <a:r>
              <a:rPr lang="en-US" altLang="zh-CN" dirty="0" smtClean="0"/>
              <a:t>  Assuming that ALU take 1 cycle, loads and store instructions take 10 cycles, and branches take 3 cycles, find the execution time on a 3GHz MIPS processor.</a:t>
            </a:r>
          </a:p>
          <a:p>
            <a:r>
              <a:rPr lang="en-US" altLang="zh-CN" dirty="0" smtClean="0"/>
              <a:t>Solution:</a:t>
            </a:r>
          </a:p>
          <a:p>
            <a:pPr marL="0" indent="0">
              <a:buNone/>
            </a:pPr>
            <a:r>
              <a:rPr lang="en-US" altLang="zh-CN" dirty="0" smtClean="0"/>
              <a:t>   a</a:t>
            </a:r>
            <a:r>
              <a:rPr lang="en-US" altLang="zh-CN" dirty="0"/>
              <a:t>. </a:t>
            </a:r>
            <a:r>
              <a:rPr lang="en-US" altLang="zh-CN" dirty="0" smtClean="0"/>
              <a:t>(600+600*10+200*10+50*3)/3*10^9=2.91 </a:t>
            </a:r>
            <a:r>
              <a:rPr lang="el-GR" altLang="zh-CN" dirty="0"/>
              <a:t>μ</a:t>
            </a:r>
            <a:r>
              <a:rPr lang="en-US" altLang="zh-CN" dirty="0"/>
              <a:t>s</a:t>
            </a:r>
          </a:p>
          <a:p>
            <a:pPr marL="0" indent="0">
              <a:buNone/>
            </a:pPr>
            <a:r>
              <a:rPr lang="en-US" altLang="zh-CN" dirty="0" smtClean="0"/>
              <a:t>   b</a:t>
            </a:r>
            <a:r>
              <a:rPr lang="en-US" altLang="zh-CN" dirty="0"/>
              <a:t>. 2.50 </a:t>
            </a:r>
            <a:r>
              <a:rPr lang="el-GR" altLang="zh-CN" dirty="0"/>
              <a:t>μ</a:t>
            </a:r>
            <a:r>
              <a:rPr lang="en-US" altLang="zh-CN" dirty="0"/>
              <a:t>s</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61962017"/>
              </p:ext>
            </p:extLst>
          </p:nvPr>
        </p:nvGraphicFramePr>
        <p:xfrm>
          <a:off x="1340949" y="3501008"/>
          <a:ext cx="6255387" cy="1483360"/>
        </p:xfrm>
        <a:graphic>
          <a:graphicData uri="http://schemas.openxmlformats.org/drawingml/2006/table">
            <a:tbl>
              <a:tblPr firstRow="1" bandRow="1">
                <a:tableStyleId>{5C22544A-7EE6-4342-B048-85BDC9FD1C3A}</a:tableStyleId>
              </a:tblPr>
              <a:tblGrid>
                <a:gridCol w="373380"/>
                <a:gridCol w="1275080"/>
                <a:gridCol w="1203643"/>
                <a:gridCol w="771843"/>
                <a:gridCol w="809943"/>
                <a:gridCol w="1021080"/>
                <a:gridCol w="800418"/>
              </a:tblGrid>
              <a:tr h="370840">
                <a:tc>
                  <a:txBody>
                    <a:bodyPr/>
                    <a:lstStyle/>
                    <a:p>
                      <a:pPr algn="ctr"/>
                      <a:endParaRPr lang="zh-CN" altLang="en-US" dirty="0"/>
                    </a:p>
                  </a:txBody>
                  <a:tcPr/>
                </a:tc>
                <a:tc>
                  <a:txBody>
                    <a:bodyPr/>
                    <a:lstStyle/>
                    <a:p>
                      <a:pPr algn="ctr"/>
                      <a:endParaRPr lang="zh-CN" altLang="en-US" dirty="0"/>
                    </a:p>
                  </a:txBody>
                  <a:tcPr/>
                </a:tc>
                <a:tc gridSpan="5">
                  <a:txBody>
                    <a:bodyPr/>
                    <a:lstStyle/>
                    <a:p>
                      <a:pPr algn="ctr"/>
                      <a:r>
                        <a:rPr lang="en-US" altLang="zh-CN" dirty="0" smtClean="0"/>
                        <a:t>No. Instructions</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smtClean="0"/>
                        <a:t>Compute</a:t>
                      </a:r>
                      <a:endParaRPr lang="zh-CN" altLang="en-US" dirty="0"/>
                    </a:p>
                  </a:txBody>
                  <a:tcPr/>
                </a:tc>
                <a:tc>
                  <a:txBody>
                    <a:bodyPr/>
                    <a:lstStyle/>
                    <a:p>
                      <a:pPr algn="ctr"/>
                      <a:r>
                        <a:rPr lang="en-US" altLang="zh-CN" dirty="0" smtClean="0"/>
                        <a:t>Load</a:t>
                      </a:r>
                      <a:endParaRPr lang="zh-CN" altLang="en-US" dirty="0"/>
                    </a:p>
                  </a:txBody>
                  <a:tcPr/>
                </a:tc>
                <a:tc>
                  <a:txBody>
                    <a:bodyPr/>
                    <a:lstStyle/>
                    <a:p>
                      <a:pPr algn="ctr"/>
                      <a:r>
                        <a:rPr lang="en-US" altLang="zh-CN" dirty="0" smtClean="0"/>
                        <a:t>Store</a:t>
                      </a:r>
                      <a:endParaRPr lang="zh-CN" altLang="en-US" dirty="0"/>
                    </a:p>
                  </a:txBody>
                  <a:tcPr/>
                </a:tc>
                <a:tc>
                  <a:txBody>
                    <a:bodyPr/>
                    <a:lstStyle/>
                    <a:p>
                      <a:pPr algn="ctr"/>
                      <a:r>
                        <a:rPr lang="en-US" altLang="zh-CN" dirty="0" smtClean="0"/>
                        <a:t>Branch</a:t>
                      </a:r>
                      <a:endParaRPr lang="zh-CN" altLang="en-US" dirty="0"/>
                    </a:p>
                  </a:txBody>
                  <a:tcPr/>
                </a:tc>
                <a:tc>
                  <a:txBody>
                    <a:bodyPr/>
                    <a:lstStyle/>
                    <a:p>
                      <a:pPr algn="ctr"/>
                      <a:r>
                        <a:rPr lang="en-US" altLang="zh-CN" dirty="0" smtClean="0"/>
                        <a:t>Total</a:t>
                      </a:r>
                      <a:endParaRPr lang="zh-CN" altLang="en-US" dirty="0"/>
                    </a:p>
                  </a:txBody>
                  <a:tcPr/>
                </a:tc>
              </a:tr>
              <a:tr h="370840">
                <a:tc>
                  <a:txBody>
                    <a:bodyPr/>
                    <a:lstStyle/>
                    <a:p>
                      <a:pPr algn="ctr"/>
                      <a:r>
                        <a:rPr lang="en-US" altLang="zh-CN" dirty="0" smtClean="0"/>
                        <a:t>a</a:t>
                      </a:r>
                      <a:endParaRPr lang="zh-CN" altLang="en-US" dirty="0"/>
                    </a:p>
                  </a:txBody>
                  <a:tcPr/>
                </a:tc>
                <a:tc>
                  <a:txBody>
                    <a:bodyPr/>
                    <a:lstStyle/>
                    <a:p>
                      <a:pPr algn="ctr"/>
                      <a:r>
                        <a:rPr lang="en-US" altLang="zh-CN" dirty="0" smtClean="0"/>
                        <a:t>program1</a:t>
                      </a:r>
                      <a:endParaRPr lang="zh-CN" altLang="en-US" dirty="0"/>
                    </a:p>
                  </a:txBody>
                  <a:tcPr/>
                </a:tc>
                <a:tc>
                  <a:txBody>
                    <a:bodyPr/>
                    <a:lstStyle/>
                    <a:p>
                      <a:pPr algn="ctr"/>
                      <a:r>
                        <a:rPr lang="en-US" altLang="zh-CN" dirty="0" smtClean="0"/>
                        <a:t>600</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600</a:t>
                      </a:r>
                      <a:endParaRPr lang="zh-CN" altLang="en-US" dirty="0"/>
                    </a:p>
                  </a:txBody>
                  <a:tcPr/>
                </a:tc>
                <a:tc>
                  <a:txBody>
                    <a:bodyPr/>
                    <a:lstStyle/>
                    <a:p>
                      <a:pPr algn="ctr"/>
                      <a:r>
                        <a:rPr lang="en-US" altLang="zh-CN" dirty="0" smtClean="0"/>
                        <a:t>200</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1450</a:t>
                      </a:r>
                      <a:endParaRPr lang="zh-CN" altLang="en-US" dirty="0"/>
                    </a:p>
                  </a:txBody>
                  <a:tcPr/>
                </a:tc>
              </a:tr>
              <a:tr h="370840">
                <a:tc>
                  <a:txBody>
                    <a:bodyPr/>
                    <a:lstStyle/>
                    <a:p>
                      <a:pPr algn="ctr"/>
                      <a:r>
                        <a:rPr lang="en-US" altLang="zh-CN" dirty="0" smtClean="0"/>
                        <a:t>b</a:t>
                      </a:r>
                      <a:endParaRPr lang="zh-CN" altLang="en-US" dirty="0"/>
                    </a:p>
                  </a:txBody>
                  <a:tcPr/>
                </a:tc>
                <a:tc>
                  <a:txBody>
                    <a:bodyPr/>
                    <a:lstStyle/>
                    <a:p>
                      <a:pPr algn="ctr"/>
                      <a:r>
                        <a:rPr lang="en-US" altLang="zh-CN" dirty="0" smtClean="0"/>
                        <a:t>program2</a:t>
                      </a:r>
                      <a:endParaRPr lang="zh-CN" altLang="en-US" dirty="0"/>
                    </a:p>
                  </a:txBody>
                  <a:tcPr/>
                </a:tc>
                <a:tc>
                  <a:txBody>
                    <a:bodyPr/>
                    <a:lstStyle/>
                    <a:p>
                      <a:pPr algn="ctr"/>
                      <a:r>
                        <a:rPr lang="en-US" altLang="zh-CN" dirty="0" smtClean="0"/>
                        <a:t>900</a:t>
                      </a:r>
                      <a:endParaRPr lang="zh-CN" altLang="en-US" dirty="0"/>
                    </a:p>
                  </a:txBody>
                  <a:tcPr/>
                </a:tc>
                <a:tc>
                  <a:txBody>
                    <a:bodyPr/>
                    <a:lstStyle/>
                    <a:p>
                      <a:pPr algn="ctr"/>
                      <a:r>
                        <a:rPr lang="en-US" altLang="zh-CN" dirty="0" smtClean="0"/>
                        <a:t>500</a:t>
                      </a:r>
                      <a:endParaRPr lang="zh-CN" altLang="en-US" dirty="0"/>
                    </a:p>
                  </a:txBody>
                  <a:tcPr/>
                </a:tc>
                <a:tc>
                  <a:txBody>
                    <a:bodyPr/>
                    <a:lstStyle/>
                    <a:p>
                      <a:pPr algn="ctr"/>
                      <a:r>
                        <a:rPr lang="en-US" altLang="zh-CN" dirty="0" smtClean="0"/>
                        <a:t>100</a:t>
                      </a:r>
                      <a:endParaRPr lang="zh-CN" altLang="en-US" dirty="0"/>
                    </a:p>
                  </a:txBody>
                  <a:tcPr/>
                </a:tc>
                <a:tc>
                  <a:txBody>
                    <a:bodyPr/>
                    <a:lstStyle/>
                    <a:p>
                      <a:pPr algn="ctr"/>
                      <a:r>
                        <a:rPr lang="en-US" altLang="zh-CN" dirty="0" smtClean="0"/>
                        <a:t>200</a:t>
                      </a:r>
                      <a:endParaRPr lang="zh-CN" altLang="en-US" dirty="0"/>
                    </a:p>
                  </a:txBody>
                  <a:tcPr/>
                </a:tc>
                <a:tc>
                  <a:txBody>
                    <a:bodyPr/>
                    <a:lstStyle/>
                    <a:p>
                      <a:pPr algn="ctr"/>
                      <a:r>
                        <a:rPr lang="en-US" altLang="zh-CN" dirty="0" smtClean="0"/>
                        <a:t>1700</a:t>
                      </a:r>
                      <a:endParaRPr lang="zh-CN" altLang="en-US" dirty="0"/>
                    </a:p>
                  </a:txBody>
                  <a:tcPr/>
                </a:tc>
              </a:tr>
            </a:tbl>
          </a:graphicData>
        </a:graphic>
      </p:graphicFrame>
    </p:spTree>
    <p:extLst>
      <p:ext uri="{BB962C8B-B14F-4D97-AF65-F5344CB8AC3E}">
        <p14:creationId xmlns:p14="http://schemas.microsoft.com/office/powerpoint/2010/main" val="361265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6141296"/>
          </a:xfrm>
        </p:spPr>
        <p:txBody>
          <a:bodyPr/>
          <a:lstStyle/>
          <a:p>
            <a:r>
              <a:rPr lang="en-US" altLang="zh-CN" b="1" dirty="0" smtClean="0"/>
              <a:t>1.5.5</a:t>
            </a:r>
            <a:r>
              <a:rPr lang="en-US" altLang="zh-CN" dirty="0" smtClean="0"/>
              <a:t>  </a:t>
            </a:r>
            <a:r>
              <a:rPr lang="en-US" altLang="zh-CN" dirty="0"/>
              <a:t>Assuming that computers take 1 cycle, loads and store instructions </a:t>
            </a:r>
            <a:r>
              <a:rPr lang="en-US" altLang="zh-CN" dirty="0" smtClean="0"/>
              <a:t>take 2 </a:t>
            </a:r>
            <a:r>
              <a:rPr lang="en-US" altLang="zh-CN" dirty="0"/>
              <a:t>cycles, and branches take 3 </a:t>
            </a:r>
            <a:r>
              <a:rPr lang="en-US" altLang="zh-CN" dirty="0" smtClean="0"/>
              <a:t>cycles, </a:t>
            </a:r>
            <a:r>
              <a:rPr lang="en-US" altLang="zh-CN" dirty="0"/>
              <a:t>find the execution time on a 3GHz MIPS processor</a:t>
            </a:r>
            <a:r>
              <a:rPr lang="en-US" altLang="zh-CN" dirty="0" smtClean="0"/>
              <a:t>.</a:t>
            </a:r>
          </a:p>
          <a:p>
            <a:r>
              <a:rPr lang="en-US" altLang="zh-CN" dirty="0" smtClean="0"/>
              <a:t>Solution:</a:t>
            </a:r>
          </a:p>
          <a:p>
            <a:pPr marL="0" indent="0">
              <a:buNone/>
            </a:pPr>
            <a:r>
              <a:rPr lang="en-US" altLang="zh-CN" dirty="0" smtClean="0"/>
              <a:t>   a</a:t>
            </a:r>
            <a:r>
              <a:rPr lang="en-US" altLang="zh-CN" dirty="0"/>
              <a:t>. 0.78 </a:t>
            </a:r>
            <a:r>
              <a:rPr lang="el-GR" altLang="zh-CN" dirty="0"/>
              <a:t>μ</a:t>
            </a:r>
            <a:r>
              <a:rPr lang="en-US" altLang="zh-CN" dirty="0"/>
              <a:t>s</a:t>
            </a:r>
          </a:p>
          <a:p>
            <a:pPr marL="0" indent="0">
              <a:buNone/>
            </a:pPr>
            <a:r>
              <a:rPr lang="en-US" altLang="zh-CN" dirty="0" smtClean="0"/>
              <a:t>   b</a:t>
            </a:r>
            <a:r>
              <a:rPr lang="en-US" altLang="zh-CN" dirty="0"/>
              <a:t>. 0.90 </a:t>
            </a:r>
            <a:r>
              <a:rPr lang="el-GR" altLang="zh-CN" dirty="0"/>
              <a:t>μ</a:t>
            </a:r>
            <a:r>
              <a:rPr lang="en-US" altLang="zh-CN" dirty="0"/>
              <a:t>s</a:t>
            </a:r>
          </a:p>
        </p:txBody>
      </p:sp>
      <p:graphicFrame>
        <p:nvGraphicFramePr>
          <p:cNvPr id="4" name="表格 3"/>
          <p:cNvGraphicFramePr>
            <a:graphicFrameLocks noGrp="1"/>
          </p:cNvGraphicFramePr>
          <p:nvPr>
            <p:extLst>
              <p:ext uri="{D42A27DB-BD31-4B8C-83A1-F6EECF244321}">
                <p14:modId xmlns:p14="http://schemas.microsoft.com/office/powerpoint/2010/main" val="1564922992"/>
              </p:ext>
            </p:extLst>
          </p:nvPr>
        </p:nvGraphicFramePr>
        <p:xfrm>
          <a:off x="1340949" y="3573016"/>
          <a:ext cx="6255387" cy="1483360"/>
        </p:xfrm>
        <a:graphic>
          <a:graphicData uri="http://schemas.openxmlformats.org/drawingml/2006/table">
            <a:tbl>
              <a:tblPr firstRow="1" bandRow="1">
                <a:tableStyleId>{5C22544A-7EE6-4342-B048-85BDC9FD1C3A}</a:tableStyleId>
              </a:tblPr>
              <a:tblGrid>
                <a:gridCol w="373380"/>
                <a:gridCol w="1275080"/>
                <a:gridCol w="1203643"/>
                <a:gridCol w="771843"/>
                <a:gridCol w="809943"/>
                <a:gridCol w="1021080"/>
                <a:gridCol w="800418"/>
              </a:tblGrid>
              <a:tr h="370840">
                <a:tc>
                  <a:txBody>
                    <a:bodyPr/>
                    <a:lstStyle/>
                    <a:p>
                      <a:pPr algn="ctr"/>
                      <a:endParaRPr lang="zh-CN" altLang="en-US" dirty="0"/>
                    </a:p>
                  </a:txBody>
                  <a:tcPr/>
                </a:tc>
                <a:tc>
                  <a:txBody>
                    <a:bodyPr/>
                    <a:lstStyle/>
                    <a:p>
                      <a:pPr algn="ctr"/>
                      <a:endParaRPr lang="zh-CN" altLang="en-US" dirty="0"/>
                    </a:p>
                  </a:txBody>
                  <a:tcPr/>
                </a:tc>
                <a:tc gridSpan="5">
                  <a:txBody>
                    <a:bodyPr/>
                    <a:lstStyle/>
                    <a:p>
                      <a:pPr algn="ctr"/>
                      <a:r>
                        <a:rPr lang="en-US" altLang="zh-CN" dirty="0" smtClean="0"/>
                        <a:t>No. Instructions</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smtClean="0"/>
                        <a:t>Compute</a:t>
                      </a:r>
                      <a:endParaRPr lang="zh-CN" altLang="en-US" dirty="0"/>
                    </a:p>
                  </a:txBody>
                  <a:tcPr/>
                </a:tc>
                <a:tc>
                  <a:txBody>
                    <a:bodyPr/>
                    <a:lstStyle/>
                    <a:p>
                      <a:pPr algn="ctr"/>
                      <a:r>
                        <a:rPr lang="en-US" altLang="zh-CN" dirty="0" smtClean="0"/>
                        <a:t>Load</a:t>
                      </a:r>
                      <a:endParaRPr lang="zh-CN" altLang="en-US" dirty="0"/>
                    </a:p>
                  </a:txBody>
                  <a:tcPr/>
                </a:tc>
                <a:tc>
                  <a:txBody>
                    <a:bodyPr/>
                    <a:lstStyle/>
                    <a:p>
                      <a:pPr algn="ctr"/>
                      <a:r>
                        <a:rPr lang="en-US" altLang="zh-CN" dirty="0" smtClean="0"/>
                        <a:t>Store</a:t>
                      </a:r>
                      <a:endParaRPr lang="zh-CN" altLang="en-US" dirty="0"/>
                    </a:p>
                  </a:txBody>
                  <a:tcPr/>
                </a:tc>
                <a:tc>
                  <a:txBody>
                    <a:bodyPr/>
                    <a:lstStyle/>
                    <a:p>
                      <a:pPr algn="ctr"/>
                      <a:r>
                        <a:rPr lang="en-US" altLang="zh-CN" dirty="0" smtClean="0"/>
                        <a:t>Branch</a:t>
                      </a:r>
                      <a:endParaRPr lang="zh-CN" altLang="en-US" dirty="0"/>
                    </a:p>
                  </a:txBody>
                  <a:tcPr/>
                </a:tc>
                <a:tc>
                  <a:txBody>
                    <a:bodyPr/>
                    <a:lstStyle/>
                    <a:p>
                      <a:pPr algn="ctr"/>
                      <a:r>
                        <a:rPr lang="en-US" altLang="zh-CN" dirty="0" smtClean="0"/>
                        <a:t>Total</a:t>
                      </a:r>
                      <a:endParaRPr lang="zh-CN" altLang="en-US" dirty="0"/>
                    </a:p>
                  </a:txBody>
                  <a:tcPr/>
                </a:tc>
              </a:tr>
              <a:tr h="370840">
                <a:tc>
                  <a:txBody>
                    <a:bodyPr/>
                    <a:lstStyle/>
                    <a:p>
                      <a:pPr algn="ctr"/>
                      <a:r>
                        <a:rPr lang="en-US" altLang="zh-CN" dirty="0" smtClean="0"/>
                        <a:t>a</a:t>
                      </a:r>
                      <a:endParaRPr lang="zh-CN" altLang="en-US" dirty="0"/>
                    </a:p>
                  </a:txBody>
                  <a:tcPr/>
                </a:tc>
                <a:tc>
                  <a:txBody>
                    <a:bodyPr/>
                    <a:lstStyle/>
                    <a:p>
                      <a:pPr algn="ctr"/>
                      <a:r>
                        <a:rPr lang="en-US" altLang="zh-CN" dirty="0" smtClean="0"/>
                        <a:t>program1</a:t>
                      </a:r>
                      <a:endParaRPr lang="zh-CN" altLang="en-US" dirty="0"/>
                    </a:p>
                  </a:txBody>
                  <a:tcPr/>
                </a:tc>
                <a:tc>
                  <a:txBody>
                    <a:bodyPr/>
                    <a:lstStyle/>
                    <a:p>
                      <a:pPr algn="ctr"/>
                      <a:r>
                        <a:rPr lang="en-US" altLang="zh-CN" dirty="0" smtClean="0"/>
                        <a:t>600</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600</a:t>
                      </a:r>
                      <a:endParaRPr lang="zh-CN" altLang="en-US" dirty="0"/>
                    </a:p>
                  </a:txBody>
                  <a:tcPr/>
                </a:tc>
                <a:tc>
                  <a:txBody>
                    <a:bodyPr/>
                    <a:lstStyle/>
                    <a:p>
                      <a:pPr algn="ctr"/>
                      <a:r>
                        <a:rPr lang="en-US" altLang="zh-CN" dirty="0" smtClean="0"/>
                        <a:t>200</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1450</a:t>
                      </a:r>
                      <a:endParaRPr lang="zh-CN" altLang="en-US" dirty="0"/>
                    </a:p>
                  </a:txBody>
                  <a:tcPr/>
                </a:tc>
              </a:tr>
              <a:tr h="370840">
                <a:tc>
                  <a:txBody>
                    <a:bodyPr/>
                    <a:lstStyle/>
                    <a:p>
                      <a:pPr algn="ctr"/>
                      <a:r>
                        <a:rPr lang="en-US" altLang="zh-CN" dirty="0" smtClean="0"/>
                        <a:t>b</a:t>
                      </a:r>
                      <a:endParaRPr lang="zh-CN" altLang="en-US" dirty="0"/>
                    </a:p>
                  </a:txBody>
                  <a:tcPr/>
                </a:tc>
                <a:tc>
                  <a:txBody>
                    <a:bodyPr/>
                    <a:lstStyle/>
                    <a:p>
                      <a:pPr algn="ctr"/>
                      <a:r>
                        <a:rPr lang="en-US" altLang="zh-CN" dirty="0" smtClean="0"/>
                        <a:t>program2</a:t>
                      </a:r>
                      <a:endParaRPr lang="zh-CN" altLang="en-US" dirty="0"/>
                    </a:p>
                  </a:txBody>
                  <a:tcPr/>
                </a:tc>
                <a:tc>
                  <a:txBody>
                    <a:bodyPr/>
                    <a:lstStyle/>
                    <a:p>
                      <a:pPr algn="ctr"/>
                      <a:r>
                        <a:rPr lang="en-US" altLang="zh-CN" dirty="0" smtClean="0"/>
                        <a:t>900</a:t>
                      </a:r>
                      <a:endParaRPr lang="zh-CN" altLang="en-US" dirty="0"/>
                    </a:p>
                  </a:txBody>
                  <a:tcPr/>
                </a:tc>
                <a:tc>
                  <a:txBody>
                    <a:bodyPr/>
                    <a:lstStyle/>
                    <a:p>
                      <a:pPr algn="ctr"/>
                      <a:r>
                        <a:rPr lang="en-US" altLang="zh-CN" dirty="0" smtClean="0"/>
                        <a:t>500</a:t>
                      </a:r>
                      <a:endParaRPr lang="zh-CN" altLang="en-US" dirty="0"/>
                    </a:p>
                  </a:txBody>
                  <a:tcPr/>
                </a:tc>
                <a:tc>
                  <a:txBody>
                    <a:bodyPr/>
                    <a:lstStyle/>
                    <a:p>
                      <a:pPr algn="ctr"/>
                      <a:r>
                        <a:rPr lang="en-US" altLang="zh-CN" dirty="0" smtClean="0"/>
                        <a:t>100</a:t>
                      </a:r>
                      <a:endParaRPr lang="zh-CN" altLang="en-US" dirty="0"/>
                    </a:p>
                  </a:txBody>
                  <a:tcPr/>
                </a:tc>
                <a:tc>
                  <a:txBody>
                    <a:bodyPr/>
                    <a:lstStyle/>
                    <a:p>
                      <a:pPr algn="ctr"/>
                      <a:r>
                        <a:rPr lang="en-US" altLang="zh-CN" dirty="0" smtClean="0"/>
                        <a:t>200</a:t>
                      </a:r>
                      <a:endParaRPr lang="zh-CN" altLang="en-US" dirty="0"/>
                    </a:p>
                  </a:txBody>
                  <a:tcPr/>
                </a:tc>
                <a:tc>
                  <a:txBody>
                    <a:bodyPr/>
                    <a:lstStyle/>
                    <a:p>
                      <a:pPr algn="ctr"/>
                      <a:r>
                        <a:rPr lang="en-US" altLang="zh-CN" dirty="0" smtClean="0"/>
                        <a:t>1700</a:t>
                      </a:r>
                      <a:endParaRPr lang="zh-CN" altLang="en-US" dirty="0"/>
                    </a:p>
                  </a:txBody>
                  <a:tcPr/>
                </a:tc>
              </a:tr>
            </a:tbl>
          </a:graphicData>
        </a:graphic>
      </p:graphicFrame>
    </p:spTree>
    <p:extLst>
      <p:ext uri="{BB962C8B-B14F-4D97-AF65-F5344CB8AC3E}">
        <p14:creationId xmlns:p14="http://schemas.microsoft.com/office/powerpoint/2010/main" val="361265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6141296"/>
          </a:xfrm>
        </p:spPr>
        <p:txBody>
          <a:bodyPr/>
          <a:lstStyle/>
          <a:p>
            <a:r>
              <a:rPr lang="en-US" altLang="zh-CN" b="1" dirty="0" smtClean="0"/>
              <a:t>1.5.6</a:t>
            </a:r>
            <a:r>
              <a:rPr lang="en-US" altLang="zh-CN" dirty="0" smtClean="0"/>
              <a:t>  </a:t>
            </a:r>
            <a:r>
              <a:rPr lang="en-US" altLang="zh-CN" dirty="0"/>
              <a:t>Assuming that computers take 1 cycle, loads and store instructions take </a:t>
            </a:r>
            <a:r>
              <a:rPr lang="en-US" altLang="zh-CN" dirty="0" smtClean="0"/>
              <a:t>2 </a:t>
            </a:r>
            <a:r>
              <a:rPr lang="en-US" altLang="zh-CN" dirty="0"/>
              <a:t>cycles, and branches take 3 cycles, </a:t>
            </a:r>
            <a:r>
              <a:rPr lang="en-US" altLang="zh-CN" dirty="0" smtClean="0"/>
              <a:t>what is the speedup if the number of compute instruction can be reduced by one-half ? </a:t>
            </a:r>
          </a:p>
          <a:p>
            <a:r>
              <a:rPr lang="en-US" altLang="zh-CN" dirty="0" smtClean="0"/>
              <a:t>Solution:</a:t>
            </a:r>
          </a:p>
          <a:p>
            <a:pPr marL="0" indent="0">
              <a:buNone/>
            </a:pPr>
            <a:r>
              <a:rPr lang="en-US" altLang="zh-CN" dirty="0" smtClean="0"/>
              <a:t>   a</a:t>
            </a:r>
            <a:r>
              <a:rPr lang="en-US" altLang="zh-CN" dirty="0"/>
              <a:t>. 0.78 </a:t>
            </a:r>
            <a:r>
              <a:rPr lang="el-GR" altLang="zh-CN" dirty="0"/>
              <a:t>μ</a:t>
            </a:r>
            <a:r>
              <a:rPr lang="en-US" altLang="zh-CN" dirty="0"/>
              <a:t>s</a:t>
            </a:r>
          </a:p>
          <a:p>
            <a:pPr marL="0" indent="0">
              <a:buNone/>
            </a:pPr>
            <a:r>
              <a:rPr lang="en-US" altLang="zh-CN" dirty="0" smtClean="0"/>
              <a:t>   b</a:t>
            </a:r>
            <a:r>
              <a:rPr lang="en-US" altLang="zh-CN" dirty="0"/>
              <a:t>. 0.90 </a:t>
            </a:r>
            <a:r>
              <a:rPr lang="el-GR" altLang="zh-CN" dirty="0"/>
              <a:t>μ</a:t>
            </a:r>
            <a:r>
              <a:rPr lang="en-US" altLang="zh-CN" dirty="0"/>
              <a:t>s</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13636792"/>
              </p:ext>
            </p:extLst>
          </p:nvPr>
        </p:nvGraphicFramePr>
        <p:xfrm>
          <a:off x="1412957" y="3717032"/>
          <a:ext cx="6255387" cy="1483360"/>
        </p:xfrm>
        <a:graphic>
          <a:graphicData uri="http://schemas.openxmlformats.org/drawingml/2006/table">
            <a:tbl>
              <a:tblPr firstRow="1" bandRow="1">
                <a:tableStyleId>{5C22544A-7EE6-4342-B048-85BDC9FD1C3A}</a:tableStyleId>
              </a:tblPr>
              <a:tblGrid>
                <a:gridCol w="373380"/>
                <a:gridCol w="1275080"/>
                <a:gridCol w="1203643"/>
                <a:gridCol w="771843"/>
                <a:gridCol w="809943"/>
                <a:gridCol w="1021080"/>
                <a:gridCol w="800418"/>
              </a:tblGrid>
              <a:tr h="370840">
                <a:tc>
                  <a:txBody>
                    <a:bodyPr/>
                    <a:lstStyle/>
                    <a:p>
                      <a:pPr algn="ctr"/>
                      <a:endParaRPr lang="zh-CN" altLang="en-US" dirty="0"/>
                    </a:p>
                  </a:txBody>
                  <a:tcPr/>
                </a:tc>
                <a:tc>
                  <a:txBody>
                    <a:bodyPr/>
                    <a:lstStyle/>
                    <a:p>
                      <a:pPr algn="ctr"/>
                      <a:endParaRPr lang="zh-CN" altLang="en-US" dirty="0"/>
                    </a:p>
                  </a:txBody>
                  <a:tcPr/>
                </a:tc>
                <a:tc gridSpan="5">
                  <a:txBody>
                    <a:bodyPr/>
                    <a:lstStyle/>
                    <a:p>
                      <a:pPr algn="ctr"/>
                      <a:r>
                        <a:rPr lang="en-US" altLang="zh-CN" dirty="0" smtClean="0"/>
                        <a:t>No. Instructions</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smtClean="0"/>
                        <a:t>Compute</a:t>
                      </a:r>
                      <a:endParaRPr lang="zh-CN" altLang="en-US" dirty="0"/>
                    </a:p>
                  </a:txBody>
                  <a:tcPr/>
                </a:tc>
                <a:tc>
                  <a:txBody>
                    <a:bodyPr/>
                    <a:lstStyle/>
                    <a:p>
                      <a:pPr algn="ctr"/>
                      <a:r>
                        <a:rPr lang="en-US" altLang="zh-CN" dirty="0" smtClean="0"/>
                        <a:t>Load</a:t>
                      </a:r>
                      <a:endParaRPr lang="zh-CN" altLang="en-US" dirty="0"/>
                    </a:p>
                  </a:txBody>
                  <a:tcPr/>
                </a:tc>
                <a:tc>
                  <a:txBody>
                    <a:bodyPr/>
                    <a:lstStyle/>
                    <a:p>
                      <a:pPr algn="ctr"/>
                      <a:r>
                        <a:rPr lang="en-US" altLang="zh-CN" dirty="0" smtClean="0"/>
                        <a:t>Store</a:t>
                      </a:r>
                      <a:endParaRPr lang="zh-CN" altLang="en-US" dirty="0"/>
                    </a:p>
                  </a:txBody>
                  <a:tcPr/>
                </a:tc>
                <a:tc>
                  <a:txBody>
                    <a:bodyPr/>
                    <a:lstStyle/>
                    <a:p>
                      <a:pPr algn="ctr"/>
                      <a:r>
                        <a:rPr lang="en-US" altLang="zh-CN" dirty="0" smtClean="0"/>
                        <a:t>Branch</a:t>
                      </a:r>
                      <a:endParaRPr lang="zh-CN" altLang="en-US" dirty="0"/>
                    </a:p>
                  </a:txBody>
                  <a:tcPr/>
                </a:tc>
                <a:tc>
                  <a:txBody>
                    <a:bodyPr/>
                    <a:lstStyle/>
                    <a:p>
                      <a:pPr algn="ctr"/>
                      <a:r>
                        <a:rPr lang="en-US" altLang="zh-CN" dirty="0" smtClean="0"/>
                        <a:t>Total</a:t>
                      </a:r>
                      <a:endParaRPr lang="zh-CN" altLang="en-US" dirty="0"/>
                    </a:p>
                  </a:txBody>
                  <a:tcPr/>
                </a:tc>
              </a:tr>
              <a:tr h="370840">
                <a:tc>
                  <a:txBody>
                    <a:bodyPr/>
                    <a:lstStyle/>
                    <a:p>
                      <a:pPr algn="ctr"/>
                      <a:r>
                        <a:rPr lang="en-US" altLang="zh-CN" dirty="0" smtClean="0"/>
                        <a:t>a</a:t>
                      </a:r>
                      <a:endParaRPr lang="zh-CN" altLang="en-US" dirty="0"/>
                    </a:p>
                  </a:txBody>
                  <a:tcPr/>
                </a:tc>
                <a:tc>
                  <a:txBody>
                    <a:bodyPr/>
                    <a:lstStyle/>
                    <a:p>
                      <a:pPr algn="ctr"/>
                      <a:r>
                        <a:rPr lang="en-US" altLang="zh-CN" dirty="0" smtClean="0"/>
                        <a:t>program1</a:t>
                      </a:r>
                      <a:endParaRPr lang="zh-CN" altLang="en-US" dirty="0"/>
                    </a:p>
                  </a:txBody>
                  <a:tcPr/>
                </a:tc>
                <a:tc>
                  <a:txBody>
                    <a:bodyPr/>
                    <a:lstStyle/>
                    <a:p>
                      <a:pPr algn="ctr"/>
                      <a:r>
                        <a:rPr lang="en-US" altLang="zh-CN" dirty="0" smtClean="0"/>
                        <a:t>600</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600</a:t>
                      </a:r>
                      <a:endParaRPr lang="zh-CN" altLang="en-US" dirty="0"/>
                    </a:p>
                  </a:txBody>
                  <a:tcPr/>
                </a:tc>
                <a:tc>
                  <a:txBody>
                    <a:bodyPr/>
                    <a:lstStyle/>
                    <a:p>
                      <a:pPr algn="ctr"/>
                      <a:r>
                        <a:rPr lang="en-US" altLang="zh-CN" dirty="0" smtClean="0"/>
                        <a:t>200</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1450</a:t>
                      </a:r>
                      <a:endParaRPr lang="zh-CN" altLang="en-US" dirty="0"/>
                    </a:p>
                  </a:txBody>
                  <a:tcPr/>
                </a:tc>
              </a:tr>
              <a:tr h="370840">
                <a:tc>
                  <a:txBody>
                    <a:bodyPr/>
                    <a:lstStyle/>
                    <a:p>
                      <a:pPr algn="ctr"/>
                      <a:r>
                        <a:rPr lang="en-US" altLang="zh-CN" dirty="0" smtClean="0"/>
                        <a:t>b</a:t>
                      </a:r>
                      <a:endParaRPr lang="zh-CN" altLang="en-US" dirty="0"/>
                    </a:p>
                  </a:txBody>
                  <a:tcPr/>
                </a:tc>
                <a:tc>
                  <a:txBody>
                    <a:bodyPr/>
                    <a:lstStyle/>
                    <a:p>
                      <a:pPr algn="ctr"/>
                      <a:r>
                        <a:rPr lang="en-US" altLang="zh-CN" dirty="0" smtClean="0"/>
                        <a:t>program2</a:t>
                      </a:r>
                      <a:endParaRPr lang="zh-CN" altLang="en-US" dirty="0"/>
                    </a:p>
                  </a:txBody>
                  <a:tcPr/>
                </a:tc>
                <a:tc>
                  <a:txBody>
                    <a:bodyPr/>
                    <a:lstStyle/>
                    <a:p>
                      <a:pPr algn="ctr"/>
                      <a:r>
                        <a:rPr lang="en-US" altLang="zh-CN" dirty="0" smtClean="0"/>
                        <a:t>900</a:t>
                      </a:r>
                      <a:endParaRPr lang="zh-CN" altLang="en-US" dirty="0"/>
                    </a:p>
                  </a:txBody>
                  <a:tcPr/>
                </a:tc>
                <a:tc>
                  <a:txBody>
                    <a:bodyPr/>
                    <a:lstStyle/>
                    <a:p>
                      <a:pPr algn="ctr"/>
                      <a:r>
                        <a:rPr lang="en-US" altLang="zh-CN" dirty="0" smtClean="0"/>
                        <a:t>500</a:t>
                      </a:r>
                      <a:endParaRPr lang="zh-CN" altLang="en-US" dirty="0"/>
                    </a:p>
                  </a:txBody>
                  <a:tcPr/>
                </a:tc>
                <a:tc>
                  <a:txBody>
                    <a:bodyPr/>
                    <a:lstStyle/>
                    <a:p>
                      <a:pPr algn="ctr"/>
                      <a:r>
                        <a:rPr lang="en-US" altLang="zh-CN" dirty="0" smtClean="0"/>
                        <a:t>100</a:t>
                      </a:r>
                      <a:endParaRPr lang="zh-CN" altLang="en-US" dirty="0"/>
                    </a:p>
                  </a:txBody>
                  <a:tcPr/>
                </a:tc>
                <a:tc>
                  <a:txBody>
                    <a:bodyPr/>
                    <a:lstStyle/>
                    <a:p>
                      <a:pPr algn="ctr"/>
                      <a:r>
                        <a:rPr lang="en-US" altLang="zh-CN" dirty="0" smtClean="0"/>
                        <a:t>200</a:t>
                      </a:r>
                      <a:endParaRPr lang="zh-CN" altLang="en-US" dirty="0"/>
                    </a:p>
                  </a:txBody>
                  <a:tcPr/>
                </a:tc>
                <a:tc>
                  <a:txBody>
                    <a:bodyPr/>
                    <a:lstStyle/>
                    <a:p>
                      <a:pPr algn="ctr"/>
                      <a:r>
                        <a:rPr lang="en-US" altLang="zh-CN" dirty="0" smtClean="0"/>
                        <a:t>1700</a:t>
                      </a:r>
                      <a:endParaRPr lang="zh-CN" altLang="en-US" dirty="0"/>
                    </a:p>
                  </a:txBody>
                  <a:tcPr/>
                </a:tc>
              </a:tr>
            </a:tbl>
          </a:graphicData>
        </a:graphic>
      </p:graphicFrame>
    </p:spTree>
    <p:extLst>
      <p:ext uri="{BB962C8B-B14F-4D97-AF65-F5344CB8AC3E}">
        <p14:creationId xmlns:p14="http://schemas.microsoft.com/office/powerpoint/2010/main" val="3612651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4014</TotalTime>
  <Words>4672</Words>
  <Application>Microsoft Office PowerPoint</Application>
  <PresentationFormat>全屏显示(4:3)</PresentationFormat>
  <Paragraphs>1344</Paragraphs>
  <Slides>42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华文楷体</vt:lpstr>
      <vt:lpstr>宋体</vt:lpstr>
      <vt:lpstr>Century Schoolbook</vt:lpstr>
      <vt:lpstr>Times New Roman</vt:lpstr>
      <vt:lpstr>Wingdings</vt:lpstr>
      <vt:lpstr>Wingdings 2</vt:lpstr>
      <vt:lpstr>凸显</vt:lpstr>
      <vt:lpstr>Solutions Chapter 1</vt:lpstr>
      <vt:lpstr>Exercise 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 1.6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 1.14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 1.15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Haojin Zhu</cp:lastModifiedBy>
  <cp:revision>162</cp:revision>
  <dcterms:modified xsi:type="dcterms:W3CDTF">2013-10-23T10:43:37Z</dcterms:modified>
</cp:coreProperties>
</file>