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notesMasterIdLst>
    <p:notesMasterId r:id="rId14"/>
  </p:notesMasterIdLst>
  <p:handoutMasterIdLst>
    <p:handoutMasterId r:id="rId15"/>
  </p:handoutMasterIdLst>
  <p:sldIdLst>
    <p:sldId id="256" r:id="rId7"/>
    <p:sldId id="257" r:id="rId8"/>
    <p:sldId id="273" r:id="rId9"/>
    <p:sldId id="272" r:id="rId10"/>
    <p:sldId id="274" r:id="rId11"/>
    <p:sldId id="275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B6EC9-5E48-47C1-A873-231D947E5E01}" v="14" dt="2021-05-17T13:22:40.950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15" autoAdjust="0"/>
  </p:normalViewPr>
  <p:slideViewPr>
    <p:cSldViewPr snapToGrid="0">
      <p:cViewPr varScale="1">
        <p:scale>
          <a:sx n="71" d="100"/>
          <a:sy n="71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A0E1534-AA33-4D1B-9115-748F557A52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2DC68-C0EC-4D28-BB0D-B07D2AB67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20290-853E-4E28-A12C-997B1C00832E}" type="datetime1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E6C6D-0FF2-4E53-97DE-7D89F45582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5CBA53-F1C6-4A62-B02D-78B91FF64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B0E1-91B8-45EA-BB1C-9FD3C7AEF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86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23662B5-3C7C-481D-A4A1-D3FE85197B21}" type="datetime1">
              <a:rPr lang="fr-FR" sz="1400" b="0" strike="noStrike" spc="-1" smtClean="0">
                <a:latin typeface="Times New Roman"/>
              </a:rPr>
              <a:t>11/06/2021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F2341D9-0907-4064-9395-A60FFAB2EC0D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323662B5-3C7C-481D-A4A1-D3FE85197B21}" type="datetime1">
              <a:rPr lang="fr-FR" sz="1400" b="0" strike="noStrike" spc="-1" smtClean="0">
                <a:latin typeface="Times New Roman"/>
              </a:rPr>
              <a:t>11/06/2021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F2341D9-0907-4064-9395-A60FFAB2EC0D}" type="slidenum">
              <a:rPr lang="fr-FR" sz="1400" b="0" strike="noStrike" spc="-1" smtClean="0">
                <a:latin typeface="Times New Roman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33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11/06/2021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3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11/06/2021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843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4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11/06/2021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215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5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11/06/2021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77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0DC161-48BA-4537-920F-8BC845D3E195}" type="slidenum">
              <a:rPr lang="fr-FR" sz="1200" b="0" strike="noStrike" spc="-1">
                <a:latin typeface="Times New Roman"/>
              </a:rPr>
              <a:t>6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294A4-5CF3-475E-B25C-7544DAF0BE91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7BA433A4-D96E-4039-B765-BE7439BD86EE}" type="datetime1">
              <a:rPr lang="fr-FR" sz="1400" b="0" strike="noStrike" spc="-1" smtClean="0">
                <a:latin typeface="Times New Roman"/>
              </a:rPr>
              <a:t>11/06/2021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452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323662B5-3C7C-481D-A4A1-D3FE85197B21}" type="datetime1">
              <a:rPr lang="fr-FR" sz="1400" b="0" strike="noStrike" spc="-1" smtClean="0">
                <a:latin typeface="Times New Roman"/>
              </a:rPr>
              <a:t>11/06/2021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F2341D9-0907-4064-9395-A60FFAB2EC0D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91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/>
          <p:cNvPicPr/>
          <p:nvPr/>
        </p:nvPicPr>
        <p:blipFill>
          <a:blip r:embed="rId14"/>
          <a:stretch/>
        </p:blipFill>
        <p:spPr>
          <a:xfrm>
            <a:off x="684720" y="611640"/>
            <a:ext cx="2198880" cy="122364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5771880" y="1597680"/>
            <a:ext cx="5798520" cy="4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2500" b="1" strike="noStrike" spc="-1">
                <a:solidFill>
                  <a:srgbClr val="004372"/>
                </a:solidFill>
                <a:latin typeface="Arial"/>
                <a:ea typeface="DejaVu Sans"/>
              </a:rPr>
              <a:t>Partenaire de vos innovations</a:t>
            </a:r>
            <a:endParaRPr lang="fr-FR" sz="2500" b="0" strike="noStrike" spc="-1">
              <a:latin typeface="Arial"/>
            </a:endParaRPr>
          </a:p>
        </p:txBody>
      </p:sp>
      <p:pic>
        <p:nvPicPr>
          <p:cNvPr id="2" name="Graphique 8"/>
          <p:cNvPicPr/>
          <p:nvPr/>
        </p:nvPicPr>
        <p:blipFill>
          <a:blip r:embed="rId15">
            <a:alphaModFix amt="39000"/>
          </a:blip>
          <a:srcRect t="13433" r="35583" b="10247"/>
          <a:stretch/>
        </p:blipFill>
        <p:spPr>
          <a:xfrm>
            <a:off x="10500120" y="-68760"/>
            <a:ext cx="1796400" cy="207540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7"/>
          <p:cNvPicPr/>
          <p:nvPr/>
        </p:nvPicPr>
        <p:blipFill>
          <a:blip r:embed="rId14"/>
          <a:stretch/>
        </p:blipFill>
        <p:spPr>
          <a:xfrm>
            <a:off x="10749600" y="6024600"/>
            <a:ext cx="1207440" cy="6717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10800000">
            <a:off x="-127440" y="566280"/>
            <a:ext cx="1161360" cy="250920"/>
          </a:xfrm>
          <a:prstGeom prst="roundRect">
            <a:avLst>
              <a:gd name="adj" fmla="val 50000"/>
            </a:avLst>
          </a:prstGeom>
          <a:solidFill>
            <a:srgbClr val="C1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14"/>
          <a:stretch/>
        </p:blipFill>
        <p:spPr>
          <a:xfrm>
            <a:off x="-4999680" y="4956120"/>
            <a:ext cx="266040" cy="246960"/>
          </a:xfrm>
          <a:prstGeom prst="rect">
            <a:avLst/>
          </a:prstGeom>
          <a:ln>
            <a:noFill/>
          </a:ln>
        </p:spPr>
      </p:pic>
      <p:pic>
        <p:nvPicPr>
          <p:cNvPr id="82" name="Image 8"/>
          <p:cNvPicPr/>
          <p:nvPr/>
        </p:nvPicPr>
        <p:blipFill>
          <a:blip r:embed="rId15"/>
          <a:stretch/>
        </p:blipFill>
        <p:spPr>
          <a:xfrm>
            <a:off x="-5024880" y="4080240"/>
            <a:ext cx="259560" cy="259560"/>
          </a:xfrm>
          <a:prstGeom prst="rect">
            <a:avLst/>
          </a:prstGeom>
          <a:ln>
            <a:noFill/>
          </a:ln>
        </p:spPr>
      </p:pic>
      <p:pic>
        <p:nvPicPr>
          <p:cNvPr id="83" name="Image 10"/>
          <p:cNvPicPr/>
          <p:nvPr/>
        </p:nvPicPr>
        <p:blipFill>
          <a:blip r:embed="rId16"/>
          <a:stretch/>
        </p:blipFill>
        <p:spPr>
          <a:xfrm>
            <a:off x="-5011920" y="3693240"/>
            <a:ext cx="259560" cy="2595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624320" y="1104480"/>
            <a:ext cx="1056672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ts val="4000"/>
              </a:lnSpc>
            </a:pPr>
            <a:r>
              <a:rPr lang="fr-FR" sz="2400" b="1" strike="noStrike" spc="-1">
                <a:solidFill>
                  <a:srgbClr val="004372"/>
                </a:solidFill>
                <a:latin typeface="Arial"/>
                <a:ea typeface="DejaVu Sans"/>
              </a:rPr>
              <a:t>Partenaire de vos innovations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17"/>
          <a:stretch/>
        </p:blipFill>
        <p:spPr>
          <a:xfrm>
            <a:off x="598320" y="325080"/>
            <a:ext cx="2219760" cy="1235160"/>
          </a:xfrm>
          <a:prstGeom prst="rect">
            <a:avLst/>
          </a:prstGeom>
          <a:ln>
            <a:noFill/>
          </a:ln>
        </p:spPr>
      </p:pic>
      <p:grpSp>
        <p:nvGrpSpPr>
          <p:cNvPr id="86" name="Group 2"/>
          <p:cNvGrpSpPr/>
          <p:nvPr/>
        </p:nvGrpSpPr>
        <p:grpSpPr>
          <a:xfrm>
            <a:off x="3587040" y="6045840"/>
            <a:ext cx="7842240" cy="721800"/>
            <a:chOff x="3587040" y="6045840"/>
            <a:chExt cx="7842240" cy="721800"/>
          </a:xfrm>
        </p:grpSpPr>
        <p:pic>
          <p:nvPicPr>
            <p:cNvPr id="87" name="Image 14"/>
            <p:cNvPicPr/>
            <p:nvPr/>
          </p:nvPicPr>
          <p:blipFill>
            <a:blip r:embed="rId18"/>
            <a:stretch/>
          </p:blipFill>
          <p:spPr>
            <a:xfrm>
              <a:off x="7313040" y="6057360"/>
              <a:ext cx="1415160" cy="71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Image 15"/>
            <p:cNvPicPr/>
            <p:nvPr/>
          </p:nvPicPr>
          <p:blipFill>
            <a:blip r:embed="rId19"/>
            <a:stretch/>
          </p:blipFill>
          <p:spPr>
            <a:xfrm>
              <a:off x="8617320" y="6045840"/>
              <a:ext cx="2811960" cy="622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Image 16"/>
            <p:cNvPicPr/>
            <p:nvPr/>
          </p:nvPicPr>
          <p:blipFill>
            <a:blip r:embed="rId20"/>
            <a:stretch/>
          </p:blipFill>
          <p:spPr>
            <a:xfrm>
              <a:off x="3587040" y="6098040"/>
              <a:ext cx="3881880" cy="4885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0" name="Image 18"/>
          <p:cNvPicPr/>
          <p:nvPr/>
        </p:nvPicPr>
        <p:blipFill>
          <a:blip r:embed="rId21"/>
          <a:stretch/>
        </p:blipFill>
        <p:spPr>
          <a:xfrm>
            <a:off x="-5004720" y="4487760"/>
            <a:ext cx="259560" cy="259560"/>
          </a:xfrm>
          <a:prstGeom prst="rect">
            <a:avLst/>
          </a:prstGeom>
          <a:ln>
            <a:noFill/>
          </a:ln>
        </p:spPr>
      </p:pic>
      <p:pic>
        <p:nvPicPr>
          <p:cNvPr id="91" name="Image 20"/>
          <p:cNvPicPr/>
          <p:nvPr/>
        </p:nvPicPr>
        <p:blipFill>
          <a:blip r:embed="rId22"/>
          <a:stretch/>
        </p:blipFill>
        <p:spPr>
          <a:xfrm>
            <a:off x="-5018400" y="3211200"/>
            <a:ext cx="253440" cy="2660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 rot="10800000">
            <a:off x="-153000" y="6202080"/>
            <a:ext cx="3618720" cy="345960"/>
          </a:xfrm>
          <a:prstGeom prst="roundRect">
            <a:avLst>
              <a:gd name="adj" fmla="val 50000"/>
            </a:avLst>
          </a:prstGeom>
          <a:solidFill>
            <a:srgbClr val="C1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0" y="6172920"/>
            <a:ext cx="30128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www. ifip.asso.fr</a:t>
            </a:r>
            <a:endParaRPr lang="fr-FR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8394120" y="6903360"/>
            <a:ext cx="2047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14373"/>
                </a:solidFill>
                <a:latin typeface="Arial"/>
                <a:ea typeface="DejaVu Sans"/>
              </a:rPr>
              <a:t>Ifip Institut du porc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5" name="Picture 8"/>
          <p:cNvPicPr/>
          <p:nvPr/>
        </p:nvPicPr>
        <p:blipFill>
          <a:blip r:embed="rId23"/>
          <a:stretch/>
        </p:blipFill>
        <p:spPr>
          <a:xfrm>
            <a:off x="2482920" y="5374440"/>
            <a:ext cx="351720" cy="351720"/>
          </a:xfrm>
          <a:prstGeom prst="rect">
            <a:avLst/>
          </a:prstGeom>
          <a:ln>
            <a:noFill/>
          </a:ln>
        </p:spPr>
      </p:pic>
      <p:sp>
        <p:nvSpPr>
          <p:cNvPr id="96" name="CustomShape 6"/>
          <p:cNvSpPr/>
          <p:nvPr/>
        </p:nvSpPr>
        <p:spPr>
          <a:xfrm>
            <a:off x="2846520" y="5365800"/>
            <a:ext cx="2298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5885B2"/>
                </a:solidFill>
                <a:latin typeface="Arial"/>
                <a:ea typeface="DejaVu Sans"/>
              </a:rPr>
              <a:t>IFIP - Institut du porc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7" name="Graphique 5"/>
          <p:cNvPicPr/>
          <p:nvPr/>
        </p:nvPicPr>
        <p:blipFill>
          <a:blip r:embed="rId24"/>
          <a:stretch/>
        </p:blipFill>
        <p:spPr>
          <a:xfrm>
            <a:off x="5634720" y="5428080"/>
            <a:ext cx="347400" cy="244080"/>
          </a:xfrm>
          <a:prstGeom prst="rect">
            <a:avLst/>
          </a:prstGeom>
          <a:ln>
            <a:noFill/>
          </a:ln>
        </p:spPr>
      </p:pic>
      <p:sp>
        <p:nvSpPr>
          <p:cNvPr id="98" name="CustomShape 7"/>
          <p:cNvSpPr/>
          <p:nvPr/>
        </p:nvSpPr>
        <p:spPr>
          <a:xfrm>
            <a:off x="6037920" y="5365800"/>
            <a:ext cx="1815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C1022A"/>
                </a:solidFill>
                <a:latin typeface="Arial"/>
                <a:ea typeface="DejaVu Sans"/>
              </a:rPr>
              <a:t>IFIP - WebTV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8703720" y="5365800"/>
            <a:ext cx="232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5885B2"/>
                </a:solidFill>
                <a:latin typeface="Arial"/>
                <a:ea typeface="DejaVu Sans"/>
              </a:rPr>
              <a:t>@IFIP_inst_porc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00" name="Image 7"/>
          <p:cNvPicPr/>
          <p:nvPr/>
        </p:nvPicPr>
        <p:blipFill>
          <a:blip r:embed="rId25"/>
          <a:stretch/>
        </p:blipFill>
        <p:spPr>
          <a:xfrm>
            <a:off x="8335080" y="5381280"/>
            <a:ext cx="338040" cy="338040"/>
          </a:xfrm>
          <a:prstGeom prst="rect">
            <a:avLst/>
          </a:prstGeom>
          <a:ln>
            <a:noFill/>
          </a:ln>
        </p:spPr>
      </p:pic>
      <p:sp>
        <p:nvSpPr>
          <p:cNvPr id="101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02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18289" y="1621883"/>
            <a:ext cx="11459183" cy="29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000" b="1" strike="noStrike" spc="-1" dirty="0">
                <a:solidFill>
                  <a:srgbClr val="014373"/>
                </a:solidFill>
                <a:latin typeface="Arial"/>
              </a:rPr>
              <a:t>Présentation jeu de données</a:t>
            </a:r>
          </a:p>
          <a:p>
            <a:pPr algn="ctr">
              <a:lnSpc>
                <a:spcPct val="90000"/>
              </a:lnSpc>
            </a:pPr>
            <a:r>
              <a:rPr lang="fr-FR" sz="4000" b="1" strike="noStrike" spc="-1" dirty="0">
                <a:solidFill>
                  <a:srgbClr val="014373"/>
                </a:solidFill>
                <a:latin typeface="Arial"/>
              </a:rPr>
              <a:t> Accéléromètre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AA05CE8B-F9E1-422E-BD81-0419129341D2}"/>
              </a:ext>
            </a:extLst>
          </p:cNvPr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1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BFDACB5-2BAF-430E-95A0-ED50317DA5FB}"/>
              </a:ext>
            </a:extLst>
          </p:cNvPr>
          <p:cNvSpPr/>
          <p:nvPr/>
        </p:nvSpPr>
        <p:spPr>
          <a:xfrm>
            <a:off x="4863942" y="6420157"/>
            <a:ext cx="226243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DDE0E3"/>
                </a:solidFill>
                <a:latin typeface="Calibri"/>
              </a:rPr>
              <a:t>Jean Baptiste LE GUERN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1EE3AE9-A3BA-4517-A0B7-CCC7642B20E4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11/06/2021</a:t>
            </a:fld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422473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000" lvl="3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b="0" u="sng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  <a:r>
              <a:rPr lang="fr-FR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rédiction de la position de la truie en maternité à partir des coordonnées fournies par un accéléromètre</a:t>
            </a:r>
          </a:p>
          <a:p>
            <a:pPr marL="576720" lvl="3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000" lvl="3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Construction jeu de données :</a:t>
            </a: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Plusieurs expérimentations durant entre 1 et 5 jours</a:t>
            </a: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Truies choisies selon leur poids et rang de portée (pour s’assurer du maintien du harnais)</a:t>
            </a: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Labellisation (positions) à partir de vidéos de caméras</a:t>
            </a: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Synchronisation accéléromètre / caméra à l’aide de l’heure</a:t>
            </a:r>
          </a:p>
          <a:p>
            <a:pPr marL="864000" lvl="3" indent="-287280">
              <a:lnSpc>
                <a:spcPct val="100000"/>
              </a:lnSpc>
              <a:spcBef>
                <a:spcPts val="499"/>
              </a:spcBef>
              <a:buSzPct val="100014"/>
              <a:buBlip>
                <a:blip r:embed="rId3"/>
              </a:buBlip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2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11/06/2021</a:t>
            </a:fld>
            <a:endParaRPr lang="fr-FR" sz="1600" b="0" strike="noStrike" spc="-1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D26F5614-39D0-457C-8F94-A05C79DFAD29}"/>
              </a:ext>
            </a:extLst>
          </p:cNvPr>
          <p:cNvSpPr/>
          <p:nvPr/>
        </p:nvSpPr>
        <p:spPr>
          <a:xfrm>
            <a:off x="1033200" y="23040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Contexte</a:t>
            </a:r>
            <a:endParaRPr lang="fr-FR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422473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76720" lvl="3">
              <a:lnSpc>
                <a:spcPct val="100000"/>
              </a:lnSpc>
              <a:spcBef>
                <a:spcPts val="499"/>
              </a:spcBef>
              <a:buSzPct val="100014"/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3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11/06/2021</a:t>
            </a:fld>
            <a:endParaRPr lang="fr-FR" sz="1600" b="0" strike="noStrike" spc="-1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E113FED-98F4-4907-8F12-D5ACC8F06FC6}"/>
              </a:ext>
            </a:extLst>
          </p:cNvPr>
          <p:cNvSpPr/>
          <p:nvPr/>
        </p:nvSpPr>
        <p:spPr>
          <a:xfrm>
            <a:off x="1033200" y="23040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Tableau de données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C1EE35-F5C1-4311-AA3A-FA589D38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0" y="1949972"/>
            <a:ext cx="11304919" cy="29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508534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00" lvl="3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Jeu de données formation UMT différent de l’original</a:t>
            </a:r>
          </a:p>
          <a:p>
            <a:pPr marL="576720" lvl="3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Nettoyé : Valeurs aberrantes écartées</a:t>
            </a:r>
          </a:p>
          <a:p>
            <a:pPr marL="1033920" lvl="4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Simplifié : 4 positions</a:t>
            </a:r>
          </a:p>
          <a:p>
            <a:pPr marL="1033920" lvl="4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Réduit : 10 000 lignes au lieu de 360 000</a:t>
            </a:r>
          </a:p>
          <a:p>
            <a:pPr marL="1033920" lvl="4">
              <a:spcBef>
                <a:spcPts val="499"/>
              </a:spcBef>
              <a:buSzPct val="100014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1200" lvl="4" indent="-287280">
              <a:spcBef>
                <a:spcPts val="499"/>
              </a:spcBef>
              <a:buSzPct val="100014"/>
              <a:buBlip>
                <a:blip r:embed="rId3"/>
              </a:buBlip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Equilibré : 2500 lignes par position</a:t>
            </a:r>
          </a:p>
          <a:p>
            <a:pPr marL="864000" lvl="3" indent="-287280">
              <a:lnSpc>
                <a:spcPct val="100000"/>
              </a:lnSpc>
              <a:spcBef>
                <a:spcPts val="499"/>
              </a:spcBef>
              <a:buSzPct val="100014"/>
              <a:buBlip>
                <a:blip r:embed="rId3"/>
              </a:buBlip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4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11/06/2021</a:t>
            </a:fld>
            <a:endParaRPr lang="fr-FR" sz="1600" b="0" strike="noStrike" spc="-1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CCBA610E-0051-47F5-8B85-2F9809BFA365}"/>
              </a:ext>
            </a:extLst>
          </p:cNvPr>
          <p:cNvSpPr/>
          <p:nvPr/>
        </p:nvSpPr>
        <p:spPr>
          <a:xfrm>
            <a:off x="1033200" y="23040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Jeu de données modifié</a:t>
            </a:r>
            <a:endParaRPr lang="fr-FR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Nettoyage du jeu de données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745203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00" lvl="3" indent="-287280">
              <a:lnSpc>
                <a:spcPct val="100000"/>
              </a:lnSpc>
              <a:spcBef>
                <a:spcPts val="499"/>
              </a:spcBef>
              <a:buSzPct val="100014"/>
              <a:buBlip>
                <a:blip r:embed="rId3"/>
              </a:buBlip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5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11/06/2021</a:t>
            </a:fld>
            <a:endParaRPr lang="fr-FR" sz="1600" b="0" strike="noStrike" spc="-1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5D0809-00E2-4E14-A6C0-24B4818B1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4" t="13101" r="20036" b="27358"/>
          <a:stretch/>
        </p:blipFill>
        <p:spPr>
          <a:xfrm>
            <a:off x="6622006" y="2123815"/>
            <a:ext cx="5056094" cy="29774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DF321-F0BC-451C-8D07-0415D3D64F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0" t="16157" r="23446" b="8081"/>
          <a:stretch/>
        </p:blipFill>
        <p:spPr>
          <a:xfrm>
            <a:off x="513900" y="1745203"/>
            <a:ext cx="5184988" cy="37885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20BE8C-3B90-4B6B-95B9-4B01E46507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50" t="16329" b="46934"/>
          <a:stretch/>
        </p:blipFill>
        <p:spPr>
          <a:xfrm>
            <a:off x="5582945" y="2605280"/>
            <a:ext cx="1083664" cy="1837094"/>
          </a:xfrm>
          <a:prstGeom prst="rect">
            <a:avLst/>
          </a:prstGeom>
        </p:spPr>
      </p:pic>
      <p:sp>
        <p:nvSpPr>
          <p:cNvPr id="15" name="CustomShape 1">
            <a:extLst>
              <a:ext uri="{FF2B5EF4-FFF2-40B4-BE49-F238E27FC236}">
                <a16:creationId xmlns:a16="http://schemas.microsoft.com/office/drawing/2014/main" id="{F888D0FF-3022-489F-A6D7-378232322CCF}"/>
              </a:ext>
            </a:extLst>
          </p:cNvPr>
          <p:cNvSpPr/>
          <p:nvPr/>
        </p:nvSpPr>
        <p:spPr>
          <a:xfrm>
            <a:off x="1163220" y="1624405"/>
            <a:ext cx="4043481" cy="560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b="0" strike="noStrike" spc="-1" dirty="0">
                <a:latin typeface="Arial"/>
              </a:rPr>
              <a:t>Avant nettoyage (n=399 691)</a:t>
            </a: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7541D309-269E-4703-8659-CE5D4A26D917}"/>
              </a:ext>
            </a:extLst>
          </p:cNvPr>
          <p:cNvSpPr/>
          <p:nvPr/>
        </p:nvSpPr>
        <p:spPr>
          <a:xfrm>
            <a:off x="7210800" y="1636951"/>
            <a:ext cx="4043481" cy="560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b="0" strike="noStrike" spc="-1" dirty="0">
                <a:latin typeface="Arial"/>
              </a:rPr>
              <a:t>Après nettoyage (n=364 705)</a:t>
            </a:r>
          </a:p>
        </p:txBody>
      </p:sp>
    </p:spTree>
    <p:extLst>
      <p:ext uri="{BB962C8B-B14F-4D97-AF65-F5344CB8AC3E}">
        <p14:creationId xmlns:p14="http://schemas.microsoft.com/office/powerpoint/2010/main" val="159788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33920" y="23112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endParaRPr lang="fr-FR" sz="36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13900" y="1745203"/>
            <a:ext cx="10514880" cy="4167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00" lvl="3" indent="-287280">
              <a:lnSpc>
                <a:spcPct val="100000"/>
              </a:lnSpc>
              <a:spcBef>
                <a:spcPts val="499"/>
              </a:spcBef>
              <a:buSzPct val="100014"/>
              <a:buBlip>
                <a:blip r:embed="rId3"/>
              </a:buBlip>
            </a:pPr>
            <a:endParaRPr lang="fr-F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2160" y="643176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9997560" y="643176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EE3B953-E77A-4819-BBBD-36B24EB061EE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6</a:t>
            </a:fld>
            <a:endParaRPr lang="fr-FR" sz="14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D903C77-7BAE-40FC-8CEB-1A734E3ACAE2}"/>
              </a:ext>
            </a:extLst>
          </p:cNvPr>
          <p:cNvSpPr/>
          <p:nvPr/>
        </p:nvSpPr>
        <p:spPr>
          <a:xfrm>
            <a:off x="204120" y="643176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3DEA2E4-6DEF-4044-A58F-2AB2769CCFF0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11/06/2021</a:t>
            </a:fld>
            <a:endParaRPr lang="fr-FR" sz="16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420AF-F944-4337-A6AC-4C0E75D7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327" y="1643567"/>
            <a:ext cx="4743450" cy="3829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15C8B7-78CB-4A16-BA62-71CBC9FB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284" y="2504804"/>
            <a:ext cx="942975" cy="1323975"/>
          </a:xfrm>
          <a:prstGeom prst="rect">
            <a:avLst/>
          </a:prstGeom>
        </p:spPr>
      </p:pic>
      <p:sp>
        <p:nvSpPr>
          <p:cNvPr id="17" name="CustomShape 1">
            <a:extLst>
              <a:ext uri="{FF2B5EF4-FFF2-40B4-BE49-F238E27FC236}">
                <a16:creationId xmlns:a16="http://schemas.microsoft.com/office/drawing/2014/main" id="{C6DFB752-7309-4DB8-ACB1-CE6D19AC35A9}"/>
              </a:ext>
            </a:extLst>
          </p:cNvPr>
          <p:cNvSpPr/>
          <p:nvPr/>
        </p:nvSpPr>
        <p:spPr>
          <a:xfrm>
            <a:off x="1033200" y="230400"/>
            <a:ext cx="10319040" cy="9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1" spc="-1" dirty="0">
                <a:solidFill>
                  <a:srgbClr val="014373"/>
                </a:solidFill>
                <a:latin typeface="Arial"/>
              </a:rPr>
              <a:t>Jeu de données formation UMT</a:t>
            </a:r>
            <a:endParaRPr lang="fr-FR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72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04120" y="6952680"/>
            <a:ext cx="12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2D497BB3-8245-49D0-A7B0-08E2BA72953D}" type="datetime1">
              <a:rPr lang="fr-FR" sz="1600" b="0" strike="noStrike" spc="-1">
                <a:solidFill>
                  <a:srgbClr val="DDE0E3"/>
                </a:solidFill>
                <a:latin typeface="Calibri"/>
              </a:rPr>
              <a:t>11/06/2021</a:t>
            </a:fld>
            <a:endParaRPr lang="fr-FR" sz="16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42160" y="6952680"/>
            <a:ext cx="865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9997560" y="6952680"/>
            <a:ext cx="65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A6D1205-512A-4C27-A512-E2D35A40574B}" type="slidenum">
              <a:rPr lang="fr-FR" sz="1400" b="0" strike="noStrike" spc="-1">
                <a:solidFill>
                  <a:srgbClr val="DDE0E3"/>
                </a:solidFill>
                <a:latin typeface="Calibri"/>
              </a:rPr>
              <a:t>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-5671440" y="1212120"/>
            <a:ext cx="4418280" cy="15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934520" y="2761920"/>
            <a:ext cx="6196680" cy="15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lvl="4" indent="-342360">
              <a:lnSpc>
                <a:spcPct val="90000"/>
              </a:lnSpc>
              <a:spcBef>
                <a:spcPts val="1100"/>
              </a:spcBef>
              <a:buSzPct val="149949"/>
              <a:buBlip>
                <a:blip r:embed="rId3"/>
              </a:buBlip>
            </a:pPr>
            <a:r>
              <a:rPr lang="fr-FR" sz="2000" b="0" strike="noStrike" spc="-1" dirty="0">
                <a:solidFill>
                  <a:srgbClr val="014373"/>
                </a:solidFill>
                <a:latin typeface="Arial"/>
                <a:ea typeface="DejaVu Sans"/>
              </a:rPr>
              <a:t>Prenom.nom@ifip.asso.fr</a:t>
            </a:r>
            <a:endParaRPr lang="fr-FR" sz="2000" b="0" strike="noStrike" spc="-1" dirty="0">
              <a:latin typeface="Arial"/>
            </a:endParaRPr>
          </a:p>
          <a:p>
            <a:pPr marL="1296000" lvl="5" indent="-341280">
              <a:lnSpc>
                <a:spcPct val="90000"/>
              </a:lnSpc>
              <a:spcBef>
                <a:spcPts val="1100"/>
              </a:spcBef>
              <a:buSzPct val="149949"/>
              <a:buBlip>
                <a:blip r:embed="rId4"/>
              </a:buBlip>
            </a:pPr>
            <a:r>
              <a:rPr lang="fr-FR" sz="2000" b="0" strike="noStrike" spc="-1" dirty="0">
                <a:solidFill>
                  <a:srgbClr val="014373"/>
                </a:solidFill>
                <a:latin typeface="Arial"/>
                <a:ea typeface="DejaVu Sans"/>
              </a:rPr>
              <a:t>+33 (0)2 … </a:t>
            </a:r>
            <a:endParaRPr lang="fr-FR" sz="2000" b="0" strike="noStrike" spc="-1" dirty="0">
              <a:latin typeface="Arial"/>
            </a:endParaRPr>
          </a:p>
          <a:p>
            <a:pPr marL="1512000" lvl="6" indent="-341280">
              <a:lnSpc>
                <a:spcPct val="90000"/>
              </a:lnSpc>
              <a:spcBef>
                <a:spcPts val="1100"/>
              </a:spcBef>
              <a:buSzPct val="149949"/>
              <a:buBlip>
                <a:blip r:embed="rId5"/>
              </a:buBlip>
            </a:pPr>
            <a:r>
              <a:rPr lang="fr-FR" sz="2000" b="0" strike="noStrike" spc="-1" dirty="0">
                <a:solidFill>
                  <a:srgbClr val="014373"/>
                </a:solidFill>
                <a:latin typeface="Arial"/>
                <a:ea typeface="DejaVu Sans"/>
              </a:rPr>
              <a:t>07 …</a:t>
            </a:r>
            <a:endParaRPr lang="fr-FR" sz="2000" b="0" strike="noStrike" spc="-1" dirty="0">
              <a:latin typeface="Arial"/>
            </a:endParaRPr>
          </a:p>
          <a:p>
            <a:pPr marL="1728000" lvl="7" indent="-341280">
              <a:lnSpc>
                <a:spcPct val="90000"/>
              </a:lnSpc>
              <a:spcBef>
                <a:spcPts val="1100"/>
              </a:spcBef>
              <a:buSzPct val="150068"/>
              <a:buBlip>
                <a:blip r:embed="rId6"/>
              </a:buBlip>
            </a:pPr>
            <a:r>
              <a:rPr lang="fr-FR" sz="1800" b="0" strike="noStrike" spc="-1" dirty="0">
                <a:solidFill>
                  <a:srgbClr val="014373"/>
                </a:solidFill>
                <a:latin typeface="Arial"/>
                <a:ea typeface="DejaVu Sans"/>
              </a:rPr>
              <a:t>IFIP – le Rheu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3319560" y="2772000"/>
            <a:ext cx="1231560" cy="1187640"/>
          </a:xfrm>
          <a:prstGeom prst="rect">
            <a:avLst/>
          </a:prstGeom>
          <a:solidFill>
            <a:srgbClr val="DD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43546A"/>
                </a:solidFill>
                <a:latin typeface="Calibri"/>
                <a:ea typeface="DejaVu Sans"/>
              </a:rPr>
              <a:t>Intégrer votre photo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43546A"/>
                </a:solidFill>
                <a:latin typeface="Calibri"/>
                <a:ea typeface="DejaVu Sans"/>
              </a:rPr>
              <a:t>(optionnel)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53F9A1845D2B40ADB40E6C84E72DC1" ma:contentTypeVersion="9" ma:contentTypeDescription="Crée un document." ma:contentTypeScope="" ma:versionID="a8a3002c3dbb65fa0cde6e0e4c3fd99c">
  <xsd:schema xmlns:xsd="http://www.w3.org/2001/XMLSchema" xmlns:xs="http://www.w3.org/2001/XMLSchema" xmlns:p="http://schemas.microsoft.com/office/2006/metadata/properties" xmlns:ns3="c3471e73-f3e4-46a1-9f25-5acc29f83a2e" xmlns:ns4="cfccbd5a-82ee-455d-8246-3c2cb0bf7533" targetNamespace="http://schemas.microsoft.com/office/2006/metadata/properties" ma:root="true" ma:fieldsID="208d47acb06b536c4e58c03932cd5ff8" ns3:_="" ns4:_="">
    <xsd:import namespace="c3471e73-f3e4-46a1-9f25-5acc29f83a2e"/>
    <xsd:import namespace="cfccbd5a-82ee-455d-8246-3c2cb0bf7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71e73-f3e4-46a1-9f25-5acc29f83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bd5a-82ee-455d-8246-3c2cb0bf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033FA7-C348-4D90-B08F-E9DBB6A0B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471e73-f3e4-46a1-9f25-5acc29f83a2e"/>
    <ds:schemaRef ds:uri="cfccbd5a-82ee-455d-8246-3c2cb0bf7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2BE66D-B4CD-4DB0-B375-4AD6AD641260}">
  <ds:schemaRefs>
    <ds:schemaRef ds:uri="http://purl.org/dc/terms/"/>
    <ds:schemaRef ds:uri="http://purl.org/dc/elements/1.1/"/>
    <ds:schemaRef ds:uri="cfccbd5a-82ee-455d-8246-3c2cb0bf7533"/>
    <ds:schemaRef ds:uri="c3471e73-f3e4-46a1-9f25-5acc29f83a2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BADE50-51ED-4D0C-AB69-9DDCAE1B2C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model_ifip_2021</Template>
  <TotalTime>6309</TotalTime>
  <Words>198</Words>
  <Application>Microsoft Office PowerPoint</Application>
  <PresentationFormat>Grand écran</PresentationFormat>
  <Paragraphs>61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Pauline Brenaut</dc:creator>
  <dc:description/>
  <cp:lastModifiedBy>Jean-Baptiste Le Guern</cp:lastModifiedBy>
  <cp:revision>102</cp:revision>
  <dcterms:created xsi:type="dcterms:W3CDTF">2021-04-29T08:58:19Z</dcterms:created>
  <dcterms:modified xsi:type="dcterms:W3CDTF">2021-06-11T14:44:57Z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0x0101006B53F9A1845D2B40ADB40E6C84E72DC1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