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67" r:id="rId3"/>
    <p:sldId id="270" r:id="rId4"/>
    <p:sldId id="271" r:id="rId5"/>
    <p:sldId id="262" r:id="rId6"/>
    <p:sldId id="272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3D30"/>
    <a:srgbClr val="575756"/>
    <a:srgbClr val="C1D500"/>
    <a:srgbClr val="224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3024A-3F02-4E8B-A4DC-2C44AEBF195E}" type="datetimeFigureOut">
              <a:rPr lang="pt-BR" smtClean="0"/>
              <a:t>06/05/2023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0B0E8-62EA-49E1-9AAD-38472DD5B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84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1605D-F9E9-4FB5-B2DB-12B923AE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AE9FCF-2E31-40DF-8ABF-7E49025CC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99DABE-312E-4E9A-BE9F-4002FF4A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06/05/2023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B19DBA-AB3E-4BB6-B29E-4F2551E7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CAD2B4-8D8D-468B-85DB-43A0E233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89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AFF3A-08CB-4F68-AFBD-617277E9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69D4E6-738B-4A08-BBB8-7732DABF6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D7DC66-161E-4485-8B39-AD5C90E71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06/05/2023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48C5C8-09C2-4EC3-A86A-2F3D966B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DB3F93-7454-4ED2-BCAA-E74FDB8B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65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CDC66A-ADED-4995-BF1D-0FAA240F4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00C2CF-C24D-4EA1-AB93-D0DE639A1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D79CB4-DC33-4458-8758-7766F3A2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06/05/2023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FE8295-EDD2-4137-96B1-DB887F36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5AE239-A6EB-4EC1-A388-BF416E2E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15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45AE6-A824-4E9F-B924-844D1983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E777FF-1B7B-4C04-9BD1-A217F9EDC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E83F69-DE93-4EBF-90A9-668F14C8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06/05/2023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690592-F49B-4C42-8673-F7D5E4BA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BC17FC-9463-48AD-8405-7A843EEC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98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6DB4A-6D48-4967-9A12-45EB856BE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DEA7A8-5E13-432F-8FEC-9BF1BE422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AF4CA2-81BC-4954-AAE8-8EAD05AE4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06/05/2023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32CFDC-0B06-49EB-B3BF-21C2FC9F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A20871-6A22-4010-9C98-99AB063E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62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2D84B-86AE-4D0C-8428-B2A2A13E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4698C-D1FD-44C7-BB39-F0D99ED5E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3BEACA-145F-42D2-A363-204C6B497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746E6A-0C5D-4BA6-9BE9-7EB81BA8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06/05/2023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DC393E-41EF-4A74-B950-C5499B1B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FF89F1-FD75-4259-926E-BBDA4B66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80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C46AC-4C62-4068-9C28-D38A12068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3D7E24-9BBA-4CDF-8CEF-BC6A8B171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50F71A-2BA1-4B27-B680-A7BCAC8A7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712F808-4183-4602-8471-5AC77E118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541A665-F5FE-4635-92B7-44182A313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908595-F496-415E-8DF6-7DBE7903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06/05/2023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566FBD0-CB27-4DF3-9DFB-11E0D0DB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857E84B-7816-40D1-9240-D00866D6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60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C1F1F-A76C-4A37-A2BA-F4304494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961DF48-99E6-4621-887B-5BB6E201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06/05/2023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486EB1-FABF-4C1B-80F5-EFB946B2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FA5033-BA18-4E41-9411-249C3DB0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03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CF1B69F-040F-43A7-8A6A-CA1C4AD86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06/05/2023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51D430-60E2-44F5-B079-BBBAEBAF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F773D8A-A2D3-41EB-B4FC-B7C4D9B1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59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1B85B-CC88-4A7E-8AAE-946F1A4D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67E97B-5F35-45DD-A7A5-525E78E23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0DE5C7-6552-457B-9EBD-46B2EEF52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A8359E-EB66-448C-B2EB-577EE242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06/05/2023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518D52-23C1-4C6D-B853-4846F51D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394B60-AF0F-47F8-B423-1FC95094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67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41472-DA7F-4A38-BE45-4DA6C97BA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47D4D80-C631-4D77-9901-5FFB9F823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138CA7-30F7-4F0A-A5A0-AEA773128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EB2E62-82D3-4785-896F-E2923002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06/05/2023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7A91F6-BACD-45F7-BE03-DEB187CD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99C8EC-28D4-468F-A05E-D65448C9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31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00DD6A-8554-4EB0-8FF6-9A467B2D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B52A2F-4084-4366-8517-A0C6EB482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8E5209-7763-4DCB-818B-0F6924B0C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5CF0B-143F-4330-BE11-9FB055A4399D}" type="datetimeFigureOut">
              <a:rPr lang="pt-BR" smtClean="0"/>
              <a:t>06/05/2023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88B5D7-1004-406C-B447-2EFF62E58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E3F40C-DC2E-4331-A879-1EA29AF63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1B0A74B-5791-4BF2-B6D6-EF48931C11E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" y="0"/>
            <a:ext cx="12190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7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E42EDCAF-8F1A-4CC5-B6D1-DF2959158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14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CA5B87B-61A6-4177-BD98-4AB69BA69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61351" y="372862"/>
            <a:ext cx="1223556" cy="24964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A9CDF98-D078-42C8-9E27-EFAAA5208648}"/>
              </a:ext>
            </a:extLst>
          </p:cNvPr>
          <p:cNvSpPr txBox="1"/>
          <p:nvPr/>
        </p:nvSpPr>
        <p:spPr>
          <a:xfrm>
            <a:off x="4500814" y="4714649"/>
            <a:ext cx="54952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9600" b="1" dirty="0">
                <a:solidFill>
                  <a:schemeClr val="bg1"/>
                </a:solidFill>
                <a:latin typeface="Asap" panose="00000500000000000000" pitchFamily="2" charset="0"/>
              </a:rPr>
              <a:t>CQRS</a:t>
            </a:r>
            <a:br>
              <a:rPr lang="pt-BR" sz="9600" b="1" dirty="0">
                <a:solidFill>
                  <a:schemeClr val="bg1"/>
                </a:solidFill>
                <a:latin typeface="Asap" panose="00000500000000000000" pitchFamily="2" charset="0"/>
              </a:rPr>
            </a:br>
            <a:endParaRPr lang="pt-BR" sz="9600" b="1" dirty="0">
              <a:solidFill>
                <a:schemeClr val="bg1"/>
              </a:solidFill>
              <a:latin typeface="Asap" panose="00000500000000000000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1B4B0B-F3F7-2AA1-16A8-BC82F29F8D7D}"/>
              </a:ext>
            </a:extLst>
          </p:cNvPr>
          <p:cNvSpPr txBox="1"/>
          <p:nvPr/>
        </p:nvSpPr>
        <p:spPr>
          <a:xfrm>
            <a:off x="7140515" y="6115806"/>
            <a:ext cx="6154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sohne"/>
              </a:rPr>
              <a:t>Command Query Responsibility Segregation</a:t>
            </a:r>
          </a:p>
        </p:txBody>
      </p:sp>
    </p:spTree>
    <p:extLst>
      <p:ext uri="{BB962C8B-B14F-4D97-AF65-F5344CB8AC3E}">
        <p14:creationId xmlns:p14="http://schemas.microsoft.com/office/powerpoint/2010/main" val="263661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25" y="1138141"/>
            <a:ext cx="6389914" cy="417644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CQRS é um padrão desenvolvido por </a:t>
            </a:r>
            <a:r>
              <a:rPr lang="pt-BR" sz="1800" dirty="0">
                <a:solidFill>
                  <a:srgbClr val="575756"/>
                </a:solidFill>
                <a:latin typeface="Abadi" panose="020B0604020104020204" pitchFamily="34" charset="0"/>
              </a:rPr>
              <a:t>Greg Young e</a:t>
            </a:r>
            <a:r>
              <a:rPr lang="pt-BR" sz="1800" b="0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 significa Command Query </a:t>
            </a:r>
            <a:r>
              <a:rPr lang="pt-BR" sz="1800" b="0" i="0" dirty="0" err="1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Responsibility</a:t>
            </a:r>
            <a:r>
              <a:rPr lang="pt-BR" sz="1800" b="0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pt-BR" sz="1800" b="0" i="0" dirty="0" err="1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Segregation</a:t>
            </a:r>
            <a:r>
              <a:rPr lang="pt-BR" sz="1800" b="0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 ou, numa tradução livre, Segregação de Responsabilidade de Consulta e de Comando, e é utilizado para aplicar modelos diferentes para operações de leitura e gravação.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E4697FE-E8B4-4258-8BB3-E96A8C59D935}"/>
              </a:ext>
            </a:extLst>
          </p:cNvPr>
          <p:cNvSpPr txBox="1"/>
          <p:nvPr/>
        </p:nvSpPr>
        <p:spPr>
          <a:xfrm>
            <a:off x="349387" y="6337368"/>
            <a:ext cx="3624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https://www.macoratti.net/20/08/c_cqrs1.htm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7A603F-0CD0-FC9A-874B-F71E0309D79D}"/>
              </a:ext>
            </a:extLst>
          </p:cNvPr>
          <p:cNvSpPr txBox="1">
            <a:spLocks/>
          </p:cNvSpPr>
          <p:nvPr/>
        </p:nvSpPr>
        <p:spPr>
          <a:xfrm>
            <a:off x="838201" y="446314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O que é?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06176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2884" y="1608364"/>
            <a:ext cx="6715489" cy="44032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pt-BR" sz="2600" dirty="0">
              <a:solidFill>
                <a:srgbClr val="575756"/>
              </a:solidFill>
              <a:latin typeface="Asap" panose="00000500000000000000" pitchFamily="2" charset="0"/>
            </a:endParaRPr>
          </a:p>
          <a:p>
            <a:pPr>
              <a:lnSpc>
                <a:spcPct val="100000"/>
              </a:lnSpc>
            </a:pPr>
            <a:endParaRPr lang="pt-BR" sz="2600" dirty="0">
              <a:solidFill>
                <a:srgbClr val="575756"/>
              </a:solidFill>
              <a:latin typeface="Asap" panose="000005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838201" y="446314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>
                <a:solidFill>
                  <a:srgbClr val="22438A"/>
                </a:solidFill>
                <a:latin typeface="Asap" panose="00000500000000000000" pitchFamily="2" charset="0"/>
              </a:rPr>
              <a:t>Commands</a:t>
            </a:r>
            <a:b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</a:br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&amp;</a:t>
            </a:r>
            <a:b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</a:br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Queries</a:t>
            </a:r>
            <a:endParaRPr lang="pt-BR" b="1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722401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Assim, o CQRS é um padrão de projeto arquitetural para separar os processos de leitura e gravação da sua aplicação. As alterações de dados são realizados via </a:t>
            </a:r>
            <a:r>
              <a:rPr lang="pt-BR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Commands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 e a leitura de dados são realizados via Queries.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Nota:  </a:t>
            </a:r>
            <a:r>
              <a:rPr lang="pt-BR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Commands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 representa tudo o que altera o estado de uma entidade (</a:t>
            </a:r>
            <a:r>
              <a:rPr lang="pt-BR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insert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, update, delete). Queries não alteram estado da entidade (</a:t>
            </a:r>
            <a:r>
              <a:rPr lang="pt-BR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select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);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B756FA7-6C04-4966-BF4D-6A758E1BA620}"/>
              </a:ext>
            </a:extLst>
          </p:cNvPr>
          <p:cNvSpPr txBox="1"/>
          <p:nvPr/>
        </p:nvSpPr>
        <p:spPr>
          <a:xfrm>
            <a:off x="337457" y="6328979"/>
            <a:ext cx="3624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https://www.macoratti.net/20/08/c_cqrs1.htm</a:t>
            </a:r>
          </a:p>
        </p:txBody>
      </p:sp>
      <p:pic>
        <p:nvPicPr>
          <p:cNvPr id="2" name="Picture 2" descr="image from CQRS - Third step - Simple read model">
            <a:extLst>
              <a:ext uri="{FF2B5EF4-FFF2-40B4-BE49-F238E27FC236}">
                <a16:creationId xmlns:a16="http://schemas.microsoft.com/office/drawing/2014/main" id="{BD37AE5A-AE44-9816-7157-AC16FE220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884" y="2508145"/>
            <a:ext cx="6630209" cy="306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84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838201" y="446314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Benefícios</a:t>
            </a:r>
            <a:endParaRPr lang="pt-BR" b="1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252A510-17C9-4609-90C7-750D071B8ACC}"/>
              </a:ext>
            </a:extLst>
          </p:cNvPr>
          <p:cNvSpPr txBox="1"/>
          <p:nvPr/>
        </p:nvSpPr>
        <p:spPr>
          <a:xfrm>
            <a:off x="287778" y="6306545"/>
            <a:ext cx="3624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https://www.macoratti.net/20/08/c_cqrs1.htm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4711B27-B030-25AF-4546-3D399F6AB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023" y="940279"/>
            <a:ext cx="7350904" cy="4719365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Escala independente. O CQRS permite que as cargas de trabalho de leitura e gravação sejam escalonadas independentemente e pode resultar em menos contenções de bloqueio; </a:t>
            </a:r>
          </a:p>
          <a:p>
            <a:pPr algn="just">
              <a:lnSpc>
                <a:spcPct val="100000"/>
              </a:lnSpc>
            </a:pPr>
            <a:r>
              <a:rPr lang="pt-BR" sz="1800" b="0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Esquemas de dados otimizados. O lado de leitura pode usar um esquema otimizado para consultas, enquanto o lado de gravação usa um esquema otimizado para atualizações; </a:t>
            </a:r>
          </a:p>
          <a:p>
            <a:pPr algn="just">
              <a:lnSpc>
                <a:spcPct val="100000"/>
              </a:lnSpc>
            </a:pPr>
            <a:r>
              <a:rPr lang="pt-BR" sz="1800" b="0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Segurança. É mais fácil garantir que apenas as entidades de domínio corretas estejam executando gravações nos dados; </a:t>
            </a:r>
          </a:p>
          <a:p>
            <a:pPr algn="just">
              <a:lnSpc>
                <a:spcPct val="100000"/>
              </a:lnSpc>
            </a:pPr>
            <a:r>
              <a:rPr lang="pt-BR" sz="1800" b="0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Separação de responsabilidades. A segregação dos lados de leitura e gravação pode resultar em modelos mais flexíveis e fáceis de manter. A maior parte da lógica de negócios complexa entra no modelo de gravação. O modelo de leitura pode ser relativamente simples; </a:t>
            </a:r>
          </a:p>
          <a:p>
            <a:pPr algn="just">
              <a:lnSpc>
                <a:spcPct val="100000"/>
              </a:lnSpc>
            </a:pPr>
            <a:r>
              <a:rPr lang="pt-BR" sz="1800" b="0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Consultas mais simples. Ao armazenar uma visualização materializada no banco de dados de leitura, o aplicativo pode evitar junções complexas durante a consulta.</a:t>
            </a:r>
          </a:p>
        </p:txBody>
      </p:sp>
    </p:spTree>
    <p:extLst>
      <p:ext uri="{BB962C8B-B14F-4D97-AF65-F5344CB8AC3E}">
        <p14:creationId xmlns:p14="http://schemas.microsoft.com/office/powerpoint/2010/main" val="386363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AB4EA8C4-449D-EB09-070E-F639474DD404}"/>
              </a:ext>
            </a:extLst>
          </p:cNvPr>
          <p:cNvSpPr txBox="1">
            <a:spLocks/>
          </p:cNvSpPr>
          <p:nvPr/>
        </p:nvSpPr>
        <p:spPr>
          <a:xfrm>
            <a:off x="838201" y="446314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Quando não usar?</a:t>
            </a:r>
            <a:endParaRPr lang="pt-BR" b="1" dirty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0CA6FE8-B290-763A-73FE-B7CC1CE1E01A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27AF93F-3557-0BCB-A895-186C6285F167}"/>
              </a:ext>
            </a:extLst>
          </p:cNvPr>
          <p:cNvSpPr txBox="1"/>
          <p:nvPr/>
        </p:nvSpPr>
        <p:spPr>
          <a:xfrm>
            <a:off x="287778" y="6306545"/>
            <a:ext cx="3624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https://www.macoratti.net/20/08/c_cqrs1.htm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52C8F06E-BD55-5BA1-99B5-8149BA61CFDA}"/>
              </a:ext>
            </a:extLst>
          </p:cNvPr>
          <p:cNvSpPr txBox="1">
            <a:spLocks/>
          </p:cNvSpPr>
          <p:nvPr/>
        </p:nvSpPr>
        <p:spPr>
          <a:xfrm>
            <a:off x="3965705" y="1112806"/>
            <a:ext cx="7350904" cy="3433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pt-BR" sz="1800" dirty="0">
                <a:solidFill>
                  <a:srgbClr val="575756"/>
                </a:solidFill>
                <a:latin typeface="Abadi" panose="020B0604020104020204" pitchFamily="34" charset="0"/>
              </a:rPr>
              <a:t>O domínio ou as regras de negócios forem simples.</a:t>
            </a:r>
          </a:p>
          <a:p>
            <a:pPr algn="just">
              <a:lnSpc>
                <a:spcPct val="100000"/>
              </a:lnSpc>
            </a:pPr>
            <a:r>
              <a:rPr lang="pt-BR" sz="1800" dirty="0">
                <a:solidFill>
                  <a:srgbClr val="575756"/>
                </a:solidFill>
                <a:latin typeface="Abadi" panose="020B0604020104020204" pitchFamily="34" charset="0"/>
              </a:rPr>
              <a:t>Uma interface de usuário simples no estilo CRUD e operações de acesso a dados forem suficientes.</a:t>
            </a:r>
          </a:p>
        </p:txBody>
      </p:sp>
    </p:spTree>
    <p:extLst>
      <p:ext uri="{BB962C8B-B14F-4D97-AF65-F5344CB8AC3E}">
        <p14:creationId xmlns:p14="http://schemas.microsoft.com/office/powerpoint/2010/main" val="3845080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BC440D1-C27F-5367-B161-335E5C9C377B}"/>
              </a:ext>
            </a:extLst>
          </p:cNvPr>
          <p:cNvSpPr txBox="1">
            <a:spLocks/>
          </p:cNvSpPr>
          <p:nvPr/>
        </p:nvSpPr>
        <p:spPr>
          <a:xfrm>
            <a:off x="838201" y="446314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Duvidas?</a:t>
            </a:r>
            <a:endParaRPr lang="pt-BR" b="1" dirty="0"/>
          </a:p>
        </p:txBody>
      </p:sp>
      <p:pic>
        <p:nvPicPr>
          <p:cNvPr id="6146" name="Picture 2" descr="Gifs de duvida - Gifs e Imagens Animadas">
            <a:extLst>
              <a:ext uri="{FF2B5EF4-FFF2-40B4-BE49-F238E27FC236}">
                <a16:creationId xmlns:a16="http://schemas.microsoft.com/office/drawing/2014/main" id="{45D074FC-10CE-ABD0-145A-E31036A13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436" y="1687174"/>
            <a:ext cx="2480830" cy="325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64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D71492-638A-487D-8EE9-9C007E9C5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" y="0"/>
            <a:ext cx="12190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725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372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Abadi</vt:lpstr>
      <vt:lpstr>Arial</vt:lpstr>
      <vt:lpstr>Asap</vt:lpstr>
      <vt:lpstr>Calibri</vt:lpstr>
      <vt:lpstr>Calibri Light</vt:lpstr>
      <vt:lpstr>sohne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UNI-VERSO DESIGN</dc:creator>
  <cp:lastModifiedBy>Fabricio Roncalio</cp:lastModifiedBy>
  <cp:revision>26</cp:revision>
  <dcterms:created xsi:type="dcterms:W3CDTF">2020-01-24T20:08:36Z</dcterms:created>
  <dcterms:modified xsi:type="dcterms:W3CDTF">2023-05-06T19:33:25Z</dcterms:modified>
</cp:coreProperties>
</file>